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0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1"/>
  </p:notesMasterIdLst>
  <p:sldIdLst>
    <p:sldId id="288" r:id="rId2"/>
    <p:sldId id="322" r:id="rId3"/>
    <p:sldId id="400" r:id="rId4"/>
    <p:sldId id="328" r:id="rId5"/>
    <p:sldId id="330" r:id="rId6"/>
    <p:sldId id="333" r:id="rId7"/>
    <p:sldId id="336" r:id="rId8"/>
    <p:sldId id="338" r:id="rId9"/>
    <p:sldId id="335" r:id="rId10"/>
    <p:sldId id="301" r:id="rId11"/>
    <p:sldId id="324" r:id="rId12"/>
    <p:sldId id="364" r:id="rId13"/>
    <p:sldId id="365" r:id="rId14"/>
    <p:sldId id="373" r:id="rId15"/>
    <p:sldId id="369" r:id="rId16"/>
    <p:sldId id="397" r:id="rId17"/>
    <p:sldId id="379" r:id="rId18"/>
    <p:sldId id="398" r:id="rId19"/>
    <p:sldId id="385" r:id="rId20"/>
    <p:sldId id="303" r:id="rId21"/>
    <p:sldId id="392" r:id="rId22"/>
    <p:sldId id="393" r:id="rId23"/>
    <p:sldId id="374" r:id="rId24"/>
    <p:sldId id="305" r:id="rId25"/>
    <p:sldId id="307" r:id="rId26"/>
    <p:sldId id="306" r:id="rId27"/>
    <p:sldId id="261" r:id="rId28"/>
    <p:sldId id="304" r:id="rId29"/>
    <p:sldId id="399" r:id="rId30"/>
    <p:sldId id="314" r:id="rId31"/>
    <p:sldId id="347" r:id="rId32"/>
    <p:sldId id="348" r:id="rId33"/>
    <p:sldId id="353" r:id="rId34"/>
    <p:sldId id="354" r:id="rId35"/>
    <p:sldId id="349" r:id="rId36"/>
    <p:sldId id="352" r:id="rId37"/>
    <p:sldId id="339" r:id="rId38"/>
    <p:sldId id="340" r:id="rId39"/>
    <p:sldId id="389" r:id="rId40"/>
    <p:sldId id="388" r:id="rId41"/>
    <p:sldId id="320" r:id="rId42"/>
    <p:sldId id="387" r:id="rId43"/>
    <p:sldId id="386" r:id="rId44"/>
    <p:sldId id="359" r:id="rId45"/>
    <p:sldId id="361" r:id="rId46"/>
    <p:sldId id="358" r:id="rId47"/>
    <p:sldId id="391" r:id="rId48"/>
    <p:sldId id="357" r:id="rId49"/>
    <p:sldId id="36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9696D"/>
    <a:srgbClr val="87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88027" autoAdjust="0"/>
  </p:normalViewPr>
  <p:slideViewPr>
    <p:cSldViewPr snapToGrid="0">
      <p:cViewPr varScale="1">
        <p:scale>
          <a:sx n="56" d="100"/>
          <a:sy n="56" d="100"/>
        </p:scale>
        <p:origin x="1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2000" b="1" i="0" u="none" strike="noStrike" baseline="0" dirty="0" smtClean="0">
                <a:solidFill>
                  <a:schemeClr val="tx1"/>
                </a:solidFill>
                <a:effectLst/>
              </a:rPr>
              <a:t>Repartizarea angajaților după categoriile profesionale</a:t>
            </a:r>
            <a:endParaRPr lang="ru-MD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183987208575222"/>
          <c:y val="2.6562176972314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77365262552376"/>
          <c:y val="4.8921162289760024E-3"/>
          <c:w val="0.68265399751072253"/>
          <c:h val="0.98809799095313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9BAF-413F-9FEF-39D575B1472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9BAF-413F-9FEF-39D575B1472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9BAF-413F-9FEF-39D575B1472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9BAF-413F-9FEF-39D575B1472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9BAF-413F-9FEF-39D575B147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medici</c:v>
                </c:pt>
                <c:pt idx="1">
                  <c:v>rezidenți</c:v>
                </c:pt>
                <c:pt idx="2">
                  <c:v>asistente medicale</c:v>
                </c:pt>
                <c:pt idx="3">
                  <c:v>infirmiere</c:v>
                </c:pt>
                <c:pt idx="4">
                  <c:v>alt personal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11</c:v>
                </c:pt>
                <c:pt idx="2">
                  <c:v>36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AF-413F-9FEF-39D575B1472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06374470373432E-2"/>
          <c:y val="3.2519841434579769E-2"/>
          <c:w val="0.7231338375795956"/>
          <c:h val="0.850606198147732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Acces la informatie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3-4B38-894B-6B37681E29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Organizarea tratamentului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505050505050509E-3"/>
                  <c:y val="-1.757430332417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2A3-4B38-894B-6B37681E296C}"/>
                </c:ext>
              </c:extLst>
            </c:dLbl>
            <c:dLbl>
              <c:idx val="1"/>
              <c:layout>
                <c:manualLayout>
                  <c:x val="1.2626262626262534E-2"/>
                  <c:y val="-2.3432404432230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2A3-4B38-894B-6B37681E2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A3-4B38-894B-6B37681E29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Tratament costisitor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505050505050509E-3"/>
                  <c:y val="-2.0503353878201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2A3-4B38-894B-6B37681E2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A3-4B38-894B-6B37681E29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Aparate auditive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505050505050509E-3"/>
                  <c:y val="-2.3432404432230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2A3-4B38-894B-6B37681E2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A3-4B38-894B-6B37681E29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Mulțumiri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5761483709066E-17"/>
                  <c:y val="-2.3432404432230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2A3-4B38-894B-6B37681E2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3-4B38-894B-6B37681E296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Problema cadrelor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505050505050509E-3"/>
                  <c:y val="-2.3432404432230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2A3-4B38-894B-6B37681E2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A3-4B38-894B-6B37681E296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Altele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A3-4B38-894B-6B37681E296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Etică și deontologie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A3-4B38-894B-6B37681E29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37981344"/>
        <c:axId val="-2137986240"/>
        <c:axId val="0"/>
      </c:bar3DChart>
      <c:catAx>
        <c:axId val="-213798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37986240"/>
        <c:crosses val="autoZero"/>
        <c:auto val="1"/>
        <c:lblAlgn val="ctr"/>
        <c:lblOffset val="100"/>
        <c:noMultiLvlLbl val="0"/>
      </c:catAx>
      <c:valAx>
        <c:axId val="-2137986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o-MD"/>
                  <a:t>%</a:t>
                </a:r>
                <a:endParaRPr lang="ru-M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798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79288952517294"/>
          <c:y val="8.3959273743068302E-2"/>
          <c:w val="0.27737351796542675"/>
          <c:h val="0.72964185928371861"/>
        </c:manualLayout>
      </c:layout>
      <c:overlay val="0"/>
      <c:txPr>
        <a:bodyPr/>
        <a:lstStyle/>
        <a:p>
          <a:pPr>
            <a:defRPr sz="140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6926332134968E-2"/>
          <c:y val="2.5534591022248716E-2"/>
          <c:w val="0.91221475868119251"/>
          <c:h val="0.69424415127839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Durata medie de spitalizare generală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7.9</c:v>
                </c:pt>
                <c:pt idx="1">
                  <c:v>8.8000000000000007</c:v>
                </c:pt>
                <c:pt idx="2">
                  <c:v>8.4</c:v>
                </c:pt>
                <c:pt idx="3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8-4D65-8DF1-86423D8E58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Durata medie de spitalizare pacienți CNAM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8.1</c:v>
                </c:pt>
                <c:pt idx="1">
                  <c:v>9</c:v>
                </c:pt>
                <c:pt idx="2">
                  <c:v>8.6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8-4D65-8DF1-86423D8E58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Durata medie de spitalizare pacienți contra plată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8-4D65-8DF1-86423D8E58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945904"/>
        <c:axId val="53943824"/>
      </c:barChart>
      <c:catAx>
        <c:axId val="539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3824"/>
        <c:crosses val="autoZero"/>
        <c:auto val="1"/>
        <c:lblAlgn val="ctr"/>
        <c:lblOffset val="100"/>
        <c:noMultiLvlLbl val="0"/>
      </c:catAx>
      <c:valAx>
        <c:axId val="5394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Departament Terapie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7.8</c:v>
                </c:pt>
                <c:pt idx="1">
                  <c:v>9.8000000000000007</c:v>
                </c:pt>
                <c:pt idx="2">
                  <c:v>9.3000000000000007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C-42EA-AD35-EC3A0B219A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Departament chirurgie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4986448137617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1C-42EA-AD35-EC3A0B219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7.9</c:v>
                </c:pt>
                <c:pt idx="1">
                  <c:v>7.5</c:v>
                </c:pt>
                <c:pt idx="2">
                  <c:v>7.1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C-42EA-AD35-EC3A0B219A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Departament Chirurgie cardiovasculară și toracică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C-42EA-AD35-EC3A0B219A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Departament ATI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85000"/>
                    <a:satMod val="130000"/>
                  </a:schemeClr>
                </a:gs>
                <a:gs pos="34000">
                  <a:schemeClr val="accent6">
                    <a:lumMod val="60000"/>
                    <a:shade val="87000"/>
                    <a:satMod val="125000"/>
                  </a:schemeClr>
                </a:gs>
                <a:gs pos="70000">
                  <a:schemeClr val="accent6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4.0999999999999996</c:v>
                </c:pt>
                <c:pt idx="2">
                  <c:v>3.3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C-42EA-AD35-EC3A0B219A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Departament COVID-19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85000"/>
                    <a:satMod val="130000"/>
                  </a:schemeClr>
                </a:gs>
                <a:gs pos="34000">
                  <a:schemeClr val="accent5">
                    <a:lumMod val="60000"/>
                    <a:shade val="87000"/>
                    <a:satMod val="125000"/>
                  </a:schemeClr>
                </a:gs>
                <a:gs pos="70000">
                  <a:schemeClr val="accent5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1">
                  <c:v>16.399999999999999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C-42EA-AD35-EC3A0B219A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2108112"/>
        <c:axId val="512111856"/>
        <c:axId val="0"/>
      </c:bar3DChart>
      <c:catAx>
        <c:axId val="5121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11856"/>
        <c:crosses val="autoZero"/>
        <c:auto val="1"/>
        <c:lblAlgn val="ctr"/>
        <c:lblOffset val="100"/>
        <c:noMultiLvlLbl val="0"/>
      </c:catAx>
      <c:valAx>
        <c:axId val="51211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21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8259762984172"/>
          <c:y val="4.7821365941035893E-2"/>
          <c:w val="0.87199355762347885"/>
          <c:h val="0.71583886944971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Departament Terapie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239718865111853E-4"/>
                  <c:y val="0.10679349544903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06E-44C5-9B86-21F1E434A5A5}"/>
                </c:ext>
              </c:extLst>
            </c:dLbl>
            <c:dLbl>
              <c:idx val="1"/>
              <c:layout>
                <c:manualLayout>
                  <c:x val="-4.0421347404866088E-3"/>
                  <c:y val="0.10679349544903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6E-44C5-9B86-21F1E434A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71.2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E-44C5-9B86-21F1E434A5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Departament Chirurgie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060727850445895E-3"/>
                  <c:y val="0.10589741920875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6E-44C5-9B86-21F1E434A5A5}"/>
                </c:ext>
              </c:extLst>
            </c:dLbl>
            <c:dLbl>
              <c:idx val="1"/>
              <c:layout>
                <c:manualLayout>
                  <c:x val="-3.8933996212079198E-3"/>
                  <c:y val="9.828420879905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6E-44C5-9B86-21F1E434A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49.1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6E-44C5-9B86-21F1E434A5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Departament  Chir. cardiovasculară și toracică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060727850445895E-3"/>
                  <c:y val="0.10097243751988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06E-44C5-9B86-21F1E434A5A5}"/>
                </c:ext>
              </c:extLst>
            </c:dLbl>
            <c:dLbl>
              <c:idx val="1"/>
              <c:layout>
                <c:manualLayout>
                  <c:x val="1.5922754454621335E-3"/>
                  <c:y val="8.8434245421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6E-44C5-9B86-21F1E434A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55.9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6E-44C5-9B86-21F1E434A5A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Departament ATI</c:v>
                </c:pt>
              </c:strCache>
            </c:strRef>
          </c:tx>
          <c:spPr>
            <a:gradFill>
              <a:gsLst>
                <a:gs pos="100000">
                  <a:schemeClr val="accent6">
                    <a:lumMod val="60000"/>
                    <a:alpha val="0"/>
                  </a:schemeClr>
                </a:gs>
                <a:gs pos="50000">
                  <a:schemeClr val="accent6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239718865114444E-4"/>
                  <c:y val="0.10701579569278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6E-44C5-9B86-21F1E434A5A5}"/>
                </c:ext>
              </c:extLst>
            </c:dLbl>
            <c:dLbl>
              <c:idx val="1"/>
              <c:layout>
                <c:manualLayout>
                  <c:x val="-5.3020021676952345E-3"/>
                  <c:y val="6.716446642899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06E-44C5-9B86-21F1E434A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76.900000000000006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06E-44C5-9B86-21F1E434A5A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Departament COVID</c:v>
                </c:pt>
              </c:strCache>
            </c:strRef>
          </c:tx>
          <c:spPr>
            <a:gradFill>
              <a:gsLst>
                <a:gs pos="100000">
                  <a:schemeClr val="accent5">
                    <a:lumMod val="60000"/>
                    <a:alpha val="0"/>
                  </a:schemeClr>
                </a:gs>
                <a:gs pos="50000">
                  <a:schemeClr val="accent5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9505139070109363E-4"/>
                  <c:y val="0.10209081400390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06E-44C5-9B86-21F1E434A5A5}"/>
                </c:ext>
              </c:extLst>
            </c:dLbl>
            <c:dLbl>
              <c:idx val="1"/>
              <c:layout>
                <c:manualLayout>
                  <c:x val="2.3709997351382527E-3"/>
                  <c:y val="6.425393746442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06E-44C5-9B86-21F1E434A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6E-44C5-9B86-21F1E434A5A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Total spital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60000"/>
                    <a:alpha val="0"/>
                  </a:schemeClr>
                </a:gs>
                <a:gs pos="50000">
                  <a:schemeClr val="accent4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435403261834961E-3"/>
                  <c:y val="9.918028503933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06E-44C5-9B86-21F1E434A5A5}"/>
                </c:ext>
              </c:extLst>
            </c:dLbl>
            <c:dLbl>
              <c:idx val="1"/>
              <c:layout>
                <c:manualLayout>
                  <c:x val="2.3709997351383559E-3"/>
                  <c:y val="9.425530335045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06E-44C5-9B86-21F1E434A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60.2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06E-44C5-9B86-21F1E434A5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44906400"/>
        <c:axId val="1844891712"/>
        <c:axId val="0"/>
      </c:bar3DChart>
      <c:catAx>
        <c:axId val="184490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891712"/>
        <c:crosses val="autoZero"/>
        <c:auto val="1"/>
        <c:lblAlgn val="ctr"/>
        <c:lblOffset val="100"/>
        <c:noMultiLvlLbl val="0"/>
      </c:catAx>
      <c:valAx>
        <c:axId val="18448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/>
                  <a:t>%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9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71010454950824E-2"/>
          <c:y val="1.3900775902216989E-2"/>
          <c:w val="0.89872089839073221"/>
          <c:h val="0.70470011827818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2.1371000000000002</c:v>
                </c:pt>
                <c:pt idx="1">
                  <c:v>1.5443</c:v>
                </c:pt>
                <c:pt idx="2">
                  <c:v>1.7413000000000001</c:v>
                </c:pt>
                <c:pt idx="3">
                  <c:v>2.0994000000000002</c:v>
                </c:pt>
                <c:pt idx="4">
                  <c:v>1.7771999999999999</c:v>
                </c:pt>
                <c:pt idx="5" formatCode="0.0000">
                  <c:v>2.4809999999999999</c:v>
                </c:pt>
                <c:pt idx="6">
                  <c:v>2.7412000000000001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3-47C8-96E4-A40410E43F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4.0747999999999998</c:v>
                </c:pt>
                <c:pt idx="1">
                  <c:v>2.9706999999999999</c:v>
                </c:pt>
                <c:pt idx="2">
                  <c:v>4.6791999999999998</c:v>
                </c:pt>
                <c:pt idx="3">
                  <c:v>3.6151</c:v>
                </c:pt>
                <c:pt idx="4">
                  <c:v>3.9329000000000001</c:v>
                </c:pt>
                <c:pt idx="5">
                  <c:v>3.5354000000000001</c:v>
                </c:pt>
                <c:pt idx="6">
                  <c:v>5.8590999999999998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3-47C8-96E4-A40410E43F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3.2416999999999998</c:v>
                </c:pt>
                <c:pt idx="1">
                  <c:v>3.1252</c:v>
                </c:pt>
                <c:pt idx="2">
                  <c:v>4.6597999999999997</c:v>
                </c:pt>
                <c:pt idx="3">
                  <c:v>3.5663</c:v>
                </c:pt>
                <c:pt idx="4">
                  <c:v>4.3231000000000002</c:v>
                </c:pt>
                <c:pt idx="5">
                  <c:v>3.3942000000000001</c:v>
                </c:pt>
                <c:pt idx="6">
                  <c:v>4.8056999999999999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3-47C8-96E4-A40410E43F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1.1935</c:v>
                </c:pt>
                <c:pt idx="1">
                  <c:v>1.4434</c:v>
                </c:pt>
                <c:pt idx="2">
                  <c:v>1.7110000000000001</c:v>
                </c:pt>
                <c:pt idx="3">
                  <c:v>2.16</c:v>
                </c:pt>
                <c:pt idx="4">
                  <c:v>2.109</c:v>
                </c:pt>
                <c:pt idx="5">
                  <c:v>1.0383</c:v>
                </c:pt>
                <c:pt idx="6">
                  <c:v>2.3473999999999999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3-47C8-96E4-A40410E43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4894432"/>
        <c:axId val="1844897696"/>
        <c:axId val="0"/>
      </c:bar3DChart>
      <c:catAx>
        <c:axId val="18448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44897696"/>
        <c:crosses val="autoZero"/>
        <c:auto val="1"/>
        <c:lblAlgn val="ctr"/>
        <c:lblOffset val="100"/>
        <c:noMultiLvlLbl val="0"/>
      </c:catAx>
      <c:valAx>
        <c:axId val="18448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o-MD">
                    <a:latin typeface="+mn-lt"/>
                  </a:rPr>
                  <a:t>Valoarea ICM</a:t>
                </a:r>
                <a:endParaRPr lang="ru-MD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44894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64625177879605E-2"/>
          <c:y val="2.495978283298575E-2"/>
          <c:w val="0.90183537482212039"/>
          <c:h val="0.63148243742308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1.0404</c:v>
                </c:pt>
                <c:pt idx="1">
                  <c:v>5.4554999999999998</c:v>
                </c:pt>
                <c:pt idx="2">
                  <c:v>2.948</c:v>
                </c:pt>
                <c:pt idx="3">
                  <c:v>2.8437000000000001</c:v>
                </c:pt>
                <c:pt idx="4">
                  <c:v>2.2642000000000002</c:v>
                </c:pt>
                <c:pt idx="5">
                  <c:v>1.5802</c:v>
                </c:pt>
                <c:pt idx="6">
                  <c:v>5.4187000000000003</c:v>
                </c:pt>
                <c:pt idx="7">
                  <c:v>1.7789999999999999</c:v>
                </c:pt>
                <c:pt idx="8">
                  <c:v>2.3862000000000001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4-4372-BE07-EB8291152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1.1298999999999999</c:v>
                </c:pt>
                <c:pt idx="1">
                  <c:v>6.6501999999999999</c:v>
                </c:pt>
                <c:pt idx="2">
                  <c:v>3.3692000000000002</c:v>
                </c:pt>
                <c:pt idx="3">
                  <c:v>3.1234999999999999</c:v>
                </c:pt>
                <c:pt idx="4">
                  <c:v>2.7395999999999998</c:v>
                </c:pt>
                <c:pt idx="5">
                  <c:v>2.0966999999999998</c:v>
                </c:pt>
                <c:pt idx="6">
                  <c:v>5.7407000000000004</c:v>
                </c:pt>
                <c:pt idx="7">
                  <c:v>2.0144000000000002</c:v>
                </c:pt>
                <c:pt idx="8">
                  <c:v>2.3214000000000001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4-4372-BE07-EB8291152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1.1234</c:v>
                </c:pt>
                <c:pt idx="1">
                  <c:v>5.9175000000000004</c:v>
                </c:pt>
                <c:pt idx="2">
                  <c:v>3.1187999999999998</c:v>
                </c:pt>
                <c:pt idx="3">
                  <c:v>3.0874999999999999</c:v>
                </c:pt>
                <c:pt idx="4">
                  <c:v>2.7860999999999998</c:v>
                </c:pt>
                <c:pt idx="5">
                  <c:v>2.2113</c:v>
                </c:pt>
                <c:pt idx="6">
                  <c:v>5.1310000000000002</c:v>
                </c:pt>
                <c:pt idx="7">
                  <c:v>2.2930999999999999</c:v>
                </c:pt>
                <c:pt idx="8">
                  <c:v>2.1482000000000001</c:v>
                </c:pt>
                <c:pt idx="9">
                  <c:v>5.7047999999999996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4-4372-BE07-EB8291152A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1.1498999999999999</c:v>
                </c:pt>
                <c:pt idx="1">
                  <c:v>5.4233000000000002</c:v>
                </c:pt>
                <c:pt idx="2">
                  <c:v>3.2782</c:v>
                </c:pt>
                <c:pt idx="3">
                  <c:v>2.6545999999999998</c:v>
                </c:pt>
                <c:pt idx="4">
                  <c:v>2.6446000000000001</c:v>
                </c:pt>
                <c:pt idx="5">
                  <c:v>2.0880999999999998</c:v>
                </c:pt>
                <c:pt idx="6">
                  <c:v>4.4321000000000002</c:v>
                </c:pt>
                <c:pt idx="7">
                  <c:v>2.2677</c:v>
                </c:pt>
                <c:pt idx="8">
                  <c:v>2.2942999999999998</c:v>
                </c:pt>
                <c:pt idx="9">
                  <c:v>3.5804999999999998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F4-4372-BE07-EB8291152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4912928"/>
        <c:axId val="1844911840"/>
        <c:axId val="0"/>
      </c:bar3DChart>
      <c:catAx>
        <c:axId val="18449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911840"/>
        <c:crosses val="autoZero"/>
        <c:auto val="1"/>
        <c:lblAlgn val="ctr"/>
        <c:lblOffset val="100"/>
        <c:noMultiLvlLbl val="0"/>
      </c:catAx>
      <c:valAx>
        <c:axId val="18449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o-MD" sz="1200" b="1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Valoarea ICM</a:t>
                </a:r>
                <a:endParaRPr lang="ru-MD" sz="1200" b="1">
                  <a:solidFill>
                    <a:sysClr val="windowText" lastClr="000000"/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912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341167379458278E-2"/>
          <c:y val="0.15236891187901397"/>
          <c:w val="0.90019238135773572"/>
          <c:h val="0.618678247672139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5.1755000000000004</c:v>
                </c:pt>
                <c:pt idx="1">
                  <c:v>5.4555999999999996</c:v>
                </c:pt>
                <c:pt idx="2">
                  <c:v>7.6760999999999999</c:v>
                </c:pt>
                <c:pt idx="3">
                  <c:v>10.6669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7-40E1-92CA-7A13E1DC39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5.2008999999999999</c:v>
                </c:pt>
                <c:pt idx="1">
                  <c:v>4.9356</c:v>
                </c:pt>
                <c:pt idx="2">
                  <c:v>9.2217000000000002</c:v>
                </c:pt>
                <c:pt idx="3">
                  <c:v>10.769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7-40E1-92CA-7A13E1DC39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4.8730000000000002</c:v>
                </c:pt>
                <c:pt idx="1">
                  <c:v>5.5092999999999996</c:v>
                </c:pt>
                <c:pt idx="2">
                  <c:v>8.8526000000000007</c:v>
                </c:pt>
                <c:pt idx="3">
                  <c:v>10.5532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7-40E1-92CA-7A13E1DC39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4.6242000000000001</c:v>
                </c:pt>
                <c:pt idx="1">
                  <c:v>4.5749000000000004</c:v>
                </c:pt>
                <c:pt idx="2">
                  <c:v>10.8264</c:v>
                </c:pt>
                <c:pt idx="3">
                  <c:v>9.7124000000000006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F7-40E1-92CA-7A13E1DC3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4898240"/>
        <c:axId val="1844910752"/>
        <c:axId val="0"/>
      </c:bar3DChart>
      <c:catAx>
        <c:axId val="18448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44910752"/>
        <c:crosses val="autoZero"/>
        <c:auto val="1"/>
        <c:lblAlgn val="ctr"/>
        <c:lblOffset val="100"/>
        <c:noMultiLvlLbl val="0"/>
      </c:catAx>
      <c:valAx>
        <c:axId val="18449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o-MD" sz="1000" b="1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Valoarea ICM</a:t>
                </a:r>
                <a:endParaRPr lang="ru-MD" sz="1000" b="1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898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transplant de ficat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71-4C5D-ABD3-0CE52FDB50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transplant de rinichi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71-4C5D-ABD3-0CE52FDB50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transplant de cornee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17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71-4C5D-ABD3-0CE52FDB50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3357183"/>
        <c:axId val="1303360511"/>
      </c:lineChart>
      <c:catAx>
        <c:axId val="130335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360511"/>
        <c:crosses val="autoZero"/>
        <c:auto val="1"/>
        <c:lblAlgn val="ctr"/>
        <c:lblOffset val="100"/>
        <c:noMultiLvlLbl val="0"/>
      </c:catAx>
      <c:valAx>
        <c:axId val="13033605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33571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Toate tipurile de CE</c:v>
                </c:pt>
                <c:pt idx="1">
                  <c:v>Toate tipurile de plasmă</c:v>
                </c:pt>
                <c:pt idx="2">
                  <c:v>Concentrat plachetar</c:v>
                </c:pt>
                <c:pt idx="3">
                  <c:v>Crioprecipitat</c:v>
                </c:pt>
                <c:pt idx="4">
                  <c:v>Albumina </c:v>
                </c:pt>
                <c:pt idx="5">
                  <c:v>PPC CCV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8842</c:v>
                </c:pt>
                <c:pt idx="1">
                  <c:v>12890</c:v>
                </c:pt>
                <c:pt idx="2">
                  <c:v>805</c:v>
                </c:pt>
                <c:pt idx="3">
                  <c:v>4829</c:v>
                </c:pt>
                <c:pt idx="4">
                  <c:v>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E-49DB-95FE-629F33E8D6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Toate tipurile de CE</c:v>
                </c:pt>
                <c:pt idx="1">
                  <c:v>Toate tipurile de plasmă</c:v>
                </c:pt>
                <c:pt idx="2">
                  <c:v>Concentrat plachetar</c:v>
                </c:pt>
                <c:pt idx="3">
                  <c:v>Crioprecipitat</c:v>
                </c:pt>
                <c:pt idx="4">
                  <c:v>Albumina </c:v>
                </c:pt>
                <c:pt idx="5">
                  <c:v>PPC CCV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7584</c:v>
                </c:pt>
                <c:pt idx="1">
                  <c:v>16833</c:v>
                </c:pt>
                <c:pt idx="2">
                  <c:v>728</c:v>
                </c:pt>
                <c:pt idx="3">
                  <c:v>3287</c:v>
                </c:pt>
                <c:pt idx="4">
                  <c:v>9627</c:v>
                </c:pt>
                <c:pt idx="5">
                  <c:v>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E-49DB-95FE-629F33E8D6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Toate tipurile de CE</c:v>
                </c:pt>
                <c:pt idx="1">
                  <c:v>Toate tipurile de plasmă</c:v>
                </c:pt>
                <c:pt idx="2">
                  <c:v>Concentrat plachetar</c:v>
                </c:pt>
                <c:pt idx="3">
                  <c:v>Crioprecipitat</c:v>
                </c:pt>
                <c:pt idx="4">
                  <c:v>Albumina </c:v>
                </c:pt>
                <c:pt idx="5">
                  <c:v>PPC CCV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9851</c:v>
                </c:pt>
                <c:pt idx="1">
                  <c:v>17919</c:v>
                </c:pt>
                <c:pt idx="2">
                  <c:v>1267</c:v>
                </c:pt>
                <c:pt idx="3">
                  <c:v>4967</c:v>
                </c:pt>
                <c:pt idx="4">
                  <c:v>6063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E-49DB-95FE-629F33E8D6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Toate tipurile de CE</c:v>
                </c:pt>
                <c:pt idx="1">
                  <c:v>Toate tipurile de plasmă</c:v>
                </c:pt>
                <c:pt idx="2">
                  <c:v>Concentrat plachetar</c:v>
                </c:pt>
                <c:pt idx="3">
                  <c:v>Crioprecipitat</c:v>
                </c:pt>
                <c:pt idx="4">
                  <c:v>Albumina </c:v>
                </c:pt>
                <c:pt idx="5">
                  <c:v>PPC CCV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11499</c:v>
                </c:pt>
                <c:pt idx="1">
                  <c:v>14087</c:v>
                </c:pt>
                <c:pt idx="2">
                  <c:v>1592</c:v>
                </c:pt>
                <c:pt idx="3">
                  <c:v>6775</c:v>
                </c:pt>
                <c:pt idx="4">
                  <c:v>4210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E-49DB-95FE-629F33E8D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21827104"/>
        <c:axId val="-621828192"/>
        <c:axId val="0"/>
      </c:bar3DChart>
      <c:catAx>
        <c:axId val="-6218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1828192"/>
        <c:crosses val="autoZero"/>
        <c:auto val="1"/>
        <c:lblAlgn val="ctr"/>
        <c:lblOffset val="100"/>
        <c:noMultiLvlLbl val="0"/>
      </c:catAx>
      <c:valAx>
        <c:axId val="-62182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/>
                  <a:t>Unități</a:t>
                </a:r>
                <a:endParaRPr lang="ru-MD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1827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F158A-27EA-4320-9DAE-567C566A90E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8B56C-2E9F-446E-A733-BC5CDEB10BA6}">
      <dgm:prSet phldrT="[Текст]" custT="1"/>
      <dgm:spPr/>
      <dgm:t>
        <a:bodyPr/>
        <a:lstStyle/>
        <a:p>
          <a:r>
            <a:rPr lang="ro-MD" sz="2800" b="1" dirty="0" smtClean="0"/>
            <a:t>C</a:t>
          </a:r>
          <a:r>
            <a:rPr lang="en-US" sz="2800" b="1" dirty="0" err="1" smtClean="0"/>
            <a:t>urativ-profilactică</a:t>
          </a:r>
          <a:r>
            <a:rPr lang="en-US" sz="2800" b="1" dirty="0" smtClean="0"/>
            <a:t> </a:t>
          </a:r>
          <a:endParaRPr lang="ru-RU" sz="2800" b="1" dirty="0"/>
        </a:p>
      </dgm:t>
    </dgm:pt>
    <dgm:pt modelId="{D44AF45A-18C2-45EA-9289-20E6EE8BEE03}" type="parTrans" cxnId="{9B51824C-744B-4165-B6E1-411F6E61D479}">
      <dgm:prSet/>
      <dgm:spPr/>
      <dgm:t>
        <a:bodyPr/>
        <a:lstStyle/>
        <a:p>
          <a:endParaRPr lang="ru-RU" sz="2800" b="1"/>
        </a:p>
      </dgm:t>
    </dgm:pt>
    <dgm:pt modelId="{E04FE55F-6457-4614-B2D7-992908CCD0F4}" type="sibTrans" cxnId="{9B51824C-744B-4165-B6E1-411F6E61D479}">
      <dgm:prSet/>
      <dgm:spPr/>
      <dgm:t>
        <a:bodyPr/>
        <a:lstStyle/>
        <a:p>
          <a:endParaRPr lang="ru-RU" sz="2800" b="1"/>
        </a:p>
      </dgm:t>
    </dgm:pt>
    <dgm:pt modelId="{FF6EB842-D9D3-415E-BE1B-C5FDD048A431}">
      <dgm:prSet custT="1"/>
      <dgm:spPr/>
      <dgm:t>
        <a:bodyPr/>
        <a:lstStyle/>
        <a:p>
          <a:r>
            <a:rPr lang="ro-MD" sz="2800" b="1" dirty="0" smtClean="0"/>
            <a:t>Ș</a:t>
          </a:r>
          <a:r>
            <a:rPr lang="en-US" sz="2800" b="1" dirty="0" err="1" smtClean="0"/>
            <a:t>tiinţifică</a:t>
          </a:r>
          <a:r>
            <a:rPr lang="ro-MD" sz="2800" b="1" dirty="0" smtClean="0"/>
            <a:t>  </a:t>
          </a:r>
        </a:p>
      </dgm:t>
    </dgm:pt>
    <dgm:pt modelId="{66D1B9CF-748E-4470-A7E6-24CF6AA8133D}" type="parTrans" cxnId="{15D9C326-1EB2-477A-ADDB-507E5D8C8B2A}">
      <dgm:prSet/>
      <dgm:spPr/>
      <dgm:t>
        <a:bodyPr/>
        <a:lstStyle/>
        <a:p>
          <a:endParaRPr lang="ru-RU" sz="2800" b="1"/>
        </a:p>
      </dgm:t>
    </dgm:pt>
    <dgm:pt modelId="{480C2649-551F-4286-9B73-6F673B756095}" type="sibTrans" cxnId="{15D9C326-1EB2-477A-ADDB-507E5D8C8B2A}">
      <dgm:prSet/>
      <dgm:spPr/>
      <dgm:t>
        <a:bodyPr/>
        <a:lstStyle/>
        <a:p>
          <a:endParaRPr lang="ru-RU" sz="2800" b="1"/>
        </a:p>
      </dgm:t>
    </dgm:pt>
    <dgm:pt modelId="{50DD02F6-2BC3-4672-BF28-DDAF1C62E285}">
      <dgm:prSet custT="1"/>
      <dgm:spPr/>
      <dgm:t>
        <a:bodyPr/>
        <a:lstStyle/>
        <a:p>
          <a:r>
            <a:rPr lang="ro-MD" sz="2800" b="1" dirty="0" smtClean="0"/>
            <a:t>O</a:t>
          </a:r>
          <a:r>
            <a:rPr lang="en-US" sz="2800" b="1" dirty="0" err="1" smtClean="0"/>
            <a:t>rganizator-metodică</a:t>
          </a:r>
          <a:endParaRPr lang="ro-MD" sz="2800" b="1" dirty="0" smtClean="0"/>
        </a:p>
      </dgm:t>
    </dgm:pt>
    <dgm:pt modelId="{D177CEDE-9E7E-4A8B-8ABA-1D8E3CCFB34D}" type="parTrans" cxnId="{23F9597A-BDD2-483F-9C02-8D958EC709D3}">
      <dgm:prSet/>
      <dgm:spPr/>
      <dgm:t>
        <a:bodyPr/>
        <a:lstStyle/>
        <a:p>
          <a:endParaRPr lang="ru-RU" sz="2800" b="1"/>
        </a:p>
      </dgm:t>
    </dgm:pt>
    <dgm:pt modelId="{931B1AC0-FDB7-4E29-9A42-8A1E37F6DA09}" type="sibTrans" cxnId="{23F9597A-BDD2-483F-9C02-8D958EC709D3}">
      <dgm:prSet/>
      <dgm:spPr/>
      <dgm:t>
        <a:bodyPr/>
        <a:lstStyle/>
        <a:p>
          <a:endParaRPr lang="ru-RU" sz="2800" b="1"/>
        </a:p>
      </dgm:t>
    </dgm:pt>
    <dgm:pt modelId="{408DE5EC-3174-4D33-8230-6ABD41CA1CED}">
      <dgm:prSet custT="1"/>
      <dgm:spPr/>
      <dgm:t>
        <a:bodyPr/>
        <a:lstStyle/>
        <a:p>
          <a:r>
            <a:rPr lang="ro-MD" sz="2800" b="1" dirty="0" smtClean="0"/>
            <a:t>Didactică</a:t>
          </a:r>
        </a:p>
      </dgm:t>
    </dgm:pt>
    <dgm:pt modelId="{C862814B-E327-4B53-AF9B-0BFD46DF0A26}" type="sibTrans" cxnId="{DFF78BA5-6458-4E14-BD3A-6CBF88554E15}">
      <dgm:prSet/>
      <dgm:spPr/>
      <dgm:t>
        <a:bodyPr/>
        <a:lstStyle/>
        <a:p>
          <a:endParaRPr lang="ru-RU" sz="2800" b="1"/>
        </a:p>
      </dgm:t>
    </dgm:pt>
    <dgm:pt modelId="{D49D50B7-D56A-4F06-83CD-020FBA48E96A}" type="parTrans" cxnId="{DFF78BA5-6458-4E14-BD3A-6CBF88554E15}">
      <dgm:prSet/>
      <dgm:spPr/>
      <dgm:t>
        <a:bodyPr/>
        <a:lstStyle/>
        <a:p>
          <a:endParaRPr lang="ru-RU" sz="2800" b="1"/>
        </a:p>
      </dgm:t>
    </dgm:pt>
    <dgm:pt modelId="{8D2546B4-9ACA-4539-A5FF-8F747A0C606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o-MD" sz="2000" b="1" dirty="0" smtClean="0"/>
            <a:t>9 clinici ale USMF ”Nicolae Testemițanu” </a:t>
          </a:r>
          <a:r>
            <a:rPr lang="ro-MD" sz="2000" b="0" dirty="0" smtClean="0"/>
            <a:t>(studenți, rezidenți, educație medicală continuă)</a:t>
          </a:r>
          <a:endParaRPr lang="ro-MD" sz="2000" b="1" dirty="0" smtClean="0"/>
        </a:p>
      </dgm:t>
    </dgm:pt>
    <dgm:pt modelId="{89543E44-69DC-4F1F-AD2F-880BFA1454D8}" type="parTrans" cxnId="{A200928B-7E9B-4C45-ABDA-92F10E8F1B04}">
      <dgm:prSet/>
      <dgm:spPr/>
      <dgm:t>
        <a:bodyPr/>
        <a:lstStyle/>
        <a:p>
          <a:endParaRPr lang="ru-RU"/>
        </a:p>
      </dgm:t>
    </dgm:pt>
    <dgm:pt modelId="{84265AE5-956C-4522-B746-7E6DB421E95A}" type="sibTrans" cxnId="{A200928B-7E9B-4C45-ABDA-92F10E8F1B04}">
      <dgm:prSet/>
      <dgm:spPr/>
      <dgm:t>
        <a:bodyPr/>
        <a:lstStyle/>
        <a:p>
          <a:endParaRPr lang="ru-RU"/>
        </a:p>
      </dgm:t>
    </dgm:pt>
    <dgm:pt modelId="{A4EBEC99-68F5-41B9-9570-4852D99A34B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o-MD" sz="2000" b="1" dirty="0" smtClean="0"/>
            <a:t>Centrul de excele</a:t>
          </a:r>
          <a:r>
            <a:rPr lang="en-US" sz="2000" b="1" dirty="0" smtClean="0"/>
            <a:t>n</a:t>
          </a:r>
          <a:r>
            <a:rPr lang="ro-MD" sz="2000" b="1" dirty="0" smtClean="0"/>
            <a:t>ță ”Raisa Pacalo”  </a:t>
          </a:r>
        </a:p>
      </dgm:t>
    </dgm:pt>
    <dgm:pt modelId="{B99A1F20-F52D-4493-8579-716CDFF924F9}" type="parTrans" cxnId="{4163C797-3C26-4F32-839C-1B954AAB4F11}">
      <dgm:prSet/>
      <dgm:spPr/>
      <dgm:t>
        <a:bodyPr/>
        <a:lstStyle/>
        <a:p>
          <a:endParaRPr lang="ru-RU"/>
        </a:p>
      </dgm:t>
    </dgm:pt>
    <dgm:pt modelId="{F82D34CD-EE98-4351-A5BE-E76ACE305666}" type="sibTrans" cxnId="{4163C797-3C26-4F32-839C-1B954AAB4F11}">
      <dgm:prSet/>
      <dgm:spPr/>
      <dgm:t>
        <a:bodyPr/>
        <a:lstStyle/>
        <a:p>
          <a:endParaRPr lang="ru-RU"/>
        </a:p>
      </dgm:t>
    </dgm:pt>
    <dgm:pt modelId="{BF20530A-3588-4DE2-919A-C2DD9FA086A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o-MD" sz="2000" b="1" dirty="0" smtClean="0"/>
            <a:t>2 laboratoare științifice</a:t>
          </a:r>
        </a:p>
      </dgm:t>
    </dgm:pt>
    <dgm:pt modelId="{BBC142B9-3792-48CE-B6A0-F68460F609ED}" type="parTrans" cxnId="{6AEC92ED-B9C2-413D-82D8-457F221D2EF6}">
      <dgm:prSet/>
      <dgm:spPr/>
      <dgm:t>
        <a:bodyPr/>
        <a:lstStyle/>
        <a:p>
          <a:endParaRPr lang="ru-RU"/>
        </a:p>
      </dgm:t>
    </dgm:pt>
    <dgm:pt modelId="{8A76144F-C688-458F-8D9D-46347C1BCC23}" type="sibTrans" cxnId="{6AEC92ED-B9C2-413D-82D8-457F221D2EF6}">
      <dgm:prSet/>
      <dgm:spPr/>
      <dgm:t>
        <a:bodyPr/>
        <a:lstStyle/>
        <a:p>
          <a:endParaRPr lang="ru-RU"/>
        </a:p>
      </dgm:t>
    </dgm:pt>
    <dgm:pt modelId="{84D145C6-4A56-45A4-9511-0DF5C628D5D3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o-MD" sz="2000" b="1" dirty="0" smtClean="0"/>
            <a:t>Secția consultativă – </a:t>
          </a:r>
          <a:r>
            <a:rPr lang="ro-MD" sz="2000" b="0" dirty="0" smtClean="0"/>
            <a:t>21 specialități</a:t>
          </a:r>
          <a:endParaRPr lang="ru-RU" sz="2000" b="0" dirty="0"/>
        </a:p>
      </dgm:t>
    </dgm:pt>
    <dgm:pt modelId="{36280768-6E19-4399-9603-1E1D4C1D0DBC}" type="parTrans" cxnId="{1288C77D-31FA-4645-A2CA-E801F2AF85A4}">
      <dgm:prSet/>
      <dgm:spPr/>
      <dgm:t>
        <a:bodyPr/>
        <a:lstStyle/>
        <a:p>
          <a:endParaRPr lang="ru-RU"/>
        </a:p>
      </dgm:t>
    </dgm:pt>
    <dgm:pt modelId="{765D5C78-94C5-4131-B932-BF7E749D4AB8}" type="sibTrans" cxnId="{1288C77D-31FA-4645-A2CA-E801F2AF85A4}">
      <dgm:prSet/>
      <dgm:spPr/>
      <dgm:t>
        <a:bodyPr/>
        <a:lstStyle/>
        <a:p>
          <a:endParaRPr lang="ru-RU"/>
        </a:p>
      </dgm:t>
    </dgm:pt>
    <dgm:pt modelId="{6D44331C-5916-40A8-8C73-A9E968D78C7E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o-MD" sz="2000" b="1" dirty="0" smtClean="0"/>
            <a:t>Secții clinice </a:t>
          </a:r>
          <a:r>
            <a:rPr lang="ro-MD" sz="2000" b="0" dirty="0" smtClean="0"/>
            <a:t>– 795 paturi (295 terapie, 500 chirurgie) + 90 paturi ATI</a:t>
          </a:r>
          <a:endParaRPr lang="ru-RU" sz="2000" b="0" dirty="0"/>
        </a:p>
      </dgm:t>
    </dgm:pt>
    <dgm:pt modelId="{EA509175-C938-4C4A-8166-9215939A85DD}" type="parTrans" cxnId="{0A4872B4-CBD9-4F98-9B3E-9093EA71720F}">
      <dgm:prSet/>
      <dgm:spPr/>
      <dgm:t>
        <a:bodyPr/>
        <a:lstStyle/>
        <a:p>
          <a:endParaRPr lang="ru-RU"/>
        </a:p>
      </dgm:t>
    </dgm:pt>
    <dgm:pt modelId="{669CFF83-39FD-43D3-A12F-64DC7E3E95C3}" type="sibTrans" cxnId="{0A4872B4-CBD9-4F98-9B3E-9093EA71720F}">
      <dgm:prSet/>
      <dgm:spPr/>
      <dgm:t>
        <a:bodyPr/>
        <a:lstStyle/>
        <a:p>
          <a:endParaRPr lang="ru-RU"/>
        </a:p>
      </dgm:t>
    </dgm:pt>
    <dgm:pt modelId="{AC3F6782-8A00-45B5-9F36-881EFD3E8F8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o-MD" sz="2000" b="1" dirty="0" smtClean="0"/>
            <a:t>Suport metodologic instituțiilor din republică</a:t>
          </a:r>
          <a:r>
            <a:rPr lang="en-US" sz="2000" b="1" dirty="0" smtClean="0"/>
            <a:t> </a:t>
          </a:r>
          <a:endParaRPr lang="ro-MD" sz="2000" b="1" dirty="0" smtClean="0"/>
        </a:p>
      </dgm:t>
    </dgm:pt>
    <dgm:pt modelId="{984A5F9E-87A9-4B13-82BD-B97DBD8AE321}" type="parTrans" cxnId="{DAD1978B-5E55-4653-97C9-38058519756D}">
      <dgm:prSet/>
      <dgm:spPr/>
      <dgm:t>
        <a:bodyPr/>
        <a:lstStyle/>
        <a:p>
          <a:endParaRPr lang="ru-RU"/>
        </a:p>
      </dgm:t>
    </dgm:pt>
    <dgm:pt modelId="{95B0FEBE-BD11-4F5A-8DF1-764A9DCF4386}" type="sibTrans" cxnId="{DAD1978B-5E55-4653-97C9-38058519756D}">
      <dgm:prSet/>
      <dgm:spPr/>
      <dgm:t>
        <a:bodyPr/>
        <a:lstStyle/>
        <a:p>
          <a:endParaRPr lang="ru-RU"/>
        </a:p>
      </dgm:t>
    </dgm:pt>
    <dgm:pt modelId="{84F28BAD-7DF2-4E3A-A644-5926FDF51554}" type="pres">
      <dgm:prSet presAssocID="{B82F158A-27EA-4320-9DAE-567C566A9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95F24-6ADC-4AC1-AD22-B68A8E5367E3}" type="pres">
      <dgm:prSet presAssocID="{F068B56C-2E9F-446E-A733-BC5CDEB10BA6}" presName="linNode" presStyleCnt="0"/>
      <dgm:spPr/>
    </dgm:pt>
    <dgm:pt modelId="{225C55D4-4F40-4DFF-BB29-BCE72FC785BA}" type="pres">
      <dgm:prSet presAssocID="{F068B56C-2E9F-446E-A733-BC5CDEB10BA6}" presName="parentText" presStyleLbl="node1" presStyleIdx="0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6088-83BC-488C-A6AB-5C769BD5D836}" type="pres">
      <dgm:prSet presAssocID="{F068B56C-2E9F-446E-A733-BC5CDEB10BA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82C9-4818-4C65-BB33-4FF3E608A4CD}" type="pres">
      <dgm:prSet presAssocID="{E04FE55F-6457-4614-B2D7-992908CCD0F4}" presName="sp" presStyleCnt="0"/>
      <dgm:spPr/>
    </dgm:pt>
    <dgm:pt modelId="{245052D8-9068-41C1-B3CA-4D6A78947159}" type="pres">
      <dgm:prSet presAssocID="{408DE5EC-3174-4D33-8230-6ABD41CA1CED}" presName="linNode" presStyleCnt="0"/>
      <dgm:spPr/>
    </dgm:pt>
    <dgm:pt modelId="{B97EC55B-4B66-4ACC-A9F9-BDE6DD885964}" type="pres">
      <dgm:prSet presAssocID="{408DE5EC-3174-4D33-8230-6ABD41CA1CED}" presName="parentText" presStyleLbl="node1" presStyleIdx="1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BB340-8B6D-4CAC-A9B9-ED0C31F166A0}" type="pres">
      <dgm:prSet presAssocID="{408DE5EC-3174-4D33-8230-6ABD41CA1CE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BB1B-911B-468A-AC39-8DFD8055D019}" type="pres">
      <dgm:prSet presAssocID="{C862814B-E327-4B53-AF9B-0BFD46DF0A26}" presName="sp" presStyleCnt="0"/>
      <dgm:spPr/>
    </dgm:pt>
    <dgm:pt modelId="{8330358C-DDB4-45D5-BCD2-0654D124C8E4}" type="pres">
      <dgm:prSet presAssocID="{FF6EB842-D9D3-415E-BE1B-C5FDD048A431}" presName="linNode" presStyleCnt="0"/>
      <dgm:spPr/>
    </dgm:pt>
    <dgm:pt modelId="{8C0B0A3B-DA5A-46C9-90D4-4241F231F0C5}" type="pres">
      <dgm:prSet presAssocID="{FF6EB842-D9D3-415E-BE1B-C5FDD048A431}" presName="parentText" presStyleLbl="node1" presStyleIdx="2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0C575-07EA-4379-AE40-37340BD2D0E0}" type="pres">
      <dgm:prSet presAssocID="{FF6EB842-D9D3-415E-BE1B-C5FDD048A43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3718B-60F7-47C3-AAD2-144F9924593B}" type="pres">
      <dgm:prSet presAssocID="{480C2649-551F-4286-9B73-6F673B756095}" presName="sp" presStyleCnt="0"/>
      <dgm:spPr/>
    </dgm:pt>
    <dgm:pt modelId="{25D7D5A6-2FA3-4FEF-9472-BD275A9EAA0F}" type="pres">
      <dgm:prSet presAssocID="{50DD02F6-2BC3-4672-BF28-DDAF1C62E285}" presName="linNode" presStyleCnt="0"/>
      <dgm:spPr/>
    </dgm:pt>
    <dgm:pt modelId="{A8FC7EE8-8BDE-465E-A965-801428703C6A}" type="pres">
      <dgm:prSet presAssocID="{50DD02F6-2BC3-4672-BF28-DDAF1C62E285}" presName="parentText" presStyleLbl="node1" presStyleIdx="3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76CF-4456-4A23-B77B-1A4006730016}" type="pres">
      <dgm:prSet presAssocID="{50DD02F6-2BC3-4672-BF28-DDAF1C62E28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02E8F-18DF-4250-B308-3A687B239FAA}" type="presOf" srcId="{AC3F6782-8A00-45B5-9F36-881EFD3E8F89}" destId="{217976CF-4456-4A23-B77B-1A4006730016}" srcOrd="0" destOrd="0" presId="urn:microsoft.com/office/officeart/2005/8/layout/vList5"/>
    <dgm:cxn modelId="{DFF78BA5-6458-4E14-BD3A-6CBF88554E15}" srcId="{B82F158A-27EA-4320-9DAE-567C566A90EA}" destId="{408DE5EC-3174-4D33-8230-6ABD41CA1CED}" srcOrd="1" destOrd="0" parTransId="{D49D50B7-D56A-4F06-83CD-020FBA48E96A}" sibTransId="{C862814B-E327-4B53-AF9B-0BFD46DF0A26}"/>
    <dgm:cxn modelId="{4643CAC6-100D-4ACA-9729-B8C1FC194A29}" type="presOf" srcId="{50DD02F6-2BC3-4672-BF28-DDAF1C62E285}" destId="{A8FC7EE8-8BDE-465E-A965-801428703C6A}" srcOrd="0" destOrd="0" presId="urn:microsoft.com/office/officeart/2005/8/layout/vList5"/>
    <dgm:cxn modelId="{DAD1978B-5E55-4653-97C9-38058519756D}" srcId="{50DD02F6-2BC3-4672-BF28-DDAF1C62E285}" destId="{AC3F6782-8A00-45B5-9F36-881EFD3E8F89}" srcOrd="0" destOrd="0" parTransId="{984A5F9E-87A9-4B13-82BD-B97DBD8AE321}" sibTransId="{95B0FEBE-BD11-4F5A-8DF1-764A9DCF4386}"/>
    <dgm:cxn modelId="{6AEC92ED-B9C2-413D-82D8-457F221D2EF6}" srcId="{FF6EB842-D9D3-415E-BE1B-C5FDD048A431}" destId="{BF20530A-3588-4DE2-919A-C2DD9FA086A0}" srcOrd="0" destOrd="0" parTransId="{BBC142B9-3792-48CE-B6A0-F68460F609ED}" sibTransId="{8A76144F-C688-458F-8D9D-46347C1BCC23}"/>
    <dgm:cxn modelId="{A009DDF2-74AF-4D2D-BD88-20835FA03E4C}" type="presOf" srcId="{B82F158A-27EA-4320-9DAE-567C566A90EA}" destId="{84F28BAD-7DF2-4E3A-A644-5926FDF51554}" srcOrd="0" destOrd="0" presId="urn:microsoft.com/office/officeart/2005/8/layout/vList5"/>
    <dgm:cxn modelId="{609889FB-4974-4A75-B49D-B0CD466D213B}" type="presOf" srcId="{A4EBEC99-68F5-41B9-9570-4852D99A34BB}" destId="{502BB340-8B6D-4CAC-A9B9-ED0C31F166A0}" srcOrd="0" destOrd="1" presId="urn:microsoft.com/office/officeart/2005/8/layout/vList5"/>
    <dgm:cxn modelId="{C8A8C4F1-A081-43C6-8C11-26974E79062D}" type="presOf" srcId="{6D44331C-5916-40A8-8C73-A9E968D78C7E}" destId="{896D6088-83BC-488C-A6AB-5C769BD5D836}" srcOrd="0" destOrd="1" presId="urn:microsoft.com/office/officeart/2005/8/layout/vList5"/>
    <dgm:cxn modelId="{1C34D7A4-0688-4D2E-8525-1700E94338C3}" type="presOf" srcId="{FF6EB842-D9D3-415E-BE1B-C5FDD048A431}" destId="{8C0B0A3B-DA5A-46C9-90D4-4241F231F0C5}" srcOrd="0" destOrd="0" presId="urn:microsoft.com/office/officeart/2005/8/layout/vList5"/>
    <dgm:cxn modelId="{40968903-00EA-4A35-A040-4443C25DC3E3}" type="presOf" srcId="{84D145C6-4A56-45A4-9511-0DF5C628D5D3}" destId="{896D6088-83BC-488C-A6AB-5C769BD5D836}" srcOrd="0" destOrd="0" presId="urn:microsoft.com/office/officeart/2005/8/layout/vList5"/>
    <dgm:cxn modelId="{44A11F27-75C0-4723-A2A1-A4FD5CC258A5}" type="presOf" srcId="{8D2546B4-9ACA-4539-A5FF-8F747A0C6061}" destId="{502BB340-8B6D-4CAC-A9B9-ED0C31F166A0}" srcOrd="0" destOrd="0" presId="urn:microsoft.com/office/officeart/2005/8/layout/vList5"/>
    <dgm:cxn modelId="{A200928B-7E9B-4C45-ABDA-92F10E8F1B04}" srcId="{408DE5EC-3174-4D33-8230-6ABD41CA1CED}" destId="{8D2546B4-9ACA-4539-A5FF-8F747A0C6061}" srcOrd="0" destOrd="0" parTransId="{89543E44-69DC-4F1F-AD2F-880BFA1454D8}" sibTransId="{84265AE5-956C-4522-B746-7E6DB421E95A}"/>
    <dgm:cxn modelId="{23F9597A-BDD2-483F-9C02-8D958EC709D3}" srcId="{B82F158A-27EA-4320-9DAE-567C566A90EA}" destId="{50DD02F6-2BC3-4672-BF28-DDAF1C62E285}" srcOrd="3" destOrd="0" parTransId="{D177CEDE-9E7E-4A8B-8ABA-1D8E3CCFB34D}" sibTransId="{931B1AC0-FDB7-4E29-9A42-8A1E37F6DA09}"/>
    <dgm:cxn modelId="{1288C77D-31FA-4645-A2CA-E801F2AF85A4}" srcId="{F068B56C-2E9F-446E-A733-BC5CDEB10BA6}" destId="{84D145C6-4A56-45A4-9511-0DF5C628D5D3}" srcOrd="0" destOrd="0" parTransId="{36280768-6E19-4399-9603-1E1D4C1D0DBC}" sibTransId="{765D5C78-94C5-4131-B932-BF7E749D4AB8}"/>
    <dgm:cxn modelId="{0A4872B4-CBD9-4F98-9B3E-9093EA71720F}" srcId="{F068B56C-2E9F-446E-A733-BC5CDEB10BA6}" destId="{6D44331C-5916-40A8-8C73-A9E968D78C7E}" srcOrd="1" destOrd="0" parTransId="{EA509175-C938-4C4A-8166-9215939A85DD}" sibTransId="{669CFF83-39FD-43D3-A12F-64DC7E3E95C3}"/>
    <dgm:cxn modelId="{9B51824C-744B-4165-B6E1-411F6E61D479}" srcId="{B82F158A-27EA-4320-9DAE-567C566A90EA}" destId="{F068B56C-2E9F-446E-A733-BC5CDEB10BA6}" srcOrd="0" destOrd="0" parTransId="{D44AF45A-18C2-45EA-9289-20E6EE8BEE03}" sibTransId="{E04FE55F-6457-4614-B2D7-992908CCD0F4}"/>
    <dgm:cxn modelId="{DFA6A4A9-3921-4783-BD97-71F1538CBD53}" type="presOf" srcId="{408DE5EC-3174-4D33-8230-6ABD41CA1CED}" destId="{B97EC55B-4B66-4ACC-A9F9-BDE6DD885964}" srcOrd="0" destOrd="0" presId="urn:microsoft.com/office/officeart/2005/8/layout/vList5"/>
    <dgm:cxn modelId="{95A4F65A-9634-4051-930B-BCEE3ACE8ED9}" type="presOf" srcId="{BF20530A-3588-4DE2-919A-C2DD9FA086A0}" destId="{95B0C575-07EA-4379-AE40-37340BD2D0E0}" srcOrd="0" destOrd="0" presId="urn:microsoft.com/office/officeart/2005/8/layout/vList5"/>
    <dgm:cxn modelId="{4163C797-3C26-4F32-839C-1B954AAB4F11}" srcId="{408DE5EC-3174-4D33-8230-6ABD41CA1CED}" destId="{A4EBEC99-68F5-41B9-9570-4852D99A34BB}" srcOrd="1" destOrd="0" parTransId="{B99A1F20-F52D-4493-8579-716CDFF924F9}" sibTransId="{F82D34CD-EE98-4351-A5BE-E76ACE305666}"/>
    <dgm:cxn modelId="{15D9C326-1EB2-477A-ADDB-507E5D8C8B2A}" srcId="{B82F158A-27EA-4320-9DAE-567C566A90EA}" destId="{FF6EB842-D9D3-415E-BE1B-C5FDD048A431}" srcOrd="2" destOrd="0" parTransId="{66D1B9CF-748E-4470-A7E6-24CF6AA8133D}" sibTransId="{480C2649-551F-4286-9B73-6F673B756095}"/>
    <dgm:cxn modelId="{24021B98-8A19-4B08-9FBB-F296A5047948}" type="presOf" srcId="{F068B56C-2E9F-446E-A733-BC5CDEB10BA6}" destId="{225C55D4-4F40-4DFF-BB29-BCE72FC785BA}" srcOrd="0" destOrd="0" presId="urn:microsoft.com/office/officeart/2005/8/layout/vList5"/>
    <dgm:cxn modelId="{157D8108-81C4-47B3-8642-B9782A06D905}" type="presParOf" srcId="{84F28BAD-7DF2-4E3A-A644-5926FDF51554}" destId="{60995F24-6ADC-4AC1-AD22-B68A8E5367E3}" srcOrd="0" destOrd="0" presId="urn:microsoft.com/office/officeart/2005/8/layout/vList5"/>
    <dgm:cxn modelId="{BD437CAE-72EA-484A-93F8-3DB47D53AC27}" type="presParOf" srcId="{60995F24-6ADC-4AC1-AD22-B68A8E5367E3}" destId="{225C55D4-4F40-4DFF-BB29-BCE72FC785BA}" srcOrd="0" destOrd="0" presId="urn:microsoft.com/office/officeart/2005/8/layout/vList5"/>
    <dgm:cxn modelId="{5CF7E301-B9C8-44CC-8879-07077BD91EB4}" type="presParOf" srcId="{60995F24-6ADC-4AC1-AD22-B68A8E5367E3}" destId="{896D6088-83BC-488C-A6AB-5C769BD5D836}" srcOrd="1" destOrd="0" presId="urn:microsoft.com/office/officeart/2005/8/layout/vList5"/>
    <dgm:cxn modelId="{863BBC56-8404-49BD-8965-33FD8E56BDFA}" type="presParOf" srcId="{84F28BAD-7DF2-4E3A-A644-5926FDF51554}" destId="{75EF82C9-4818-4C65-BB33-4FF3E608A4CD}" srcOrd="1" destOrd="0" presId="urn:microsoft.com/office/officeart/2005/8/layout/vList5"/>
    <dgm:cxn modelId="{B92802D2-FDB0-4439-8C56-6F02BD303A56}" type="presParOf" srcId="{84F28BAD-7DF2-4E3A-A644-5926FDF51554}" destId="{245052D8-9068-41C1-B3CA-4D6A78947159}" srcOrd="2" destOrd="0" presId="urn:microsoft.com/office/officeart/2005/8/layout/vList5"/>
    <dgm:cxn modelId="{834D04EE-E38E-411C-9B16-A3E37FA8B14D}" type="presParOf" srcId="{245052D8-9068-41C1-B3CA-4D6A78947159}" destId="{B97EC55B-4B66-4ACC-A9F9-BDE6DD885964}" srcOrd="0" destOrd="0" presId="urn:microsoft.com/office/officeart/2005/8/layout/vList5"/>
    <dgm:cxn modelId="{21F9A151-8938-4760-B89D-517F32115B1B}" type="presParOf" srcId="{245052D8-9068-41C1-B3CA-4D6A78947159}" destId="{502BB340-8B6D-4CAC-A9B9-ED0C31F166A0}" srcOrd="1" destOrd="0" presId="urn:microsoft.com/office/officeart/2005/8/layout/vList5"/>
    <dgm:cxn modelId="{40DB9796-00A8-4662-83C7-B6CBD333DEC3}" type="presParOf" srcId="{84F28BAD-7DF2-4E3A-A644-5926FDF51554}" destId="{8AE3BB1B-911B-468A-AC39-8DFD8055D019}" srcOrd="3" destOrd="0" presId="urn:microsoft.com/office/officeart/2005/8/layout/vList5"/>
    <dgm:cxn modelId="{32AE1A2D-1606-4842-A46B-8A6E937E1240}" type="presParOf" srcId="{84F28BAD-7DF2-4E3A-A644-5926FDF51554}" destId="{8330358C-DDB4-45D5-BCD2-0654D124C8E4}" srcOrd="4" destOrd="0" presId="urn:microsoft.com/office/officeart/2005/8/layout/vList5"/>
    <dgm:cxn modelId="{52C64AC8-7565-4454-A5F8-5080F370ABD4}" type="presParOf" srcId="{8330358C-DDB4-45D5-BCD2-0654D124C8E4}" destId="{8C0B0A3B-DA5A-46C9-90D4-4241F231F0C5}" srcOrd="0" destOrd="0" presId="urn:microsoft.com/office/officeart/2005/8/layout/vList5"/>
    <dgm:cxn modelId="{E8379ED8-81CD-49A8-9F14-4D64ECE43E65}" type="presParOf" srcId="{8330358C-DDB4-45D5-BCD2-0654D124C8E4}" destId="{95B0C575-07EA-4379-AE40-37340BD2D0E0}" srcOrd="1" destOrd="0" presId="urn:microsoft.com/office/officeart/2005/8/layout/vList5"/>
    <dgm:cxn modelId="{26CA1977-613A-42E0-8723-70EF84247703}" type="presParOf" srcId="{84F28BAD-7DF2-4E3A-A644-5926FDF51554}" destId="{89F3718B-60F7-47C3-AAD2-144F9924593B}" srcOrd="5" destOrd="0" presId="urn:microsoft.com/office/officeart/2005/8/layout/vList5"/>
    <dgm:cxn modelId="{36BC87DE-39A4-4E8B-850C-5CA33E9D1C27}" type="presParOf" srcId="{84F28BAD-7DF2-4E3A-A644-5926FDF51554}" destId="{25D7D5A6-2FA3-4FEF-9472-BD275A9EAA0F}" srcOrd="6" destOrd="0" presId="urn:microsoft.com/office/officeart/2005/8/layout/vList5"/>
    <dgm:cxn modelId="{4E2F9A59-CD40-4634-BFCE-8EB793A08844}" type="presParOf" srcId="{25D7D5A6-2FA3-4FEF-9472-BD275A9EAA0F}" destId="{A8FC7EE8-8BDE-465E-A965-801428703C6A}" srcOrd="0" destOrd="0" presId="urn:microsoft.com/office/officeart/2005/8/layout/vList5"/>
    <dgm:cxn modelId="{DE01972A-6175-4C98-8CFF-0A32E280F737}" type="presParOf" srcId="{25D7D5A6-2FA3-4FEF-9472-BD275A9EAA0F}" destId="{217976CF-4456-4A23-B77B-1A4006730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7314D5-5491-43CE-9A39-F8E0579C5682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DFEC3F-4A1A-4272-9B9C-D2160BF391A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o-MD" sz="2400" b="1" i="0" u="none" dirty="0" smtClean="0"/>
            <a:t>Consiliul Calității</a:t>
          </a:r>
          <a:endParaRPr lang="ru-RU" sz="2400" dirty="0"/>
        </a:p>
      </dgm:t>
    </dgm:pt>
    <dgm:pt modelId="{E27E3505-4B40-4C6D-8CE9-891E5381A75E}" type="parTrans" cxnId="{33170516-9935-4821-B993-BD17AA0D56D2}">
      <dgm:prSet/>
      <dgm:spPr/>
      <dgm:t>
        <a:bodyPr/>
        <a:lstStyle/>
        <a:p>
          <a:endParaRPr lang="ru-RU"/>
        </a:p>
      </dgm:t>
    </dgm:pt>
    <dgm:pt modelId="{A86AC877-3985-483E-B352-22FF1802D2F5}" type="sibTrans" cxnId="{33170516-9935-4821-B993-BD17AA0D56D2}">
      <dgm:prSet/>
      <dgm:spPr/>
      <dgm:t>
        <a:bodyPr/>
        <a:lstStyle/>
        <a:p>
          <a:endParaRPr lang="ru-RU"/>
        </a:p>
      </dgm:t>
    </dgm:pt>
    <dgm:pt modelId="{62780D79-C1CE-4478-BBF4-93E2A2F495F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600" b="1" i="0" u="none" dirty="0" smtClean="0"/>
            <a:t>CC Accesul la îngrijiri medicale și Evaluarea pacientului</a:t>
          </a:r>
          <a:endParaRPr lang="en-US" sz="1600" b="0" i="0" u="none" dirty="0"/>
        </a:p>
      </dgm:t>
    </dgm:pt>
    <dgm:pt modelId="{0B11D124-9BA9-4501-B8A1-CF9B01C5B5AF}" type="parTrans" cxnId="{F5496729-1115-4D46-BA16-F9106C085A51}">
      <dgm:prSet/>
      <dgm:spPr/>
      <dgm:t>
        <a:bodyPr/>
        <a:lstStyle/>
        <a:p>
          <a:endParaRPr lang="ru-RU"/>
        </a:p>
      </dgm:t>
    </dgm:pt>
    <dgm:pt modelId="{CD07B8F8-3033-442E-8F3D-7893CD8D5F8C}" type="sibTrans" cxnId="{F5496729-1115-4D46-BA16-F9106C085A51}">
      <dgm:prSet/>
      <dgm:spPr/>
      <dgm:t>
        <a:bodyPr/>
        <a:lstStyle/>
        <a:p>
          <a:endParaRPr lang="ru-RU"/>
        </a:p>
      </dgm:t>
    </dgm:pt>
    <dgm:pt modelId="{7B035845-BA4E-41F3-AEC8-1B1D2F21F5F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600" b="1" i="0" u="none" dirty="0" smtClean="0"/>
            <a:t>CC Managamentul şi utilizarea medicamentelor</a:t>
          </a:r>
          <a:endParaRPr lang="en-US" sz="1600" b="0" i="0" u="none" dirty="0"/>
        </a:p>
      </dgm:t>
    </dgm:pt>
    <dgm:pt modelId="{3D6BF520-D551-4F17-B6B3-42722A3C7522}" type="parTrans" cxnId="{528C8F33-F399-4E81-9043-829C8615C2B5}">
      <dgm:prSet/>
      <dgm:spPr/>
      <dgm:t>
        <a:bodyPr/>
        <a:lstStyle/>
        <a:p>
          <a:endParaRPr lang="ru-RU"/>
        </a:p>
      </dgm:t>
    </dgm:pt>
    <dgm:pt modelId="{1198BB6E-37AB-4976-BDB1-1123339A174C}" type="sibTrans" cxnId="{528C8F33-F399-4E81-9043-829C8615C2B5}">
      <dgm:prSet/>
      <dgm:spPr/>
      <dgm:t>
        <a:bodyPr/>
        <a:lstStyle/>
        <a:p>
          <a:endParaRPr lang="ru-RU"/>
        </a:p>
      </dgm:t>
    </dgm:pt>
    <dgm:pt modelId="{E6C52397-F1A1-4B4C-8435-1305588F642E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1600" b="1" i="0" u="none" dirty="0" smtClean="0"/>
            <a:t>CC Managementul pacientului chirurgical și ATI</a:t>
          </a:r>
          <a:endParaRPr lang="en-US" sz="1600" b="0" i="0" u="none" dirty="0"/>
        </a:p>
      </dgm:t>
    </dgm:pt>
    <dgm:pt modelId="{3BF5EAC7-5900-437D-B1E6-28DD7CB6A1A4}" type="parTrans" cxnId="{4FBB1A9B-4C98-4022-A665-CC79A5208193}">
      <dgm:prSet/>
      <dgm:spPr/>
      <dgm:t>
        <a:bodyPr/>
        <a:lstStyle/>
        <a:p>
          <a:endParaRPr lang="ru-RU"/>
        </a:p>
      </dgm:t>
    </dgm:pt>
    <dgm:pt modelId="{7057B990-64C2-45F2-93D8-F66BB3A271B9}" type="sibTrans" cxnId="{4FBB1A9B-4C98-4022-A665-CC79A5208193}">
      <dgm:prSet/>
      <dgm:spPr/>
      <dgm:t>
        <a:bodyPr/>
        <a:lstStyle/>
        <a:p>
          <a:endParaRPr lang="ru-RU"/>
        </a:p>
      </dgm:t>
    </dgm:pt>
    <dgm:pt modelId="{2C9E45FC-18B7-4151-BEBD-EDC63D4C7264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tr-TR" sz="1600" b="1" i="0" u="none" dirty="0" smtClean="0"/>
            <a:t>CC Prevenirea și Controlul Infectiilor</a:t>
          </a:r>
          <a:endParaRPr lang="en-US" sz="1600" b="0" i="0" u="none" dirty="0"/>
        </a:p>
      </dgm:t>
    </dgm:pt>
    <dgm:pt modelId="{087C34B8-3A36-4329-9DB2-B7BE587170FC}" type="parTrans" cxnId="{23E15388-C9E0-4865-8D45-18FC2B6D5C37}">
      <dgm:prSet/>
      <dgm:spPr/>
      <dgm:t>
        <a:bodyPr/>
        <a:lstStyle/>
        <a:p>
          <a:endParaRPr lang="ru-RU"/>
        </a:p>
      </dgm:t>
    </dgm:pt>
    <dgm:pt modelId="{36BBF329-8F28-4F38-80DA-0C6603A64F7A}" type="sibTrans" cxnId="{23E15388-C9E0-4865-8D45-18FC2B6D5C37}">
      <dgm:prSet/>
      <dgm:spPr/>
      <dgm:t>
        <a:bodyPr/>
        <a:lstStyle/>
        <a:p>
          <a:endParaRPr lang="ru-RU"/>
        </a:p>
      </dgm:t>
    </dgm:pt>
    <dgm:pt modelId="{DC2783B4-84BE-4375-BBCC-8CE063E201F0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tr-TR" sz="1600" b="1" i="0" u="none" dirty="0" smtClean="0"/>
            <a:t>CC Managementul facilităţilor şi siguranţei</a:t>
          </a:r>
          <a:endParaRPr lang="en-US" sz="1600" b="0" i="0" u="none" dirty="0"/>
        </a:p>
      </dgm:t>
    </dgm:pt>
    <dgm:pt modelId="{03B6E433-C501-40B0-A15F-65A3841991A1}" type="parTrans" cxnId="{29D27CB3-99E8-4EF0-860A-B35F2E88C6E4}">
      <dgm:prSet/>
      <dgm:spPr/>
      <dgm:t>
        <a:bodyPr/>
        <a:lstStyle/>
        <a:p>
          <a:endParaRPr lang="ru-RU"/>
        </a:p>
      </dgm:t>
    </dgm:pt>
    <dgm:pt modelId="{8BD3461D-9C71-4EE6-B219-5EF9186CAEFD}" type="sibTrans" cxnId="{29D27CB3-99E8-4EF0-860A-B35F2E88C6E4}">
      <dgm:prSet/>
      <dgm:spPr/>
      <dgm:t>
        <a:bodyPr/>
        <a:lstStyle/>
        <a:p>
          <a:endParaRPr lang="ru-RU"/>
        </a:p>
      </dgm:t>
    </dgm:pt>
    <dgm:pt modelId="{4ACA72D4-9123-4619-B54B-1F975BFD1019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lang="tr-TR" sz="1600" b="1" i="0" u="none" dirty="0" smtClean="0"/>
            <a:t>CC Calificarea și educarea personalului</a:t>
          </a:r>
          <a:endParaRPr lang="en-US" sz="1600" b="0" i="0" u="none" dirty="0"/>
        </a:p>
      </dgm:t>
    </dgm:pt>
    <dgm:pt modelId="{6F70FE12-A285-40C9-AE94-717FD6A1669D}" type="parTrans" cxnId="{441FDE82-A618-4007-8E8D-0D623EE13773}">
      <dgm:prSet/>
      <dgm:spPr/>
      <dgm:t>
        <a:bodyPr/>
        <a:lstStyle/>
        <a:p>
          <a:endParaRPr lang="ru-RU"/>
        </a:p>
      </dgm:t>
    </dgm:pt>
    <dgm:pt modelId="{6EED5B12-93AB-45FA-833C-B6C1804592C4}" type="sibTrans" cxnId="{441FDE82-A618-4007-8E8D-0D623EE13773}">
      <dgm:prSet/>
      <dgm:spPr/>
      <dgm:t>
        <a:bodyPr/>
        <a:lstStyle/>
        <a:p>
          <a:endParaRPr lang="ru-RU"/>
        </a:p>
      </dgm:t>
    </dgm:pt>
    <dgm:pt modelId="{544DF9FA-94DD-46A9-A1BE-46B4F734EC76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tr-TR" sz="1600" b="1" i="0" u="none" dirty="0" smtClean="0"/>
            <a:t>CC Managementul comunicării şi informării</a:t>
          </a:r>
          <a:endParaRPr lang="en-US" sz="1600" b="0" i="0" u="none" dirty="0"/>
        </a:p>
      </dgm:t>
    </dgm:pt>
    <dgm:pt modelId="{473493E5-8123-4DC4-8C01-82F41FB83433}" type="parTrans" cxnId="{4962754E-CE29-41B1-827E-8F26560CFB65}">
      <dgm:prSet/>
      <dgm:spPr/>
      <dgm:t>
        <a:bodyPr/>
        <a:lstStyle/>
        <a:p>
          <a:endParaRPr lang="ru-RU"/>
        </a:p>
      </dgm:t>
    </dgm:pt>
    <dgm:pt modelId="{2BA1FAFD-B101-45D9-B9DF-30A2AFEB2B43}" type="sibTrans" cxnId="{4962754E-CE29-41B1-827E-8F26560CFB65}">
      <dgm:prSet/>
      <dgm:spPr/>
      <dgm:t>
        <a:bodyPr/>
        <a:lstStyle/>
        <a:p>
          <a:endParaRPr lang="ru-RU"/>
        </a:p>
      </dgm:t>
    </dgm:pt>
    <dgm:pt modelId="{BF6EE4DB-0A92-460D-8AAF-70477E96E5A3}">
      <dgm:prSet custT="1"/>
      <dgm:spPr>
        <a:solidFill>
          <a:srgbClr val="FFCCFF"/>
        </a:solidFill>
      </dgm:spPr>
      <dgm:t>
        <a:bodyPr/>
        <a:lstStyle/>
        <a:p>
          <a:pPr rtl="0"/>
          <a:r>
            <a:rPr lang="tr-TR" sz="1600" b="1" i="0" u="none" dirty="0" smtClean="0"/>
            <a:t>CC Îngrijirea pacientului (Nursing)</a:t>
          </a:r>
          <a:endParaRPr lang="en-US" sz="1600" b="0" i="0" u="none" dirty="0"/>
        </a:p>
      </dgm:t>
    </dgm:pt>
    <dgm:pt modelId="{A5EE61B1-9292-4141-88AC-47B906CFDD21}" type="parTrans" cxnId="{3DC6EBDF-7C3B-4409-9B53-BFA8D0E1E6E4}">
      <dgm:prSet/>
      <dgm:spPr/>
      <dgm:t>
        <a:bodyPr/>
        <a:lstStyle/>
        <a:p>
          <a:endParaRPr lang="ru-RU"/>
        </a:p>
      </dgm:t>
    </dgm:pt>
    <dgm:pt modelId="{E7620013-FDB5-4A2D-996A-B2E37A3B9E39}" type="sibTrans" cxnId="{3DC6EBDF-7C3B-4409-9B53-BFA8D0E1E6E4}">
      <dgm:prSet/>
      <dgm:spPr/>
      <dgm:t>
        <a:bodyPr/>
        <a:lstStyle/>
        <a:p>
          <a:endParaRPr lang="ru-RU"/>
        </a:p>
      </dgm:t>
    </dgm:pt>
    <dgm:pt modelId="{4D68FCD6-245B-434D-99CF-D91B35D4771C}">
      <dgm:prSet phldrT="[Текст]" custT="1"/>
      <dgm:spPr>
        <a:solidFill>
          <a:schemeClr val="bg2"/>
        </a:solidFill>
      </dgm:spPr>
      <dgm:t>
        <a:bodyPr/>
        <a:lstStyle/>
        <a:p>
          <a:pPr rtl="0"/>
          <a:r>
            <a:rPr lang="tr-TR" sz="1600" b="1" i="0" u="none" dirty="0" smtClean="0"/>
            <a:t>CC </a:t>
          </a:r>
          <a:r>
            <a:rPr lang="ro-RO" sz="1600" b="1" i="0" u="none" dirty="0" smtClean="0"/>
            <a:t>Îmbunătăţirea Calităţii şi Siguranţei Pacienţilor</a:t>
          </a:r>
          <a:endParaRPr lang="ru-RU" sz="1600" dirty="0"/>
        </a:p>
      </dgm:t>
    </dgm:pt>
    <dgm:pt modelId="{2403B05F-40B0-4856-9E70-002E7B5B505E}" type="parTrans" cxnId="{1D7DCAFD-2CF9-4691-B349-49FAE26245FB}">
      <dgm:prSet/>
      <dgm:spPr/>
      <dgm:t>
        <a:bodyPr/>
        <a:lstStyle/>
        <a:p>
          <a:endParaRPr lang="ru-RU"/>
        </a:p>
      </dgm:t>
    </dgm:pt>
    <dgm:pt modelId="{859B6179-692D-4A96-833E-797F07D16FCF}" type="sibTrans" cxnId="{1D7DCAFD-2CF9-4691-B349-49FAE26245FB}">
      <dgm:prSet/>
      <dgm:spPr/>
      <dgm:t>
        <a:bodyPr/>
        <a:lstStyle/>
        <a:p>
          <a:endParaRPr lang="ru-RU"/>
        </a:p>
      </dgm:t>
    </dgm:pt>
    <dgm:pt modelId="{27B187D0-B955-4345-A4AF-A526FEF8EBC8}">
      <dgm:prSet custT="1"/>
      <dgm:spPr>
        <a:noFill/>
      </dgm:spPr>
      <dgm:t>
        <a:bodyPr/>
        <a:lstStyle/>
        <a:p>
          <a:pPr rtl="0"/>
          <a:r>
            <a:rPr lang="tr-TR" sz="1600" b="1" i="0" u="none" dirty="0" smtClean="0"/>
            <a:t>CC Drepturile Pacientului</a:t>
          </a:r>
          <a:endParaRPr lang="en-US" sz="1600" b="0" i="1" u="none" dirty="0"/>
        </a:p>
      </dgm:t>
    </dgm:pt>
    <dgm:pt modelId="{284B5E51-8905-4849-A4B1-3482DCA531E0}" type="parTrans" cxnId="{4389E416-9296-4963-A5B1-978DED71D6F5}">
      <dgm:prSet/>
      <dgm:spPr/>
      <dgm:t>
        <a:bodyPr/>
        <a:lstStyle/>
        <a:p>
          <a:endParaRPr lang="ru-RU"/>
        </a:p>
      </dgm:t>
    </dgm:pt>
    <dgm:pt modelId="{70394277-F967-460E-B5D6-BAA7B6A0673D}" type="sibTrans" cxnId="{4389E416-9296-4963-A5B1-978DED71D6F5}">
      <dgm:prSet/>
      <dgm:spPr/>
      <dgm:t>
        <a:bodyPr/>
        <a:lstStyle/>
        <a:p>
          <a:endParaRPr lang="ru-RU"/>
        </a:p>
      </dgm:t>
    </dgm:pt>
    <dgm:pt modelId="{ADE0C2C6-A1DC-49EA-97EC-FA6F323F0D83}" type="pres">
      <dgm:prSet presAssocID="{E37314D5-5491-43CE-9A39-F8E0579C56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C3DCC-6992-4143-B9EE-2CE916329EC3}" type="pres">
      <dgm:prSet presAssocID="{02DFEC3F-4A1A-4272-9B9C-D2160BF391A1}" presName="root1" presStyleCnt="0"/>
      <dgm:spPr/>
    </dgm:pt>
    <dgm:pt modelId="{8A9830C5-47E6-45C3-BA8B-DEE2BF6A8E5D}" type="pres">
      <dgm:prSet presAssocID="{02DFEC3F-4A1A-4272-9B9C-D2160BF391A1}" presName="LevelOneTextNode" presStyleLbl="node0" presStyleIdx="0" presStyleCnt="1" custScaleX="238818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8A41FD-BE27-4FFB-9D4D-C96EB46263E7}" type="pres">
      <dgm:prSet presAssocID="{02DFEC3F-4A1A-4272-9B9C-D2160BF391A1}" presName="level2hierChild" presStyleCnt="0"/>
      <dgm:spPr/>
    </dgm:pt>
    <dgm:pt modelId="{3F3C6922-C0FC-4AB4-B51A-C591F8754E5B}" type="pres">
      <dgm:prSet presAssocID="{2403B05F-40B0-4856-9E70-002E7B5B505E}" presName="conn2-1" presStyleLbl="parChTrans1D2" presStyleIdx="0" presStyleCnt="10"/>
      <dgm:spPr/>
      <dgm:t>
        <a:bodyPr/>
        <a:lstStyle/>
        <a:p>
          <a:endParaRPr lang="ru-RU"/>
        </a:p>
      </dgm:t>
    </dgm:pt>
    <dgm:pt modelId="{E9A897D3-70EA-4190-8E2C-FA9BB552B53B}" type="pres">
      <dgm:prSet presAssocID="{2403B05F-40B0-4856-9E70-002E7B5B505E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55B213E9-0740-435E-A91E-3D8EDA758835}" type="pres">
      <dgm:prSet presAssocID="{4D68FCD6-245B-434D-99CF-D91B35D4771C}" presName="root2" presStyleCnt="0"/>
      <dgm:spPr/>
    </dgm:pt>
    <dgm:pt modelId="{5EB05AB6-513F-4809-B4D3-5D3533D57153}" type="pres">
      <dgm:prSet presAssocID="{4D68FCD6-245B-434D-99CF-D91B35D4771C}" presName="LevelTwoTextNode" presStyleLbl="node2" presStyleIdx="0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66CB5-D56F-429F-B66D-C43164DCEC32}" type="pres">
      <dgm:prSet presAssocID="{4D68FCD6-245B-434D-99CF-D91B35D4771C}" presName="level3hierChild" presStyleCnt="0"/>
      <dgm:spPr/>
    </dgm:pt>
    <dgm:pt modelId="{8188C2E3-6E16-458C-AAFB-C377200D9AE1}" type="pres">
      <dgm:prSet presAssocID="{0B11D124-9BA9-4501-B8A1-CF9B01C5B5AF}" presName="conn2-1" presStyleLbl="parChTrans1D2" presStyleIdx="1" presStyleCnt="10"/>
      <dgm:spPr/>
      <dgm:t>
        <a:bodyPr/>
        <a:lstStyle/>
        <a:p>
          <a:endParaRPr lang="ru-RU"/>
        </a:p>
      </dgm:t>
    </dgm:pt>
    <dgm:pt modelId="{5E82173C-F04C-4580-8843-E6BC3F4825AE}" type="pres">
      <dgm:prSet presAssocID="{0B11D124-9BA9-4501-B8A1-CF9B01C5B5AF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A0F39CDB-4ED7-4868-87B0-D8CC1516E7CB}" type="pres">
      <dgm:prSet presAssocID="{62780D79-C1CE-4478-BBF4-93E2A2F495FD}" presName="root2" presStyleCnt="0"/>
      <dgm:spPr/>
    </dgm:pt>
    <dgm:pt modelId="{B6C03819-84BD-4270-B8B9-724CC659A9D0}" type="pres">
      <dgm:prSet presAssocID="{62780D79-C1CE-4478-BBF4-93E2A2F495FD}" presName="LevelTwoTextNode" presStyleLbl="node2" presStyleIdx="1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3FBFC-9EA1-4513-8D6D-2328114E8DC1}" type="pres">
      <dgm:prSet presAssocID="{62780D79-C1CE-4478-BBF4-93E2A2F495FD}" presName="level3hierChild" presStyleCnt="0"/>
      <dgm:spPr/>
    </dgm:pt>
    <dgm:pt modelId="{9794C4AB-93CB-4277-B19D-01B1D99ABB18}" type="pres">
      <dgm:prSet presAssocID="{3D6BF520-D551-4F17-B6B3-42722A3C7522}" presName="conn2-1" presStyleLbl="parChTrans1D2" presStyleIdx="2" presStyleCnt="10"/>
      <dgm:spPr/>
      <dgm:t>
        <a:bodyPr/>
        <a:lstStyle/>
        <a:p>
          <a:endParaRPr lang="ru-RU"/>
        </a:p>
      </dgm:t>
    </dgm:pt>
    <dgm:pt modelId="{3F569E90-FDB2-4A80-B954-C9C93743E955}" type="pres">
      <dgm:prSet presAssocID="{3D6BF520-D551-4F17-B6B3-42722A3C7522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FB4B34DA-6B53-4E7C-AE7B-1889353DA9B1}" type="pres">
      <dgm:prSet presAssocID="{7B035845-BA4E-41F3-AEC8-1B1D2F21F5F8}" presName="root2" presStyleCnt="0"/>
      <dgm:spPr/>
    </dgm:pt>
    <dgm:pt modelId="{19A2D40C-0C3F-477C-93D6-052082ABC6EB}" type="pres">
      <dgm:prSet presAssocID="{7B035845-BA4E-41F3-AEC8-1B1D2F21F5F8}" presName="LevelTwoTextNode" presStyleLbl="node2" presStyleIdx="2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938271-DA4C-4841-8741-529E70A7C836}" type="pres">
      <dgm:prSet presAssocID="{7B035845-BA4E-41F3-AEC8-1B1D2F21F5F8}" presName="level3hierChild" presStyleCnt="0"/>
      <dgm:spPr/>
    </dgm:pt>
    <dgm:pt modelId="{DB51E8F4-243F-45BE-A46F-25B72AD778C0}" type="pres">
      <dgm:prSet presAssocID="{284B5E51-8905-4849-A4B1-3482DCA531E0}" presName="conn2-1" presStyleLbl="parChTrans1D2" presStyleIdx="3" presStyleCnt="10"/>
      <dgm:spPr/>
      <dgm:t>
        <a:bodyPr/>
        <a:lstStyle/>
        <a:p>
          <a:endParaRPr lang="ru-RU"/>
        </a:p>
      </dgm:t>
    </dgm:pt>
    <dgm:pt modelId="{E12049DA-D079-42B7-97A9-0CAD90C107D3}" type="pres">
      <dgm:prSet presAssocID="{284B5E51-8905-4849-A4B1-3482DCA531E0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EA3D9111-C278-4C62-96AB-EC078BAF8D1F}" type="pres">
      <dgm:prSet presAssocID="{27B187D0-B955-4345-A4AF-A526FEF8EBC8}" presName="root2" presStyleCnt="0"/>
      <dgm:spPr/>
    </dgm:pt>
    <dgm:pt modelId="{D7D2DB9E-08FB-4728-8B74-5184D8237021}" type="pres">
      <dgm:prSet presAssocID="{27B187D0-B955-4345-A4AF-A526FEF8EBC8}" presName="LevelTwoTextNode" presStyleLbl="node2" presStyleIdx="3" presStyleCnt="10" custScaleX="673597" custScaleY="200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6AB86-3C61-4058-92FA-487FDD196F24}" type="pres">
      <dgm:prSet presAssocID="{27B187D0-B955-4345-A4AF-A526FEF8EBC8}" presName="level3hierChild" presStyleCnt="0"/>
      <dgm:spPr/>
    </dgm:pt>
    <dgm:pt modelId="{CFDA0F4A-3EE0-4768-8B73-7C628240065D}" type="pres">
      <dgm:prSet presAssocID="{3BF5EAC7-5900-437D-B1E6-28DD7CB6A1A4}" presName="conn2-1" presStyleLbl="parChTrans1D2" presStyleIdx="4" presStyleCnt="10"/>
      <dgm:spPr/>
      <dgm:t>
        <a:bodyPr/>
        <a:lstStyle/>
        <a:p>
          <a:endParaRPr lang="ru-RU"/>
        </a:p>
      </dgm:t>
    </dgm:pt>
    <dgm:pt modelId="{9E0152C5-DD3B-42DF-A4DE-C76592752658}" type="pres">
      <dgm:prSet presAssocID="{3BF5EAC7-5900-437D-B1E6-28DD7CB6A1A4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5C232350-EE08-45A6-A8EF-03BCF6CDF8F5}" type="pres">
      <dgm:prSet presAssocID="{E6C52397-F1A1-4B4C-8435-1305588F642E}" presName="root2" presStyleCnt="0"/>
      <dgm:spPr/>
    </dgm:pt>
    <dgm:pt modelId="{19724E51-0C66-404A-9846-E5C2DABC354F}" type="pres">
      <dgm:prSet presAssocID="{E6C52397-F1A1-4B4C-8435-1305588F642E}" presName="LevelTwoTextNode" presStyleLbl="node2" presStyleIdx="4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35D92-1B13-4A73-BEC9-9B9E52952AB3}" type="pres">
      <dgm:prSet presAssocID="{E6C52397-F1A1-4B4C-8435-1305588F642E}" presName="level3hierChild" presStyleCnt="0"/>
      <dgm:spPr/>
    </dgm:pt>
    <dgm:pt modelId="{4E785ECE-6CD3-472B-B2B1-52E831CD1A23}" type="pres">
      <dgm:prSet presAssocID="{A5EE61B1-9292-4141-88AC-47B906CFDD21}" presName="conn2-1" presStyleLbl="parChTrans1D2" presStyleIdx="5" presStyleCnt="10"/>
      <dgm:spPr/>
      <dgm:t>
        <a:bodyPr/>
        <a:lstStyle/>
        <a:p>
          <a:endParaRPr lang="ru-RU"/>
        </a:p>
      </dgm:t>
    </dgm:pt>
    <dgm:pt modelId="{04B8811E-FD12-48CA-9F83-91679E3E3DFA}" type="pres">
      <dgm:prSet presAssocID="{A5EE61B1-9292-4141-88AC-47B906CFDD21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F3CB840A-F9FC-401E-B2A8-2EA0DEA2D5C2}" type="pres">
      <dgm:prSet presAssocID="{BF6EE4DB-0A92-460D-8AAF-70477E96E5A3}" presName="root2" presStyleCnt="0"/>
      <dgm:spPr/>
    </dgm:pt>
    <dgm:pt modelId="{B59F97D6-0739-4280-BC47-5F95DE23C4FD}" type="pres">
      <dgm:prSet presAssocID="{BF6EE4DB-0A92-460D-8AAF-70477E96E5A3}" presName="LevelTwoTextNode" presStyleLbl="node2" presStyleIdx="5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F76B3-909E-4437-A59D-95E07A544BF7}" type="pres">
      <dgm:prSet presAssocID="{BF6EE4DB-0A92-460D-8AAF-70477E96E5A3}" presName="level3hierChild" presStyleCnt="0"/>
      <dgm:spPr/>
    </dgm:pt>
    <dgm:pt modelId="{F666131C-75C9-4CD4-BF3D-8B344A4BAC5F}" type="pres">
      <dgm:prSet presAssocID="{087C34B8-3A36-4329-9DB2-B7BE587170FC}" presName="conn2-1" presStyleLbl="parChTrans1D2" presStyleIdx="6" presStyleCnt="10"/>
      <dgm:spPr/>
      <dgm:t>
        <a:bodyPr/>
        <a:lstStyle/>
        <a:p>
          <a:endParaRPr lang="ru-RU"/>
        </a:p>
      </dgm:t>
    </dgm:pt>
    <dgm:pt modelId="{AA584241-230E-4363-8ED8-5F84AA2FB029}" type="pres">
      <dgm:prSet presAssocID="{087C34B8-3A36-4329-9DB2-B7BE587170F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68BDBB23-DA8A-4FA2-9A46-D92775A492A9}" type="pres">
      <dgm:prSet presAssocID="{2C9E45FC-18B7-4151-BEBD-EDC63D4C7264}" presName="root2" presStyleCnt="0"/>
      <dgm:spPr/>
    </dgm:pt>
    <dgm:pt modelId="{939FA4E2-1FC5-4EC3-88D7-2EC2BDC127B1}" type="pres">
      <dgm:prSet presAssocID="{2C9E45FC-18B7-4151-BEBD-EDC63D4C7264}" presName="LevelTwoTextNode" presStyleLbl="node2" presStyleIdx="6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DEB7A-A0BF-4E54-9AC2-5478A8973339}" type="pres">
      <dgm:prSet presAssocID="{2C9E45FC-18B7-4151-BEBD-EDC63D4C7264}" presName="level3hierChild" presStyleCnt="0"/>
      <dgm:spPr/>
    </dgm:pt>
    <dgm:pt modelId="{CDA3AC00-0A08-4097-A062-CB35C41005C0}" type="pres">
      <dgm:prSet presAssocID="{03B6E433-C501-40B0-A15F-65A3841991A1}" presName="conn2-1" presStyleLbl="parChTrans1D2" presStyleIdx="7" presStyleCnt="10"/>
      <dgm:spPr/>
      <dgm:t>
        <a:bodyPr/>
        <a:lstStyle/>
        <a:p>
          <a:endParaRPr lang="ru-RU"/>
        </a:p>
      </dgm:t>
    </dgm:pt>
    <dgm:pt modelId="{522C1C97-AF6B-46D6-A9A2-B56A73843A32}" type="pres">
      <dgm:prSet presAssocID="{03B6E433-C501-40B0-A15F-65A3841991A1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907B3989-F11D-487A-BF2E-6CA3D6849392}" type="pres">
      <dgm:prSet presAssocID="{DC2783B4-84BE-4375-BBCC-8CE063E201F0}" presName="root2" presStyleCnt="0"/>
      <dgm:spPr/>
    </dgm:pt>
    <dgm:pt modelId="{AF920313-2A25-41AB-A2C5-51BB00E7ED5C}" type="pres">
      <dgm:prSet presAssocID="{DC2783B4-84BE-4375-BBCC-8CE063E201F0}" presName="LevelTwoTextNode" presStyleLbl="node2" presStyleIdx="7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C3394-C5DA-434E-9AC7-2862898FAA7D}" type="pres">
      <dgm:prSet presAssocID="{DC2783B4-84BE-4375-BBCC-8CE063E201F0}" presName="level3hierChild" presStyleCnt="0"/>
      <dgm:spPr/>
    </dgm:pt>
    <dgm:pt modelId="{6CCF08D1-99F7-4AE2-9EC6-5DA7C4D7F6E2}" type="pres">
      <dgm:prSet presAssocID="{6F70FE12-A285-40C9-AE94-717FD6A1669D}" presName="conn2-1" presStyleLbl="parChTrans1D2" presStyleIdx="8" presStyleCnt="10"/>
      <dgm:spPr/>
      <dgm:t>
        <a:bodyPr/>
        <a:lstStyle/>
        <a:p>
          <a:endParaRPr lang="ru-RU"/>
        </a:p>
      </dgm:t>
    </dgm:pt>
    <dgm:pt modelId="{A34AE04D-4E29-4F9F-807B-02B39A1A8386}" type="pres">
      <dgm:prSet presAssocID="{6F70FE12-A285-40C9-AE94-717FD6A1669D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B1174238-98FF-4E81-933E-EDF02E80F9AB}" type="pres">
      <dgm:prSet presAssocID="{4ACA72D4-9123-4619-B54B-1F975BFD1019}" presName="root2" presStyleCnt="0"/>
      <dgm:spPr/>
    </dgm:pt>
    <dgm:pt modelId="{A70DA9BA-8532-41D0-AC92-FC2644493A6D}" type="pres">
      <dgm:prSet presAssocID="{4ACA72D4-9123-4619-B54B-1F975BFD1019}" presName="LevelTwoTextNode" presStyleLbl="node2" presStyleIdx="8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4541D-8679-41D9-8A86-2AD9DDF050BE}" type="pres">
      <dgm:prSet presAssocID="{4ACA72D4-9123-4619-B54B-1F975BFD1019}" presName="level3hierChild" presStyleCnt="0"/>
      <dgm:spPr/>
    </dgm:pt>
    <dgm:pt modelId="{A940AD1E-3642-4421-9EDD-A2224B072ED1}" type="pres">
      <dgm:prSet presAssocID="{473493E5-8123-4DC4-8C01-82F41FB83433}" presName="conn2-1" presStyleLbl="parChTrans1D2" presStyleIdx="9" presStyleCnt="10"/>
      <dgm:spPr/>
      <dgm:t>
        <a:bodyPr/>
        <a:lstStyle/>
        <a:p>
          <a:endParaRPr lang="ru-RU"/>
        </a:p>
      </dgm:t>
    </dgm:pt>
    <dgm:pt modelId="{35B11416-EC52-4604-9514-16C48415022A}" type="pres">
      <dgm:prSet presAssocID="{473493E5-8123-4DC4-8C01-82F41FB83433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57568582-3A37-485B-BD4C-A1C13128DFB2}" type="pres">
      <dgm:prSet presAssocID="{544DF9FA-94DD-46A9-A1BE-46B4F734EC76}" presName="root2" presStyleCnt="0"/>
      <dgm:spPr/>
    </dgm:pt>
    <dgm:pt modelId="{D2A2D1A9-68C8-4092-B860-7776374A3415}" type="pres">
      <dgm:prSet presAssocID="{544DF9FA-94DD-46A9-A1BE-46B4F734EC76}" presName="LevelTwoTextNode" presStyleLbl="node2" presStyleIdx="9" presStyleCnt="10" custScaleX="670816" custScaleY="23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CFDB3-151E-42B8-9D4D-E7471BB204EA}" type="pres">
      <dgm:prSet presAssocID="{544DF9FA-94DD-46A9-A1BE-46B4F734EC76}" presName="level3hierChild" presStyleCnt="0"/>
      <dgm:spPr/>
    </dgm:pt>
  </dgm:ptLst>
  <dgm:cxnLst>
    <dgm:cxn modelId="{F00CEACF-D1DF-4F0F-9F38-10925DA70CAB}" type="presOf" srcId="{03B6E433-C501-40B0-A15F-65A3841991A1}" destId="{CDA3AC00-0A08-4097-A062-CB35C41005C0}" srcOrd="0" destOrd="0" presId="urn:microsoft.com/office/officeart/2008/layout/HorizontalMultiLevelHierarchy"/>
    <dgm:cxn modelId="{EB4E2B28-8090-4371-A258-8EC236494520}" type="presOf" srcId="{3D6BF520-D551-4F17-B6B3-42722A3C7522}" destId="{9794C4AB-93CB-4277-B19D-01B1D99ABB18}" srcOrd="0" destOrd="0" presId="urn:microsoft.com/office/officeart/2008/layout/HorizontalMultiLevelHierarchy"/>
    <dgm:cxn modelId="{386AEA9D-08AC-4D83-BD6D-428DB3D7DD90}" type="presOf" srcId="{284B5E51-8905-4849-A4B1-3482DCA531E0}" destId="{DB51E8F4-243F-45BE-A46F-25B72AD778C0}" srcOrd="0" destOrd="0" presId="urn:microsoft.com/office/officeart/2008/layout/HorizontalMultiLevelHierarchy"/>
    <dgm:cxn modelId="{56A6ED4B-5364-4A6D-B047-C09E5B1A00CF}" type="presOf" srcId="{3BF5EAC7-5900-437D-B1E6-28DD7CB6A1A4}" destId="{CFDA0F4A-3EE0-4768-8B73-7C628240065D}" srcOrd="0" destOrd="0" presId="urn:microsoft.com/office/officeart/2008/layout/HorizontalMultiLevelHierarchy"/>
    <dgm:cxn modelId="{1D7DCAFD-2CF9-4691-B349-49FAE26245FB}" srcId="{02DFEC3F-4A1A-4272-9B9C-D2160BF391A1}" destId="{4D68FCD6-245B-434D-99CF-D91B35D4771C}" srcOrd="0" destOrd="0" parTransId="{2403B05F-40B0-4856-9E70-002E7B5B505E}" sibTransId="{859B6179-692D-4A96-833E-797F07D16FCF}"/>
    <dgm:cxn modelId="{525AF395-71F4-4227-9FAE-8AEE17E975E5}" type="presOf" srcId="{087C34B8-3A36-4329-9DB2-B7BE587170FC}" destId="{AA584241-230E-4363-8ED8-5F84AA2FB029}" srcOrd="1" destOrd="0" presId="urn:microsoft.com/office/officeart/2008/layout/HorizontalMultiLevelHierarchy"/>
    <dgm:cxn modelId="{29D27CB3-99E8-4EF0-860A-B35F2E88C6E4}" srcId="{02DFEC3F-4A1A-4272-9B9C-D2160BF391A1}" destId="{DC2783B4-84BE-4375-BBCC-8CE063E201F0}" srcOrd="7" destOrd="0" parTransId="{03B6E433-C501-40B0-A15F-65A3841991A1}" sibTransId="{8BD3461D-9C71-4EE6-B219-5EF9186CAEFD}"/>
    <dgm:cxn modelId="{2E658960-97D0-4F9C-8942-93038A390878}" type="presOf" srcId="{6F70FE12-A285-40C9-AE94-717FD6A1669D}" destId="{6CCF08D1-99F7-4AE2-9EC6-5DA7C4D7F6E2}" srcOrd="0" destOrd="0" presId="urn:microsoft.com/office/officeart/2008/layout/HorizontalMultiLevelHierarchy"/>
    <dgm:cxn modelId="{441FDE82-A618-4007-8E8D-0D623EE13773}" srcId="{02DFEC3F-4A1A-4272-9B9C-D2160BF391A1}" destId="{4ACA72D4-9123-4619-B54B-1F975BFD1019}" srcOrd="8" destOrd="0" parTransId="{6F70FE12-A285-40C9-AE94-717FD6A1669D}" sibTransId="{6EED5B12-93AB-45FA-833C-B6C1804592C4}"/>
    <dgm:cxn modelId="{9B1B4FD2-218B-4736-81CE-1E843741C3D0}" type="presOf" srcId="{3D6BF520-D551-4F17-B6B3-42722A3C7522}" destId="{3F569E90-FDB2-4A80-B954-C9C93743E955}" srcOrd="1" destOrd="0" presId="urn:microsoft.com/office/officeart/2008/layout/HorizontalMultiLevelHierarchy"/>
    <dgm:cxn modelId="{6BE283CE-3471-443B-9AC9-AB12E0A0E04D}" type="presOf" srcId="{2403B05F-40B0-4856-9E70-002E7B5B505E}" destId="{E9A897D3-70EA-4190-8E2C-FA9BB552B53B}" srcOrd="1" destOrd="0" presId="urn:microsoft.com/office/officeart/2008/layout/HorizontalMultiLevelHierarchy"/>
    <dgm:cxn modelId="{23E15388-C9E0-4865-8D45-18FC2B6D5C37}" srcId="{02DFEC3F-4A1A-4272-9B9C-D2160BF391A1}" destId="{2C9E45FC-18B7-4151-BEBD-EDC63D4C7264}" srcOrd="6" destOrd="0" parTransId="{087C34B8-3A36-4329-9DB2-B7BE587170FC}" sibTransId="{36BBF329-8F28-4F38-80DA-0C6603A64F7A}"/>
    <dgm:cxn modelId="{A9FF19DF-C201-4494-8E2C-9BDD4C8BB82B}" type="presOf" srcId="{7B035845-BA4E-41F3-AEC8-1B1D2F21F5F8}" destId="{19A2D40C-0C3F-477C-93D6-052082ABC6EB}" srcOrd="0" destOrd="0" presId="urn:microsoft.com/office/officeart/2008/layout/HorizontalMultiLevelHierarchy"/>
    <dgm:cxn modelId="{DD770C99-AE7D-4E1C-843B-E51F7D2D25F3}" type="presOf" srcId="{62780D79-C1CE-4478-BBF4-93E2A2F495FD}" destId="{B6C03819-84BD-4270-B8B9-724CC659A9D0}" srcOrd="0" destOrd="0" presId="urn:microsoft.com/office/officeart/2008/layout/HorizontalMultiLevelHierarchy"/>
    <dgm:cxn modelId="{3DC6EBDF-7C3B-4409-9B53-BFA8D0E1E6E4}" srcId="{02DFEC3F-4A1A-4272-9B9C-D2160BF391A1}" destId="{BF6EE4DB-0A92-460D-8AAF-70477E96E5A3}" srcOrd="5" destOrd="0" parTransId="{A5EE61B1-9292-4141-88AC-47B906CFDD21}" sibTransId="{E7620013-FDB5-4A2D-996A-B2E37A3B9E39}"/>
    <dgm:cxn modelId="{DF6EB6B6-204B-41C4-B925-842D38270925}" type="presOf" srcId="{473493E5-8123-4DC4-8C01-82F41FB83433}" destId="{A940AD1E-3642-4421-9EDD-A2224B072ED1}" srcOrd="0" destOrd="0" presId="urn:microsoft.com/office/officeart/2008/layout/HorizontalMultiLevelHierarchy"/>
    <dgm:cxn modelId="{73078164-9D7B-4F04-A5B8-154661918B1B}" type="presOf" srcId="{3BF5EAC7-5900-437D-B1E6-28DD7CB6A1A4}" destId="{9E0152C5-DD3B-42DF-A4DE-C76592752658}" srcOrd="1" destOrd="0" presId="urn:microsoft.com/office/officeart/2008/layout/HorizontalMultiLevelHierarchy"/>
    <dgm:cxn modelId="{4FBB1A9B-4C98-4022-A665-CC79A5208193}" srcId="{02DFEC3F-4A1A-4272-9B9C-D2160BF391A1}" destId="{E6C52397-F1A1-4B4C-8435-1305588F642E}" srcOrd="4" destOrd="0" parTransId="{3BF5EAC7-5900-437D-B1E6-28DD7CB6A1A4}" sibTransId="{7057B990-64C2-45F2-93D8-F66BB3A271B9}"/>
    <dgm:cxn modelId="{80F47F89-2A34-4665-BE90-534ADCE756E6}" type="presOf" srcId="{DC2783B4-84BE-4375-BBCC-8CE063E201F0}" destId="{AF920313-2A25-41AB-A2C5-51BB00E7ED5C}" srcOrd="0" destOrd="0" presId="urn:microsoft.com/office/officeart/2008/layout/HorizontalMultiLevelHierarchy"/>
    <dgm:cxn modelId="{488EC090-2F87-43E3-9598-302F170D04C4}" type="presOf" srcId="{6F70FE12-A285-40C9-AE94-717FD6A1669D}" destId="{A34AE04D-4E29-4F9F-807B-02B39A1A8386}" srcOrd="1" destOrd="0" presId="urn:microsoft.com/office/officeart/2008/layout/HorizontalMultiLevelHierarchy"/>
    <dgm:cxn modelId="{48EFDDF3-F367-4FAC-90C3-92307FA30351}" type="presOf" srcId="{A5EE61B1-9292-4141-88AC-47B906CFDD21}" destId="{4E785ECE-6CD3-472B-B2B1-52E831CD1A23}" srcOrd="0" destOrd="0" presId="urn:microsoft.com/office/officeart/2008/layout/HorizontalMultiLevelHierarchy"/>
    <dgm:cxn modelId="{F5496729-1115-4D46-BA16-F9106C085A51}" srcId="{02DFEC3F-4A1A-4272-9B9C-D2160BF391A1}" destId="{62780D79-C1CE-4478-BBF4-93E2A2F495FD}" srcOrd="1" destOrd="0" parTransId="{0B11D124-9BA9-4501-B8A1-CF9B01C5B5AF}" sibTransId="{CD07B8F8-3033-442E-8F3D-7893CD8D5F8C}"/>
    <dgm:cxn modelId="{BC0C4F07-33D5-4EBE-977D-9C953AE54111}" type="presOf" srcId="{E37314D5-5491-43CE-9A39-F8E0579C5682}" destId="{ADE0C2C6-A1DC-49EA-97EC-FA6F323F0D83}" srcOrd="0" destOrd="0" presId="urn:microsoft.com/office/officeart/2008/layout/HorizontalMultiLevelHierarchy"/>
    <dgm:cxn modelId="{DD577022-5654-4DDB-B884-6C7DA3C7F0AA}" type="presOf" srcId="{284B5E51-8905-4849-A4B1-3482DCA531E0}" destId="{E12049DA-D079-42B7-97A9-0CAD90C107D3}" srcOrd="1" destOrd="0" presId="urn:microsoft.com/office/officeart/2008/layout/HorizontalMultiLevelHierarchy"/>
    <dgm:cxn modelId="{10C4246F-6734-4D36-8B94-17D8DB04E104}" type="presOf" srcId="{2403B05F-40B0-4856-9E70-002E7B5B505E}" destId="{3F3C6922-C0FC-4AB4-B51A-C591F8754E5B}" srcOrd="0" destOrd="0" presId="urn:microsoft.com/office/officeart/2008/layout/HorizontalMultiLevelHierarchy"/>
    <dgm:cxn modelId="{37650536-0A9F-4E4A-859C-C190B534025E}" type="presOf" srcId="{2C9E45FC-18B7-4151-BEBD-EDC63D4C7264}" destId="{939FA4E2-1FC5-4EC3-88D7-2EC2BDC127B1}" srcOrd="0" destOrd="0" presId="urn:microsoft.com/office/officeart/2008/layout/HorizontalMultiLevelHierarchy"/>
    <dgm:cxn modelId="{528C8F33-F399-4E81-9043-829C8615C2B5}" srcId="{02DFEC3F-4A1A-4272-9B9C-D2160BF391A1}" destId="{7B035845-BA4E-41F3-AEC8-1B1D2F21F5F8}" srcOrd="2" destOrd="0" parTransId="{3D6BF520-D551-4F17-B6B3-42722A3C7522}" sibTransId="{1198BB6E-37AB-4976-BDB1-1123339A174C}"/>
    <dgm:cxn modelId="{9D82A7DF-91CC-4164-9234-CB844FDC5A68}" type="presOf" srcId="{087C34B8-3A36-4329-9DB2-B7BE587170FC}" destId="{F666131C-75C9-4CD4-BF3D-8B344A4BAC5F}" srcOrd="0" destOrd="0" presId="urn:microsoft.com/office/officeart/2008/layout/HorizontalMultiLevelHierarchy"/>
    <dgm:cxn modelId="{4389E416-9296-4963-A5B1-978DED71D6F5}" srcId="{02DFEC3F-4A1A-4272-9B9C-D2160BF391A1}" destId="{27B187D0-B955-4345-A4AF-A526FEF8EBC8}" srcOrd="3" destOrd="0" parTransId="{284B5E51-8905-4849-A4B1-3482DCA531E0}" sibTransId="{70394277-F967-460E-B5D6-BAA7B6A0673D}"/>
    <dgm:cxn modelId="{4962754E-CE29-41B1-827E-8F26560CFB65}" srcId="{02DFEC3F-4A1A-4272-9B9C-D2160BF391A1}" destId="{544DF9FA-94DD-46A9-A1BE-46B4F734EC76}" srcOrd="9" destOrd="0" parTransId="{473493E5-8123-4DC4-8C01-82F41FB83433}" sibTransId="{2BA1FAFD-B101-45D9-B9DF-30A2AFEB2B43}"/>
    <dgm:cxn modelId="{106FA10D-4155-440F-A0C0-924F18C75FC1}" type="presOf" srcId="{544DF9FA-94DD-46A9-A1BE-46B4F734EC76}" destId="{D2A2D1A9-68C8-4092-B860-7776374A3415}" srcOrd="0" destOrd="0" presId="urn:microsoft.com/office/officeart/2008/layout/HorizontalMultiLevelHierarchy"/>
    <dgm:cxn modelId="{9EE84044-2A72-4044-A025-D1A47AE3E145}" type="presOf" srcId="{BF6EE4DB-0A92-460D-8AAF-70477E96E5A3}" destId="{B59F97D6-0739-4280-BC47-5F95DE23C4FD}" srcOrd="0" destOrd="0" presId="urn:microsoft.com/office/officeart/2008/layout/HorizontalMultiLevelHierarchy"/>
    <dgm:cxn modelId="{201BF718-2B99-41E2-B3C5-D2E499C6D533}" type="presOf" srcId="{E6C52397-F1A1-4B4C-8435-1305588F642E}" destId="{19724E51-0C66-404A-9846-E5C2DABC354F}" srcOrd="0" destOrd="0" presId="urn:microsoft.com/office/officeart/2008/layout/HorizontalMultiLevelHierarchy"/>
    <dgm:cxn modelId="{C8ABF75D-E9C9-431C-B780-06A257A829C8}" type="presOf" srcId="{27B187D0-B955-4345-A4AF-A526FEF8EBC8}" destId="{D7D2DB9E-08FB-4728-8B74-5184D8237021}" srcOrd="0" destOrd="0" presId="urn:microsoft.com/office/officeart/2008/layout/HorizontalMultiLevelHierarchy"/>
    <dgm:cxn modelId="{33170516-9935-4821-B993-BD17AA0D56D2}" srcId="{E37314D5-5491-43CE-9A39-F8E0579C5682}" destId="{02DFEC3F-4A1A-4272-9B9C-D2160BF391A1}" srcOrd="0" destOrd="0" parTransId="{E27E3505-4B40-4C6D-8CE9-891E5381A75E}" sibTransId="{A86AC877-3985-483E-B352-22FF1802D2F5}"/>
    <dgm:cxn modelId="{E86DB03A-202A-4ADA-B95E-7C866D113E00}" type="presOf" srcId="{0B11D124-9BA9-4501-B8A1-CF9B01C5B5AF}" destId="{5E82173C-F04C-4580-8843-E6BC3F4825AE}" srcOrd="1" destOrd="0" presId="urn:microsoft.com/office/officeart/2008/layout/HorizontalMultiLevelHierarchy"/>
    <dgm:cxn modelId="{11C703E6-2931-48F2-BF81-A9B99483B870}" type="presOf" srcId="{A5EE61B1-9292-4141-88AC-47B906CFDD21}" destId="{04B8811E-FD12-48CA-9F83-91679E3E3DFA}" srcOrd="1" destOrd="0" presId="urn:microsoft.com/office/officeart/2008/layout/HorizontalMultiLevelHierarchy"/>
    <dgm:cxn modelId="{49EDB6FD-6314-4B6A-8C9D-F64BC9C076B2}" type="presOf" srcId="{473493E5-8123-4DC4-8C01-82F41FB83433}" destId="{35B11416-EC52-4604-9514-16C48415022A}" srcOrd="1" destOrd="0" presId="urn:microsoft.com/office/officeart/2008/layout/HorizontalMultiLevelHierarchy"/>
    <dgm:cxn modelId="{D38B0482-131C-4BBB-8FCE-EF47E02CCA31}" type="presOf" srcId="{03B6E433-C501-40B0-A15F-65A3841991A1}" destId="{522C1C97-AF6B-46D6-A9A2-B56A73843A32}" srcOrd="1" destOrd="0" presId="urn:microsoft.com/office/officeart/2008/layout/HorizontalMultiLevelHierarchy"/>
    <dgm:cxn modelId="{DA527C47-C106-4FD0-A501-03245659038E}" type="presOf" srcId="{02DFEC3F-4A1A-4272-9B9C-D2160BF391A1}" destId="{8A9830C5-47E6-45C3-BA8B-DEE2BF6A8E5D}" srcOrd="0" destOrd="0" presId="urn:microsoft.com/office/officeart/2008/layout/HorizontalMultiLevelHierarchy"/>
    <dgm:cxn modelId="{886F0878-2752-47C4-82AC-CFB4320437FA}" type="presOf" srcId="{0B11D124-9BA9-4501-B8A1-CF9B01C5B5AF}" destId="{8188C2E3-6E16-458C-AAFB-C377200D9AE1}" srcOrd="0" destOrd="0" presId="urn:microsoft.com/office/officeart/2008/layout/HorizontalMultiLevelHierarchy"/>
    <dgm:cxn modelId="{8F736EA5-C412-4F4B-B4F9-5CF62FCD660C}" type="presOf" srcId="{4D68FCD6-245B-434D-99CF-D91B35D4771C}" destId="{5EB05AB6-513F-4809-B4D3-5D3533D57153}" srcOrd="0" destOrd="0" presId="urn:microsoft.com/office/officeart/2008/layout/HorizontalMultiLevelHierarchy"/>
    <dgm:cxn modelId="{85C6CF44-9155-4641-BDB1-5B923846BBF4}" type="presOf" srcId="{4ACA72D4-9123-4619-B54B-1F975BFD1019}" destId="{A70DA9BA-8532-41D0-AC92-FC2644493A6D}" srcOrd="0" destOrd="0" presId="urn:microsoft.com/office/officeart/2008/layout/HorizontalMultiLevelHierarchy"/>
    <dgm:cxn modelId="{DFAD341B-83B9-4C5D-A01A-D0F7B0EC86AE}" type="presParOf" srcId="{ADE0C2C6-A1DC-49EA-97EC-FA6F323F0D83}" destId="{6C0C3DCC-6992-4143-B9EE-2CE916329EC3}" srcOrd="0" destOrd="0" presId="urn:microsoft.com/office/officeart/2008/layout/HorizontalMultiLevelHierarchy"/>
    <dgm:cxn modelId="{58FACBBD-E2FD-42C5-91FA-5B4A0B6E72D6}" type="presParOf" srcId="{6C0C3DCC-6992-4143-B9EE-2CE916329EC3}" destId="{8A9830C5-47E6-45C3-BA8B-DEE2BF6A8E5D}" srcOrd="0" destOrd="0" presId="urn:microsoft.com/office/officeart/2008/layout/HorizontalMultiLevelHierarchy"/>
    <dgm:cxn modelId="{FEFC80A2-17FB-4284-9CD6-EC21874727AF}" type="presParOf" srcId="{6C0C3DCC-6992-4143-B9EE-2CE916329EC3}" destId="{D68A41FD-BE27-4FFB-9D4D-C96EB46263E7}" srcOrd="1" destOrd="0" presId="urn:microsoft.com/office/officeart/2008/layout/HorizontalMultiLevelHierarchy"/>
    <dgm:cxn modelId="{BD23D8D9-F554-417C-BB34-B6F243F6E725}" type="presParOf" srcId="{D68A41FD-BE27-4FFB-9D4D-C96EB46263E7}" destId="{3F3C6922-C0FC-4AB4-B51A-C591F8754E5B}" srcOrd="0" destOrd="0" presId="urn:microsoft.com/office/officeart/2008/layout/HorizontalMultiLevelHierarchy"/>
    <dgm:cxn modelId="{7401FF74-15F5-45FD-BF42-820A7D758373}" type="presParOf" srcId="{3F3C6922-C0FC-4AB4-B51A-C591F8754E5B}" destId="{E9A897D3-70EA-4190-8E2C-FA9BB552B53B}" srcOrd="0" destOrd="0" presId="urn:microsoft.com/office/officeart/2008/layout/HorizontalMultiLevelHierarchy"/>
    <dgm:cxn modelId="{E6F7838F-AA29-4E32-BEE5-E17E17257723}" type="presParOf" srcId="{D68A41FD-BE27-4FFB-9D4D-C96EB46263E7}" destId="{55B213E9-0740-435E-A91E-3D8EDA758835}" srcOrd="1" destOrd="0" presId="urn:microsoft.com/office/officeart/2008/layout/HorizontalMultiLevelHierarchy"/>
    <dgm:cxn modelId="{5ACDB0F2-6ADA-4F0A-BCC9-573919197368}" type="presParOf" srcId="{55B213E9-0740-435E-A91E-3D8EDA758835}" destId="{5EB05AB6-513F-4809-B4D3-5D3533D57153}" srcOrd="0" destOrd="0" presId="urn:microsoft.com/office/officeart/2008/layout/HorizontalMultiLevelHierarchy"/>
    <dgm:cxn modelId="{DE5EEDB5-93F9-417B-B26C-2CA7DE08A0BB}" type="presParOf" srcId="{55B213E9-0740-435E-A91E-3D8EDA758835}" destId="{45166CB5-D56F-429F-B66D-C43164DCEC32}" srcOrd="1" destOrd="0" presId="urn:microsoft.com/office/officeart/2008/layout/HorizontalMultiLevelHierarchy"/>
    <dgm:cxn modelId="{13BD3BCF-6B2A-4047-BD9A-E29AAF8B58D9}" type="presParOf" srcId="{D68A41FD-BE27-4FFB-9D4D-C96EB46263E7}" destId="{8188C2E3-6E16-458C-AAFB-C377200D9AE1}" srcOrd="2" destOrd="0" presId="urn:microsoft.com/office/officeart/2008/layout/HorizontalMultiLevelHierarchy"/>
    <dgm:cxn modelId="{D7F112E7-F21E-4FCB-B98C-36C55940D421}" type="presParOf" srcId="{8188C2E3-6E16-458C-AAFB-C377200D9AE1}" destId="{5E82173C-F04C-4580-8843-E6BC3F4825AE}" srcOrd="0" destOrd="0" presId="urn:microsoft.com/office/officeart/2008/layout/HorizontalMultiLevelHierarchy"/>
    <dgm:cxn modelId="{73EFFE8E-F8BA-4D38-9EBE-8774909FA9B5}" type="presParOf" srcId="{D68A41FD-BE27-4FFB-9D4D-C96EB46263E7}" destId="{A0F39CDB-4ED7-4868-87B0-D8CC1516E7CB}" srcOrd="3" destOrd="0" presId="urn:microsoft.com/office/officeart/2008/layout/HorizontalMultiLevelHierarchy"/>
    <dgm:cxn modelId="{CE9335F9-50DC-4D0F-AE5F-751E1596217C}" type="presParOf" srcId="{A0F39CDB-4ED7-4868-87B0-D8CC1516E7CB}" destId="{B6C03819-84BD-4270-B8B9-724CC659A9D0}" srcOrd="0" destOrd="0" presId="urn:microsoft.com/office/officeart/2008/layout/HorizontalMultiLevelHierarchy"/>
    <dgm:cxn modelId="{8F539EE6-FFD5-4CB8-B9EC-4671C3F6AB65}" type="presParOf" srcId="{A0F39CDB-4ED7-4868-87B0-D8CC1516E7CB}" destId="{CFB3FBFC-9EA1-4513-8D6D-2328114E8DC1}" srcOrd="1" destOrd="0" presId="urn:microsoft.com/office/officeart/2008/layout/HorizontalMultiLevelHierarchy"/>
    <dgm:cxn modelId="{5323E363-A0F5-4873-967A-30BAD409CD7E}" type="presParOf" srcId="{D68A41FD-BE27-4FFB-9D4D-C96EB46263E7}" destId="{9794C4AB-93CB-4277-B19D-01B1D99ABB18}" srcOrd="4" destOrd="0" presId="urn:microsoft.com/office/officeart/2008/layout/HorizontalMultiLevelHierarchy"/>
    <dgm:cxn modelId="{6693E517-2285-40B9-9CCE-1A74D7CB76A0}" type="presParOf" srcId="{9794C4AB-93CB-4277-B19D-01B1D99ABB18}" destId="{3F569E90-FDB2-4A80-B954-C9C93743E955}" srcOrd="0" destOrd="0" presId="urn:microsoft.com/office/officeart/2008/layout/HorizontalMultiLevelHierarchy"/>
    <dgm:cxn modelId="{320967A0-9BB5-40F9-BED2-10CF190B95C2}" type="presParOf" srcId="{D68A41FD-BE27-4FFB-9D4D-C96EB46263E7}" destId="{FB4B34DA-6B53-4E7C-AE7B-1889353DA9B1}" srcOrd="5" destOrd="0" presId="urn:microsoft.com/office/officeart/2008/layout/HorizontalMultiLevelHierarchy"/>
    <dgm:cxn modelId="{0525A0ED-0153-4193-903F-8132E46A16CC}" type="presParOf" srcId="{FB4B34DA-6B53-4E7C-AE7B-1889353DA9B1}" destId="{19A2D40C-0C3F-477C-93D6-052082ABC6EB}" srcOrd="0" destOrd="0" presId="urn:microsoft.com/office/officeart/2008/layout/HorizontalMultiLevelHierarchy"/>
    <dgm:cxn modelId="{2194F215-6FB1-4A38-B9DF-5A0FC8F19FC2}" type="presParOf" srcId="{FB4B34DA-6B53-4E7C-AE7B-1889353DA9B1}" destId="{F8938271-DA4C-4841-8741-529E70A7C836}" srcOrd="1" destOrd="0" presId="urn:microsoft.com/office/officeart/2008/layout/HorizontalMultiLevelHierarchy"/>
    <dgm:cxn modelId="{D4F4B4CB-7BE8-4426-9AD5-9E13F62BF55E}" type="presParOf" srcId="{D68A41FD-BE27-4FFB-9D4D-C96EB46263E7}" destId="{DB51E8F4-243F-45BE-A46F-25B72AD778C0}" srcOrd="6" destOrd="0" presId="urn:microsoft.com/office/officeart/2008/layout/HorizontalMultiLevelHierarchy"/>
    <dgm:cxn modelId="{2D411790-375E-4665-A60E-9D4FB371C512}" type="presParOf" srcId="{DB51E8F4-243F-45BE-A46F-25B72AD778C0}" destId="{E12049DA-D079-42B7-97A9-0CAD90C107D3}" srcOrd="0" destOrd="0" presId="urn:microsoft.com/office/officeart/2008/layout/HorizontalMultiLevelHierarchy"/>
    <dgm:cxn modelId="{6C51EEDF-7153-4185-9360-49DA3BE7A3B9}" type="presParOf" srcId="{D68A41FD-BE27-4FFB-9D4D-C96EB46263E7}" destId="{EA3D9111-C278-4C62-96AB-EC078BAF8D1F}" srcOrd="7" destOrd="0" presId="urn:microsoft.com/office/officeart/2008/layout/HorizontalMultiLevelHierarchy"/>
    <dgm:cxn modelId="{021C37DB-FDD2-465F-9E89-66B03FC3D1A1}" type="presParOf" srcId="{EA3D9111-C278-4C62-96AB-EC078BAF8D1F}" destId="{D7D2DB9E-08FB-4728-8B74-5184D8237021}" srcOrd="0" destOrd="0" presId="urn:microsoft.com/office/officeart/2008/layout/HorizontalMultiLevelHierarchy"/>
    <dgm:cxn modelId="{5B808DC2-FA86-4FF0-AF7B-C96E6F7B9DF8}" type="presParOf" srcId="{EA3D9111-C278-4C62-96AB-EC078BAF8D1F}" destId="{18D6AB86-3C61-4058-92FA-487FDD196F24}" srcOrd="1" destOrd="0" presId="urn:microsoft.com/office/officeart/2008/layout/HorizontalMultiLevelHierarchy"/>
    <dgm:cxn modelId="{D78F37BF-7D09-4E22-BBB6-95949BCE2A78}" type="presParOf" srcId="{D68A41FD-BE27-4FFB-9D4D-C96EB46263E7}" destId="{CFDA0F4A-3EE0-4768-8B73-7C628240065D}" srcOrd="8" destOrd="0" presId="urn:microsoft.com/office/officeart/2008/layout/HorizontalMultiLevelHierarchy"/>
    <dgm:cxn modelId="{6A822EF1-FA38-40B5-AFC0-1A41F658C327}" type="presParOf" srcId="{CFDA0F4A-3EE0-4768-8B73-7C628240065D}" destId="{9E0152C5-DD3B-42DF-A4DE-C76592752658}" srcOrd="0" destOrd="0" presId="urn:microsoft.com/office/officeart/2008/layout/HorizontalMultiLevelHierarchy"/>
    <dgm:cxn modelId="{E18DED32-5D98-4022-B46D-59F2D81BA01C}" type="presParOf" srcId="{D68A41FD-BE27-4FFB-9D4D-C96EB46263E7}" destId="{5C232350-EE08-45A6-A8EF-03BCF6CDF8F5}" srcOrd="9" destOrd="0" presId="urn:microsoft.com/office/officeart/2008/layout/HorizontalMultiLevelHierarchy"/>
    <dgm:cxn modelId="{DAE0CBD2-4941-4559-9029-531BDF34CC57}" type="presParOf" srcId="{5C232350-EE08-45A6-A8EF-03BCF6CDF8F5}" destId="{19724E51-0C66-404A-9846-E5C2DABC354F}" srcOrd="0" destOrd="0" presId="urn:microsoft.com/office/officeart/2008/layout/HorizontalMultiLevelHierarchy"/>
    <dgm:cxn modelId="{E3A38B03-EA1B-4735-9078-D77AC4A18E86}" type="presParOf" srcId="{5C232350-EE08-45A6-A8EF-03BCF6CDF8F5}" destId="{DA335D92-1B13-4A73-BEC9-9B9E52952AB3}" srcOrd="1" destOrd="0" presId="urn:microsoft.com/office/officeart/2008/layout/HorizontalMultiLevelHierarchy"/>
    <dgm:cxn modelId="{B5D2A244-0CA7-4EE5-974D-F513538EE39F}" type="presParOf" srcId="{D68A41FD-BE27-4FFB-9D4D-C96EB46263E7}" destId="{4E785ECE-6CD3-472B-B2B1-52E831CD1A23}" srcOrd="10" destOrd="0" presId="urn:microsoft.com/office/officeart/2008/layout/HorizontalMultiLevelHierarchy"/>
    <dgm:cxn modelId="{4CB0AE76-C9F3-46DD-878A-A82DF0717A9E}" type="presParOf" srcId="{4E785ECE-6CD3-472B-B2B1-52E831CD1A23}" destId="{04B8811E-FD12-48CA-9F83-91679E3E3DFA}" srcOrd="0" destOrd="0" presId="urn:microsoft.com/office/officeart/2008/layout/HorizontalMultiLevelHierarchy"/>
    <dgm:cxn modelId="{D2429DFE-A287-453A-A157-506326ED64DB}" type="presParOf" srcId="{D68A41FD-BE27-4FFB-9D4D-C96EB46263E7}" destId="{F3CB840A-F9FC-401E-B2A8-2EA0DEA2D5C2}" srcOrd="11" destOrd="0" presId="urn:microsoft.com/office/officeart/2008/layout/HorizontalMultiLevelHierarchy"/>
    <dgm:cxn modelId="{FD82F89F-B963-434E-8546-AF131FCA88FE}" type="presParOf" srcId="{F3CB840A-F9FC-401E-B2A8-2EA0DEA2D5C2}" destId="{B59F97D6-0739-4280-BC47-5F95DE23C4FD}" srcOrd="0" destOrd="0" presId="urn:microsoft.com/office/officeart/2008/layout/HorizontalMultiLevelHierarchy"/>
    <dgm:cxn modelId="{B381CD56-6D6D-42E5-B8D6-D7E1EF55140C}" type="presParOf" srcId="{F3CB840A-F9FC-401E-B2A8-2EA0DEA2D5C2}" destId="{D08F76B3-909E-4437-A59D-95E07A544BF7}" srcOrd="1" destOrd="0" presId="urn:microsoft.com/office/officeart/2008/layout/HorizontalMultiLevelHierarchy"/>
    <dgm:cxn modelId="{3D1D1F1F-1EC4-45A0-9D9E-8F86A62CDE4F}" type="presParOf" srcId="{D68A41FD-BE27-4FFB-9D4D-C96EB46263E7}" destId="{F666131C-75C9-4CD4-BF3D-8B344A4BAC5F}" srcOrd="12" destOrd="0" presId="urn:microsoft.com/office/officeart/2008/layout/HorizontalMultiLevelHierarchy"/>
    <dgm:cxn modelId="{0F09F3CE-6A31-4EB4-9740-8EEA8AF0024F}" type="presParOf" srcId="{F666131C-75C9-4CD4-BF3D-8B344A4BAC5F}" destId="{AA584241-230E-4363-8ED8-5F84AA2FB029}" srcOrd="0" destOrd="0" presId="urn:microsoft.com/office/officeart/2008/layout/HorizontalMultiLevelHierarchy"/>
    <dgm:cxn modelId="{6F19E025-53DE-4CC5-B9EB-46090E2A0422}" type="presParOf" srcId="{D68A41FD-BE27-4FFB-9D4D-C96EB46263E7}" destId="{68BDBB23-DA8A-4FA2-9A46-D92775A492A9}" srcOrd="13" destOrd="0" presId="urn:microsoft.com/office/officeart/2008/layout/HorizontalMultiLevelHierarchy"/>
    <dgm:cxn modelId="{0DF639D3-C0A7-4999-9144-30C758BD02B0}" type="presParOf" srcId="{68BDBB23-DA8A-4FA2-9A46-D92775A492A9}" destId="{939FA4E2-1FC5-4EC3-88D7-2EC2BDC127B1}" srcOrd="0" destOrd="0" presId="urn:microsoft.com/office/officeart/2008/layout/HorizontalMultiLevelHierarchy"/>
    <dgm:cxn modelId="{DF2DED59-8579-4657-8A2E-1D219C912D46}" type="presParOf" srcId="{68BDBB23-DA8A-4FA2-9A46-D92775A492A9}" destId="{816DEB7A-A0BF-4E54-9AC2-5478A8973339}" srcOrd="1" destOrd="0" presId="urn:microsoft.com/office/officeart/2008/layout/HorizontalMultiLevelHierarchy"/>
    <dgm:cxn modelId="{E64D0A2C-8DB1-421B-9E15-0772AAF182E9}" type="presParOf" srcId="{D68A41FD-BE27-4FFB-9D4D-C96EB46263E7}" destId="{CDA3AC00-0A08-4097-A062-CB35C41005C0}" srcOrd="14" destOrd="0" presId="urn:microsoft.com/office/officeart/2008/layout/HorizontalMultiLevelHierarchy"/>
    <dgm:cxn modelId="{BA3D8C51-9849-4125-B821-C862E5C1124F}" type="presParOf" srcId="{CDA3AC00-0A08-4097-A062-CB35C41005C0}" destId="{522C1C97-AF6B-46D6-A9A2-B56A73843A32}" srcOrd="0" destOrd="0" presId="urn:microsoft.com/office/officeart/2008/layout/HorizontalMultiLevelHierarchy"/>
    <dgm:cxn modelId="{94D52A2F-FF77-4EB1-ABC5-E89CC26669E5}" type="presParOf" srcId="{D68A41FD-BE27-4FFB-9D4D-C96EB46263E7}" destId="{907B3989-F11D-487A-BF2E-6CA3D6849392}" srcOrd="15" destOrd="0" presId="urn:microsoft.com/office/officeart/2008/layout/HorizontalMultiLevelHierarchy"/>
    <dgm:cxn modelId="{DDE0C35C-4AE5-4F41-97DA-4A97B90585BD}" type="presParOf" srcId="{907B3989-F11D-487A-BF2E-6CA3D6849392}" destId="{AF920313-2A25-41AB-A2C5-51BB00E7ED5C}" srcOrd="0" destOrd="0" presId="urn:microsoft.com/office/officeart/2008/layout/HorizontalMultiLevelHierarchy"/>
    <dgm:cxn modelId="{BDA267E9-E7C6-4DBB-A390-5909F77680EE}" type="presParOf" srcId="{907B3989-F11D-487A-BF2E-6CA3D6849392}" destId="{383C3394-C5DA-434E-9AC7-2862898FAA7D}" srcOrd="1" destOrd="0" presId="urn:microsoft.com/office/officeart/2008/layout/HorizontalMultiLevelHierarchy"/>
    <dgm:cxn modelId="{5A4CCB1A-18C5-469A-B2F9-2862CF3AAC15}" type="presParOf" srcId="{D68A41FD-BE27-4FFB-9D4D-C96EB46263E7}" destId="{6CCF08D1-99F7-4AE2-9EC6-5DA7C4D7F6E2}" srcOrd="16" destOrd="0" presId="urn:microsoft.com/office/officeart/2008/layout/HorizontalMultiLevelHierarchy"/>
    <dgm:cxn modelId="{C3E5EC1A-7252-481B-9C55-8BDF5FC4C888}" type="presParOf" srcId="{6CCF08D1-99F7-4AE2-9EC6-5DA7C4D7F6E2}" destId="{A34AE04D-4E29-4F9F-807B-02B39A1A8386}" srcOrd="0" destOrd="0" presId="urn:microsoft.com/office/officeart/2008/layout/HorizontalMultiLevelHierarchy"/>
    <dgm:cxn modelId="{208659F9-1089-48F6-B5C5-40331AD366C6}" type="presParOf" srcId="{D68A41FD-BE27-4FFB-9D4D-C96EB46263E7}" destId="{B1174238-98FF-4E81-933E-EDF02E80F9AB}" srcOrd="17" destOrd="0" presId="urn:microsoft.com/office/officeart/2008/layout/HorizontalMultiLevelHierarchy"/>
    <dgm:cxn modelId="{DA18D60E-3976-4724-BEBB-DF9576C7B6F8}" type="presParOf" srcId="{B1174238-98FF-4E81-933E-EDF02E80F9AB}" destId="{A70DA9BA-8532-41D0-AC92-FC2644493A6D}" srcOrd="0" destOrd="0" presId="urn:microsoft.com/office/officeart/2008/layout/HorizontalMultiLevelHierarchy"/>
    <dgm:cxn modelId="{42ABB8D6-35F7-4DFF-A983-BD9F00F030BE}" type="presParOf" srcId="{B1174238-98FF-4E81-933E-EDF02E80F9AB}" destId="{3AE4541D-8679-41D9-8A86-2AD9DDF050BE}" srcOrd="1" destOrd="0" presId="urn:microsoft.com/office/officeart/2008/layout/HorizontalMultiLevelHierarchy"/>
    <dgm:cxn modelId="{BCFA0B8E-62A3-42F1-A7E6-CF37CA2AE837}" type="presParOf" srcId="{D68A41FD-BE27-4FFB-9D4D-C96EB46263E7}" destId="{A940AD1E-3642-4421-9EDD-A2224B072ED1}" srcOrd="18" destOrd="0" presId="urn:microsoft.com/office/officeart/2008/layout/HorizontalMultiLevelHierarchy"/>
    <dgm:cxn modelId="{42E5BD19-1CAA-40CF-96F7-670E38D14341}" type="presParOf" srcId="{A940AD1E-3642-4421-9EDD-A2224B072ED1}" destId="{35B11416-EC52-4604-9514-16C48415022A}" srcOrd="0" destOrd="0" presId="urn:microsoft.com/office/officeart/2008/layout/HorizontalMultiLevelHierarchy"/>
    <dgm:cxn modelId="{02C092A7-EEA1-4091-B167-1127BCA28890}" type="presParOf" srcId="{D68A41FD-BE27-4FFB-9D4D-C96EB46263E7}" destId="{57568582-3A37-485B-BD4C-A1C13128DFB2}" srcOrd="19" destOrd="0" presId="urn:microsoft.com/office/officeart/2008/layout/HorizontalMultiLevelHierarchy"/>
    <dgm:cxn modelId="{7A7F143E-0445-48C2-A5E3-4F1E19A22105}" type="presParOf" srcId="{57568582-3A37-485B-BD4C-A1C13128DFB2}" destId="{D2A2D1A9-68C8-4092-B860-7776374A3415}" srcOrd="0" destOrd="0" presId="urn:microsoft.com/office/officeart/2008/layout/HorizontalMultiLevelHierarchy"/>
    <dgm:cxn modelId="{64015ADB-0FA0-440E-817B-BE083397B3F5}" type="presParOf" srcId="{57568582-3A37-485B-BD4C-A1C13128DFB2}" destId="{01CCFDB3-151E-42B8-9D4D-E7471BB204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voluție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S</a:t>
          </a:r>
          <a:r>
            <a:rPr lang="en-US" sz="2400" dirty="0" err="1" smtClean="0">
              <a:solidFill>
                <a:schemeClr val="tx1"/>
              </a:solidFill>
            </a:rPr>
            <a:t>iguran</a:t>
          </a:r>
          <a:r>
            <a:rPr lang="ro-MD" sz="2400" dirty="0" smtClean="0">
              <a:solidFill>
                <a:schemeClr val="tx1"/>
              </a:solidFill>
            </a:rPr>
            <a:t>ță </a:t>
          </a:r>
          <a:endParaRPr lang="en-US" sz="2400" dirty="0">
            <a:solidFill>
              <a:schemeClr val="tx1"/>
            </a:solidFill>
          </a:endParaRPr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ntuziasm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C</a:t>
          </a:r>
          <a:r>
            <a:rPr lang="en-US" sz="2400" dirty="0" err="1" smtClean="0">
              <a:solidFill>
                <a:schemeClr val="bg1"/>
              </a:solidFill>
            </a:rPr>
            <a:t>olaborare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T</a:t>
          </a:r>
          <a:r>
            <a:rPr lang="en-US" sz="2400" dirty="0" err="1" smtClean="0">
              <a:solidFill>
                <a:schemeClr val="tx1"/>
              </a:solidFill>
            </a:rPr>
            <a:t>enacitate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540BD3-68A8-4068-9EC9-33AE22824118}" type="doc">
      <dgm:prSet loTypeId="urn:microsoft.com/office/officeart/2005/8/layout/radial5" loCatId="cycle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B4E9491-5C9A-4EB9-8179-1AC1CCEF5A38}">
      <dgm:prSet phldrT="[Текст]"/>
      <dgm:spPr/>
      <dgm:t>
        <a:bodyPr/>
        <a:lstStyle/>
        <a:p>
          <a:r>
            <a:rPr lang="ro-MD" b="1" dirty="0" smtClean="0"/>
            <a:t>SCR ”Timofei Moșneaga”</a:t>
          </a:r>
          <a:endParaRPr lang="ru-RU" b="1" dirty="0"/>
        </a:p>
      </dgm:t>
    </dgm:pt>
    <dgm:pt modelId="{3A9160FC-096B-450D-B429-F9BB25FAAB84}" type="parTrans" cxnId="{533D4B3B-885A-4C77-9118-5B45DAB3EE2B}">
      <dgm:prSet/>
      <dgm:spPr/>
      <dgm:t>
        <a:bodyPr/>
        <a:lstStyle/>
        <a:p>
          <a:endParaRPr lang="ru-RU" b="1"/>
        </a:p>
      </dgm:t>
    </dgm:pt>
    <dgm:pt modelId="{AB0B3C39-591F-448E-A997-ED23E1B10733}" type="sibTrans" cxnId="{533D4B3B-885A-4C77-9118-5B45DAB3EE2B}">
      <dgm:prSet/>
      <dgm:spPr/>
      <dgm:t>
        <a:bodyPr/>
        <a:lstStyle/>
        <a:p>
          <a:endParaRPr lang="ru-RU" b="1"/>
        </a:p>
      </dgm:t>
    </dgm:pt>
    <dgm:pt modelId="{D43ED789-76A6-4C87-A8FC-0074B10F1E27}">
      <dgm:prSet phldrT="[Текст]"/>
      <dgm:spPr/>
      <dgm:t>
        <a:bodyPr/>
        <a:lstStyle/>
        <a:p>
          <a:r>
            <a:rPr lang="ro-MD" b="1" dirty="0" smtClean="0"/>
            <a:t>Instituții medicale raionale</a:t>
          </a:r>
          <a:endParaRPr lang="ru-RU" b="1" dirty="0"/>
        </a:p>
      </dgm:t>
    </dgm:pt>
    <dgm:pt modelId="{8DF36CE7-8BED-4981-926C-63CE0397164B}" type="parTrans" cxnId="{585EE18A-3052-4C02-B703-DC794A5BF85C}">
      <dgm:prSet/>
      <dgm:spPr/>
      <dgm:t>
        <a:bodyPr/>
        <a:lstStyle/>
        <a:p>
          <a:endParaRPr lang="ru-RU" b="1"/>
        </a:p>
      </dgm:t>
    </dgm:pt>
    <dgm:pt modelId="{5AAF6707-BF19-48B0-8DFD-353A6D982237}" type="sibTrans" cxnId="{585EE18A-3052-4C02-B703-DC794A5BF85C}">
      <dgm:prSet/>
      <dgm:spPr/>
      <dgm:t>
        <a:bodyPr/>
        <a:lstStyle/>
        <a:p>
          <a:endParaRPr lang="ru-RU" b="1"/>
        </a:p>
      </dgm:t>
    </dgm:pt>
    <dgm:pt modelId="{EFF1C07B-22C1-4098-B4F9-BE0330058BCD}">
      <dgm:prSet phldrT="[Текст]"/>
      <dgm:spPr/>
      <dgm:t>
        <a:bodyPr/>
        <a:lstStyle/>
        <a:p>
          <a:r>
            <a:rPr lang="ro-MD" b="1" dirty="0" smtClean="0"/>
            <a:t>Instituții medicale de peste hotare</a:t>
          </a:r>
          <a:endParaRPr lang="ru-RU" b="1" dirty="0"/>
        </a:p>
      </dgm:t>
    </dgm:pt>
    <dgm:pt modelId="{A958ECA7-2B26-4B3B-B086-FF21F84D6BD5}" type="parTrans" cxnId="{839DECBE-C841-4C27-B9FD-54846ADB5CBC}">
      <dgm:prSet/>
      <dgm:spPr/>
      <dgm:t>
        <a:bodyPr/>
        <a:lstStyle/>
        <a:p>
          <a:endParaRPr lang="ru-RU" b="1"/>
        </a:p>
      </dgm:t>
    </dgm:pt>
    <dgm:pt modelId="{9DAE0E7A-7B55-4411-ABE7-4391CB9C69F7}" type="sibTrans" cxnId="{839DECBE-C841-4C27-B9FD-54846ADB5CBC}">
      <dgm:prSet/>
      <dgm:spPr/>
      <dgm:t>
        <a:bodyPr/>
        <a:lstStyle/>
        <a:p>
          <a:endParaRPr lang="ru-RU" b="1"/>
        </a:p>
      </dgm:t>
    </dgm:pt>
    <dgm:pt modelId="{24B4FE0C-28CF-4024-87D2-687A85FE5E80}">
      <dgm:prSet phldrT="[Текст]"/>
      <dgm:spPr/>
      <dgm:t>
        <a:bodyPr/>
        <a:lstStyle/>
        <a:p>
          <a:r>
            <a:rPr lang="ro-MD" b="1" dirty="0" smtClean="0"/>
            <a:t>Proiecte de colaborare</a:t>
          </a:r>
          <a:endParaRPr lang="ru-RU" b="1" dirty="0"/>
        </a:p>
      </dgm:t>
    </dgm:pt>
    <dgm:pt modelId="{1BA92507-B641-4CB1-AB44-7B947BDA4C2C}" type="parTrans" cxnId="{F7B60E3D-3599-4C03-B35E-E7F8BD957F7D}">
      <dgm:prSet/>
      <dgm:spPr/>
      <dgm:t>
        <a:bodyPr/>
        <a:lstStyle/>
        <a:p>
          <a:endParaRPr lang="ru-RU" b="1"/>
        </a:p>
      </dgm:t>
    </dgm:pt>
    <dgm:pt modelId="{BAD0ED06-3C67-49CC-A70A-BFD11F23799B}" type="sibTrans" cxnId="{F7B60E3D-3599-4C03-B35E-E7F8BD957F7D}">
      <dgm:prSet/>
      <dgm:spPr/>
      <dgm:t>
        <a:bodyPr/>
        <a:lstStyle/>
        <a:p>
          <a:endParaRPr lang="ru-RU" b="1"/>
        </a:p>
      </dgm:t>
    </dgm:pt>
    <dgm:pt modelId="{64FB0296-BA27-486E-B6DB-1D67B29AF0D0}">
      <dgm:prSet phldrT="[Текст]"/>
      <dgm:spPr/>
      <dgm:t>
        <a:bodyPr/>
        <a:lstStyle/>
        <a:p>
          <a:r>
            <a:rPr lang="ro-MD" b="1" dirty="0" smtClean="0"/>
            <a:t>Parteneriate</a:t>
          </a:r>
          <a:endParaRPr lang="ru-RU" b="1" dirty="0"/>
        </a:p>
      </dgm:t>
    </dgm:pt>
    <dgm:pt modelId="{7DCC4668-50F7-45D9-B109-D3B7EBF6B233}" type="parTrans" cxnId="{C1DCEF3D-AD28-42F3-80E2-CCBD884A695C}">
      <dgm:prSet/>
      <dgm:spPr/>
      <dgm:t>
        <a:bodyPr/>
        <a:lstStyle/>
        <a:p>
          <a:endParaRPr lang="ru-RU" b="1"/>
        </a:p>
      </dgm:t>
    </dgm:pt>
    <dgm:pt modelId="{B1AC032F-C4FD-47F2-8E03-CC8F5602FD61}" type="sibTrans" cxnId="{C1DCEF3D-AD28-42F3-80E2-CCBD884A695C}">
      <dgm:prSet/>
      <dgm:spPr/>
      <dgm:t>
        <a:bodyPr/>
        <a:lstStyle/>
        <a:p>
          <a:endParaRPr lang="ru-RU" b="1"/>
        </a:p>
      </dgm:t>
    </dgm:pt>
    <dgm:pt modelId="{E383CFC6-C7FC-4B89-AA58-560141582222}" type="pres">
      <dgm:prSet presAssocID="{E3540BD3-68A8-4068-9EC9-33AE228241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B3344-4F56-4CC7-AB06-6CA39630B6D1}" type="pres">
      <dgm:prSet presAssocID="{1B4E9491-5C9A-4EB9-8179-1AC1CCEF5A38}" presName="centerShape" presStyleLbl="node0" presStyleIdx="0" presStyleCnt="1"/>
      <dgm:spPr/>
      <dgm:t>
        <a:bodyPr/>
        <a:lstStyle/>
        <a:p>
          <a:endParaRPr lang="ru-RU"/>
        </a:p>
      </dgm:t>
    </dgm:pt>
    <dgm:pt modelId="{119488B3-00D2-4246-9AAA-6B8273219200}" type="pres">
      <dgm:prSet presAssocID="{8DF36CE7-8BED-4981-926C-63CE0397164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985CE62-023A-47AA-AF95-9DC9C5589DE9}" type="pres">
      <dgm:prSet presAssocID="{8DF36CE7-8BED-4981-926C-63CE0397164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FCC33D8-D8B7-44DF-B100-DB1395D7AD27}" type="pres">
      <dgm:prSet presAssocID="{D43ED789-76A6-4C87-A8FC-0074B10F1E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D5296-CDDC-4675-AB5E-704E8E1A416E}" type="pres">
      <dgm:prSet presAssocID="{A958ECA7-2B26-4B3B-B086-FF21F84D6BD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2155FD3-D586-4420-A732-EA4E06CB8E90}" type="pres">
      <dgm:prSet presAssocID="{A958ECA7-2B26-4B3B-B086-FF21F84D6BD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3601C87-F403-4E1D-926E-B38CF73E6BE4}" type="pres">
      <dgm:prSet presAssocID="{EFF1C07B-22C1-4098-B4F9-BE0330058B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7A0A-4B41-4B60-AE88-50B07F9C5CCF}" type="pres">
      <dgm:prSet presAssocID="{1BA92507-B641-4CB1-AB44-7B947BDA4C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75C92EF-F025-4432-9764-35A8FB6A5795}" type="pres">
      <dgm:prSet presAssocID="{1BA92507-B641-4CB1-AB44-7B947BDA4C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8B62C99-64F8-41C1-8978-78C6B877E0AE}" type="pres">
      <dgm:prSet presAssocID="{24B4FE0C-28CF-4024-87D2-687A85FE5E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E7E7E-9693-400A-AF1D-450EE4C4DE6C}" type="pres">
      <dgm:prSet presAssocID="{7DCC4668-50F7-45D9-B109-D3B7EBF6B23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CC6E4FD-E7F1-4B09-A09D-F9E62EC875C0}" type="pres">
      <dgm:prSet presAssocID="{7DCC4668-50F7-45D9-B109-D3B7EBF6B23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D21CB35-5306-4B57-98D9-97083B8F92E7}" type="pres">
      <dgm:prSet presAssocID="{64FB0296-BA27-486E-B6DB-1D67B29AF0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2B7AC-0348-400E-B17D-5101995EB6E4}" type="presOf" srcId="{8DF36CE7-8BED-4981-926C-63CE0397164B}" destId="{2985CE62-023A-47AA-AF95-9DC9C5589DE9}" srcOrd="1" destOrd="0" presId="urn:microsoft.com/office/officeart/2005/8/layout/radial5"/>
    <dgm:cxn modelId="{585EE18A-3052-4C02-B703-DC794A5BF85C}" srcId="{1B4E9491-5C9A-4EB9-8179-1AC1CCEF5A38}" destId="{D43ED789-76A6-4C87-A8FC-0074B10F1E27}" srcOrd="0" destOrd="0" parTransId="{8DF36CE7-8BED-4981-926C-63CE0397164B}" sibTransId="{5AAF6707-BF19-48B0-8DFD-353A6D982237}"/>
    <dgm:cxn modelId="{533D4B3B-885A-4C77-9118-5B45DAB3EE2B}" srcId="{E3540BD3-68A8-4068-9EC9-33AE22824118}" destId="{1B4E9491-5C9A-4EB9-8179-1AC1CCEF5A38}" srcOrd="0" destOrd="0" parTransId="{3A9160FC-096B-450D-B429-F9BB25FAAB84}" sibTransId="{AB0B3C39-591F-448E-A997-ED23E1B10733}"/>
    <dgm:cxn modelId="{D34C73F7-6C4E-4547-A2B4-41B87AD0679D}" type="presOf" srcId="{E3540BD3-68A8-4068-9EC9-33AE22824118}" destId="{E383CFC6-C7FC-4B89-AA58-560141582222}" srcOrd="0" destOrd="0" presId="urn:microsoft.com/office/officeart/2005/8/layout/radial5"/>
    <dgm:cxn modelId="{58EA13CB-D913-47CA-9D99-E0DDBCCD27DF}" type="presOf" srcId="{1BA92507-B641-4CB1-AB44-7B947BDA4C2C}" destId="{B75C92EF-F025-4432-9764-35A8FB6A5795}" srcOrd="1" destOrd="0" presId="urn:microsoft.com/office/officeart/2005/8/layout/radial5"/>
    <dgm:cxn modelId="{201090BE-EF37-4DA9-AED7-16EB90C6B463}" type="presOf" srcId="{D43ED789-76A6-4C87-A8FC-0074B10F1E27}" destId="{FFCC33D8-D8B7-44DF-B100-DB1395D7AD27}" srcOrd="0" destOrd="0" presId="urn:microsoft.com/office/officeart/2005/8/layout/radial5"/>
    <dgm:cxn modelId="{F6C17DD6-27F3-4099-AB31-6BEC9609EEFE}" type="presOf" srcId="{8DF36CE7-8BED-4981-926C-63CE0397164B}" destId="{119488B3-00D2-4246-9AAA-6B8273219200}" srcOrd="0" destOrd="0" presId="urn:microsoft.com/office/officeart/2005/8/layout/radial5"/>
    <dgm:cxn modelId="{142C7772-CBDE-4218-BF55-661906AE965B}" type="presOf" srcId="{1B4E9491-5C9A-4EB9-8179-1AC1CCEF5A38}" destId="{78AB3344-4F56-4CC7-AB06-6CA39630B6D1}" srcOrd="0" destOrd="0" presId="urn:microsoft.com/office/officeart/2005/8/layout/radial5"/>
    <dgm:cxn modelId="{099491DD-F388-4BA1-9856-EF69503314E1}" type="presOf" srcId="{EFF1C07B-22C1-4098-B4F9-BE0330058BCD}" destId="{93601C87-F403-4E1D-926E-B38CF73E6BE4}" srcOrd="0" destOrd="0" presId="urn:microsoft.com/office/officeart/2005/8/layout/radial5"/>
    <dgm:cxn modelId="{BB960E58-D45D-4FE9-B247-4C86A477F9AF}" type="presOf" srcId="{64FB0296-BA27-486E-B6DB-1D67B29AF0D0}" destId="{6D21CB35-5306-4B57-98D9-97083B8F92E7}" srcOrd="0" destOrd="0" presId="urn:microsoft.com/office/officeart/2005/8/layout/radial5"/>
    <dgm:cxn modelId="{9953DEF6-DC67-47A7-B55A-008FC3514EA2}" type="presOf" srcId="{7DCC4668-50F7-45D9-B109-D3B7EBF6B233}" destId="{8CC6E4FD-E7F1-4B09-A09D-F9E62EC875C0}" srcOrd="1" destOrd="0" presId="urn:microsoft.com/office/officeart/2005/8/layout/radial5"/>
    <dgm:cxn modelId="{6DED032D-3164-4C98-ADC7-1D6503FEAE5B}" type="presOf" srcId="{7DCC4668-50F7-45D9-B109-D3B7EBF6B233}" destId="{CEAE7E7E-9693-400A-AF1D-450EE4C4DE6C}" srcOrd="0" destOrd="0" presId="urn:microsoft.com/office/officeart/2005/8/layout/radial5"/>
    <dgm:cxn modelId="{839DECBE-C841-4C27-B9FD-54846ADB5CBC}" srcId="{1B4E9491-5C9A-4EB9-8179-1AC1CCEF5A38}" destId="{EFF1C07B-22C1-4098-B4F9-BE0330058BCD}" srcOrd="1" destOrd="0" parTransId="{A958ECA7-2B26-4B3B-B086-FF21F84D6BD5}" sibTransId="{9DAE0E7A-7B55-4411-ABE7-4391CB9C69F7}"/>
    <dgm:cxn modelId="{4B47AA54-177E-41A4-B7CC-6D7E32EA38D2}" type="presOf" srcId="{1BA92507-B641-4CB1-AB44-7B947BDA4C2C}" destId="{9B1A7A0A-4B41-4B60-AE88-50B07F9C5CCF}" srcOrd="0" destOrd="0" presId="urn:microsoft.com/office/officeart/2005/8/layout/radial5"/>
    <dgm:cxn modelId="{F7B60E3D-3599-4C03-B35E-E7F8BD957F7D}" srcId="{1B4E9491-5C9A-4EB9-8179-1AC1CCEF5A38}" destId="{24B4FE0C-28CF-4024-87D2-687A85FE5E80}" srcOrd="2" destOrd="0" parTransId="{1BA92507-B641-4CB1-AB44-7B947BDA4C2C}" sibTransId="{BAD0ED06-3C67-49CC-A70A-BFD11F23799B}"/>
    <dgm:cxn modelId="{674A0D9C-4348-4B7E-BA79-80DCD8733649}" type="presOf" srcId="{A958ECA7-2B26-4B3B-B086-FF21F84D6BD5}" destId="{D2155FD3-D586-4420-A732-EA4E06CB8E90}" srcOrd="1" destOrd="0" presId="urn:microsoft.com/office/officeart/2005/8/layout/radial5"/>
    <dgm:cxn modelId="{D99A76B9-8724-47C0-9114-E73C9615257D}" type="presOf" srcId="{24B4FE0C-28CF-4024-87D2-687A85FE5E80}" destId="{68B62C99-64F8-41C1-8978-78C6B877E0AE}" srcOrd="0" destOrd="0" presId="urn:microsoft.com/office/officeart/2005/8/layout/radial5"/>
    <dgm:cxn modelId="{C1DCEF3D-AD28-42F3-80E2-CCBD884A695C}" srcId="{1B4E9491-5C9A-4EB9-8179-1AC1CCEF5A38}" destId="{64FB0296-BA27-486E-B6DB-1D67B29AF0D0}" srcOrd="3" destOrd="0" parTransId="{7DCC4668-50F7-45D9-B109-D3B7EBF6B233}" sibTransId="{B1AC032F-C4FD-47F2-8E03-CC8F5602FD61}"/>
    <dgm:cxn modelId="{44E8A821-2933-43E2-8302-DBC6A2558912}" type="presOf" srcId="{A958ECA7-2B26-4B3B-B086-FF21F84D6BD5}" destId="{1B4D5296-CDDC-4675-AB5E-704E8E1A416E}" srcOrd="0" destOrd="0" presId="urn:microsoft.com/office/officeart/2005/8/layout/radial5"/>
    <dgm:cxn modelId="{C6510266-B66C-44F5-91F4-CA5020738759}" type="presParOf" srcId="{E383CFC6-C7FC-4B89-AA58-560141582222}" destId="{78AB3344-4F56-4CC7-AB06-6CA39630B6D1}" srcOrd="0" destOrd="0" presId="urn:microsoft.com/office/officeart/2005/8/layout/radial5"/>
    <dgm:cxn modelId="{FF5F1DA3-2B29-4514-8026-CEB2A05C167F}" type="presParOf" srcId="{E383CFC6-C7FC-4B89-AA58-560141582222}" destId="{119488B3-00D2-4246-9AAA-6B8273219200}" srcOrd="1" destOrd="0" presId="urn:microsoft.com/office/officeart/2005/8/layout/radial5"/>
    <dgm:cxn modelId="{39F93416-DAF0-4C52-9B8D-FDF5618C582F}" type="presParOf" srcId="{119488B3-00D2-4246-9AAA-6B8273219200}" destId="{2985CE62-023A-47AA-AF95-9DC9C5589DE9}" srcOrd="0" destOrd="0" presId="urn:microsoft.com/office/officeart/2005/8/layout/radial5"/>
    <dgm:cxn modelId="{E7A3032B-CFEA-42E6-A915-4BB0677FC9D1}" type="presParOf" srcId="{E383CFC6-C7FC-4B89-AA58-560141582222}" destId="{FFCC33D8-D8B7-44DF-B100-DB1395D7AD27}" srcOrd="2" destOrd="0" presId="urn:microsoft.com/office/officeart/2005/8/layout/radial5"/>
    <dgm:cxn modelId="{545BA05A-B03B-495F-8041-CBE259E0AADB}" type="presParOf" srcId="{E383CFC6-C7FC-4B89-AA58-560141582222}" destId="{1B4D5296-CDDC-4675-AB5E-704E8E1A416E}" srcOrd="3" destOrd="0" presId="urn:microsoft.com/office/officeart/2005/8/layout/radial5"/>
    <dgm:cxn modelId="{337FB858-45E0-42CB-8FAD-788DD6464A20}" type="presParOf" srcId="{1B4D5296-CDDC-4675-AB5E-704E8E1A416E}" destId="{D2155FD3-D586-4420-A732-EA4E06CB8E90}" srcOrd="0" destOrd="0" presId="urn:microsoft.com/office/officeart/2005/8/layout/radial5"/>
    <dgm:cxn modelId="{7FAADDD5-502A-490E-A244-03BF28EB9E91}" type="presParOf" srcId="{E383CFC6-C7FC-4B89-AA58-560141582222}" destId="{93601C87-F403-4E1D-926E-B38CF73E6BE4}" srcOrd="4" destOrd="0" presId="urn:microsoft.com/office/officeart/2005/8/layout/radial5"/>
    <dgm:cxn modelId="{D21D682C-7C28-4961-8C9B-A42D542FD61B}" type="presParOf" srcId="{E383CFC6-C7FC-4B89-AA58-560141582222}" destId="{9B1A7A0A-4B41-4B60-AE88-50B07F9C5CCF}" srcOrd="5" destOrd="0" presId="urn:microsoft.com/office/officeart/2005/8/layout/radial5"/>
    <dgm:cxn modelId="{3EF9DB4C-7F8B-4808-9291-894EB49DBE83}" type="presParOf" srcId="{9B1A7A0A-4B41-4B60-AE88-50B07F9C5CCF}" destId="{B75C92EF-F025-4432-9764-35A8FB6A5795}" srcOrd="0" destOrd="0" presId="urn:microsoft.com/office/officeart/2005/8/layout/radial5"/>
    <dgm:cxn modelId="{0E806F5B-8D14-4457-8E92-81BD720014E6}" type="presParOf" srcId="{E383CFC6-C7FC-4B89-AA58-560141582222}" destId="{68B62C99-64F8-41C1-8978-78C6B877E0AE}" srcOrd="6" destOrd="0" presId="urn:microsoft.com/office/officeart/2005/8/layout/radial5"/>
    <dgm:cxn modelId="{65D748A7-14C0-48A4-B585-CED326C02B64}" type="presParOf" srcId="{E383CFC6-C7FC-4B89-AA58-560141582222}" destId="{CEAE7E7E-9693-400A-AF1D-450EE4C4DE6C}" srcOrd="7" destOrd="0" presId="urn:microsoft.com/office/officeart/2005/8/layout/radial5"/>
    <dgm:cxn modelId="{97759F6B-776F-4E8A-BDB8-B9A591F7E7BD}" type="presParOf" srcId="{CEAE7E7E-9693-400A-AF1D-450EE4C4DE6C}" destId="{8CC6E4FD-E7F1-4B09-A09D-F9E62EC875C0}" srcOrd="0" destOrd="0" presId="urn:microsoft.com/office/officeart/2005/8/layout/radial5"/>
    <dgm:cxn modelId="{1DC40CC1-F212-475E-AEC5-600D1CA5A9F1}" type="presParOf" srcId="{E383CFC6-C7FC-4B89-AA58-560141582222}" destId="{6D21CB35-5306-4B57-98D9-97083B8F92E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voluție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S</a:t>
          </a:r>
          <a:r>
            <a:rPr lang="en-US" sz="2400" dirty="0" err="1" smtClean="0">
              <a:solidFill>
                <a:schemeClr val="tx1"/>
              </a:solidFill>
            </a:rPr>
            <a:t>iguran</a:t>
          </a:r>
          <a:r>
            <a:rPr lang="ro-MD" sz="2400" dirty="0" smtClean="0">
              <a:solidFill>
                <a:schemeClr val="tx1"/>
              </a:solidFill>
            </a:rPr>
            <a:t>ță </a:t>
          </a:r>
          <a:endParaRPr lang="en-US" sz="2400" dirty="0">
            <a:solidFill>
              <a:schemeClr val="tx1"/>
            </a:solidFill>
          </a:endParaRPr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E</a:t>
          </a:r>
          <a:r>
            <a:rPr lang="en-US" sz="2400" dirty="0" err="1" smtClean="0">
              <a:solidFill>
                <a:schemeClr val="bg1"/>
              </a:solidFill>
            </a:rPr>
            <a:t>ntuziasm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05EF19-4B53-432B-88E2-5A27D5CEEEBA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AD8FE3-B15D-42BF-9421-BFDB7A92D563}">
      <dgm:prSet phldrT="[Текст]"/>
      <dgm:spPr/>
      <dgm:t>
        <a:bodyPr/>
        <a:lstStyle/>
        <a:p>
          <a:r>
            <a:rPr lang="ro-MD" b="1" dirty="0" smtClean="0"/>
            <a:t>Departament Terapie</a:t>
          </a:r>
          <a:endParaRPr lang="ru-RU" b="1" dirty="0"/>
        </a:p>
      </dgm:t>
    </dgm:pt>
    <dgm:pt modelId="{541BCA99-F4E0-4C98-B103-098CA44ECFE7}" type="parTrans" cxnId="{E8B7870A-6362-45AE-8937-267E7BBFB84C}">
      <dgm:prSet/>
      <dgm:spPr/>
      <dgm:t>
        <a:bodyPr/>
        <a:lstStyle/>
        <a:p>
          <a:endParaRPr lang="ru-RU"/>
        </a:p>
      </dgm:t>
    </dgm:pt>
    <dgm:pt modelId="{F35DEDD2-D877-49CB-998E-730D0AB2D364}" type="sibTrans" cxnId="{E8B7870A-6362-45AE-8937-267E7BBFB84C}">
      <dgm:prSet/>
      <dgm:spPr/>
      <dgm:t>
        <a:bodyPr/>
        <a:lstStyle/>
        <a:p>
          <a:endParaRPr lang="ru-RU"/>
        </a:p>
      </dgm:t>
    </dgm:pt>
    <dgm:pt modelId="{C9FA0EC4-FD25-4B39-8813-891AE28EFC62}">
      <dgm:prSet phldrT="[Текст]"/>
      <dgm:spPr/>
      <dgm:t>
        <a:bodyPr/>
        <a:lstStyle/>
        <a:p>
          <a:r>
            <a:rPr lang="ro-MD" b="1" dirty="0" smtClean="0"/>
            <a:t>Articole - 3</a:t>
          </a:r>
          <a:endParaRPr lang="ru-RU" dirty="0"/>
        </a:p>
      </dgm:t>
    </dgm:pt>
    <dgm:pt modelId="{F5FADB15-92E4-4DA6-B4D6-90EB525A8F6A}" type="parTrans" cxnId="{2B58DF0A-6414-40BC-95D1-A152817603B4}">
      <dgm:prSet/>
      <dgm:spPr/>
      <dgm:t>
        <a:bodyPr/>
        <a:lstStyle/>
        <a:p>
          <a:endParaRPr lang="ru-RU"/>
        </a:p>
      </dgm:t>
    </dgm:pt>
    <dgm:pt modelId="{DD6B407B-B883-4543-B65F-6CF95040D0F6}" type="sibTrans" cxnId="{2B58DF0A-6414-40BC-95D1-A152817603B4}">
      <dgm:prSet/>
      <dgm:spPr/>
      <dgm:t>
        <a:bodyPr/>
        <a:lstStyle/>
        <a:p>
          <a:endParaRPr lang="ru-RU"/>
        </a:p>
      </dgm:t>
    </dgm:pt>
    <dgm:pt modelId="{12E0189A-68A3-4094-A477-D86497B3F22B}">
      <dgm:prSet phldrT="[Текст]"/>
      <dgm:spPr/>
      <dgm:t>
        <a:bodyPr/>
        <a:lstStyle/>
        <a:p>
          <a:r>
            <a:rPr lang="ro-MD" b="1" dirty="0" smtClean="0"/>
            <a:t>Departament chirurgie</a:t>
          </a:r>
          <a:endParaRPr lang="ru-RU" b="1" dirty="0"/>
        </a:p>
      </dgm:t>
    </dgm:pt>
    <dgm:pt modelId="{7494F266-B2AD-4D3F-8715-67847DD14A07}" type="parTrans" cxnId="{ED7228C9-1FFA-461A-A952-09F37DDD4D87}">
      <dgm:prSet/>
      <dgm:spPr/>
      <dgm:t>
        <a:bodyPr/>
        <a:lstStyle/>
        <a:p>
          <a:endParaRPr lang="ru-RU"/>
        </a:p>
      </dgm:t>
    </dgm:pt>
    <dgm:pt modelId="{1EBD150E-F6DE-4CD4-8FB3-7F6DEF9F9575}" type="sibTrans" cxnId="{ED7228C9-1FFA-461A-A952-09F37DDD4D87}">
      <dgm:prSet/>
      <dgm:spPr/>
      <dgm:t>
        <a:bodyPr/>
        <a:lstStyle/>
        <a:p>
          <a:endParaRPr lang="ru-RU"/>
        </a:p>
      </dgm:t>
    </dgm:pt>
    <dgm:pt modelId="{11035215-A0A4-4CB7-8A17-A69BE8813CB7}">
      <dgm:prSet phldrT="[Текст]"/>
      <dgm:spPr/>
      <dgm:t>
        <a:bodyPr/>
        <a:lstStyle/>
        <a:p>
          <a:r>
            <a:rPr lang="ro-MD" b="1" dirty="0" smtClean="0"/>
            <a:t>Postere - </a:t>
          </a:r>
          <a:endParaRPr lang="ru-RU" b="1" dirty="0"/>
        </a:p>
      </dgm:t>
    </dgm:pt>
    <dgm:pt modelId="{619CBB51-E433-4261-9E1B-2E4BDF04865D}" type="parTrans" cxnId="{F6D8B1DF-E0C4-4010-97DA-B2D191E2300D}">
      <dgm:prSet/>
      <dgm:spPr/>
      <dgm:t>
        <a:bodyPr/>
        <a:lstStyle/>
        <a:p>
          <a:endParaRPr lang="ru-RU"/>
        </a:p>
      </dgm:t>
    </dgm:pt>
    <dgm:pt modelId="{9F3D3958-64E9-4A85-87BB-470FDC9D0EBC}" type="sibTrans" cxnId="{F6D8B1DF-E0C4-4010-97DA-B2D191E2300D}">
      <dgm:prSet/>
      <dgm:spPr/>
      <dgm:t>
        <a:bodyPr/>
        <a:lstStyle/>
        <a:p>
          <a:endParaRPr lang="ru-RU"/>
        </a:p>
      </dgm:t>
    </dgm:pt>
    <dgm:pt modelId="{0496FA22-39A1-4242-AB3A-FD7F4C683D98}">
      <dgm:prSet phldrT="[Текст]"/>
      <dgm:spPr/>
      <dgm:t>
        <a:bodyPr/>
        <a:lstStyle/>
        <a:p>
          <a:r>
            <a:rPr lang="ro-MD" b="1" dirty="0" smtClean="0"/>
            <a:t>Departament chirurgie cardiovasculară</a:t>
          </a:r>
          <a:endParaRPr lang="ru-RU" b="1" dirty="0"/>
        </a:p>
      </dgm:t>
    </dgm:pt>
    <dgm:pt modelId="{F882F820-BCF5-4B88-8F36-1CA19C10930F}" type="parTrans" cxnId="{3E74850B-78CE-41BF-8582-4E68DAE80553}">
      <dgm:prSet/>
      <dgm:spPr/>
      <dgm:t>
        <a:bodyPr/>
        <a:lstStyle/>
        <a:p>
          <a:endParaRPr lang="ru-RU"/>
        </a:p>
      </dgm:t>
    </dgm:pt>
    <dgm:pt modelId="{4EDA993E-266D-4A2E-82C1-EF9E7F678A00}" type="sibTrans" cxnId="{3E74850B-78CE-41BF-8582-4E68DAE80553}">
      <dgm:prSet/>
      <dgm:spPr/>
      <dgm:t>
        <a:bodyPr/>
        <a:lstStyle/>
        <a:p>
          <a:endParaRPr lang="ru-RU"/>
        </a:p>
      </dgm:t>
    </dgm:pt>
    <dgm:pt modelId="{BAC7D4A4-0A6E-4962-AD2E-EF939A6B3538}">
      <dgm:prSet phldrT="[Текст]"/>
      <dgm:spPr/>
      <dgm:t>
        <a:bodyPr/>
        <a:lstStyle/>
        <a:p>
          <a:r>
            <a:rPr lang="ro-MD" b="1" dirty="0" smtClean="0"/>
            <a:t>Postere - </a:t>
          </a:r>
          <a:r>
            <a:rPr lang="ro-MD" b="0" dirty="0" smtClean="0"/>
            <a:t>1</a:t>
          </a:r>
          <a:endParaRPr lang="ru-RU" b="0" dirty="0"/>
        </a:p>
      </dgm:t>
    </dgm:pt>
    <dgm:pt modelId="{26EA6600-8AD6-4B57-BF08-4EF8F280B637}" type="parTrans" cxnId="{A932776E-57E7-4F52-9899-D6916E586B16}">
      <dgm:prSet/>
      <dgm:spPr/>
      <dgm:t>
        <a:bodyPr/>
        <a:lstStyle/>
        <a:p>
          <a:endParaRPr lang="ru-RU"/>
        </a:p>
      </dgm:t>
    </dgm:pt>
    <dgm:pt modelId="{9990F333-23F0-493A-BE50-58D1F649323B}" type="sibTrans" cxnId="{A932776E-57E7-4F52-9899-D6916E586B16}">
      <dgm:prSet/>
      <dgm:spPr/>
      <dgm:t>
        <a:bodyPr/>
        <a:lstStyle/>
        <a:p>
          <a:endParaRPr lang="ru-RU"/>
        </a:p>
      </dgm:t>
    </dgm:pt>
    <dgm:pt modelId="{E24DE15F-8384-4CBE-9B97-07B76D7E505E}">
      <dgm:prSet phldrT="[Текст]"/>
      <dgm:spPr/>
      <dgm:t>
        <a:bodyPr/>
        <a:lstStyle/>
        <a:p>
          <a:r>
            <a:rPr lang="ro-MD" b="1" dirty="0" smtClean="0"/>
            <a:t>Prezentări la congrese </a:t>
          </a:r>
          <a:r>
            <a:rPr lang="ro-MD" dirty="0" smtClean="0"/>
            <a:t>– 3</a:t>
          </a:r>
          <a:endParaRPr lang="ru-RU" dirty="0"/>
        </a:p>
      </dgm:t>
    </dgm:pt>
    <dgm:pt modelId="{80F9D749-D0F8-4E7B-B44C-AD49DB6D82DA}" type="sibTrans" cxnId="{A0EF4486-7DBB-4B5F-BB58-2A9AD7DD0273}">
      <dgm:prSet/>
      <dgm:spPr/>
      <dgm:t>
        <a:bodyPr/>
        <a:lstStyle/>
        <a:p>
          <a:endParaRPr lang="ru-RU"/>
        </a:p>
      </dgm:t>
    </dgm:pt>
    <dgm:pt modelId="{AE3D120C-9456-4188-A7A1-C7D9401048DE}" type="parTrans" cxnId="{A0EF4486-7DBB-4B5F-BB58-2A9AD7DD0273}">
      <dgm:prSet/>
      <dgm:spPr/>
      <dgm:t>
        <a:bodyPr/>
        <a:lstStyle/>
        <a:p>
          <a:endParaRPr lang="ru-RU"/>
        </a:p>
      </dgm:t>
    </dgm:pt>
    <dgm:pt modelId="{02F2E498-6CA2-4FD5-A396-42CE173A125E}">
      <dgm:prSet/>
      <dgm:spPr/>
      <dgm:t>
        <a:bodyPr/>
        <a:lstStyle/>
        <a:p>
          <a:r>
            <a:rPr lang="ro-MD" b="1" smtClean="0"/>
            <a:t>Prezentări la congrese -</a:t>
          </a:r>
          <a:endParaRPr lang="ru-RU" b="1" dirty="0"/>
        </a:p>
      </dgm:t>
    </dgm:pt>
    <dgm:pt modelId="{E5871D38-5894-426F-82DE-93686A9D4782}" type="parTrans" cxnId="{1DB3B4B7-2AEB-4BFB-A051-7657DDA58EC2}">
      <dgm:prSet/>
      <dgm:spPr/>
      <dgm:t>
        <a:bodyPr/>
        <a:lstStyle/>
        <a:p>
          <a:endParaRPr lang="ru-RU"/>
        </a:p>
      </dgm:t>
    </dgm:pt>
    <dgm:pt modelId="{5932485C-3D72-4FEB-A122-E3F3956CDB4F}" type="sibTrans" cxnId="{1DB3B4B7-2AEB-4BFB-A051-7657DDA58EC2}">
      <dgm:prSet/>
      <dgm:spPr/>
      <dgm:t>
        <a:bodyPr/>
        <a:lstStyle/>
        <a:p>
          <a:endParaRPr lang="ru-RU"/>
        </a:p>
      </dgm:t>
    </dgm:pt>
    <dgm:pt modelId="{1A2BDD26-3FC8-42A5-9D5E-ACFB7A742DB1}">
      <dgm:prSet/>
      <dgm:spPr/>
      <dgm:t>
        <a:bodyPr/>
        <a:lstStyle/>
        <a:p>
          <a:r>
            <a:rPr lang="ro-MD" b="1" smtClean="0"/>
            <a:t>Teze - </a:t>
          </a:r>
          <a:endParaRPr lang="ru-RU" b="1" dirty="0"/>
        </a:p>
      </dgm:t>
    </dgm:pt>
    <dgm:pt modelId="{26E91662-9375-40BD-8F97-07E181C73AB8}" type="parTrans" cxnId="{4FB45CF3-AC89-4264-895F-55CAB4408D88}">
      <dgm:prSet/>
      <dgm:spPr/>
      <dgm:t>
        <a:bodyPr/>
        <a:lstStyle/>
        <a:p>
          <a:endParaRPr lang="ru-RU"/>
        </a:p>
      </dgm:t>
    </dgm:pt>
    <dgm:pt modelId="{DAF6CD6C-C2B0-4578-ACFA-A7D0973DF308}" type="sibTrans" cxnId="{4FB45CF3-AC89-4264-895F-55CAB4408D88}">
      <dgm:prSet/>
      <dgm:spPr/>
      <dgm:t>
        <a:bodyPr/>
        <a:lstStyle/>
        <a:p>
          <a:endParaRPr lang="ru-RU"/>
        </a:p>
      </dgm:t>
    </dgm:pt>
    <dgm:pt modelId="{2A26657D-5B42-4DC1-B624-8371971FBBB0}">
      <dgm:prSet/>
      <dgm:spPr/>
      <dgm:t>
        <a:bodyPr/>
        <a:lstStyle/>
        <a:p>
          <a:r>
            <a:rPr lang="ro-MD" b="1" smtClean="0"/>
            <a:t>Articole -</a:t>
          </a:r>
          <a:endParaRPr lang="ru-RU" b="1"/>
        </a:p>
      </dgm:t>
    </dgm:pt>
    <dgm:pt modelId="{30FFFA3C-8BBD-4C07-A15B-AE16A4EC0B1F}" type="parTrans" cxnId="{8DAA871B-FEA9-4AC6-905A-E05C44FFD09D}">
      <dgm:prSet/>
      <dgm:spPr/>
      <dgm:t>
        <a:bodyPr/>
        <a:lstStyle/>
        <a:p>
          <a:endParaRPr lang="ru-RU"/>
        </a:p>
      </dgm:t>
    </dgm:pt>
    <dgm:pt modelId="{BEE9CD51-9C21-4901-92AD-8AA91F6735E3}" type="sibTrans" cxnId="{8DAA871B-FEA9-4AC6-905A-E05C44FFD09D}">
      <dgm:prSet/>
      <dgm:spPr/>
      <dgm:t>
        <a:bodyPr/>
        <a:lstStyle/>
        <a:p>
          <a:endParaRPr lang="ru-RU"/>
        </a:p>
      </dgm:t>
    </dgm:pt>
    <dgm:pt modelId="{14D62F42-3424-4AD9-8C78-E9FACD0F2ABF}">
      <dgm:prSet/>
      <dgm:spPr/>
      <dgm:t>
        <a:bodyPr/>
        <a:lstStyle/>
        <a:p>
          <a:r>
            <a:rPr lang="ro-MD" b="1" dirty="0" smtClean="0"/>
            <a:t>Prezentări la congrese - </a:t>
          </a:r>
          <a:r>
            <a:rPr lang="ro-MD" b="0" dirty="0" smtClean="0"/>
            <a:t>10</a:t>
          </a:r>
          <a:endParaRPr lang="ru-RU" b="0" dirty="0"/>
        </a:p>
      </dgm:t>
    </dgm:pt>
    <dgm:pt modelId="{4ECE9F22-B675-4DF8-9961-EB2E36DE7105}" type="parTrans" cxnId="{D12817E2-8992-4F82-9F57-487EDD2AC1B3}">
      <dgm:prSet/>
      <dgm:spPr/>
      <dgm:t>
        <a:bodyPr/>
        <a:lstStyle/>
        <a:p>
          <a:endParaRPr lang="ru-RU"/>
        </a:p>
      </dgm:t>
    </dgm:pt>
    <dgm:pt modelId="{119D3BC7-FAC2-4EA1-9150-2032EBF1BF87}" type="sibTrans" cxnId="{D12817E2-8992-4F82-9F57-487EDD2AC1B3}">
      <dgm:prSet/>
      <dgm:spPr/>
      <dgm:t>
        <a:bodyPr/>
        <a:lstStyle/>
        <a:p>
          <a:endParaRPr lang="ru-RU"/>
        </a:p>
      </dgm:t>
    </dgm:pt>
    <dgm:pt modelId="{18702B4A-0680-49C4-855C-FD4B2B98976B}">
      <dgm:prSet/>
      <dgm:spPr/>
      <dgm:t>
        <a:bodyPr/>
        <a:lstStyle/>
        <a:p>
          <a:r>
            <a:rPr lang="ro-MD" b="1" dirty="0" smtClean="0"/>
            <a:t>Teze - 8</a:t>
          </a:r>
          <a:endParaRPr lang="ru-RU" b="0" dirty="0"/>
        </a:p>
      </dgm:t>
    </dgm:pt>
    <dgm:pt modelId="{370882A6-D69E-429C-9360-6CF05C9BCF37}" type="parTrans" cxnId="{AADC16C1-72E4-42B7-BFEB-43BBC310E9D8}">
      <dgm:prSet/>
      <dgm:spPr/>
      <dgm:t>
        <a:bodyPr/>
        <a:lstStyle/>
        <a:p>
          <a:endParaRPr lang="ru-RU"/>
        </a:p>
      </dgm:t>
    </dgm:pt>
    <dgm:pt modelId="{A222ED7C-AE45-4C77-8EDD-98F3A5C23A8E}" type="sibTrans" cxnId="{AADC16C1-72E4-42B7-BFEB-43BBC310E9D8}">
      <dgm:prSet/>
      <dgm:spPr/>
      <dgm:t>
        <a:bodyPr/>
        <a:lstStyle/>
        <a:p>
          <a:endParaRPr lang="ru-RU"/>
        </a:p>
      </dgm:t>
    </dgm:pt>
    <dgm:pt modelId="{41B6CEDF-7EFF-41DD-BB90-E48C8BF26825}">
      <dgm:prSet/>
      <dgm:spPr/>
      <dgm:t>
        <a:bodyPr/>
        <a:lstStyle/>
        <a:p>
          <a:r>
            <a:rPr lang="ro-MD" b="1" dirty="0" smtClean="0"/>
            <a:t>Brevet de invenție - 1 </a:t>
          </a:r>
          <a:endParaRPr lang="ru-RU" b="1" dirty="0"/>
        </a:p>
      </dgm:t>
    </dgm:pt>
    <dgm:pt modelId="{B6EE7A02-D28A-4B5B-8AD7-49C0376F8EEC}" type="parTrans" cxnId="{4E478D8A-CE5B-45C7-908D-8403330947BF}">
      <dgm:prSet/>
      <dgm:spPr/>
      <dgm:t>
        <a:bodyPr/>
        <a:lstStyle/>
        <a:p>
          <a:endParaRPr lang="ru-RU"/>
        </a:p>
      </dgm:t>
    </dgm:pt>
    <dgm:pt modelId="{8C3A937B-9815-456F-B618-866A5A61C0FC}" type="sibTrans" cxnId="{4E478D8A-CE5B-45C7-908D-8403330947BF}">
      <dgm:prSet/>
      <dgm:spPr/>
      <dgm:t>
        <a:bodyPr/>
        <a:lstStyle/>
        <a:p>
          <a:endParaRPr lang="ru-RU"/>
        </a:p>
      </dgm:t>
    </dgm:pt>
    <dgm:pt modelId="{295B85A6-1E37-4E4E-9E25-98BBDC7858FE}">
      <dgm:prSet phldrT="[Текст]"/>
      <dgm:spPr/>
      <dgm:t>
        <a:bodyPr/>
        <a:lstStyle/>
        <a:p>
          <a:r>
            <a:rPr lang="ro-MD" b="1" dirty="0" smtClean="0"/>
            <a:t>Postere</a:t>
          </a:r>
          <a:r>
            <a:rPr lang="ro-MD" dirty="0" smtClean="0"/>
            <a:t> – 1 persoană </a:t>
          </a:r>
          <a:endParaRPr lang="ru-RU" dirty="0"/>
        </a:p>
      </dgm:t>
    </dgm:pt>
    <dgm:pt modelId="{292A5EE3-8FF8-4088-A223-95108D68AFCA}" type="parTrans" cxnId="{F2ACD24B-32D0-4FEA-A9D3-B15F1292CA1B}">
      <dgm:prSet/>
      <dgm:spPr/>
      <dgm:t>
        <a:bodyPr/>
        <a:lstStyle/>
        <a:p>
          <a:endParaRPr lang="ru-RU"/>
        </a:p>
      </dgm:t>
    </dgm:pt>
    <dgm:pt modelId="{83BB48D3-E993-44F0-82CF-F9633CFA69BF}" type="sibTrans" cxnId="{F2ACD24B-32D0-4FEA-A9D3-B15F1292CA1B}">
      <dgm:prSet/>
      <dgm:spPr/>
      <dgm:t>
        <a:bodyPr/>
        <a:lstStyle/>
        <a:p>
          <a:endParaRPr lang="ru-RU"/>
        </a:p>
      </dgm:t>
    </dgm:pt>
    <dgm:pt modelId="{3655DAC1-B085-4B6B-838E-1D323662CB7D}">
      <dgm:prSet phldrT="[Текст]"/>
      <dgm:spPr/>
      <dgm:t>
        <a:bodyPr/>
        <a:lstStyle/>
        <a:p>
          <a:r>
            <a:rPr lang="ro-MD" b="1" dirty="0" smtClean="0"/>
            <a:t>Teze</a:t>
          </a:r>
          <a:r>
            <a:rPr lang="ro-MD" dirty="0" smtClean="0"/>
            <a:t> - 1</a:t>
          </a:r>
          <a:endParaRPr lang="ru-RU" dirty="0"/>
        </a:p>
      </dgm:t>
    </dgm:pt>
    <dgm:pt modelId="{098C27A5-F2AF-45F1-BE5B-099690A466FA}" type="parTrans" cxnId="{054A2B64-A806-4216-9DE9-C70CA3802189}">
      <dgm:prSet/>
      <dgm:spPr/>
      <dgm:t>
        <a:bodyPr/>
        <a:lstStyle/>
        <a:p>
          <a:endParaRPr lang="ru-RU"/>
        </a:p>
      </dgm:t>
    </dgm:pt>
    <dgm:pt modelId="{BA5312A0-EBFC-475D-B359-6599223D78FF}" type="sibTrans" cxnId="{054A2B64-A806-4216-9DE9-C70CA3802189}">
      <dgm:prSet/>
      <dgm:spPr/>
      <dgm:t>
        <a:bodyPr/>
        <a:lstStyle/>
        <a:p>
          <a:endParaRPr lang="ru-RU"/>
        </a:p>
      </dgm:t>
    </dgm:pt>
    <dgm:pt modelId="{2F27C514-76DB-45BB-A4EA-8F6ED656BCEB}" type="pres">
      <dgm:prSet presAssocID="{1C05EF19-4B53-432B-88E2-5A27D5CEE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DCB5E4-8E57-466E-BFD9-F032AA8815E8}" type="pres">
      <dgm:prSet presAssocID="{A2AD8FE3-B15D-42BF-9421-BFDB7A92D563}" presName="composite" presStyleCnt="0"/>
      <dgm:spPr/>
    </dgm:pt>
    <dgm:pt modelId="{92B2FE19-2271-4BAF-9D5F-BA2A06D44143}" type="pres">
      <dgm:prSet presAssocID="{A2AD8FE3-B15D-42BF-9421-BFDB7A92D5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66A2-36B4-436A-A00B-1CFE1CCF9702}" type="pres">
      <dgm:prSet presAssocID="{A2AD8FE3-B15D-42BF-9421-BFDB7A92D56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406D8-0CCD-4260-9939-5CB319B420ED}" type="pres">
      <dgm:prSet presAssocID="{F35DEDD2-D877-49CB-998E-730D0AB2D364}" presName="space" presStyleCnt="0"/>
      <dgm:spPr/>
    </dgm:pt>
    <dgm:pt modelId="{7A746D9E-57AB-45DD-9274-CD709C41B9A9}" type="pres">
      <dgm:prSet presAssocID="{12E0189A-68A3-4094-A477-D86497B3F22B}" presName="composite" presStyleCnt="0"/>
      <dgm:spPr/>
    </dgm:pt>
    <dgm:pt modelId="{D4372376-DCB6-419F-B0AB-DA50B07566BA}" type="pres">
      <dgm:prSet presAssocID="{12E0189A-68A3-4094-A477-D86497B3F2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F1174-8B62-4F5F-A0A2-81A4003FDF37}" type="pres">
      <dgm:prSet presAssocID="{12E0189A-68A3-4094-A477-D86497B3F22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A955D-78CA-41CD-A10D-56AAEAA968B1}" type="pres">
      <dgm:prSet presAssocID="{1EBD150E-F6DE-4CD4-8FB3-7F6DEF9F9575}" presName="space" presStyleCnt="0"/>
      <dgm:spPr/>
    </dgm:pt>
    <dgm:pt modelId="{99FBB9A9-2655-44FD-919D-6F8EF819E5A4}" type="pres">
      <dgm:prSet presAssocID="{0496FA22-39A1-4242-AB3A-FD7F4C683D98}" presName="composite" presStyleCnt="0"/>
      <dgm:spPr/>
    </dgm:pt>
    <dgm:pt modelId="{95C47F9D-9FBD-436A-B418-5A31BB1F75A8}" type="pres">
      <dgm:prSet presAssocID="{0496FA22-39A1-4242-AB3A-FD7F4C683D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184EE-AAA4-4ED5-82ED-521B898C7EE1}" type="pres">
      <dgm:prSet presAssocID="{0496FA22-39A1-4242-AB3A-FD7F4C683D9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8DF0A-6414-40BC-95D1-A152817603B4}" srcId="{A2AD8FE3-B15D-42BF-9421-BFDB7A92D563}" destId="{C9FA0EC4-FD25-4B39-8813-891AE28EFC62}" srcOrd="0" destOrd="0" parTransId="{F5FADB15-92E4-4DA6-B4D6-90EB525A8F6A}" sibTransId="{DD6B407B-B883-4543-B65F-6CF95040D0F6}"/>
    <dgm:cxn modelId="{4E478D8A-CE5B-45C7-908D-8403330947BF}" srcId="{0496FA22-39A1-4242-AB3A-FD7F4C683D98}" destId="{41B6CEDF-7EFF-41DD-BB90-E48C8BF26825}" srcOrd="3" destOrd="0" parTransId="{B6EE7A02-D28A-4B5B-8AD7-49C0376F8EEC}" sibTransId="{8C3A937B-9815-456F-B618-866A5A61C0FC}"/>
    <dgm:cxn modelId="{12D6F165-2AB4-443E-B475-E2E79802904C}" type="presOf" srcId="{3655DAC1-B085-4B6B-838E-1D323662CB7D}" destId="{639966A2-36B4-436A-A00B-1CFE1CCF9702}" srcOrd="0" destOrd="2" presId="urn:microsoft.com/office/officeart/2005/8/layout/hList1"/>
    <dgm:cxn modelId="{E8B7870A-6362-45AE-8937-267E7BBFB84C}" srcId="{1C05EF19-4B53-432B-88E2-5A27D5CEEEBA}" destId="{A2AD8FE3-B15D-42BF-9421-BFDB7A92D563}" srcOrd="0" destOrd="0" parTransId="{541BCA99-F4E0-4C98-B103-098CA44ECFE7}" sibTransId="{F35DEDD2-D877-49CB-998E-730D0AB2D364}"/>
    <dgm:cxn modelId="{F2ACD24B-32D0-4FEA-A9D3-B15F1292CA1B}" srcId="{A2AD8FE3-B15D-42BF-9421-BFDB7A92D563}" destId="{295B85A6-1E37-4E4E-9E25-98BBDC7858FE}" srcOrd="1" destOrd="0" parTransId="{292A5EE3-8FF8-4088-A223-95108D68AFCA}" sibTransId="{83BB48D3-E993-44F0-82CF-F9633CFA69BF}"/>
    <dgm:cxn modelId="{AADC16C1-72E4-42B7-BFEB-43BBC310E9D8}" srcId="{0496FA22-39A1-4242-AB3A-FD7F4C683D98}" destId="{18702B4A-0680-49C4-855C-FD4B2B98976B}" srcOrd="2" destOrd="0" parTransId="{370882A6-D69E-429C-9360-6CF05C9BCF37}" sibTransId="{A222ED7C-AE45-4C77-8EDD-98F3A5C23A8E}"/>
    <dgm:cxn modelId="{3E74850B-78CE-41BF-8582-4E68DAE80553}" srcId="{1C05EF19-4B53-432B-88E2-5A27D5CEEEBA}" destId="{0496FA22-39A1-4242-AB3A-FD7F4C683D98}" srcOrd="2" destOrd="0" parTransId="{F882F820-BCF5-4B88-8F36-1CA19C10930F}" sibTransId="{4EDA993E-266D-4A2E-82C1-EF9E7F678A00}"/>
    <dgm:cxn modelId="{57AEED5D-9A28-415A-B131-E06CC4D4539B}" type="presOf" srcId="{2A26657D-5B42-4DC1-B624-8371971FBBB0}" destId="{389F1174-8B62-4F5F-A0A2-81A4003FDF37}" srcOrd="0" destOrd="3" presId="urn:microsoft.com/office/officeart/2005/8/layout/hList1"/>
    <dgm:cxn modelId="{4FB45CF3-AC89-4264-895F-55CAB4408D88}" srcId="{12E0189A-68A3-4094-A477-D86497B3F22B}" destId="{1A2BDD26-3FC8-42A5-9D5E-ACFB7A742DB1}" srcOrd="2" destOrd="0" parTransId="{26E91662-9375-40BD-8F97-07E181C73AB8}" sibTransId="{DAF6CD6C-C2B0-4578-ACFA-A7D0973DF308}"/>
    <dgm:cxn modelId="{267D64AD-4FF6-469B-920F-8A455F854E95}" type="presOf" srcId="{02F2E498-6CA2-4FD5-A396-42CE173A125E}" destId="{389F1174-8B62-4F5F-A0A2-81A4003FDF37}" srcOrd="0" destOrd="1" presId="urn:microsoft.com/office/officeart/2005/8/layout/hList1"/>
    <dgm:cxn modelId="{D88A61A8-182C-43D5-9269-B5EAEAA045DC}" type="presOf" srcId="{A2AD8FE3-B15D-42BF-9421-BFDB7A92D563}" destId="{92B2FE19-2271-4BAF-9D5F-BA2A06D44143}" srcOrd="0" destOrd="0" presId="urn:microsoft.com/office/officeart/2005/8/layout/hList1"/>
    <dgm:cxn modelId="{2C7C6F46-08A4-499A-854B-038EEC40B876}" type="presOf" srcId="{14D62F42-3424-4AD9-8C78-E9FACD0F2ABF}" destId="{14F184EE-AAA4-4ED5-82ED-521B898C7EE1}" srcOrd="0" destOrd="1" presId="urn:microsoft.com/office/officeart/2005/8/layout/hList1"/>
    <dgm:cxn modelId="{F6D8B1DF-E0C4-4010-97DA-B2D191E2300D}" srcId="{12E0189A-68A3-4094-A477-D86497B3F22B}" destId="{11035215-A0A4-4CB7-8A17-A69BE8813CB7}" srcOrd="0" destOrd="0" parTransId="{619CBB51-E433-4261-9E1B-2E4BDF04865D}" sibTransId="{9F3D3958-64E9-4A85-87BB-470FDC9D0EBC}"/>
    <dgm:cxn modelId="{6D5FB6E1-EC5C-4A14-BC0E-6B1B83D08C17}" type="presOf" srcId="{12E0189A-68A3-4094-A477-D86497B3F22B}" destId="{D4372376-DCB6-419F-B0AB-DA50B07566BA}" srcOrd="0" destOrd="0" presId="urn:microsoft.com/office/officeart/2005/8/layout/hList1"/>
    <dgm:cxn modelId="{ED7228C9-1FFA-461A-A952-09F37DDD4D87}" srcId="{1C05EF19-4B53-432B-88E2-5A27D5CEEEBA}" destId="{12E0189A-68A3-4094-A477-D86497B3F22B}" srcOrd="1" destOrd="0" parTransId="{7494F266-B2AD-4D3F-8715-67847DD14A07}" sibTransId="{1EBD150E-F6DE-4CD4-8FB3-7F6DEF9F9575}"/>
    <dgm:cxn modelId="{8DAA871B-FEA9-4AC6-905A-E05C44FFD09D}" srcId="{12E0189A-68A3-4094-A477-D86497B3F22B}" destId="{2A26657D-5B42-4DC1-B624-8371971FBBB0}" srcOrd="3" destOrd="0" parTransId="{30FFFA3C-8BBD-4C07-A15B-AE16A4EC0B1F}" sibTransId="{BEE9CD51-9C21-4901-92AD-8AA91F6735E3}"/>
    <dgm:cxn modelId="{D12817E2-8992-4F82-9F57-487EDD2AC1B3}" srcId="{0496FA22-39A1-4242-AB3A-FD7F4C683D98}" destId="{14D62F42-3424-4AD9-8C78-E9FACD0F2ABF}" srcOrd="1" destOrd="0" parTransId="{4ECE9F22-B675-4DF8-9961-EB2E36DE7105}" sibTransId="{119D3BC7-FAC2-4EA1-9150-2032EBF1BF87}"/>
    <dgm:cxn modelId="{4F1B41F9-E35B-4EB7-B15C-44AA525D1A66}" type="presOf" srcId="{1C05EF19-4B53-432B-88E2-5A27D5CEEEBA}" destId="{2F27C514-76DB-45BB-A4EA-8F6ED656BCEB}" srcOrd="0" destOrd="0" presId="urn:microsoft.com/office/officeart/2005/8/layout/hList1"/>
    <dgm:cxn modelId="{BFBC32A5-1F2D-4AB0-B100-FD87353C2029}" type="presOf" srcId="{0496FA22-39A1-4242-AB3A-FD7F4C683D98}" destId="{95C47F9D-9FBD-436A-B418-5A31BB1F75A8}" srcOrd="0" destOrd="0" presId="urn:microsoft.com/office/officeart/2005/8/layout/hList1"/>
    <dgm:cxn modelId="{AE31E722-69C5-4C52-9DAD-B07D69EA4386}" type="presOf" srcId="{1A2BDD26-3FC8-42A5-9D5E-ACFB7A742DB1}" destId="{389F1174-8B62-4F5F-A0A2-81A4003FDF37}" srcOrd="0" destOrd="2" presId="urn:microsoft.com/office/officeart/2005/8/layout/hList1"/>
    <dgm:cxn modelId="{202A2D68-E01A-4D49-9EBF-8EFB4B4C4DB1}" type="presOf" srcId="{295B85A6-1E37-4E4E-9E25-98BBDC7858FE}" destId="{639966A2-36B4-436A-A00B-1CFE1CCF9702}" srcOrd="0" destOrd="1" presId="urn:microsoft.com/office/officeart/2005/8/layout/hList1"/>
    <dgm:cxn modelId="{054A2B64-A806-4216-9DE9-C70CA3802189}" srcId="{A2AD8FE3-B15D-42BF-9421-BFDB7A92D563}" destId="{3655DAC1-B085-4B6B-838E-1D323662CB7D}" srcOrd="2" destOrd="0" parTransId="{098C27A5-F2AF-45F1-BE5B-099690A466FA}" sibTransId="{BA5312A0-EBFC-475D-B359-6599223D78FF}"/>
    <dgm:cxn modelId="{D8E8B347-AD66-456F-9CB4-C698348084C5}" type="presOf" srcId="{18702B4A-0680-49C4-855C-FD4B2B98976B}" destId="{14F184EE-AAA4-4ED5-82ED-521B898C7EE1}" srcOrd="0" destOrd="2" presId="urn:microsoft.com/office/officeart/2005/8/layout/hList1"/>
    <dgm:cxn modelId="{CCCB2A48-0E4E-4FC4-A90B-CF7F65C7B571}" type="presOf" srcId="{E24DE15F-8384-4CBE-9B97-07B76D7E505E}" destId="{639966A2-36B4-436A-A00B-1CFE1CCF9702}" srcOrd="0" destOrd="3" presId="urn:microsoft.com/office/officeart/2005/8/layout/hList1"/>
    <dgm:cxn modelId="{46CAFAB9-0A46-430E-887B-E35B70C0B2A8}" type="presOf" srcId="{C9FA0EC4-FD25-4B39-8813-891AE28EFC62}" destId="{639966A2-36B4-436A-A00B-1CFE1CCF9702}" srcOrd="0" destOrd="0" presId="urn:microsoft.com/office/officeart/2005/8/layout/hList1"/>
    <dgm:cxn modelId="{48B3AD70-726C-48FE-943D-E258976CF670}" type="presOf" srcId="{11035215-A0A4-4CB7-8A17-A69BE8813CB7}" destId="{389F1174-8B62-4F5F-A0A2-81A4003FDF37}" srcOrd="0" destOrd="0" presId="urn:microsoft.com/office/officeart/2005/8/layout/hList1"/>
    <dgm:cxn modelId="{A932776E-57E7-4F52-9899-D6916E586B16}" srcId="{0496FA22-39A1-4242-AB3A-FD7F4C683D98}" destId="{BAC7D4A4-0A6E-4962-AD2E-EF939A6B3538}" srcOrd="0" destOrd="0" parTransId="{26EA6600-8AD6-4B57-BF08-4EF8F280B637}" sibTransId="{9990F333-23F0-493A-BE50-58D1F649323B}"/>
    <dgm:cxn modelId="{1A33C92F-DA12-4C67-9BFC-D1B41FB21219}" type="presOf" srcId="{41B6CEDF-7EFF-41DD-BB90-E48C8BF26825}" destId="{14F184EE-AAA4-4ED5-82ED-521B898C7EE1}" srcOrd="0" destOrd="3" presId="urn:microsoft.com/office/officeart/2005/8/layout/hList1"/>
    <dgm:cxn modelId="{1DB3B4B7-2AEB-4BFB-A051-7657DDA58EC2}" srcId="{12E0189A-68A3-4094-A477-D86497B3F22B}" destId="{02F2E498-6CA2-4FD5-A396-42CE173A125E}" srcOrd="1" destOrd="0" parTransId="{E5871D38-5894-426F-82DE-93686A9D4782}" sibTransId="{5932485C-3D72-4FEB-A122-E3F3956CDB4F}"/>
    <dgm:cxn modelId="{A0EF4486-7DBB-4B5F-BB58-2A9AD7DD0273}" srcId="{A2AD8FE3-B15D-42BF-9421-BFDB7A92D563}" destId="{E24DE15F-8384-4CBE-9B97-07B76D7E505E}" srcOrd="3" destOrd="0" parTransId="{AE3D120C-9456-4188-A7A1-C7D9401048DE}" sibTransId="{80F9D749-D0F8-4E7B-B44C-AD49DB6D82DA}"/>
    <dgm:cxn modelId="{508DAB8E-8D45-4427-8593-65C6ADB77C7C}" type="presOf" srcId="{BAC7D4A4-0A6E-4962-AD2E-EF939A6B3538}" destId="{14F184EE-AAA4-4ED5-82ED-521B898C7EE1}" srcOrd="0" destOrd="0" presId="urn:microsoft.com/office/officeart/2005/8/layout/hList1"/>
    <dgm:cxn modelId="{D3DF3635-DBED-41C5-8C20-DF423765FB0C}" type="presParOf" srcId="{2F27C514-76DB-45BB-A4EA-8F6ED656BCEB}" destId="{AADCB5E4-8E57-466E-BFD9-F032AA8815E8}" srcOrd="0" destOrd="0" presId="urn:microsoft.com/office/officeart/2005/8/layout/hList1"/>
    <dgm:cxn modelId="{4704765A-87D4-43F6-A72E-863E8B785B1D}" type="presParOf" srcId="{AADCB5E4-8E57-466E-BFD9-F032AA8815E8}" destId="{92B2FE19-2271-4BAF-9D5F-BA2A06D44143}" srcOrd="0" destOrd="0" presId="urn:microsoft.com/office/officeart/2005/8/layout/hList1"/>
    <dgm:cxn modelId="{502FC4FB-14FA-4932-8587-20984A64745A}" type="presParOf" srcId="{AADCB5E4-8E57-466E-BFD9-F032AA8815E8}" destId="{639966A2-36B4-436A-A00B-1CFE1CCF9702}" srcOrd="1" destOrd="0" presId="urn:microsoft.com/office/officeart/2005/8/layout/hList1"/>
    <dgm:cxn modelId="{0BC8DF07-110C-4801-80B6-416B024A47FD}" type="presParOf" srcId="{2F27C514-76DB-45BB-A4EA-8F6ED656BCEB}" destId="{7CC406D8-0CCD-4260-9939-5CB319B420ED}" srcOrd="1" destOrd="0" presId="urn:microsoft.com/office/officeart/2005/8/layout/hList1"/>
    <dgm:cxn modelId="{9538FCD8-7215-4363-9379-010AC9B53986}" type="presParOf" srcId="{2F27C514-76DB-45BB-A4EA-8F6ED656BCEB}" destId="{7A746D9E-57AB-45DD-9274-CD709C41B9A9}" srcOrd="2" destOrd="0" presId="urn:microsoft.com/office/officeart/2005/8/layout/hList1"/>
    <dgm:cxn modelId="{733D1CB3-B5B1-450D-8F06-56BC8E85401A}" type="presParOf" srcId="{7A746D9E-57AB-45DD-9274-CD709C41B9A9}" destId="{D4372376-DCB6-419F-B0AB-DA50B07566BA}" srcOrd="0" destOrd="0" presId="urn:microsoft.com/office/officeart/2005/8/layout/hList1"/>
    <dgm:cxn modelId="{8831AFEA-53AA-4D63-8DB2-528DB0017472}" type="presParOf" srcId="{7A746D9E-57AB-45DD-9274-CD709C41B9A9}" destId="{389F1174-8B62-4F5F-A0A2-81A4003FDF37}" srcOrd="1" destOrd="0" presId="urn:microsoft.com/office/officeart/2005/8/layout/hList1"/>
    <dgm:cxn modelId="{F0876086-2E38-4BFE-A3D9-FDDC6F57D9B9}" type="presParOf" srcId="{2F27C514-76DB-45BB-A4EA-8F6ED656BCEB}" destId="{D9AA955D-78CA-41CD-A10D-56AAEAA968B1}" srcOrd="3" destOrd="0" presId="urn:microsoft.com/office/officeart/2005/8/layout/hList1"/>
    <dgm:cxn modelId="{7DADE43B-2BD3-4C5A-B969-830BDAF15639}" type="presParOf" srcId="{2F27C514-76DB-45BB-A4EA-8F6ED656BCEB}" destId="{99FBB9A9-2655-44FD-919D-6F8EF819E5A4}" srcOrd="4" destOrd="0" presId="urn:microsoft.com/office/officeart/2005/8/layout/hList1"/>
    <dgm:cxn modelId="{CCE38941-D1BF-4A4F-9D82-432A07B7F531}" type="presParOf" srcId="{99FBB9A9-2655-44FD-919D-6F8EF819E5A4}" destId="{95C47F9D-9FBD-436A-B418-5A31BB1F75A8}" srcOrd="0" destOrd="0" presId="urn:microsoft.com/office/officeart/2005/8/layout/hList1"/>
    <dgm:cxn modelId="{92A3458C-DBDE-4329-AC52-2F39CF6C2D74}" type="presParOf" srcId="{99FBB9A9-2655-44FD-919D-6F8EF819E5A4}" destId="{14F184EE-AAA4-4ED5-82ED-521B898C7E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81129-BA5D-48D4-82E1-4354D55DCC53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C284C3-BDB3-4F59-ABD0-6242BAB88E74}">
      <dgm:prSet phldrT="[Текст]" custT="1"/>
      <dgm:spPr/>
      <dgm:t>
        <a:bodyPr/>
        <a:lstStyle/>
        <a:p>
          <a:r>
            <a:rPr lang="ro-MD" sz="2400" b="1" dirty="0" smtClean="0"/>
            <a:t>Servicii medicale disponibile</a:t>
          </a:r>
          <a:endParaRPr lang="ru-RU" sz="2400" b="1" dirty="0"/>
        </a:p>
      </dgm:t>
    </dgm:pt>
    <dgm:pt modelId="{B7EEF567-1715-44C4-8145-449DC002391D}" type="parTrans" cxnId="{0E0E8F12-6550-4F34-A385-2D578D181BD7}">
      <dgm:prSet/>
      <dgm:spPr/>
      <dgm:t>
        <a:bodyPr/>
        <a:lstStyle/>
        <a:p>
          <a:endParaRPr lang="ru-RU" sz="1800"/>
        </a:p>
      </dgm:t>
    </dgm:pt>
    <dgm:pt modelId="{AAB5370D-AAE9-4A21-A3D6-13141C5FB5BD}" type="sibTrans" cxnId="{0E0E8F12-6550-4F34-A385-2D578D181BD7}">
      <dgm:prSet/>
      <dgm:spPr/>
      <dgm:t>
        <a:bodyPr/>
        <a:lstStyle/>
        <a:p>
          <a:endParaRPr lang="ru-RU" sz="1800"/>
        </a:p>
      </dgm:t>
    </dgm:pt>
    <dgm:pt modelId="{2B5E4D7C-D0E8-45EB-86FA-23AA0FE4E9C4}">
      <dgm:prSet phldrT="[Текст]" custT="1"/>
      <dgm:spPr/>
      <dgm:t>
        <a:bodyPr/>
        <a:lstStyle/>
        <a:p>
          <a:r>
            <a:rPr lang="ro-MD" sz="1800" b="1" dirty="0" smtClean="0">
              <a:solidFill>
                <a:srgbClr val="002060"/>
              </a:solidFill>
            </a:rPr>
            <a:t>Servicii medicale de consultanță </a:t>
          </a:r>
          <a:endParaRPr lang="ru-RU" sz="1800" b="1" dirty="0">
            <a:solidFill>
              <a:srgbClr val="002060"/>
            </a:solidFill>
          </a:endParaRPr>
        </a:p>
      </dgm:t>
    </dgm:pt>
    <dgm:pt modelId="{7FB29AB1-884D-47CC-BC24-18F304DCA22C}" type="parTrans" cxnId="{A13D4B20-410B-4AF2-B070-4BF89B97B82A}">
      <dgm:prSet/>
      <dgm:spPr/>
      <dgm:t>
        <a:bodyPr/>
        <a:lstStyle/>
        <a:p>
          <a:endParaRPr lang="ru-RU" sz="1800"/>
        </a:p>
      </dgm:t>
    </dgm:pt>
    <dgm:pt modelId="{14502539-B96E-4884-AC18-085B51487CF7}" type="sibTrans" cxnId="{A13D4B20-410B-4AF2-B070-4BF89B97B82A}">
      <dgm:prSet/>
      <dgm:spPr/>
      <dgm:t>
        <a:bodyPr/>
        <a:lstStyle/>
        <a:p>
          <a:endParaRPr lang="ru-RU" sz="1800"/>
        </a:p>
      </dgm:t>
    </dgm:pt>
    <dgm:pt modelId="{BB9ACDAD-7A67-4457-B45C-3FD69D9261B8}">
      <dgm:prSet phldrT="[Текст]" custT="1"/>
      <dgm:spPr/>
      <dgm:t>
        <a:bodyPr/>
        <a:lstStyle/>
        <a:p>
          <a:r>
            <a:rPr lang="ro-MD" sz="1800" b="1" dirty="0" smtClean="0">
              <a:solidFill>
                <a:srgbClr val="002060"/>
              </a:solidFill>
            </a:rPr>
            <a:t>Servicii medicale de staționar</a:t>
          </a:r>
          <a:endParaRPr lang="ru-RU" sz="1800" b="1" dirty="0">
            <a:solidFill>
              <a:srgbClr val="002060"/>
            </a:solidFill>
          </a:endParaRPr>
        </a:p>
      </dgm:t>
    </dgm:pt>
    <dgm:pt modelId="{D163EE0D-6F8B-4708-BB01-335BD61B640E}" type="parTrans" cxnId="{2F06CC9B-1C91-403C-901D-C0E3774B5359}">
      <dgm:prSet/>
      <dgm:spPr/>
      <dgm:t>
        <a:bodyPr/>
        <a:lstStyle/>
        <a:p>
          <a:endParaRPr lang="ru-RU" sz="1800"/>
        </a:p>
      </dgm:t>
    </dgm:pt>
    <dgm:pt modelId="{5FE58CB8-F61A-4761-96CE-7077A660A1A4}" type="sibTrans" cxnId="{2F06CC9B-1C91-403C-901D-C0E3774B5359}">
      <dgm:prSet/>
      <dgm:spPr/>
      <dgm:t>
        <a:bodyPr/>
        <a:lstStyle/>
        <a:p>
          <a:endParaRPr lang="ru-RU" sz="1800"/>
        </a:p>
      </dgm:t>
    </dgm:pt>
    <dgm:pt modelId="{53E26E13-2A46-4732-8556-D340B66A0F87}">
      <dgm:prSet phldrT="[Текст]" custT="1"/>
      <dgm:spPr/>
      <dgm:t>
        <a:bodyPr/>
        <a:lstStyle/>
        <a:p>
          <a:r>
            <a:rPr lang="ro-MD" sz="1800" b="1" smtClean="0">
              <a:solidFill>
                <a:schemeClr val="bg1"/>
              </a:solidFill>
            </a:rPr>
            <a:t>Servicii </a:t>
          </a:r>
          <a:r>
            <a:rPr lang="ro-MD" sz="1800" b="1" dirty="0" smtClean="0">
              <a:solidFill>
                <a:schemeClr val="bg1"/>
              </a:solidFill>
            </a:rPr>
            <a:t>medicale de diagnostic</a:t>
          </a:r>
          <a:endParaRPr lang="ru-RU" sz="1800" b="1" dirty="0">
            <a:solidFill>
              <a:schemeClr val="bg1"/>
            </a:solidFill>
          </a:endParaRPr>
        </a:p>
      </dgm:t>
    </dgm:pt>
    <dgm:pt modelId="{3A76794C-1074-4DCC-9EA8-E0745F14F255}" type="parTrans" cxnId="{0EB7BFE7-4BDB-4DC0-BB73-0543778AA773}">
      <dgm:prSet/>
      <dgm:spPr/>
      <dgm:t>
        <a:bodyPr/>
        <a:lstStyle/>
        <a:p>
          <a:endParaRPr lang="ru-RU"/>
        </a:p>
      </dgm:t>
    </dgm:pt>
    <dgm:pt modelId="{C70B9186-9411-40BC-8A9B-9C189EA09487}" type="sibTrans" cxnId="{0EB7BFE7-4BDB-4DC0-BB73-0543778AA773}">
      <dgm:prSet/>
      <dgm:spPr/>
      <dgm:t>
        <a:bodyPr/>
        <a:lstStyle/>
        <a:p>
          <a:endParaRPr lang="ru-RU"/>
        </a:p>
      </dgm:t>
    </dgm:pt>
    <dgm:pt modelId="{19AD0A80-2BBB-401F-913F-F8C4AFD340EE}" type="pres">
      <dgm:prSet presAssocID="{6B981129-BA5D-48D4-82E1-4354D55DCC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D174B5-5295-466C-8FDD-EBABF72E87D6}" type="pres">
      <dgm:prSet presAssocID="{4AC284C3-BDB3-4F59-ABD0-6242BAB88E74}" presName="centerShape" presStyleLbl="node0" presStyleIdx="0" presStyleCnt="1" custScaleX="140574"/>
      <dgm:spPr/>
      <dgm:t>
        <a:bodyPr/>
        <a:lstStyle/>
        <a:p>
          <a:endParaRPr lang="ru-RU"/>
        </a:p>
      </dgm:t>
    </dgm:pt>
    <dgm:pt modelId="{6AD0588D-868A-4B35-812B-F61D3FD6369C}" type="pres">
      <dgm:prSet presAssocID="{2B5E4D7C-D0E8-45EB-86FA-23AA0FE4E9C4}" presName="node" presStyleLbl="node1" presStyleIdx="0" presStyleCnt="3" custScaleX="14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22EA-E61B-4C61-B248-9ADC5BF99CCB}" type="pres">
      <dgm:prSet presAssocID="{2B5E4D7C-D0E8-45EB-86FA-23AA0FE4E9C4}" presName="dummy" presStyleCnt="0"/>
      <dgm:spPr/>
    </dgm:pt>
    <dgm:pt modelId="{71A4C332-2F1F-400F-980F-C4CAB3489518}" type="pres">
      <dgm:prSet presAssocID="{14502539-B96E-4884-AC18-085B51487CF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592DA54-A809-424E-954F-3ACBB832CB13}" type="pres">
      <dgm:prSet presAssocID="{BB9ACDAD-7A67-4457-B45C-3FD69D9261B8}" presName="node" presStyleLbl="node1" presStyleIdx="1" presStyleCnt="3" custScaleX="14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580E-767F-496F-BD44-E3E40825C092}" type="pres">
      <dgm:prSet presAssocID="{BB9ACDAD-7A67-4457-B45C-3FD69D9261B8}" presName="dummy" presStyleCnt="0"/>
      <dgm:spPr/>
    </dgm:pt>
    <dgm:pt modelId="{DF19F304-FAE0-47CF-AA63-ABD52B050077}" type="pres">
      <dgm:prSet presAssocID="{5FE58CB8-F61A-4761-96CE-7077A660A1A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BA24351-AE84-49C0-BBF5-6086354F287F}" type="pres">
      <dgm:prSet presAssocID="{53E26E13-2A46-4732-8556-D340B66A0F87}" presName="node" presStyleLbl="node1" presStyleIdx="2" presStyleCnt="3" custScaleX="137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224F1-012E-4951-832A-508439FC70BB}" type="pres">
      <dgm:prSet presAssocID="{53E26E13-2A46-4732-8556-D340B66A0F87}" presName="dummy" presStyleCnt="0"/>
      <dgm:spPr/>
    </dgm:pt>
    <dgm:pt modelId="{9390BB26-8A1A-4374-B630-4BCBC75B23DD}" type="pres">
      <dgm:prSet presAssocID="{C70B9186-9411-40BC-8A9B-9C189EA0948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05BB6FD-67C9-4023-9FE1-E0CECD5F87CF}" type="presOf" srcId="{53E26E13-2A46-4732-8556-D340B66A0F87}" destId="{ABA24351-AE84-49C0-BBF5-6086354F287F}" srcOrd="0" destOrd="0" presId="urn:microsoft.com/office/officeart/2005/8/layout/radial6"/>
    <dgm:cxn modelId="{81276129-A489-4C59-AA6F-8F1F70D67BFC}" type="presOf" srcId="{2B5E4D7C-D0E8-45EB-86FA-23AA0FE4E9C4}" destId="{6AD0588D-868A-4B35-812B-F61D3FD6369C}" srcOrd="0" destOrd="0" presId="urn:microsoft.com/office/officeart/2005/8/layout/radial6"/>
    <dgm:cxn modelId="{1936112B-EF1C-491D-9B83-75C27B8CE06B}" type="presOf" srcId="{6B981129-BA5D-48D4-82E1-4354D55DCC53}" destId="{19AD0A80-2BBB-401F-913F-F8C4AFD340EE}" srcOrd="0" destOrd="0" presId="urn:microsoft.com/office/officeart/2005/8/layout/radial6"/>
    <dgm:cxn modelId="{6A47BFEA-399A-4D54-A2F1-4E69ECBFBBA0}" type="presOf" srcId="{4AC284C3-BDB3-4F59-ABD0-6242BAB88E74}" destId="{7DD174B5-5295-466C-8FDD-EBABF72E87D6}" srcOrd="0" destOrd="0" presId="urn:microsoft.com/office/officeart/2005/8/layout/radial6"/>
    <dgm:cxn modelId="{0EB7BFE7-4BDB-4DC0-BB73-0543778AA773}" srcId="{4AC284C3-BDB3-4F59-ABD0-6242BAB88E74}" destId="{53E26E13-2A46-4732-8556-D340B66A0F87}" srcOrd="2" destOrd="0" parTransId="{3A76794C-1074-4DCC-9EA8-E0745F14F255}" sibTransId="{C70B9186-9411-40BC-8A9B-9C189EA09487}"/>
    <dgm:cxn modelId="{0D6A8F16-9E91-4859-992E-1A69362A8A71}" type="presOf" srcId="{C70B9186-9411-40BC-8A9B-9C189EA09487}" destId="{9390BB26-8A1A-4374-B630-4BCBC75B23DD}" srcOrd="0" destOrd="0" presId="urn:microsoft.com/office/officeart/2005/8/layout/radial6"/>
    <dgm:cxn modelId="{88841636-0BFB-4E65-BB97-3041F4E419CA}" type="presOf" srcId="{5FE58CB8-F61A-4761-96CE-7077A660A1A4}" destId="{DF19F304-FAE0-47CF-AA63-ABD52B050077}" srcOrd="0" destOrd="0" presId="urn:microsoft.com/office/officeart/2005/8/layout/radial6"/>
    <dgm:cxn modelId="{0E0E8F12-6550-4F34-A385-2D578D181BD7}" srcId="{6B981129-BA5D-48D4-82E1-4354D55DCC53}" destId="{4AC284C3-BDB3-4F59-ABD0-6242BAB88E74}" srcOrd="0" destOrd="0" parTransId="{B7EEF567-1715-44C4-8145-449DC002391D}" sibTransId="{AAB5370D-AAE9-4A21-A3D6-13141C5FB5BD}"/>
    <dgm:cxn modelId="{2F06CC9B-1C91-403C-901D-C0E3774B5359}" srcId="{4AC284C3-BDB3-4F59-ABD0-6242BAB88E74}" destId="{BB9ACDAD-7A67-4457-B45C-3FD69D9261B8}" srcOrd="1" destOrd="0" parTransId="{D163EE0D-6F8B-4708-BB01-335BD61B640E}" sibTransId="{5FE58CB8-F61A-4761-96CE-7077A660A1A4}"/>
    <dgm:cxn modelId="{A13D4B20-410B-4AF2-B070-4BF89B97B82A}" srcId="{4AC284C3-BDB3-4F59-ABD0-6242BAB88E74}" destId="{2B5E4D7C-D0E8-45EB-86FA-23AA0FE4E9C4}" srcOrd="0" destOrd="0" parTransId="{7FB29AB1-884D-47CC-BC24-18F304DCA22C}" sibTransId="{14502539-B96E-4884-AC18-085B51487CF7}"/>
    <dgm:cxn modelId="{AC3AF9ED-292C-455C-A6B8-171CAACFB94D}" type="presOf" srcId="{14502539-B96E-4884-AC18-085B51487CF7}" destId="{71A4C332-2F1F-400F-980F-C4CAB3489518}" srcOrd="0" destOrd="0" presId="urn:microsoft.com/office/officeart/2005/8/layout/radial6"/>
    <dgm:cxn modelId="{1265632C-198A-404B-A0E4-3AF88A5ADACF}" type="presOf" srcId="{BB9ACDAD-7A67-4457-B45C-3FD69D9261B8}" destId="{9592DA54-A809-424E-954F-3ACBB832CB13}" srcOrd="0" destOrd="0" presId="urn:microsoft.com/office/officeart/2005/8/layout/radial6"/>
    <dgm:cxn modelId="{137A011A-1794-4EE1-8F46-91C8465C8B68}" type="presParOf" srcId="{19AD0A80-2BBB-401F-913F-F8C4AFD340EE}" destId="{7DD174B5-5295-466C-8FDD-EBABF72E87D6}" srcOrd="0" destOrd="0" presId="urn:microsoft.com/office/officeart/2005/8/layout/radial6"/>
    <dgm:cxn modelId="{F57D9098-67F6-4117-AE1B-E87F1638D8E1}" type="presParOf" srcId="{19AD0A80-2BBB-401F-913F-F8C4AFD340EE}" destId="{6AD0588D-868A-4B35-812B-F61D3FD6369C}" srcOrd="1" destOrd="0" presId="urn:microsoft.com/office/officeart/2005/8/layout/radial6"/>
    <dgm:cxn modelId="{175A66D8-4DEE-468A-A21B-0108C97B685F}" type="presParOf" srcId="{19AD0A80-2BBB-401F-913F-F8C4AFD340EE}" destId="{F20C22EA-E61B-4C61-B248-9ADC5BF99CCB}" srcOrd="2" destOrd="0" presId="urn:microsoft.com/office/officeart/2005/8/layout/radial6"/>
    <dgm:cxn modelId="{F5774062-203A-490F-B99E-0D6F57709FE9}" type="presParOf" srcId="{19AD0A80-2BBB-401F-913F-F8C4AFD340EE}" destId="{71A4C332-2F1F-400F-980F-C4CAB3489518}" srcOrd="3" destOrd="0" presId="urn:microsoft.com/office/officeart/2005/8/layout/radial6"/>
    <dgm:cxn modelId="{5B7A0B64-C7BC-4BD3-8B76-9701A32F80DC}" type="presParOf" srcId="{19AD0A80-2BBB-401F-913F-F8C4AFD340EE}" destId="{9592DA54-A809-424E-954F-3ACBB832CB13}" srcOrd="4" destOrd="0" presId="urn:microsoft.com/office/officeart/2005/8/layout/radial6"/>
    <dgm:cxn modelId="{30AB4215-C773-47E2-8236-0E30406E5286}" type="presParOf" srcId="{19AD0A80-2BBB-401F-913F-F8C4AFD340EE}" destId="{69A4580E-767F-496F-BD44-E3E40825C092}" srcOrd="5" destOrd="0" presId="urn:microsoft.com/office/officeart/2005/8/layout/radial6"/>
    <dgm:cxn modelId="{2456826B-87D5-4AB7-A581-92994A26AF7E}" type="presParOf" srcId="{19AD0A80-2BBB-401F-913F-F8C4AFD340EE}" destId="{DF19F304-FAE0-47CF-AA63-ABD52B050077}" srcOrd="6" destOrd="0" presId="urn:microsoft.com/office/officeart/2005/8/layout/radial6"/>
    <dgm:cxn modelId="{8BA527C6-CC00-4E00-8A96-F6B7346B3A37}" type="presParOf" srcId="{19AD0A80-2BBB-401F-913F-F8C4AFD340EE}" destId="{ABA24351-AE84-49C0-BBF5-6086354F287F}" srcOrd="7" destOrd="0" presId="urn:microsoft.com/office/officeart/2005/8/layout/radial6"/>
    <dgm:cxn modelId="{C760261C-899B-4AB1-888A-F469C872A400}" type="presParOf" srcId="{19AD0A80-2BBB-401F-913F-F8C4AFD340EE}" destId="{BDE224F1-012E-4951-832A-508439FC70BB}" srcOrd="8" destOrd="0" presId="urn:microsoft.com/office/officeart/2005/8/layout/radial6"/>
    <dgm:cxn modelId="{EB64D762-C2E8-48D5-92D5-617719B7093D}" type="presParOf" srcId="{19AD0A80-2BBB-401F-913F-F8C4AFD340EE}" destId="{9390BB26-8A1A-4374-B630-4BCBC75B23D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voluție</a:t>
          </a:r>
          <a:r>
            <a:rPr lang="en-US" sz="2400" dirty="0" smtClean="0"/>
            <a:t> </a:t>
          </a:r>
          <a:endParaRPr lang="en-US" sz="24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P</a:t>
          </a:r>
          <a:r>
            <a:rPr lang="en-US" sz="2400" dirty="0" err="1" smtClean="0">
              <a:solidFill>
                <a:schemeClr val="bg1"/>
              </a:solidFill>
            </a:rPr>
            <a:t>rofesionalism</a:t>
          </a:r>
          <a:r>
            <a:rPr lang="en-US" sz="2400" dirty="0" smtClean="0"/>
            <a:t> </a:t>
          </a:r>
          <a:endParaRPr lang="en-US" sz="24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R</a:t>
          </a:r>
          <a:r>
            <a:rPr lang="en-US" sz="2400" b="0" dirty="0" err="1" smtClean="0">
              <a:solidFill>
                <a:schemeClr val="bg1"/>
              </a:solidFill>
            </a:rPr>
            <a:t>esponsabilitate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endParaRPr lang="ru-RU" sz="2400" b="0" dirty="0">
            <a:solidFill>
              <a:schemeClr val="bg1"/>
            </a:solidFill>
          </a:endParaRPr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voluție</a:t>
          </a:r>
          <a:r>
            <a:rPr lang="en-US" sz="2400" dirty="0" smtClean="0"/>
            <a:t> </a:t>
          </a:r>
          <a:endParaRPr lang="en-US" sz="24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/>
      <dgm:t>
        <a:bodyPr/>
        <a:lstStyle/>
        <a:p>
          <a:r>
            <a:rPr lang="en-US" sz="2400" b="1" smtClean="0"/>
            <a:t>P</a:t>
          </a:r>
          <a:r>
            <a:rPr lang="en-US" sz="2400" smtClean="0"/>
            <a:t>rofesionalism </a:t>
          </a:r>
          <a:endParaRPr lang="en-US" sz="24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dirty="0" err="1" smtClean="0"/>
            <a:t>T</a:t>
          </a:r>
          <a:r>
            <a:rPr lang="en-US" sz="2400" dirty="0" err="1" smtClean="0"/>
            <a:t>enacitate</a:t>
          </a:r>
          <a:r>
            <a:rPr lang="en-US" sz="2400" dirty="0" smtClean="0"/>
            <a:t>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R</a:t>
          </a:r>
          <a:r>
            <a:rPr lang="en-US" sz="2400" b="0" dirty="0" err="1" smtClean="0">
              <a:solidFill>
                <a:schemeClr val="bg1"/>
              </a:solidFill>
            </a:rPr>
            <a:t>esponsabilitate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endParaRPr lang="ru-RU" sz="2400" b="0" dirty="0">
            <a:solidFill>
              <a:schemeClr val="bg1"/>
            </a:solidFill>
          </a:endParaRPr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voluție</a:t>
          </a:r>
          <a:r>
            <a:rPr lang="en-US" sz="2400" dirty="0" smtClean="0"/>
            <a:t> </a:t>
          </a:r>
          <a:endParaRPr lang="en-US" sz="24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/>
      <dgm:t>
        <a:bodyPr/>
        <a:lstStyle/>
        <a:p>
          <a:r>
            <a:rPr lang="en-US" sz="2400" b="1" smtClean="0"/>
            <a:t>P</a:t>
          </a:r>
          <a:r>
            <a:rPr lang="en-US" sz="2400" smtClean="0"/>
            <a:t>rofesionalism </a:t>
          </a:r>
          <a:endParaRPr lang="en-US" sz="24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ntuziasm</a:t>
          </a:r>
          <a:r>
            <a:rPr lang="en-US" sz="2400" dirty="0" smtClean="0"/>
            <a:t>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dirty="0" err="1" smtClean="0"/>
            <a:t>T</a:t>
          </a:r>
          <a:r>
            <a:rPr lang="en-US" sz="2400" dirty="0" err="1" smtClean="0"/>
            <a:t>enacitate</a:t>
          </a:r>
          <a:r>
            <a:rPr lang="en-US" sz="2400" dirty="0" smtClean="0"/>
            <a:t>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R</a:t>
          </a:r>
          <a:r>
            <a:rPr lang="en-US" sz="1800" b="0" dirty="0" err="1" smtClean="0">
              <a:solidFill>
                <a:schemeClr val="bg1"/>
              </a:solidFill>
            </a:rPr>
            <a:t>esponsabilitate</a:t>
          </a:r>
          <a:r>
            <a:rPr lang="en-US" sz="1800" b="0" dirty="0" smtClean="0">
              <a:solidFill>
                <a:schemeClr val="bg1"/>
              </a:solidFill>
            </a:rPr>
            <a:t> </a:t>
          </a:r>
          <a:endParaRPr lang="ru-RU" sz="1800" b="0" dirty="0">
            <a:solidFill>
              <a:schemeClr val="bg1"/>
            </a:solidFill>
          </a:endParaRPr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 sz="1800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 sz="1800"/>
        </a:p>
      </dgm:t>
    </dgm:pt>
    <dgm:pt modelId="{7689B4D4-F770-4385-B793-DC8961CD17E6}">
      <dgm:prSet custT="1"/>
      <dgm:spPr/>
      <dgm:t>
        <a:bodyPr/>
        <a:lstStyle/>
        <a:p>
          <a:r>
            <a:rPr lang="en-US" sz="1800" b="1" dirty="0" err="1" smtClean="0"/>
            <a:t>E</a:t>
          </a:r>
          <a:r>
            <a:rPr lang="en-US" sz="1800" dirty="0" err="1" smtClean="0"/>
            <a:t>voluție</a:t>
          </a:r>
          <a:r>
            <a:rPr lang="en-US" sz="1800" dirty="0" smtClean="0"/>
            <a:t> </a:t>
          </a:r>
          <a:endParaRPr lang="en-US" sz="18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 sz="1800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 sz="1800"/>
        </a:p>
      </dgm:t>
    </dgm:pt>
    <dgm:pt modelId="{09110EE4-D531-4226-9A3C-3737F4601F28}">
      <dgm:prSet custT="1"/>
      <dgm:spPr/>
      <dgm:t>
        <a:bodyPr/>
        <a:lstStyle/>
        <a:p>
          <a:r>
            <a:rPr lang="en-US" sz="1800" b="1" smtClean="0"/>
            <a:t>S</a:t>
          </a:r>
          <a:r>
            <a:rPr lang="en-US" sz="1800" smtClean="0"/>
            <a:t>iguran</a:t>
          </a:r>
          <a:r>
            <a:rPr lang="ro-MD" sz="1800" smtClean="0"/>
            <a:t>ță </a:t>
          </a:r>
          <a:endParaRPr lang="en-US" sz="18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 sz="1800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 sz="1800"/>
        </a:p>
      </dgm:t>
    </dgm:pt>
    <dgm:pt modelId="{E37BBD9C-AC21-46BC-B507-C0C0F6A25353}">
      <dgm:prSet custT="1"/>
      <dgm:spPr/>
      <dgm:t>
        <a:bodyPr/>
        <a:lstStyle/>
        <a:p>
          <a:r>
            <a:rPr lang="en-US" sz="1800" b="1" smtClean="0"/>
            <a:t>P</a:t>
          </a:r>
          <a:r>
            <a:rPr lang="en-US" sz="1800" smtClean="0"/>
            <a:t>rofesionalism </a:t>
          </a:r>
          <a:endParaRPr lang="en-US" sz="18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 sz="1800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 sz="1800"/>
        </a:p>
      </dgm:t>
    </dgm:pt>
    <dgm:pt modelId="{62346B03-55BB-4EAB-AB66-FC6E2320B74B}">
      <dgm:prSet custT="1"/>
      <dgm:spPr/>
      <dgm:t>
        <a:bodyPr/>
        <a:lstStyle/>
        <a:p>
          <a:r>
            <a:rPr lang="en-US" sz="1800" b="1" dirty="0" err="1" smtClean="0"/>
            <a:t>E</a:t>
          </a:r>
          <a:r>
            <a:rPr lang="en-US" sz="1800" dirty="0" err="1" smtClean="0"/>
            <a:t>ntuziasm</a:t>
          </a:r>
          <a:r>
            <a:rPr lang="en-US" sz="1800" dirty="0" smtClean="0"/>
            <a:t> </a:t>
          </a:r>
          <a:endParaRPr lang="en-US" sz="18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 sz="1800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 sz="1800"/>
        </a:p>
      </dgm:t>
    </dgm:pt>
    <dgm:pt modelId="{BFD361F6-A7C0-4DAF-9411-807570E9D20C}">
      <dgm:prSet custT="1"/>
      <dgm:spPr/>
      <dgm:t>
        <a:bodyPr/>
        <a:lstStyle/>
        <a:p>
          <a:r>
            <a:rPr lang="en-US" sz="1800" b="1" smtClean="0"/>
            <a:t>C</a:t>
          </a:r>
          <a:r>
            <a:rPr lang="en-US" sz="1800" smtClean="0"/>
            <a:t>olaborare </a:t>
          </a:r>
          <a:endParaRPr lang="en-US" sz="18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 sz="1800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 sz="1800"/>
        </a:p>
      </dgm:t>
    </dgm:pt>
    <dgm:pt modelId="{43FDA1DF-7F96-4A07-978E-A5FBC0022C77}">
      <dgm:prSet custT="1"/>
      <dgm:spPr/>
      <dgm:t>
        <a:bodyPr/>
        <a:lstStyle/>
        <a:p>
          <a:r>
            <a:rPr lang="en-US" sz="1800" b="1" dirty="0" err="1" smtClean="0"/>
            <a:t>T</a:t>
          </a:r>
          <a:r>
            <a:rPr lang="en-US" sz="1800" dirty="0" err="1" smtClean="0"/>
            <a:t>enacitate</a:t>
          </a:r>
          <a:r>
            <a:rPr lang="en-US" sz="1800" dirty="0" smtClean="0"/>
            <a:t> </a:t>
          </a:r>
          <a:endParaRPr lang="en-US" sz="18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 sz="1800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 sz="1800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E</a:t>
          </a:r>
          <a:r>
            <a:rPr lang="en-US" sz="2400" dirty="0" err="1" smtClean="0">
              <a:solidFill>
                <a:schemeClr val="bg1"/>
              </a:solidFill>
            </a:rPr>
            <a:t>voluție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67F0F2-247F-40C4-A205-F35ACA455A9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E4DAA-A0F5-4A01-B5A8-534D6FECF9A0}">
      <dgm:prSet phldrT="[Текст]" custT="1"/>
      <dgm:spPr/>
      <dgm:t>
        <a:bodyPr/>
        <a:lstStyle/>
        <a:p>
          <a:r>
            <a:rPr lang="ro-MD" sz="2400" dirty="0" smtClean="0"/>
            <a:t>Condiții de muncă</a:t>
          </a:r>
          <a:endParaRPr lang="ru-RU" sz="2400" dirty="0"/>
        </a:p>
      </dgm:t>
    </dgm:pt>
    <dgm:pt modelId="{8B423635-2527-4D9D-9BEF-EA1443CD461E}" type="parTrans" cxnId="{E8B8C427-8CFD-47FD-8684-D080F0B4D573}">
      <dgm:prSet/>
      <dgm:spPr/>
      <dgm:t>
        <a:bodyPr/>
        <a:lstStyle/>
        <a:p>
          <a:endParaRPr lang="ru-RU" sz="2400"/>
        </a:p>
      </dgm:t>
    </dgm:pt>
    <dgm:pt modelId="{9761A3C8-B4AC-4A31-97D5-F6DEF17CE833}" type="sibTrans" cxnId="{E8B8C427-8CFD-47FD-8684-D080F0B4D573}">
      <dgm:prSet/>
      <dgm:spPr/>
      <dgm:t>
        <a:bodyPr/>
        <a:lstStyle/>
        <a:p>
          <a:endParaRPr lang="ru-RU" sz="2400"/>
        </a:p>
      </dgm:t>
    </dgm:pt>
    <dgm:pt modelId="{092AADA9-5C06-4777-AF78-117AC40405A0}">
      <dgm:prSet phldrT="[Текст]" custT="1"/>
      <dgm:spPr/>
      <dgm:t>
        <a:bodyPr/>
        <a:lstStyle/>
        <a:p>
          <a:r>
            <a:rPr lang="ro-MD" sz="2400" dirty="0" smtClean="0"/>
            <a:t>Dispozitive medicale </a:t>
          </a:r>
          <a:endParaRPr lang="ru-RU" sz="2400" dirty="0"/>
        </a:p>
      </dgm:t>
    </dgm:pt>
    <dgm:pt modelId="{508B261D-D45E-431A-AD09-BCBE5FA7A6BE}" type="parTrans" cxnId="{46A9C4AC-2B6A-4647-B66E-16A1553B7E86}">
      <dgm:prSet/>
      <dgm:spPr/>
      <dgm:t>
        <a:bodyPr/>
        <a:lstStyle/>
        <a:p>
          <a:endParaRPr lang="ru-RU" sz="2400"/>
        </a:p>
      </dgm:t>
    </dgm:pt>
    <dgm:pt modelId="{C14A6249-E743-4822-B71B-E8C63BD73BFF}" type="sibTrans" cxnId="{46A9C4AC-2B6A-4647-B66E-16A1553B7E86}">
      <dgm:prSet/>
      <dgm:spPr/>
      <dgm:t>
        <a:bodyPr/>
        <a:lstStyle/>
        <a:p>
          <a:endParaRPr lang="ru-RU" sz="2400"/>
        </a:p>
      </dgm:t>
    </dgm:pt>
    <dgm:pt modelId="{571FF640-B809-487C-99BE-097CCFAA455C}">
      <dgm:prSet phldrT="[Текст]" custT="1"/>
      <dgm:spPr/>
      <dgm:t>
        <a:bodyPr/>
        <a:lstStyle/>
        <a:p>
          <a:r>
            <a:rPr lang="ro-MD" sz="2400" dirty="0" smtClean="0"/>
            <a:t>Metode inovative</a:t>
          </a:r>
          <a:endParaRPr lang="ru-RU" sz="2400" dirty="0"/>
        </a:p>
      </dgm:t>
    </dgm:pt>
    <dgm:pt modelId="{425DE497-A592-403B-9432-6651ED657220}" type="parTrans" cxnId="{4BA675F3-926B-4E12-B433-648026CD2EEF}">
      <dgm:prSet/>
      <dgm:spPr/>
      <dgm:t>
        <a:bodyPr/>
        <a:lstStyle/>
        <a:p>
          <a:endParaRPr lang="ru-RU" sz="2400"/>
        </a:p>
      </dgm:t>
    </dgm:pt>
    <dgm:pt modelId="{4AB8822E-9F27-4AD4-8E5D-D62ABAC8C72A}" type="sibTrans" cxnId="{4BA675F3-926B-4E12-B433-648026CD2EEF}">
      <dgm:prSet/>
      <dgm:spPr/>
      <dgm:t>
        <a:bodyPr/>
        <a:lstStyle/>
        <a:p>
          <a:endParaRPr lang="ru-RU" sz="2400"/>
        </a:p>
      </dgm:t>
    </dgm:pt>
    <dgm:pt modelId="{60160BD0-6A54-4218-8AA5-06830179074F}" type="pres">
      <dgm:prSet presAssocID="{2467F0F2-247F-40C4-A205-F35ACA455A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A3D6C19-5F9B-4A33-A05C-D2BB907CED8B}" type="pres">
      <dgm:prSet presAssocID="{2467F0F2-247F-40C4-A205-F35ACA455A97}" presName="dot1" presStyleLbl="alignNode1" presStyleIdx="0" presStyleCnt="12"/>
      <dgm:spPr/>
    </dgm:pt>
    <dgm:pt modelId="{F84314C7-0863-48B1-92F6-C6B9875922E2}" type="pres">
      <dgm:prSet presAssocID="{2467F0F2-247F-40C4-A205-F35ACA455A97}" presName="dot2" presStyleLbl="alignNode1" presStyleIdx="1" presStyleCnt="12"/>
      <dgm:spPr/>
    </dgm:pt>
    <dgm:pt modelId="{A9D2FBEB-7A51-4522-8448-BEC094575F5F}" type="pres">
      <dgm:prSet presAssocID="{2467F0F2-247F-40C4-A205-F35ACA455A97}" presName="dot3" presStyleLbl="alignNode1" presStyleIdx="2" presStyleCnt="12"/>
      <dgm:spPr/>
    </dgm:pt>
    <dgm:pt modelId="{DD6959CE-D109-4150-A9CB-41634FA286C6}" type="pres">
      <dgm:prSet presAssocID="{2467F0F2-247F-40C4-A205-F35ACA455A97}" presName="dot4" presStyleLbl="alignNode1" presStyleIdx="3" presStyleCnt="12"/>
      <dgm:spPr/>
    </dgm:pt>
    <dgm:pt modelId="{6C061031-C3AC-4F36-BE7C-C2D74F2E932A}" type="pres">
      <dgm:prSet presAssocID="{2467F0F2-247F-40C4-A205-F35ACA455A97}" presName="dot5" presStyleLbl="alignNode1" presStyleIdx="4" presStyleCnt="12"/>
      <dgm:spPr/>
    </dgm:pt>
    <dgm:pt modelId="{A0C3C8F4-3F99-4F67-B734-F36C822E73BC}" type="pres">
      <dgm:prSet presAssocID="{2467F0F2-247F-40C4-A205-F35ACA455A97}" presName="dotArrow1" presStyleLbl="alignNode1" presStyleIdx="5" presStyleCnt="12"/>
      <dgm:spPr/>
    </dgm:pt>
    <dgm:pt modelId="{61188803-5183-4064-A0B6-B0F3597099F7}" type="pres">
      <dgm:prSet presAssocID="{2467F0F2-247F-40C4-A205-F35ACA455A97}" presName="dotArrow2" presStyleLbl="alignNode1" presStyleIdx="6" presStyleCnt="12"/>
      <dgm:spPr/>
    </dgm:pt>
    <dgm:pt modelId="{81F238C7-CEC5-4F49-ADB7-C5CE4FBEA4C2}" type="pres">
      <dgm:prSet presAssocID="{2467F0F2-247F-40C4-A205-F35ACA455A97}" presName="dotArrow3" presStyleLbl="alignNode1" presStyleIdx="7" presStyleCnt="12"/>
      <dgm:spPr/>
    </dgm:pt>
    <dgm:pt modelId="{847F4E59-32D4-47D9-A22A-0C767F6C0411}" type="pres">
      <dgm:prSet presAssocID="{2467F0F2-247F-40C4-A205-F35ACA455A97}" presName="dotArrow4" presStyleLbl="alignNode1" presStyleIdx="8" presStyleCnt="12"/>
      <dgm:spPr/>
    </dgm:pt>
    <dgm:pt modelId="{CF73A473-4034-4E8E-824B-F39EF36CB29F}" type="pres">
      <dgm:prSet presAssocID="{2467F0F2-247F-40C4-A205-F35ACA455A97}" presName="dotArrow5" presStyleLbl="alignNode1" presStyleIdx="9" presStyleCnt="12"/>
      <dgm:spPr/>
    </dgm:pt>
    <dgm:pt modelId="{7D9431D9-AE30-4E11-B560-BE897F572743}" type="pres">
      <dgm:prSet presAssocID="{2467F0F2-247F-40C4-A205-F35ACA455A97}" presName="dotArrow6" presStyleLbl="alignNode1" presStyleIdx="10" presStyleCnt="12"/>
      <dgm:spPr/>
    </dgm:pt>
    <dgm:pt modelId="{914E942C-D2CC-4604-97FA-FD60AF3BBD88}" type="pres">
      <dgm:prSet presAssocID="{2467F0F2-247F-40C4-A205-F35ACA455A97}" presName="dotArrow7" presStyleLbl="alignNode1" presStyleIdx="11" presStyleCnt="12"/>
      <dgm:spPr/>
    </dgm:pt>
    <dgm:pt modelId="{0E2E42D5-2075-4F90-AC1F-BC5520BFE7C8}" type="pres">
      <dgm:prSet presAssocID="{247E4DAA-A0F5-4A01-B5A8-534D6FECF9A0}" presName="parTx1" presStyleLbl="node1" presStyleIdx="0" presStyleCnt="3"/>
      <dgm:spPr/>
      <dgm:t>
        <a:bodyPr/>
        <a:lstStyle/>
        <a:p>
          <a:endParaRPr lang="ru-RU"/>
        </a:p>
      </dgm:t>
    </dgm:pt>
    <dgm:pt modelId="{A7A6CFB0-DD4F-494D-B794-3C21A96B7BDE}" type="pres">
      <dgm:prSet presAssocID="{9761A3C8-B4AC-4A31-97D5-F6DEF17CE833}" presName="picture1" presStyleCnt="0"/>
      <dgm:spPr/>
    </dgm:pt>
    <dgm:pt modelId="{72C7F700-962F-445D-9645-888BA51E646B}" type="pres">
      <dgm:prSet presAssocID="{9761A3C8-B4AC-4A31-97D5-F6DEF17CE83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B238C098-01B1-4274-A878-0BDC2CDE24CE}" type="pres">
      <dgm:prSet presAssocID="{092AADA9-5C06-4777-AF78-117AC40405A0}" presName="parTx2" presStyleLbl="node1" presStyleIdx="1" presStyleCnt="3"/>
      <dgm:spPr/>
      <dgm:t>
        <a:bodyPr/>
        <a:lstStyle/>
        <a:p>
          <a:endParaRPr lang="ru-RU"/>
        </a:p>
      </dgm:t>
    </dgm:pt>
    <dgm:pt modelId="{D7968D89-C787-4AFC-8F6C-033C38ADFD47}" type="pres">
      <dgm:prSet presAssocID="{C14A6249-E743-4822-B71B-E8C63BD73BFF}" presName="picture2" presStyleCnt="0"/>
      <dgm:spPr/>
    </dgm:pt>
    <dgm:pt modelId="{BA28D154-9786-40AA-BE20-BAF8D05BA03A}" type="pres">
      <dgm:prSet presAssocID="{C14A6249-E743-4822-B71B-E8C63BD73BFF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8C3C6A62-7F51-4E1D-A5FC-BD758F5A41F4}" type="pres">
      <dgm:prSet presAssocID="{571FF640-B809-487C-99BE-097CCFAA455C}" presName="parTx3" presStyleLbl="node1" presStyleIdx="2" presStyleCnt="3"/>
      <dgm:spPr/>
      <dgm:t>
        <a:bodyPr/>
        <a:lstStyle/>
        <a:p>
          <a:endParaRPr lang="ru-RU"/>
        </a:p>
      </dgm:t>
    </dgm:pt>
    <dgm:pt modelId="{2A4BDD30-395E-42C1-92F9-F7B341271A5F}" type="pres">
      <dgm:prSet presAssocID="{4AB8822E-9F27-4AD4-8E5D-D62ABAC8C72A}" presName="picture3" presStyleCnt="0"/>
      <dgm:spPr/>
    </dgm:pt>
    <dgm:pt modelId="{FB9998FF-768A-4E4C-B2DF-07282E435FB8}" type="pres">
      <dgm:prSet presAssocID="{4AB8822E-9F27-4AD4-8E5D-D62ABAC8C72A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1798410F-BDA6-4FA2-A8CD-9FD4951AE1BA}" type="presOf" srcId="{092AADA9-5C06-4777-AF78-117AC40405A0}" destId="{B238C098-01B1-4274-A878-0BDC2CDE24CE}" srcOrd="0" destOrd="0" presId="urn:microsoft.com/office/officeart/2008/layout/AscendingPictureAccentProcess"/>
    <dgm:cxn modelId="{329AFCA8-202D-42E8-8CE8-7DFD19BB581A}" type="presOf" srcId="{C14A6249-E743-4822-B71B-E8C63BD73BFF}" destId="{BA28D154-9786-40AA-BE20-BAF8D05BA03A}" srcOrd="0" destOrd="0" presId="urn:microsoft.com/office/officeart/2008/layout/AscendingPictureAccentProcess"/>
    <dgm:cxn modelId="{18CB5E62-C77F-440A-B97B-C8D053193953}" type="presOf" srcId="{247E4DAA-A0F5-4A01-B5A8-534D6FECF9A0}" destId="{0E2E42D5-2075-4F90-AC1F-BC5520BFE7C8}" srcOrd="0" destOrd="0" presId="urn:microsoft.com/office/officeart/2008/layout/AscendingPictureAccentProcess"/>
    <dgm:cxn modelId="{46A9C4AC-2B6A-4647-B66E-16A1553B7E86}" srcId="{2467F0F2-247F-40C4-A205-F35ACA455A97}" destId="{092AADA9-5C06-4777-AF78-117AC40405A0}" srcOrd="1" destOrd="0" parTransId="{508B261D-D45E-431A-AD09-BCBE5FA7A6BE}" sibTransId="{C14A6249-E743-4822-B71B-E8C63BD73BFF}"/>
    <dgm:cxn modelId="{A3468BD3-3946-479C-B8B6-F090F6D7D6A8}" type="presOf" srcId="{571FF640-B809-487C-99BE-097CCFAA455C}" destId="{8C3C6A62-7F51-4E1D-A5FC-BD758F5A41F4}" srcOrd="0" destOrd="0" presId="urn:microsoft.com/office/officeart/2008/layout/AscendingPictureAccentProcess"/>
    <dgm:cxn modelId="{4BA675F3-926B-4E12-B433-648026CD2EEF}" srcId="{2467F0F2-247F-40C4-A205-F35ACA455A97}" destId="{571FF640-B809-487C-99BE-097CCFAA455C}" srcOrd="2" destOrd="0" parTransId="{425DE497-A592-403B-9432-6651ED657220}" sibTransId="{4AB8822E-9F27-4AD4-8E5D-D62ABAC8C72A}"/>
    <dgm:cxn modelId="{E8B8C427-8CFD-47FD-8684-D080F0B4D573}" srcId="{2467F0F2-247F-40C4-A205-F35ACA455A97}" destId="{247E4DAA-A0F5-4A01-B5A8-534D6FECF9A0}" srcOrd="0" destOrd="0" parTransId="{8B423635-2527-4D9D-9BEF-EA1443CD461E}" sibTransId="{9761A3C8-B4AC-4A31-97D5-F6DEF17CE833}"/>
    <dgm:cxn modelId="{41AB8D9A-BF68-42B3-83A4-0BEA0D5EE138}" type="presOf" srcId="{4AB8822E-9F27-4AD4-8E5D-D62ABAC8C72A}" destId="{FB9998FF-768A-4E4C-B2DF-07282E435FB8}" srcOrd="0" destOrd="0" presId="urn:microsoft.com/office/officeart/2008/layout/AscendingPictureAccentProcess"/>
    <dgm:cxn modelId="{01C00694-9EC1-4439-A841-8405C743056B}" type="presOf" srcId="{2467F0F2-247F-40C4-A205-F35ACA455A97}" destId="{60160BD0-6A54-4218-8AA5-06830179074F}" srcOrd="0" destOrd="0" presId="urn:microsoft.com/office/officeart/2008/layout/AscendingPictureAccentProcess"/>
    <dgm:cxn modelId="{B677C2CC-FEB0-4456-822C-9ED214898417}" type="presOf" srcId="{9761A3C8-B4AC-4A31-97D5-F6DEF17CE833}" destId="{72C7F700-962F-445D-9645-888BA51E646B}" srcOrd="0" destOrd="0" presId="urn:microsoft.com/office/officeart/2008/layout/AscendingPictureAccentProcess"/>
    <dgm:cxn modelId="{E28EB9CD-2FC3-4780-8F44-2B8D5148A337}" type="presParOf" srcId="{60160BD0-6A54-4218-8AA5-06830179074F}" destId="{3A3D6C19-5F9B-4A33-A05C-D2BB907CED8B}" srcOrd="0" destOrd="0" presId="urn:microsoft.com/office/officeart/2008/layout/AscendingPictureAccentProcess"/>
    <dgm:cxn modelId="{2889FABE-EA17-482F-ACA7-72999087A61F}" type="presParOf" srcId="{60160BD0-6A54-4218-8AA5-06830179074F}" destId="{F84314C7-0863-48B1-92F6-C6B9875922E2}" srcOrd="1" destOrd="0" presId="urn:microsoft.com/office/officeart/2008/layout/AscendingPictureAccentProcess"/>
    <dgm:cxn modelId="{78B1C667-8DA1-4EFE-987A-0A906A2B5EC7}" type="presParOf" srcId="{60160BD0-6A54-4218-8AA5-06830179074F}" destId="{A9D2FBEB-7A51-4522-8448-BEC094575F5F}" srcOrd="2" destOrd="0" presId="urn:microsoft.com/office/officeart/2008/layout/AscendingPictureAccentProcess"/>
    <dgm:cxn modelId="{9A856015-271B-4E53-B383-C63A8125B047}" type="presParOf" srcId="{60160BD0-6A54-4218-8AA5-06830179074F}" destId="{DD6959CE-D109-4150-A9CB-41634FA286C6}" srcOrd="3" destOrd="0" presId="urn:microsoft.com/office/officeart/2008/layout/AscendingPictureAccentProcess"/>
    <dgm:cxn modelId="{282A39DB-8030-42B1-B67B-798C0547C65D}" type="presParOf" srcId="{60160BD0-6A54-4218-8AA5-06830179074F}" destId="{6C061031-C3AC-4F36-BE7C-C2D74F2E932A}" srcOrd="4" destOrd="0" presId="urn:microsoft.com/office/officeart/2008/layout/AscendingPictureAccentProcess"/>
    <dgm:cxn modelId="{B0D143B9-5661-4EDA-955B-56A663A8B4BF}" type="presParOf" srcId="{60160BD0-6A54-4218-8AA5-06830179074F}" destId="{A0C3C8F4-3F99-4F67-B734-F36C822E73BC}" srcOrd="5" destOrd="0" presId="urn:microsoft.com/office/officeart/2008/layout/AscendingPictureAccentProcess"/>
    <dgm:cxn modelId="{8973CD59-B896-49BC-8E52-18401CEF9FC8}" type="presParOf" srcId="{60160BD0-6A54-4218-8AA5-06830179074F}" destId="{61188803-5183-4064-A0B6-B0F3597099F7}" srcOrd="6" destOrd="0" presId="urn:microsoft.com/office/officeart/2008/layout/AscendingPictureAccentProcess"/>
    <dgm:cxn modelId="{CCCF7148-D760-47EC-859B-FBD10F4068EE}" type="presParOf" srcId="{60160BD0-6A54-4218-8AA5-06830179074F}" destId="{81F238C7-CEC5-4F49-ADB7-C5CE4FBEA4C2}" srcOrd="7" destOrd="0" presId="urn:microsoft.com/office/officeart/2008/layout/AscendingPictureAccentProcess"/>
    <dgm:cxn modelId="{FA6CD880-B378-4995-A75B-A6F6866BE61D}" type="presParOf" srcId="{60160BD0-6A54-4218-8AA5-06830179074F}" destId="{847F4E59-32D4-47D9-A22A-0C767F6C0411}" srcOrd="8" destOrd="0" presId="urn:microsoft.com/office/officeart/2008/layout/AscendingPictureAccentProcess"/>
    <dgm:cxn modelId="{A7CDC69E-817B-4643-A582-B29137E0C5BF}" type="presParOf" srcId="{60160BD0-6A54-4218-8AA5-06830179074F}" destId="{CF73A473-4034-4E8E-824B-F39EF36CB29F}" srcOrd="9" destOrd="0" presId="urn:microsoft.com/office/officeart/2008/layout/AscendingPictureAccentProcess"/>
    <dgm:cxn modelId="{8AD980BA-F4F4-41D5-87CF-9CFA7E0F002F}" type="presParOf" srcId="{60160BD0-6A54-4218-8AA5-06830179074F}" destId="{7D9431D9-AE30-4E11-B560-BE897F572743}" srcOrd="10" destOrd="0" presId="urn:microsoft.com/office/officeart/2008/layout/AscendingPictureAccentProcess"/>
    <dgm:cxn modelId="{EE965276-A586-48CC-8ED1-82CEF8F6E81E}" type="presParOf" srcId="{60160BD0-6A54-4218-8AA5-06830179074F}" destId="{914E942C-D2CC-4604-97FA-FD60AF3BBD88}" srcOrd="11" destOrd="0" presId="urn:microsoft.com/office/officeart/2008/layout/AscendingPictureAccentProcess"/>
    <dgm:cxn modelId="{680D8F4B-551B-48BE-90B1-968DD57B8E88}" type="presParOf" srcId="{60160BD0-6A54-4218-8AA5-06830179074F}" destId="{0E2E42D5-2075-4F90-AC1F-BC5520BFE7C8}" srcOrd="12" destOrd="0" presId="urn:microsoft.com/office/officeart/2008/layout/AscendingPictureAccentProcess"/>
    <dgm:cxn modelId="{AF3EEA4E-ABB7-43D9-AE36-B25008F83BA4}" type="presParOf" srcId="{60160BD0-6A54-4218-8AA5-06830179074F}" destId="{A7A6CFB0-DD4F-494D-B794-3C21A96B7BDE}" srcOrd="13" destOrd="0" presId="urn:microsoft.com/office/officeart/2008/layout/AscendingPictureAccentProcess"/>
    <dgm:cxn modelId="{54CB807B-DF10-44D1-B696-51B5E6F3AA81}" type="presParOf" srcId="{A7A6CFB0-DD4F-494D-B794-3C21A96B7BDE}" destId="{72C7F700-962F-445D-9645-888BA51E646B}" srcOrd="0" destOrd="0" presId="urn:microsoft.com/office/officeart/2008/layout/AscendingPictureAccentProcess"/>
    <dgm:cxn modelId="{1023BEEC-EF5D-468D-9315-81118CCCF66F}" type="presParOf" srcId="{60160BD0-6A54-4218-8AA5-06830179074F}" destId="{B238C098-01B1-4274-A878-0BDC2CDE24CE}" srcOrd="14" destOrd="0" presId="urn:microsoft.com/office/officeart/2008/layout/AscendingPictureAccentProcess"/>
    <dgm:cxn modelId="{59A0682D-D431-4932-AD95-8E865D07A3D0}" type="presParOf" srcId="{60160BD0-6A54-4218-8AA5-06830179074F}" destId="{D7968D89-C787-4AFC-8F6C-033C38ADFD47}" srcOrd="15" destOrd="0" presId="urn:microsoft.com/office/officeart/2008/layout/AscendingPictureAccentProcess"/>
    <dgm:cxn modelId="{AFB4C41D-C9A1-49FE-8EF5-AFFF6A32E346}" type="presParOf" srcId="{D7968D89-C787-4AFC-8F6C-033C38ADFD47}" destId="{BA28D154-9786-40AA-BE20-BAF8D05BA03A}" srcOrd="0" destOrd="0" presId="urn:microsoft.com/office/officeart/2008/layout/AscendingPictureAccentProcess"/>
    <dgm:cxn modelId="{912A7ED2-DA3D-4CE4-B81C-95696D8C3682}" type="presParOf" srcId="{60160BD0-6A54-4218-8AA5-06830179074F}" destId="{8C3C6A62-7F51-4E1D-A5FC-BD758F5A41F4}" srcOrd="16" destOrd="0" presId="urn:microsoft.com/office/officeart/2008/layout/AscendingPictureAccentProcess"/>
    <dgm:cxn modelId="{AF9AD991-4D79-4799-9CBE-A53A4A8D6595}" type="presParOf" srcId="{60160BD0-6A54-4218-8AA5-06830179074F}" destId="{2A4BDD30-395E-42C1-92F9-F7B341271A5F}" srcOrd="17" destOrd="0" presId="urn:microsoft.com/office/officeart/2008/layout/AscendingPictureAccentProcess"/>
    <dgm:cxn modelId="{70D13C2F-72A1-4563-A4EA-F95180E57DE9}" type="presParOf" srcId="{2A4BDD30-395E-42C1-92F9-F7B341271A5F}" destId="{FB9998FF-768A-4E4C-B2DF-07282E435FB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voluție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S</a:t>
          </a:r>
          <a:r>
            <a:rPr lang="en-US" sz="2400" dirty="0" err="1" smtClean="0">
              <a:solidFill>
                <a:schemeClr val="tx1"/>
              </a:solidFill>
            </a:rPr>
            <a:t>iguran</a:t>
          </a:r>
          <a:r>
            <a:rPr lang="ro-MD" sz="2400" dirty="0" smtClean="0">
              <a:solidFill>
                <a:schemeClr val="tx1"/>
              </a:solidFill>
            </a:rPr>
            <a:t>ță </a:t>
          </a:r>
          <a:endParaRPr lang="en-US" sz="2400" dirty="0">
            <a:solidFill>
              <a:schemeClr val="tx1"/>
            </a:solidFill>
          </a:endParaRPr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ntuziasm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C</a:t>
          </a:r>
          <a:r>
            <a:rPr lang="en-US" sz="2400" dirty="0" err="1" smtClean="0">
              <a:solidFill>
                <a:schemeClr val="tx1"/>
              </a:solidFill>
            </a:rPr>
            <a:t>olaborare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T</a:t>
          </a:r>
          <a:r>
            <a:rPr lang="en-US" sz="2400" dirty="0" err="1" smtClean="0">
              <a:solidFill>
                <a:schemeClr val="bg1"/>
              </a:solidFill>
            </a:rPr>
            <a:t>enacitate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D6088-83BC-488C-A6AB-5C769BD5D836}">
      <dsp:nvSpPr>
        <dsp:cNvPr id="0" name=""/>
        <dsp:cNvSpPr/>
      </dsp:nvSpPr>
      <dsp:spPr>
        <a:xfrm rot="5400000">
          <a:off x="7481732" y="-3470347"/>
          <a:ext cx="928926" cy="810668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Secția consultativă – </a:t>
          </a:r>
          <a:r>
            <a:rPr lang="ro-MD" sz="2000" b="0" kern="1200" dirty="0" smtClean="0"/>
            <a:t>21 specialități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Secții clinice </a:t>
          </a:r>
          <a:r>
            <a:rPr lang="ro-MD" sz="2000" b="0" kern="1200" dirty="0" smtClean="0"/>
            <a:t>– 795 paturi (295 terapie, 500 chirurgie) + 90 paturi ATI</a:t>
          </a:r>
          <a:endParaRPr lang="ru-RU" sz="2000" b="0" kern="1200" dirty="0"/>
        </a:p>
      </dsp:txBody>
      <dsp:txXfrm rot="-5400000">
        <a:off x="3892855" y="163876"/>
        <a:ext cx="8061334" cy="838234"/>
      </dsp:txXfrm>
    </dsp:sp>
    <dsp:sp modelId="{225C55D4-4F40-4DFF-BB29-BCE72FC785BA}">
      <dsp:nvSpPr>
        <dsp:cNvPr id="0" name=""/>
        <dsp:cNvSpPr/>
      </dsp:nvSpPr>
      <dsp:spPr>
        <a:xfrm>
          <a:off x="667151" y="2414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C</a:t>
          </a:r>
          <a:r>
            <a:rPr lang="en-US" sz="2800" b="1" kern="1200" dirty="0" err="1" smtClean="0"/>
            <a:t>urativ-profilactică</a:t>
          </a:r>
          <a:r>
            <a:rPr lang="en-US" sz="2800" b="1" kern="1200" dirty="0" smtClean="0"/>
            <a:t> </a:t>
          </a:r>
          <a:endParaRPr lang="ru-RU" sz="2800" b="1" kern="1200" dirty="0"/>
        </a:p>
      </dsp:txBody>
      <dsp:txXfrm>
        <a:off x="723834" y="59097"/>
        <a:ext cx="3112337" cy="1047791"/>
      </dsp:txXfrm>
    </dsp:sp>
    <dsp:sp modelId="{502BB340-8B6D-4CAC-A9B9-ED0C31F166A0}">
      <dsp:nvSpPr>
        <dsp:cNvPr id="0" name=""/>
        <dsp:cNvSpPr/>
      </dsp:nvSpPr>
      <dsp:spPr>
        <a:xfrm rot="5400000">
          <a:off x="7481732" y="-2251131"/>
          <a:ext cx="928926" cy="810668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9 clinici ale USMF ”Nicolae Testemițanu” </a:t>
          </a:r>
          <a:r>
            <a:rPr lang="ro-MD" sz="2000" b="0" kern="1200" dirty="0" smtClean="0"/>
            <a:t>(studenți, rezidenți, educație medicală continuă)</a:t>
          </a:r>
          <a:endParaRPr lang="ro-MD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Centrul de excele</a:t>
          </a:r>
          <a:r>
            <a:rPr lang="en-US" sz="2000" b="1" kern="1200" dirty="0" smtClean="0"/>
            <a:t>n</a:t>
          </a:r>
          <a:r>
            <a:rPr lang="ro-MD" sz="2000" b="1" kern="1200" dirty="0" smtClean="0"/>
            <a:t>ță ”Raisa Pacalo”  </a:t>
          </a:r>
        </a:p>
      </dsp:txBody>
      <dsp:txXfrm rot="-5400000">
        <a:off x="3892855" y="1383092"/>
        <a:ext cx="8061334" cy="838234"/>
      </dsp:txXfrm>
    </dsp:sp>
    <dsp:sp modelId="{B97EC55B-4B66-4ACC-A9F9-BDE6DD885964}">
      <dsp:nvSpPr>
        <dsp:cNvPr id="0" name=""/>
        <dsp:cNvSpPr/>
      </dsp:nvSpPr>
      <dsp:spPr>
        <a:xfrm>
          <a:off x="667151" y="1221629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Didactică</a:t>
          </a:r>
        </a:p>
      </dsp:txBody>
      <dsp:txXfrm>
        <a:off x="723834" y="1278312"/>
        <a:ext cx="3112337" cy="1047791"/>
      </dsp:txXfrm>
    </dsp:sp>
    <dsp:sp modelId="{95B0C575-07EA-4379-AE40-37340BD2D0E0}">
      <dsp:nvSpPr>
        <dsp:cNvPr id="0" name=""/>
        <dsp:cNvSpPr/>
      </dsp:nvSpPr>
      <dsp:spPr>
        <a:xfrm rot="5400000">
          <a:off x="7481732" y="-1031916"/>
          <a:ext cx="928926" cy="810668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2 laboratoare științifice</a:t>
          </a:r>
        </a:p>
      </dsp:txBody>
      <dsp:txXfrm rot="-5400000">
        <a:off x="3892855" y="2602307"/>
        <a:ext cx="8061334" cy="838234"/>
      </dsp:txXfrm>
    </dsp:sp>
    <dsp:sp modelId="{8C0B0A3B-DA5A-46C9-90D4-4241F231F0C5}">
      <dsp:nvSpPr>
        <dsp:cNvPr id="0" name=""/>
        <dsp:cNvSpPr/>
      </dsp:nvSpPr>
      <dsp:spPr>
        <a:xfrm>
          <a:off x="667151" y="2440844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Ș</a:t>
          </a:r>
          <a:r>
            <a:rPr lang="en-US" sz="2800" b="1" kern="1200" dirty="0" err="1" smtClean="0"/>
            <a:t>tiinţifică</a:t>
          </a:r>
          <a:r>
            <a:rPr lang="ro-MD" sz="2800" b="1" kern="1200" dirty="0" smtClean="0"/>
            <a:t>  </a:t>
          </a:r>
        </a:p>
      </dsp:txBody>
      <dsp:txXfrm>
        <a:off x="723834" y="2497527"/>
        <a:ext cx="3112337" cy="1047791"/>
      </dsp:txXfrm>
    </dsp:sp>
    <dsp:sp modelId="{217976CF-4456-4A23-B77B-1A4006730016}">
      <dsp:nvSpPr>
        <dsp:cNvPr id="0" name=""/>
        <dsp:cNvSpPr/>
      </dsp:nvSpPr>
      <dsp:spPr>
        <a:xfrm rot="5400000">
          <a:off x="7481732" y="187298"/>
          <a:ext cx="928926" cy="810668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Suport metodologic instituțiilor din republică</a:t>
          </a:r>
          <a:r>
            <a:rPr lang="en-US" sz="2000" b="1" kern="1200" dirty="0" smtClean="0"/>
            <a:t> </a:t>
          </a:r>
          <a:endParaRPr lang="ro-MD" sz="2000" b="1" kern="1200" dirty="0" smtClean="0"/>
        </a:p>
      </dsp:txBody>
      <dsp:txXfrm rot="-5400000">
        <a:off x="3892855" y="3821521"/>
        <a:ext cx="8061334" cy="838234"/>
      </dsp:txXfrm>
    </dsp:sp>
    <dsp:sp modelId="{A8FC7EE8-8BDE-465E-A965-801428703C6A}">
      <dsp:nvSpPr>
        <dsp:cNvPr id="0" name=""/>
        <dsp:cNvSpPr/>
      </dsp:nvSpPr>
      <dsp:spPr>
        <a:xfrm>
          <a:off x="667151" y="3660060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O</a:t>
          </a:r>
          <a:r>
            <a:rPr lang="en-US" sz="2800" b="1" kern="1200" dirty="0" err="1" smtClean="0"/>
            <a:t>rganizator-metodică</a:t>
          </a:r>
          <a:endParaRPr lang="ro-MD" sz="2800" b="1" kern="1200" dirty="0" smtClean="0"/>
        </a:p>
      </dsp:txBody>
      <dsp:txXfrm>
        <a:off x="723834" y="3716743"/>
        <a:ext cx="3112337" cy="10477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0AD1E-3642-4421-9EDD-A2224B072ED1}">
      <dsp:nvSpPr>
        <dsp:cNvPr id="0" name=""/>
        <dsp:cNvSpPr/>
      </dsp:nvSpPr>
      <dsp:spPr>
        <a:xfrm>
          <a:off x="1656704" y="3140765"/>
          <a:ext cx="159832" cy="2846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16" y="0"/>
              </a:lnTo>
              <a:lnTo>
                <a:pt x="79916" y="2846550"/>
              </a:lnTo>
              <a:lnTo>
                <a:pt x="159832" y="28465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65345" y="4492764"/>
        <a:ext cx="142551" cy="142551"/>
      </dsp:txXfrm>
    </dsp:sp>
    <dsp:sp modelId="{6CCF08D1-99F7-4AE2-9EC6-5DA7C4D7F6E2}">
      <dsp:nvSpPr>
        <dsp:cNvPr id="0" name=""/>
        <dsp:cNvSpPr/>
      </dsp:nvSpPr>
      <dsp:spPr>
        <a:xfrm>
          <a:off x="1656704" y="3140765"/>
          <a:ext cx="159832" cy="2203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16" y="0"/>
              </a:lnTo>
              <a:lnTo>
                <a:pt x="79916" y="2203567"/>
              </a:lnTo>
              <a:lnTo>
                <a:pt x="159832" y="22035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81387" y="4187314"/>
        <a:ext cx="110467" cy="110467"/>
      </dsp:txXfrm>
    </dsp:sp>
    <dsp:sp modelId="{CDA3AC00-0A08-4097-A062-CB35C41005C0}">
      <dsp:nvSpPr>
        <dsp:cNvPr id="0" name=""/>
        <dsp:cNvSpPr/>
      </dsp:nvSpPr>
      <dsp:spPr>
        <a:xfrm>
          <a:off x="1656704" y="3140765"/>
          <a:ext cx="159832" cy="156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16" y="0"/>
              </a:lnTo>
              <a:lnTo>
                <a:pt x="79916" y="1560584"/>
              </a:lnTo>
              <a:lnTo>
                <a:pt x="159832" y="1560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97402" y="3881838"/>
        <a:ext cx="78437" cy="78437"/>
      </dsp:txXfrm>
    </dsp:sp>
    <dsp:sp modelId="{F666131C-75C9-4CD4-BF3D-8B344A4BAC5F}">
      <dsp:nvSpPr>
        <dsp:cNvPr id="0" name=""/>
        <dsp:cNvSpPr/>
      </dsp:nvSpPr>
      <dsp:spPr>
        <a:xfrm>
          <a:off x="1656704" y="3140765"/>
          <a:ext cx="159832" cy="91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16" y="0"/>
              </a:lnTo>
              <a:lnTo>
                <a:pt x="79916" y="917600"/>
              </a:lnTo>
              <a:lnTo>
                <a:pt x="159832" y="9176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3335" y="3576279"/>
        <a:ext cx="46570" cy="46570"/>
      </dsp:txXfrm>
    </dsp:sp>
    <dsp:sp modelId="{4E785ECE-6CD3-472B-B2B1-52E831CD1A23}">
      <dsp:nvSpPr>
        <dsp:cNvPr id="0" name=""/>
        <dsp:cNvSpPr/>
      </dsp:nvSpPr>
      <dsp:spPr>
        <a:xfrm>
          <a:off x="1656704" y="3140765"/>
          <a:ext cx="159832" cy="27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16" y="0"/>
              </a:lnTo>
              <a:lnTo>
                <a:pt x="79916" y="274617"/>
              </a:lnTo>
              <a:lnTo>
                <a:pt x="159832" y="2746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28677" y="3270130"/>
        <a:ext cx="15887" cy="15887"/>
      </dsp:txXfrm>
    </dsp:sp>
    <dsp:sp modelId="{CFDA0F4A-3EE0-4768-8B73-7C628240065D}">
      <dsp:nvSpPr>
        <dsp:cNvPr id="0" name=""/>
        <dsp:cNvSpPr/>
      </dsp:nvSpPr>
      <dsp:spPr>
        <a:xfrm>
          <a:off x="1656704" y="2772399"/>
          <a:ext cx="159832" cy="368365"/>
        </a:xfrm>
        <a:custGeom>
          <a:avLst/>
          <a:gdLst/>
          <a:ahLst/>
          <a:cxnLst/>
          <a:rect l="0" t="0" r="0" b="0"/>
          <a:pathLst>
            <a:path>
              <a:moveTo>
                <a:pt x="0" y="368365"/>
              </a:moveTo>
              <a:lnTo>
                <a:pt x="79916" y="368365"/>
              </a:lnTo>
              <a:lnTo>
                <a:pt x="79916" y="0"/>
              </a:lnTo>
              <a:lnTo>
                <a:pt x="1598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26582" y="2946543"/>
        <a:ext cx="20077" cy="20077"/>
      </dsp:txXfrm>
    </dsp:sp>
    <dsp:sp modelId="{DB51E8F4-243F-45BE-A46F-25B72AD778C0}">
      <dsp:nvSpPr>
        <dsp:cNvPr id="0" name=""/>
        <dsp:cNvSpPr/>
      </dsp:nvSpPr>
      <dsp:spPr>
        <a:xfrm>
          <a:off x="1656704" y="2176290"/>
          <a:ext cx="159832" cy="964474"/>
        </a:xfrm>
        <a:custGeom>
          <a:avLst/>
          <a:gdLst/>
          <a:ahLst/>
          <a:cxnLst/>
          <a:rect l="0" t="0" r="0" b="0"/>
          <a:pathLst>
            <a:path>
              <a:moveTo>
                <a:pt x="0" y="964474"/>
              </a:moveTo>
              <a:lnTo>
                <a:pt x="79916" y="964474"/>
              </a:lnTo>
              <a:lnTo>
                <a:pt x="79916" y="0"/>
              </a:lnTo>
              <a:lnTo>
                <a:pt x="1598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2180" y="2634086"/>
        <a:ext cx="48881" cy="48881"/>
      </dsp:txXfrm>
    </dsp:sp>
    <dsp:sp modelId="{9794C4AB-93CB-4277-B19D-01B1D99ABB18}">
      <dsp:nvSpPr>
        <dsp:cNvPr id="0" name=""/>
        <dsp:cNvSpPr/>
      </dsp:nvSpPr>
      <dsp:spPr>
        <a:xfrm>
          <a:off x="1656704" y="1580180"/>
          <a:ext cx="159832" cy="1560584"/>
        </a:xfrm>
        <a:custGeom>
          <a:avLst/>
          <a:gdLst/>
          <a:ahLst/>
          <a:cxnLst/>
          <a:rect l="0" t="0" r="0" b="0"/>
          <a:pathLst>
            <a:path>
              <a:moveTo>
                <a:pt x="0" y="1560584"/>
              </a:moveTo>
              <a:lnTo>
                <a:pt x="79916" y="1560584"/>
              </a:lnTo>
              <a:lnTo>
                <a:pt x="79916" y="0"/>
              </a:lnTo>
              <a:lnTo>
                <a:pt x="1598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97402" y="2321254"/>
        <a:ext cx="78437" cy="78437"/>
      </dsp:txXfrm>
    </dsp:sp>
    <dsp:sp modelId="{8188C2E3-6E16-458C-AAFB-C377200D9AE1}">
      <dsp:nvSpPr>
        <dsp:cNvPr id="0" name=""/>
        <dsp:cNvSpPr/>
      </dsp:nvSpPr>
      <dsp:spPr>
        <a:xfrm>
          <a:off x="1656704" y="937197"/>
          <a:ext cx="159832" cy="2203567"/>
        </a:xfrm>
        <a:custGeom>
          <a:avLst/>
          <a:gdLst/>
          <a:ahLst/>
          <a:cxnLst/>
          <a:rect l="0" t="0" r="0" b="0"/>
          <a:pathLst>
            <a:path>
              <a:moveTo>
                <a:pt x="0" y="2203567"/>
              </a:moveTo>
              <a:lnTo>
                <a:pt x="79916" y="2203567"/>
              </a:lnTo>
              <a:lnTo>
                <a:pt x="79916" y="0"/>
              </a:lnTo>
              <a:lnTo>
                <a:pt x="1598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81387" y="1983747"/>
        <a:ext cx="110467" cy="110467"/>
      </dsp:txXfrm>
    </dsp:sp>
    <dsp:sp modelId="{3F3C6922-C0FC-4AB4-B51A-C591F8754E5B}">
      <dsp:nvSpPr>
        <dsp:cNvPr id="0" name=""/>
        <dsp:cNvSpPr/>
      </dsp:nvSpPr>
      <dsp:spPr>
        <a:xfrm>
          <a:off x="1656704" y="294214"/>
          <a:ext cx="159832" cy="2846550"/>
        </a:xfrm>
        <a:custGeom>
          <a:avLst/>
          <a:gdLst/>
          <a:ahLst/>
          <a:cxnLst/>
          <a:rect l="0" t="0" r="0" b="0"/>
          <a:pathLst>
            <a:path>
              <a:moveTo>
                <a:pt x="0" y="2846550"/>
              </a:moveTo>
              <a:lnTo>
                <a:pt x="79916" y="2846550"/>
              </a:lnTo>
              <a:lnTo>
                <a:pt x="79916" y="0"/>
              </a:lnTo>
              <a:lnTo>
                <a:pt x="1598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65345" y="1646213"/>
        <a:ext cx="142551" cy="142551"/>
      </dsp:txXfrm>
    </dsp:sp>
    <dsp:sp modelId="{8A9830C5-47E6-45C3-BA8B-DEE2BF6A8E5D}">
      <dsp:nvSpPr>
        <dsp:cNvPr id="0" name=""/>
        <dsp:cNvSpPr/>
      </dsp:nvSpPr>
      <dsp:spPr>
        <a:xfrm rot="16200000">
          <a:off x="-165998" y="2849829"/>
          <a:ext cx="3063534" cy="5818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i="0" u="none" kern="1200" dirty="0" smtClean="0"/>
            <a:t>Consiliul Calității</a:t>
          </a:r>
          <a:endParaRPr lang="ru-RU" sz="2400" kern="1200" dirty="0"/>
        </a:p>
      </dsp:txBody>
      <dsp:txXfrm>
        <a:off x="-165998" y="2849829"/>
        <a:ext cx="3063534" cy="581871"/>
      </dsp:txXfrm>
    </dsp:sp>
    <dsp:sp modelId="{5EB05AB6-513F-4809-B4D3-5D3533D57153}">
      <dsp:nvSpPr>
        <dsp:cNvPr id="0" name=""/>
        <dsp:cNvSpPr/>
      </dsp:nvSpPr>
      <dsp:spPr>
        <a:xfrm>
          <a:off x="1816536" y="3178"/>
          <a:ext cx="5360897" cy="58207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</a:t>
          </a:r>
          <a:r>
            <a:rPr lang="ro-RO" sz="1600" b="1" i="0" u="none" kern="1200" dirty="0" smtClean="0"/>
            <a:t>Îmbunătăţirea Calităţii şi Siguranţei Pacienţilor</a:t>
          </a:r>
          <a:endParaRPr lang="ru-RU" sz="1600" kern="1200" dirty="0"/>
        </a:p>
      </dsp:txBody>
      <dsp:txXfrm>
        <a:off x="1816536" y="3178"/>
        <a:ext cx="5360897" cy="582071"/>
      </dsp:txXfrm>
    </dsp:sp>
    <dsp:sp modelId="{B6C03819-84BD-4270-B8B9-724CC659A9D0}">
      <dsp:nvSpPr>
        <dsp:cNvPr id="0" name=""/>
        <dsp:cNvSpPr/>
      </dsp:nvSpPr>
      <dsp:spPr>
        <a:xfrm>
          <a:off x="1816536" y="646162"/>
          <a:ext cx="5360897" cy="5820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Accesul la îngrijiri medicale și Evaluarea pacientului</a:t>
          </a:r>
          <a:endParaRPr lang="en-US" sz="1600" b="0" i="0" u="none" kern="1200" dirty="0"/>
        </a:p>
      </dsp:txBody>
      <dsp:txXfrm>
        <a:off x="1816536" y="646162"/>
        <a:ext cx="5360897" cy="582071"/>
      </dsp:txXfrm>
    </dsp:sp>
    <dsp:sp modelId="{19A2D40C-0C3F-477C-93D6-052082ABC6EB}">
      <dsp:nvSpPr>
        <dsp:cNvPr id="0" name=""/>
        <dsp:cNvSpPr/>
      </dsp:nvSpPr>
      <dsp:spPr>
        <a:xfrm>
          <a:off x="1816536" y="1289145"/>
          <a:ext cx="5360897" cy="58207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Managamentul şi utilizarea medicamentelor</a:t>
          </a:r>
          <a:endParaRPr lang="en-US" sz="1600" b="0" i="0" u="none" kern="1200" dirty="0"/>
        </a:p>
      </dsp:txBody>
      <dsp:txXfrm>
        <a:off x="1816536" y="1289145"/>
        <a:ext cx="5360897" cy="582071"/>
      </dsp:txXfrm>
    </dsp:sp>
    <dsp:sp modelId="{D7D2DB9E-08FB-4728-8B74-5184D8237021}">
      <dsp:nvSpPr>
        <dsp:cNvPr id="0" name=""/>
        <dsp:cNvSpPr/>
      </dsp:nvSpPr>
      <dsp:spPr>
        <a:xfrm>
          <a:off x="1816536" y="1932128"/>
          <a:ext cx="5383121" cy="488323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Drepturile Pacientului</a:t>
          </a:r>
          <a:endParaRPr lang="en-US" sz="1600" b="0" i="1" u="none" kern="1200" dirty="0"/>
        </a:p>
      </dsp:txBody>
      <dsp:txXfrm>
        <a:off x="1816536" y="1932128"/>
        <a:ext cx="5383121" cy="488323"/>
      </dsp:txXfrm>
    </dsp:sp>
    <dsp:sp modelId="{19724E51-0C66-404A-9846-E5C2DABC354F}">
      <dsp:nvSpPr>
        <dsp:cNvPr id="0" name=""/>
        <dsp:cNvSpPr/>
      </dsp:nvSpPr>
      <dsp:spPr>
        <a:xfrm>
          <a:off x="1816536" y="2481363"/>
          <a:ext cx="5360897" cy="58207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Managementul pacientului chirurgical și ATI</a:t>
          </a:r>
          <a:endParaRPr lang="en-US" sz="1600" b="0" i="0" u="none" kern="1200" dirty="0"/>
        </a:p>
      </dsp:txBody>
      <dsp:txXfrm>
        <a:off x="1816536" y="2481363"/>
        <a:ext cx="5360897" cy="582071"/>
      </dsp:txXfrm>
    </dsp:sp>
    <dsp:sp modelId="{B59F97D6-0739-4280-BC47-5F95DE23C4FD}">
      <dsp:nvSpPr>
        <dsp:cNvPr id="0" name=""/>
        <dsp:cNvSpPr/>
      </dsp:nvSpPr>
      <dsp:spPr>
        <a:xfrm>
          <a:off x="1816536" y="3124346"/>
          <a:ext cx="5360897" cy="582071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Îngrijirea pacientului (Nursing)</a:t>
          </a:r>
          <a:endParaRPr lang="en-US" sz="1600" b="0" i="0" u="none" kern="1200" dirty="0"/>
        </a:p>
      </dsp:txBody>
      <dsp:txXfrm>
        <a:off x="1816536" y="3124346"/>
        <a:ext cx="5360897" cy="582071"/>
      </dsp:txXfrm>
    </dsp:sp>
    <dsp:sp modelId="{939FA4E2-1FC5-4EC3-88D7-2EC2BDC127B1}">
      <dsp:nvSpPr>
        <dsp:cNvPr id="0" name=""/>
        <dsp:cNvSpPr/>
      </dsp:nvSpPr>
      <dsp:spPr>
        <a:xfrm>
          <a:off x="1816536" y="3767330"/>
          <a:ext cx="5360897" cy="582071"/>
        </a:xfrm>
        <a:prstGeom prst="rect">
          <a:avLst/>
        </a:prstGeom>
        <a:solidFill>
          <a:srgbClr val="CCCC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Prevenirea și Controlul Infectiilor</a:t>
          </a:r>
          <a:endParaRPr lang="en-US" sz="1600" b="0" i="0" u="none" kern="1200" dirty="0"/>
        </a:p>
      </dsp:txBody>
      <dsp:txXfrm>
        <a:off x="1816536" y="3767330"/>
        <a:ext cx="5360897" cy="582071"/>
      </dsp:txXfrm>
    </dsp:sp>
    <dsp:sp modelId="{AF920313-2A25-41AB-A2C5-51BB00E7ED5C}">
      <dsp:nvSpPr>
        <dsp:cNvPr id="0" name=""/>
        <dsp:cNvSpPr/>
      </dsp:nvSpPr>
      <dsp:spPr>
        <a:xfrm>
          <a:off x="1816536" y="4410313"/>
          <a:ext cx="5360897" cy="582071"/>
        </a:xfrm>
        <a:prstGeom prst="rect">
          <a:avLst/>
        </a:prstGeom>
        <a:solidFill>
          <a:srgbClr val="CCEC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Managementul facilităţilor şi siguranţei</a:t>
          </a:r>
          <a:endParaRPr lang="en-US" sz="1600" b="0" i="0" u="none" kern="1200" dirty="0"/>
        </a:p>
      </dsp:txBody>
      <dsp:txXfrm>
        <a:off x="1816536" y="4410313"/>
        <a:ext cx="5360897" cy="582071"/>
      </dsp:txXfrm>
    </dsp:sp>
    <dsp:sp modelId="{A70DA9BA-8532-41D0-AC92-FC2644493A6D}">
      <dsp:nvSpPr>
        <dsp:cNvPr id="0" name=""/>
        <dsp:cNvSpPr/>
      </dsp:nvSpPr>
      <dsp:spPr>
        <a:xfrm>
          <a:off x="1816536" y="5053296"/>
          <a:ext cx="5360897" cy="582071"/>
        </a:xfrm>
        <a:prstGeom prst="rect">
          <a:avLst/>
        </a:prstGeom>
        <a:solidFill>
          <a:srgbClr val="CC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Calificarea și educarea personalului</a:t>
          </a:r>
          <a:endParaRPr lang="en-US" sz="1600" b="0" i="0" u="none" kern="1200" dirty="0"/>
        </a:p>
      </dsp:txBody>
      <dsp:txXfrm>
        <a:off x="1816536" y="5053296"/>
        <a:ext cx="5360897" cy="582071"/>
      </dsp:txXfrm>
    </dsp:sp>
    <dsp:sp modelId="{D2A2D1A9-68C8-4092-B860-7776374A3415}">
      <dsp:nvSpPr>
        <dsp:cNvPr id="0" name=""/>
        <dsp:cNvSpPr/>
      </dsp:nvSpPr>
      <dsp:spPr>
        <a:xfrm>
          <a:off x="1816536" y="5696279"/>
          <a:ext cx="5360897" cy="582071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CC Managementul comunicării şi informării</a:t>
          </a:r>
          <a:endParaRPr lang="en-US" sz="1600" b="0" i="0" u="none" kern="1200" dirty="0"/>
        </a:p>
      </dsp:txBody>
      <dsp:txXfrm>
        <a:off x="1816536" y="5696279"/>
        <a:ext cx="5360897" cy="5820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309"/>
          <a:ext cx="2445026" cy="5535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7023" y="28332"/>
        <a:ext cx="2390980" cy="499533"/>
      </dsp:txXfrm>
    </dsp:sp>
    <dsp:sp modelId="{505D0C0C-8758-474A-8DB5-4E56D951BC5D}">
      <dsp:nvSpPr>
        <dsp:cNvPr id="0" name=""/>
        <dsp:cNvSpPr/>
      </dsp:nvSpPr>
      <dsp:spPr>
        <a:xfrm>
          <a:off x="0" y="568515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voluție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595538"/>
        <a:ext cx="2390980" cy="499533"/>
      </dsp:txXfrm>
    </dsp:sp>
    <dsp:sp modelId="{E6BD5AE8-66B8-4768-BDC2-ACA21A605558}">
      <dsp:nvSpPr>
        <dsp:cNvPr id="0" name=""/>
        <dsp:cNvSpPr/>
      </dsp:nvSpPr>
      <dsp:spPr>
        <a:xfrm>
          <a:off x="0" y="1135720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S</a:t>
          </a:r>
          <a:r>
            <a:rPr lang="en-US" sz="2400" kern="1200" dirty="0" err="1" smtClean="0">
              <a:solidFill>
                <a:schemeClr val="tx1"/>
              </a:solidFill>
            </a:rPr>
            <a:t>iguran</a:t>
          </a:r>
          <a:r>
            <a:rPr lang="ro-MD" sz="2400" kern="1200" dirty="0" smtClean="0">
              <a:solidFill>
                <a:schemeClr val="tx1"/>
              </a:solidFill>
            </a:rPr>
            <a:t>ță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1162743"/>
        <a:ext cx="2390980" cy="499533"/>
      </dsp:txXfrm>
    </dsp:sp>
    <dsp:sp modelId="{431F18AC-9439-44CF-95DD-662885F82CF3}">
      <dsp:nvSpPr>
        <dsp:cNvPr id="0" name=""/>
        <dsp:cNvSpPr/>
      </dsp:nvSpPr>
      <dsp:spPr>
        <a:xfrm>
          <a:off x="0" y="1702926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1729949"/>
        <a:ext cx="2390980" cy="499533"/>
      </dsp:txXfrm>
    </dsp:sp>
    <dsp:sp modelId="{73B52DA9-054A-44A4-ABD5-34D5BC914323}">
      <dsp:nvSpPr>
        <dsp:cNvPr id="0" name=""/>
        <dsp:cNvSpPr/>
      </dsp:nvSpPr>
      <dsp:spPr>
        <a:xfrm>
          <a:off x="0" y="2270132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ntuziasm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2297155"/>
        <a:ext cx="2390980" cy="499533"/>
      </dsp:txXfrm>
    </dsp:sp>
    <dsp:sp modelId="{828C1831-9768-4284-AE4C-D7DD461A5D14}">
      <dsp:nvSpPr>
        <dsp:cNvPr id="0" name=""/>
        <dsp:cNvSpPr/>
      </dsp:nvSpPr>
      <dsp:spPr>
        <a:xfrm>
          <a:off x="0" y="2837337"/>
          <a:ext cx="2445026" cy="55357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C</a:t>
          </a:r>
          <a:r>
            <a:rPr lang="en-US" sz="2400" kern="1200" dirty="0" err="1" smtClean="0">
              <a:solidFill>
                <a:schemeClr val="bg1"/>
              </a:solidFill>
            </a:rPr>
            <a:t>olaborare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2864360"/>
        <a:ext cx="2390980" cy="499533"/>
      </dsp:txXfrm>
    </dsp:sp>
    <dsp:sp modelId="{75C36C75-87E3-4D28-9744-9A25FF887B78}">
      <dsp:nvSpPr>
        <dsp:cNvPr id="0" name=""/>
        <dsp:cNvSpPr/>
      </dsp:nvSpPr>
      <dsp:spPr>
        <a:xfrm>
          <a:off x="0" y="3404543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T</a:t>
          </a:r>
          <a:r>
            <a:rPr lang="en-US" sz="2400" kern="1200" dirty="0" err="1" smtClean="0">
              <a:solidFill>
                <a:schemeClr val="tx1"/>
              </a:solidFill>
            </a:rPr>
            <a:t>enacitate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3431566"/>
        <a:ext cx="2390980" cy="4995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B3344-4F56-4CC7-AB06-6CA39630B6D1}">
      <dsp:nvSpPr>
        <dsp:cNvPr id="0" name=""/>
        <dsp:cNvSpPr/>
      </dsp:nvSpPr>
      <dsp:spPr>
        <a:xfrm>
          <a:off x="2631831" y="2096946"/>
          <a:ext cx="1494946" cy="149494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SCR ”Timofei Moșneaga”</a:t>
          </a:r>
          <a:endParaRPr lang="ru-RU" sz="1600" b="1" kern="1200" dirty="0"/>
        </a:p>
      </dsp:txBody>
      <dsp:txXfrm>
        <a:off x="2850761" y="2315876"/>
        <a:ext cx="1057086" cy="1057086"/>
      </dsp:txXfrm>
    </dsp:sp>
    <dsp:sp modelId="{119488B3-00D2-4246-9AAA-6B8273219200}">
      <dsp:nvSpPr>
        <dsp:cNvPr id="0" name=""/>
        <dsp:cNvSpPr/>
      </dsp:nvSpPr>
      <dsp:spPr>
        <a:xfrm rot="16200000">
          <a:off x="3220774" y="1552665"/>
          <a:ext cx="317060" cy="508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3268333" y="1701880"/>
        <a:ext cx="221942" cy="304969"/>
      </dsp:txXfrm>
    </dsp:sp>
    <dsp:sp modelId="{FFCC33D8-D8B7-44DF-B100-DB1395D7AD27}">
      <dsp:nvSpPr>
        <dsp:cNvPr id="0" name=""/>
        <dsp:cNvSpPr/>
      </dsp:nvSpPr>
      <dsp:spPr>
        <a:xfrm>
          <a:off x="2631831" y="3772"/>
          <a:ext cx="1494946" cy="149494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500" b="1" kern="1200" dirty="0" smtClean="0"/>
            <a:t>Instituții medicale raionale</a:t>
          </a:r>
          <a:endParaRPr lang="ru-RU" sz="1500" b="1" kern="1200" dirty="0"/>
        </a:p>
      </dsp:txBody>
      <dsp:txXfrm>
        <a:off x="2850761" y="222702"/>
        <a:ext cx="1057086" cy="1057086"/>
      </dsp:txXfrm>
    </dsp:sp>
    <dsp:sp modelId="{1B4D5296-CDDC-4675-AB5E-704E8E1A416E}">
      <dsp:nvSpPr>
        <dsp:cNvPr id="0" name=""/>
        <dsp:cNvSpPr/>
      </dsp:nvSpPr>
      <dsp:spPr>
        <a:xfrm>
          <a:off x="4258387" y="2590279"/>
          <a:ext cx="317060" cy="508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18756"/>
            <a:satOff val="-16009"/>
            <a:lumOff val="1191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4258387" y="2691935"/>
        <a:ext cx="221942" cy="304969"/>
      </dsp:txXfrm>
    </dsp:sp>
    <dsp:sp modelId="{93601C87-F403-4E1D-926E-B38CF73E6BE4}">
      <dsp:nvSpPr>
        <dsp:cNvPr id="0" name=""/>
        <dsp:cNvSpPr/>
      </dsp:nvSpPr>
      <dsp:spPr>
        <a:xfrm>
          <a:off x="4725005" y="2096946"/>
          <a:ext cx="1494946" cy="149494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118854"/>
                <a:satOff val="-16214"/>
                <a:lumOff val="12462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118854"/>
                <a:satOff val="-16214"/>
                <a:lumOff val="12462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118854"/>
                <a:satOff val="-16214"/>
                <a:lumOff val="124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118854"/>
                <a:satOff val="-16214"/>
                <a:lumOff val="124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500" b="1" kern="1200" dirty="0" smtClean="0"/>
            <a:t>Instituții medicale de peste hotare</a:t>
          </a:r>
          <a:endParaRPr lang="ru-RU" sz="1500" b="1" kern="1200" dirty="0"/>
        </a:p>
      </dsp:txBody>
      <dsp:txXfrm>
        <a:off x="4943935" y="2315876"/>
        <a:ext cx="1057086" cy="1057086"/>
      </dsp:txXfrm>
    </dsp:sp>
    <dsp:sp modelId="{9B1A7A0A-4B41-4B60-AE88-50B07F9C5CCF}">
      <dsp:nvSpPr>
        <dsp:cNvPr id="0" name=""/>
        <dsp:cNvSpPr/>
      </dsp:nvSpPr>
      <dsp:spPr>
        <a:xfrm rot="5400000">
          <a:off x="3220774" y="3627892"/>
          <a:ext cx="317060" cy="508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37513"/>
            <a:satOff val="-32018"/>
            <a:lumOff val="2383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3268333" y="3681989"/>
        <a:ext cx="221942" cy="304969"/>
      </dsp:txXfrm>
    </dsp:sp>
    <dsp:sp modelId="{68B62C99-64F8-41C1-8978-78C6B877E0AE}">
      <dsp:nvSpPr>
        <dsp:cNvPr id="0" name=""/>
        <dsp:cNvSpPr/>
      </dsp:nvSpPr>
      <dsp:spPr>
        <a:xfrm>
          <a:off x="2631831" y="4190121"/>
          <a:ext cx="1494946" cy="149494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237708"/>
                <a:satOff val="-32427"/>
                <a:lumOff val="24925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237708"/>
                <a:satOff val="-32427"/>
                <a:lumOff val="24925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237708"/>
                <a:satOff val="-32427"/>
                <a:lumOff val="249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237708"/>
                <a:satOff val="-32427"/>
                <a:lumOff val="249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500" b="1" kern="1200" dirty="0" smtClean="0"/>
            <a:t>Proiecte de colaborare</a:t>
          </a:r>
          <a:endParaRPr lang="ru-RU" sz="1500" b="1" kern="1200" dirty="0"/>
        </a:p>
      </dsp:txBody>
      <dsp:txXfrm>
        <a:off x="2850761" y="4409051"/>
        <a:ext cx="1057086" cy="1057086"/>
      </dsp:txXfrm>
    </dsp:sp>
    <dsp:sp modelId="{CEAE7E7E-9693-400A-AF1D-450EE4C4DE6C}">
      <dsp:nvSpPr>
        <dsp:cNvPr id="0" name=""/>
        <dsp:cNvSpPr/>
      </dsp:nvSpPr>
      <dsp:spPr>
        <a:xfrm rot="10800000">
          <a:off x="2183160" y="2590279"/>
          <a:ext cx="317060" cy="508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56269"/>
            <a:satOff val="-48027"/>
            <a:lumOff val="3575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2278278" y="2691935"/>
        <a:ext cx="221942" cy="304969"/>
      </dsp:txXfrm>
    </dsp:sp>
    <dsp:sp modelId="{6D21CB35-5306-4B57-98D9-97083B8F92E7}">
      <dsp:nvSpPr>
        <dsp:cNvPr id="0" name=""/>
        <dsp:cNvSpPr/>
      </dsp:nvSpPr>
      <dsp:spPr>
        <a:xfrm>
          <a:off x="538657" y="2096946"/>
          <a:ext cx="1494946" cy="149494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56562"/>
                <a:satOff val="-48641"/>
                <a:lumOff val="37387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356562"/>
                <a:satOff val="-48641"/>
                <a:lumOff val="37387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356562"/>
                <a:satOff val="-48641"/>
                <a:lumOff val="373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356562"/>
                <a:satOff val="-48641"/>
                <a:lumOff val="373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500" b="1" kern="1200" dirty="0" smtClean="0"/>
            <a:t>Parteneriate</a:t>
          </a:r>
          <a:endParaRPr lang="ru-RU" sz="1500" b="1" kern="1200" dirty="0"/>
        </a:p>
      </dsp:txBody>
      <dsp:txXfrm>
        <a:off x="757587" y="2315876"/>
        <a:ext cx="1057086" cy="10570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0382"/>
          <a:ext cx="2415208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8100" y="38482"/>
        <a:ext cx="2359008" cy="519439"/>
      </dsp:txXfrm>
    </dsp:sp>
    <dsp:sp modelId="{505D0C0C-8758-474A-8DB5-4E56D951BC5D}">
      <dsp:nvSpPr>
        <dsp:cNvPr id="0" name=""/>
        <dsp:cNvSpPr/>
      </dsp:nvSpPr>
      <dsp:spPr>
        <a:xfrm>
          <a:off x="0" y="620582"/>
          <a:ext cx="2415208" cy="575639"/>
        </a:xfrm>
        <a:prstGeom prst="round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voluție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648682"/>
        <a:ext cx="2359008" cy="519439"/>
      </dsp:txXfrm>
    </dsp:sp>
    <dsp:sp modelId="{E6BD5AE8-66B8-4768-BDC2-ACA21A605558}">
      <dsp:nvSpPr>
        <dsp:cNvPr id="0" name=""/>
        <dsp:cNvSpPr/>
      </dsp:nvSpPr>
      <dsp:spPr>
        <a:xfrm>
          <a:off x="0" y="1230782"/>
          <a:ext cx="2415208" cy="57563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S</a:t>
          </a:r>
          <a:r>
            <a:rPr lang="en-US" sz="2400" kern="1200" dirty="0" err="1" smtClean="0">
              <a:solidFill>
                <a:schemeClr val="tx1"/>
              </a:solidFill>
            </a:rPr>
            <a:t>iguran</a:t>
          </a:r>
          <a:r>
            <a:rPr lang="ro-MD" sz="2400" kern="1200" dirty="0" smtClean="0">
              <a:solidFill>
                <a:schemeClr val="tx1"/>
              </a:solidFill>
            </a:rPr>
            <a:t>ță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1258882"/>
        <a:ext cx="2359008" cy="519439"/>
      </dsp:txXfrm>
    </dsp:sp>
    <dsp:sp modelId="{431F18AC-9439-44CF-95DD-662885F82CF3}">
      <dsp:nvSpPr>
        <dsp:cNvPr id="0" name=""/>
        <dsp:cNvSpPr/>
      </dsp:nvSpPr>
      <dsp:spPr>
        <a:xfrm>
          <a:off x="0" y="1840982"/>
          <a:ext cx="2415208" cy="57563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1869082"/>
        <a:ext cx="2359008" cy="519439"/>
      </dsp:txXfrm>
    </dsp:sp>
    <dsp:sp modelId="{73B52DA9-054A-44A4-ABD5-34D5BC914323}">
      <dsp:nvSpPr>
        <dsp:cNvPr id="0" name=""/>
        <dsp:cNvSpPr/>
      </dsp:nvSpPr>
      <dsp:spPr>
        <a:xfrm>
          <a:off x="0" y="2451182"/>
          <a:ext cx="2415208" cy="57563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E</a:t>
          </a:r>
          <a:r>
            <a:rPr lang="en-US" sz="2400" kern="1200" dirty="0" err="1" smtClean="0">
              <a:solidFill>
                <a:schemeClr val="bg1"/>
              </a:solidFill>
            </a:rPr>
            <a:t>ntuziasm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8100" y="2479282"/>
        <a:ext cx="2359008" cy="519439"/>
      </dsp:txXfrm>
    </dsp:sp>
    <dsp:sp modelId="{828C1831-9768-4284-AE4C-D7DD461A5D14}">
      <dsp:nvSpPr>
        <dsp:cNvPr id="0" name=""/>
        <dsp:cNvSpPr/>
      </dsp:nvSpPr>
      <dsp:spPr>
        <a:xfrm>
          <a:off x="0" y="3061382"/>
          <a:ext cx="2415208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8100" y="3089482"/>
        <a:ext cx="2359008" cy="519439"/>
      </dsp:txXfrm>
    </dsp:sp>
    <dsp:sp modelId="{75C36C75-87E3-4D28-9744-9A25FF887B78}">
      <dsp:nvSpPr>
        <dsp:cNvPr id="0" name=""/>
        <dsp:cNvSpPr/>
      </dsp:nvSpPr>
      <dsp:spPr>
        <a:xfrm>
          <a:off x="0" y="3671582"/>
          <a:ext cx="2415208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8100" y="3699682"/>
        <a:ext cx="2359008" cy="5194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FE19-2271-4BAF-9D5F-BA2A06D44143}">
      <dsp:nvSpPr>
        <dsp:cNvPr id="0" name=""/>
        <dsp:cNvSpPr/>
      </dsp:nvSpPr>
      <dsp:spPr>
        <a:xfrm>
          <a:off x="3435" y="355276"/>
          <a:ext cx="3349331" cy="1303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b="1" kern="1200" dirty="0" smtClean="0"/>
            <a:t>Departament Terapie</a:t>
          </a:r>
          <a:endParaRPr lang="ru-RU" sz="2600" b="1" kern="1200" dirty="0"/>
        </a:p>
      </dsp:txBody>
      <dsp:txXfrm>
        <a:off x="3435" y="355276"/>
        <a:ext cx="3349331" cy="1303376"/>
      </dsp:txXfrm>
    </dsp:sp>
    <dsp:sp modelId="{639966A2-36B4-436A-A00B-1CFE1CCF9702}">
      <dsp:nvSpPr>
        <dsp:cNvPr id="0" name=""/>
        <dsp:cNvSpPr/>
      </dsp:nvSpPr>
      <dsp:spPr>
        <a:xfrm>
          <a:off x="3435" y="1658652"/>
          <a:ext cx="3349331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Articole - 3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Postere</a:t>
          </a:r>
          <a:r>
            <a:rPr lang="ro-MD" sz="2600" kern="1200" dirty="0" smtClean="0"/>
            <a:t> – 1 persoană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Teze</a:t>
          </a:r>
          <a:r>
            <a:rPr lang="ro-MD" sz="2600" kern="1200" dirty="0" smtClean="0"/>
            <a:t> - 1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Prezentări la congrese </a:t>
          </a:r>
          <a:r>
            <a:rPr lang="ro-MD" sz="2600" kern="1200" dirty="0" smtClean="0"/>
            <a:t>– 3</a:t>
          </a:r>
          <a:endParaRPr lang="ru-RU" sz="2600" kern="1200" dirty="0"/>
        </a:p>
      </dsp:txBody>
      <dsp:txXfrm>
        <a:off x="3435" y="1658652"/>
        <a:ext cx="3349331" cy="2712060"/>
      </dsp:txXfrm>
    </dsp:sp>
    <dsp:sp modelId="{D4372376-DCB6-419F-B0AB-DA50B07566BA}">
      <dsp:nvSpPr>
        <dsp:cNvPr id="0" name=""/>
        <dsp:cNvSpPr/>
      </dsp:nvSpPr>
      <dsp:spPr>
        <a:xfrm>
          <a:off x="3821673" y="355276"/>
          <a:ext cx="3349331" cy="1303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b="1" kern="1200" dirty="0" smtClean="0"/>
            <a:t>Departament chirurgie</a:t>
          </a:r>
          <a:endParaRPr lang="ru-RU" sz="2600" b="1" kern="1200" dirty="0"/>
        </a:p>
      </dsp:txBody>
      <dsp:txXfrm>
        <a:off x="3821673" y="355276"/>
        <a:ext cx="3349331" cy="1303376"/>
      </dsp:txXfrm>
    </dsp:sp>
    <dsp:sp modelId="{389F1174-8B62-4F5F-A0A2-81A4003FDF37}">
      <dsp:nvSpPr>
        <dsp:cNvPr id="0" name=""/>
        <dsp:cNvSpPr/>
      </dsp:nvSpPr>
      <dsp:spPr>
        <a:xfrm>
          <a:off x="3821673" y="1658652"/>
          <a:ext cx="3349331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Postere - 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smtClean="0"/>
            <a:t>Prezentări la congrese -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smtClean="0"/>
            <a:t>Teze - 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smtClean="0"/>
            <a:t>Articole -</a:t>
          </a:r>
          <a:endParaRPr lang="ru-RU" sz="2600" b="1" kern="1200"/>
        </a:p>
      </dsp:txBody>
      <dsp:txXfrm>
        <a:off x="3821673" y="1658652"/>
        <a:ext cx="3349331" cy="2712060"/>
      </dsp:txXfrm>
    </dsp:sp>
    <dsp:sp modelId="{95C47F9D-9FBD-436A-B418-5A31BB1F75A8}">
      <dsp:nvSpPr>
        <dsp:cNvPr id="0" name=""/>
        <dsp:cNvSpPr/>
      </dsp:nvSpPr>
      <dsp:spPr>
        <a:xfrm>
          <a:off x="7639911" y="355276"/>
          <a:ext cx="3349331" cy="1303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b="1" kern="1200" dirty="0" smtClean="0"/>
            <a:t>Departament chirurgie cardiovasculară</a:t>
          </a:r>
          <a:endParaRPr lang="ru-RU" sz="2600" b="1" kern="1200" dirty="0"/>
        </a:p>
      </dsp:txBody>
      <dsp:txXfrm>
        <a:off x="7639911" y="355276"/>
        <a:ext cx="3349331" cy="1303376"/>
      </dsp:txXfrm>
    </dsp:sp>
    <dsp:sp modelId="{14F184EE-AAA4-4ED5-82ED-521B898C7EE1}">
      <dsp:nvSpPr>
        <dsp:cNvPr id="0" name=""/>
        <dsp:cNvSpPr/>
      </dsp:nvSpPr>
      <dsp:spPr>
        <a:xfrm>
          <a:off x="7639911" y="1658652"/>
          <a:ext cx="3349331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Postere - </a:t>
          </a:r>
          <a:r>
            <a:rPr lang="ro-MD" sz="2600" b="0" kern="1200" dirty="0" smtClean="0"/>
            <a:t>1</a:t>
          </a:r>
          <a:endParaRPr lang="ru-RU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Prezentări la congrese - </a:t>
          </a:r>
          <a:r>
            <a:rPr lang="ro-MD" sz="2600" b="0" kern="1200" dirty="0" smtClean="0"/>
            <a:t>10</a:t>
          </a:r>
          <a:endParaRPr lang="ru-RU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Teze - 8</a:t>
          </a:r>
          <a:endParaRPr lang="ru-RU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600" b="1" kern="1200" dirty="0" smtClean="0"/>
            <a:t>Brevet de invenție - 1 </a:t>
          </a:r>
          <a:endParaRPr lang="ru-RU" sz="2600" b="1" kern="1200" dirty="0"/>
        </a:p>
      </dsp:txBody>
      <dsp:txXfrm>
        <a:off x="7639911" y="1658652"/>
        <a:ext cx="3349331" cy="2712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0BB26-8A1A-4374-B630-4BCBC75B23DD}">
      <dsp:nvSpPr>
        <dsp:cNvPr id="0" name=""/>
        <dsp:cNvSpPr/>
      </dsp:nvSpPr>
      <dsp:spPr>
        <a:xfrm>
          <a:off x="315186" y="685615"/>
          <a:ext cx="3838111" cy="383811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2">
            <a:hueOff val="923989"/>
            <a:satOff val="-17763"/>
            <a:lumOff val="-3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F304-FAE0-47CF-AA63-ABD52B050077}">
      <dsp:nvSpPr>
        <dsp:cNvPr id="0" name=""/>
        <dsp:cNvSpPr/>
      </dsp:nvSpPr>
      <dsp:spPr>
        <a:xfrm>
          <a:off x="315186" y="685615"/>
          <a:ext cx="3838111" cy="383811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2">
            <a:hueOff val="461994"/>
            <a:satOff val="-8882"/>
            <a:lumOff val="-15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C332-2F1F-400F-980F-C4CAB3489518}">
      <dsp:nvSpPr>
        <dsp:cNvPr id="0" name=""/>
        <dsp:cNvSpPr/>
      </dsp:nvSpPr>
      <dsp:spPr>
        <a:xfrm>
          <a:off x="315186" y="685615"/>
          <a:ext cx="3838111" cy="383811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174B5-5295-466C-8FDD-EBABF72E87D6}">
      <dsp:nvSpPr>
        <dsp:cNvPr id="0" name=""/>
        <dsp:cNvSpPr/>
      </dsp:nvSpPr>
      <dsp:spPr>
        <a:xfrm>
          <a:off x="993536" y="1722071"/>
          <a:ext cx="2481411" cy="1765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/>
            <a:t>Servicii medicale disponibile</a:t>
          </a:r>
          <a:endParaRPr lang="ru-RU" sz="2400" b="1" kern="1200" dirty="0"/>
        </a:p>
      </dsp:txBody>
      <dsp:txXfrm>
        <a:off x="1356930" y="1980578"/>
        <a:ext cx="1754623" cy="1248185"/>
      </dsp:txXfrm>
    </dsp:sp>
    <dsp:sp modelId="{6AD0588D-868A-4B35-812B-F61D3FD6369C}">
      <dsp:nvSpPr>
        <dsp:cNvPr id="0" name=""/>
        <dsp:cNvSpPr/>
      </dsp:nvSpPr>
      <dsp:spPr>
        <a:xfrm>
          <a:off x="1365748" y="112279"/>
          <a:ext cx="1736988" cy="12356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b="1" kern="1200" dirty="0" smtClean="0">
              <a:solidFill>
                <a:srgbClr val="002060"/>
              </a:solidFill>
            </a:rPr>
            <a:t>Servicii medicale de consultanță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620124" y="293234"/>
        <a:ext cx="1228236" cy="873729"/>
      </dsp:txXfrm>
    </dsp:sp>
    <dsp:sp modelId="{9592DA54-A809-424E-954F-3ACBB832CB13}">
      <dsp:nvSpPr>
        <dsp:cNvPr id="0" name=""/>
        <dsp:cNvSpPr/>
      </dsp:nvSpPr>
      <dsp:spPr>
        <a:xfrm>
          <a:off x="2989176" y="2924138"/>
          <a:ext cx="1736988" cy="1235639"/>
        </a:xfrm>
        <a:prstGeom prst="ellipse">
          <a:avLst/>
        </a:prstGeom>
        <a:solidFill>
          <a:schemeClr val="accent2">
            <a:hueOff val="461994"/>
            <a:satOff val="-8882"/>
            <a:lumOff val="-15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b="1" kern="1200" dirty="0" smtClean="0">
              <a:solidFill>
                <a:srgbClr val="002060"/>
              </a:solidFill>
            </a:rPr>
            <a:t>Servicii medicale de staționar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43552" y="3105093"/>
        <a:ext cx="1228236" cy="873729"/>
      </dsp:txXfrm>
    </dsp:sp>
    <dsp:sp modelId="{ABA24351-AE84-49C0-BBF5-6086354F287F}">
      <dsp:nvSpPr>
        <dsp:cNvPr id="0" name=""/>
        <dsp:cNvSpPr/>
      </dsp:nvSpPr>
      <dsp:spPr>
        <a:xfrm>
          <a:off x="-240893" y="2924138"/>
          <a:ext cx="1703415" cy="1235639"/>
        </a:xfrm>
        <a:prstGeom prst="ellipse">
          <a:avLst/>
        </a:prstGeom>
        <a:solidFill>
          <a:schemeClr val="accent2">
            <a:hueOff val="923989"/>
            <a:satOff val="-17763"/>
            <a:lumOff val="-30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b="1" kern="1200" smtClean="0">
              <a:solidFill>
                <a:schemeClr val="bg1"/>
              </a:solidFill>
            </a:rPr>
            <a:t>Servicii </a:t>
          </a:r>
          <a:r>
            <a:rPr lang="ro-MD" sz="1800" b="1" kern="1200" dirty="0" smtClean="0">
              <a:solidFill>
                <a:schemeClr val="bg1"/>
              </a:solidFill>
            </a:rPr>
            <a:t>medicale de diagnostic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8566" y="3105093"/>
        <a:ext cx="1204497" cy="873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2789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8215" y="56114"/>
        <a:ext cx="2342423" cy="521550"/>
      </dsp:txXfrm>
    </dsp:sp>
    <dsp:sp modelId="{505D0C0C-8758-474A-8DB5-4E56D951BC5D}">
      <dsp:nvSpPr>
        <dsp:cNvPr id="0" name=""/>
        <dsp:cNvSpPr/>
      </dsp:nvSpPr>
      <dsp:spPr>
        <a:xfrm>
          <a:off x="0" y="64331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voluție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8215" y="671534"/>
        <a:ext cx="2342423" cy="521550"/>
      </dsp:txXfrm>
    </dsp:sp>
    <dsp:sp modelId="{E6BD5AE8-66B8-4768-BDC2-ACA21A605558}">
      <dsp:nvSpPr>
        <dsp:cNvPr id="0" name=""/>
        <dsp:cNvSpPr/>
      </dsp:nvSpPr>
      <dsp:spPr>
        <a:xfrm>
          <a:off x="0" y="125873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8215" y="1286954"/>
        <a:ext cx="2342423" cy="521550"/>
      </dsp:txXfrm>
    </dsp:sp>
    <dsp:sp modelId="{431F18AC-9439-44CF-95DD-662885F82CF3}">
      <dsp:nvSpPr>
        <dsp:cNvPr id="0" name=""/>
        <dsp:cNvSpPr/>
      </dsp:nvSpPr>
      <dsp:spPr>
        <a:xfrm>
          <a:off x="0" y="1874159"/>
          <a:ext cx="2398853" cy="5779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P</a:t>
          </a:r>
          <a:r>
            <a:rPr lang="en-US" sz="2400" kern="1200" dirty="0" err="1" smtClean="0">
              <a:solidFill>
                <a:schemeClr val="bg1"/>
              </a:solidFill>
            </a:rPr>
            <a:t>rofesionalism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8215" y="1902374"/>
        <a:ext cx="2342423" cy="521550"/>
      </dsp:txXfrm>
    </dsp:sp>
    <dsp:sp modelId="{73B52DA9-054A-44A4-ABD5-34D5BC914323}">
      <dsp:nvSpPr>
        <dsp:cNvPr id="0" name=""/>
        <dsp:cNvSpPr/>
      </dsp:nvSpPr>
      <dsp:spPr>
        <a:xfrm>
          <a:off x="0" y="248957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8215" y="2517794"/>
        <a:ext cx="2342423" cy="521550"/>
      </dsp:txXfrm>
    </dsp:sp>
    <dsp:sp modelId="{828C1831-9768-4284-AE4C-D7DD461A5D14}">
      <dsp:nvSpPr>
        <dsp:cNvPr id="0" name=""/>
        <dsp:cNvSpPr/>
      </dsp:nvSpPr>
      <dsp:spPr>
        <a:xfrm>
          <a:off x="0" y="310499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8215" y="3133214"/>
        <a:ext cx="2342423" cy="521550"/>
      </dsp:txXfrm>
    </dsp:sp>
    <dsp:sp modelId="{75C36C75-87E3-4D28-9744-9A25FF887B78}">
      <dsp:nvSpPr>
        <dsp:cNvPr id="0" name=""/>
        <dsp:cNvSpPr/>
      </dsp:nvSpPr>
      <dsp:spPr>
        <a:xfrm>
          <a:off x="0" y="372041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8215" y="3748634"/>
        <a:ext cx="2342423" cy="521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402"/>
          <a:ext cx="2468301" cy="56900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R</a:t>
          </a:r>
          <a:r>
            <a:rPr lang="en-US" sz="2400" b="0" kern="1200" dirty="0" err="1" smtClean="0">
              <a:solidFill>
                <a:schemeClr val="bg1"/>
              </a:solidFill>
            </a:rPr>
            <a:t>esponsabilitate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7776" y="29178"/>
        <a:ext cx="2412749" cy="513451"/>
      </dsp:txXfrm>
    </dsp:sp>
    <dsp:sp modelId="{505D0C0C-8758-474A-8DB5-4E56D951BC5D}">
      <dsp:nvSpPr>
        <dsp:cNvPr id="0" name=""/>
        <dsp:cNvSpPr/>
      </dsp:nvSpPr>
      <dsp:spPr>
        <a:xfrm>
          <a:off x="0" y="58441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voluție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612188"/>
        <a:ext cx="2412749" cy="513451"/>
      </dsp:txXfrm>
    </dsp:sp>
    <dsp:sp modelId="{E6BD5AE8-66B8-4768-BDC2-ACA21A605558}">
      <dsp:nvSpPr>
        <dsp:cNvPr id="0" name=""/>
        <dsp:cNvSpPr/>
      </dsp:nvSpPr>
      <dsp:spPr>
        <a:xfrm>
          <a:off x="0" y="116742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7776" y="1195198"/>
        <a:ext cx="2412749" cy="513451"/>
      </dsp:txXfrm>
    </dsp:sp>
    <dsp:sp modelId="{431F18AC-9439-44CF-95DD-662885F82CF3}">
      <dsp:nvSpPr>
        <dsp:cNvPr id="0" name=""/>
        <dsp:cNvSpPr/>
      </dsp:nvSpPr>
      <dsp:spPr>
        <a:xfrm>
          <a:off x="0" y="175043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</a:t>
          </a:r>
          <a:r>
            <a:rPr lang="en-US" sz="2400" kern="1200" smtClean="0"/>
            <a:t>rofesionalism </a:t>
          </a:r>
          <a:endParaRPr lang="en-US" sz="2400" kern="1200" dirty="0"/>
        </a:p>
      </dsp:txBody>
      <dsp:txXfrm>
        <a:off x="27776" y="1778208"/>
        <a:ext cx="2412749" cy="513451"/>
      </dsp:txXfrm>
    </dsp:sp>
    <dsp:sp modelId="{73B52DA9-054A-44A4-ABD5-34D5BC914323}">
      <dsp:nvSpPr>
        <dsp:cNvPr id="0" name=""/>
        <dsp:cNvSpPr/>
      </dsp:nvSpPr>
      <dsp:spPr>
        <a:xfrm>
          <a:off x="0" y="233344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7776" y="2361218"/>
        <a:ext cx="2412749" cy="513451"/>
      </dsp:txXfrm>
    </dsp:sp>
    <dsp:sp modelId="{828C1831-9768-4284-AE4C-D7DD461A5D14}">
      <dsp:nvSpPr>
        <dsp:cNvPr id="0" name=""/>
        <dsp:cNvSpPr/>
      </dsp:nvSpPr>
      <dsp:spPr>
        <a:xfrm>
          <a:off x="0" y="291645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7776" y="2944228"/>
        <a:ext cx="2412749" cy="513451"/>
      </dsp:txXfrm>
    </dsp:sp>
    <dsp:sp modelId="{75C36C75-87E3-4D28-9744-9A25FF887B78}">
      <dsp:nvSpPr>
        <dsp:cNvPr id="0" name=""/>
        <dsp:cNvSpPr/>
      </dsp:nvSpPr>
      <dsp:spPr>
        <a:xfrm>
          <a:off x="0" y="3499463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</a:t>
          </a:r>
          <a:r>
            <a:rPr lang="en-US" sz="2400" kern="1200" dirty="0" err="1" smtClean="0"/>
            <a:t>enacitate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3527239"/>
        <a:ext cx="2412749" cy="513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402"/>
          <a:ext cx="2468301" cy="56900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R</a:t>
          </a:r>
          <a:r>
            <a:rPr lang="en-US" sz="2400" b="0" kern="1200" dirty="0" err="1" smtClean="0">
              <a:solidFill>
                <a:schemeClr val="bg1"/>
              </a:solidFill>
            </a:rPr>
            <a:t>esponsabilitate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7776" y="29178"/>
        <a:ext cx="2412749" cy="513451"/>
      </dsp:txXfrm>
    </dsp:sp>
    <dsp:sp modelId="{505D0C0C-8758-474A-8DB5-4E56D951BC5D}">
      <dsp:nvSpPr>
        <dsp:cNvPr id="0" name=""/>
        <dsp:cNvSpPr/>
      </dsp:nvSpPr>
      <dsp:spPr>
        <a:xfrm>
          <a:off x="0" y="58441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voluție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612188"/>
        <a:ext cx="2412749" cy="513451"/>
      </dsp:txXfrm>
    </dsp:sp>
    <dsp:sp modelId="{E6BD5AE8-66B8-4768-BDC2-ACA21A605558}">
      <dsp:nvSpPr>
        <dsp:cNvPr id="0" name=""/>
        <dsp:cNvSpPr/>
      </dsp:nvSpPr>
      <dsp:spPr>
        <a:xfrm>
          <a:off x="0" y="116742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7776" y="1195198"/>
        <a:ext cx="2412749" cy="513451"/>
      </dsp:txXfrm>
    </dsp:sp>
    <dsp:sp modelId="{431F18AC-9439-44CF-95DD-662885F82CF3}">
      <dsp:nvSpPr>
        <dsp:cNvPr id="0" name=""/>
        <dsp:cNvSpPr/>
      </dsp:nvSpPr>
      <dsp:spPr>
        <a:xfrm>
          <a:off x="0" y="175043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</a:t>
          </a:r>
          <a:r>
            <a:rPr lang="en-US" sz="2400" kern="1200" smtClean="0"/>
            <a:t>rofesionalism </a:t>
          </a:r>
          <a:endParaRPr lang="en-US" sz="2400" kern="1200" dirty="0"/>
        </a:p>
      </dsp:txBody>
      <dsp:txXfrm>
        <a:off x="27776" y="1778208"/>
        <a:ext cx="2412749" cy="513451"/>
      </dsp:txXfrm>
    </dsp:sp>
    <dsp:sp modelId="{73B52DA9-054A-44A4-ABD5-34D5BC914323}">
      <dsp:nvSpPr>
        <dsp:cNvPr id="0" name=""/>
        <dsp:cNvSpPr/>
      </dsp:nvSpPr>
      <dsp:spPr>
        <a:xfrm>
          <a:off x="0" y="233344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ntuziasm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2361218"/>
        <a:ext cx="2412749" cy="513451"/>
      </dsp:txXfrm>
    </dsp:sp>
    <dsp:sp modelId="{828C1831-9768-4284-AE4C-D7DD461A5D14}">
      <dsp:nvSpPr>
        <dsp:cNvPr id="0" name=""/>
        <dsp:cNvSpPr/>
      </dsp:nvSpPr>
      <dsp:spPr>
        <a:xfrm>
          <a:off x="0" y="291645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7776" y="2944228"/>
        <a:ext cx="2412749" cy="513451"/>
      </dsp:txXfrm>
    </dsp:sp>
    <dsp:sp modelId="{75C36C75-87E3-4D28-9744-9A25FF887B78}">
      <dsp:nvSpPr>
        <dsp:cNvPr id="0" name=""/>
        <dsp:cNvSpPr/>
      </dsp:nvSpPr>
      <dsp:spPr>
        <a:xfrm>
          <a:off x="0" y="3499463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</a:t>
          </a:r>
          <a:r>
            <a:rPr lang="en-US" sz="2400" kern="1200" dirty="0" err="1" smtClean="0"/>
            <a:t>enacitate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3527239"/>
        <a:ext cx="2412749" cy="513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42877"/>
          <a:ext cx="2468301" cy="4492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R</a:t>
          </a:r>
          <a:r>
            <a:rPr lang="en-US" sz="1800" b="0" kern="1200" dirty="0" err="1" smtClean="0">
              <a:solidFill>
                <a:schemeClr val="bg1"/>
              </a:solidFill>
            </a:rPr>
            <a:t>esponsabilitate</a:t>
          </a:r>
          <a:r>
            <a:rPr lang="en-US" sz="1800" b="0" kern="1200" dirty="0" smtClean="0">
              <a:solidFill>
                <a:schemeClr val="bg1"/>
              </a:solidFill>
            </a:rPr>
            <a:t>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1932" y="64809"/>
        <a:ext cx="2424437" cy="405416"/>
      </dsp:txXfrm>
    </dsp:sp>
    <dsp:sp modelId="{505D0C0C-8758-474A-8DB5-4E56D951BC5D}">
      <dsp:nvSpPr>
        <dsp:cNvPr id="0" name=""/>
        <dsp:cNvSpPr/>
      </dsp:nvSpPr>
      <dsp:spPr>
        <a:xfrm>
          <a:off x="0" y="5612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E</a:t>
          </a:r>
          <a:r>
            <a:rPr lang="en-US" sz="1800" kern="1200" dirty="0" err="1" smtClean="0"/>
            <a:t>voluție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1932" y="583209"/>
        <a:ext cx="2424437" cy="405416"/>
      </dsp:txXfrm>
    </dsp:sp>
    <dsp:sp modelId="{E6BD5AE8-66B8-4768-BDC2-ACA21A605558}">
      <dsp:nvSpPr>
        <dsp:cNvPr id="0" name=""/>
        <dsp:cNvSpPr/>
      </dsp:nvSpPr>
      <dsp:spPr>
        <a:xfrm>
          <a:off x="0" y="10796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</a:t>
          </a:r>
          <a:r>
            <a:rPr lang="en-US" sz="1800" kern="1200" smtClean="0"/>
            <a:t>iguran</a:t>
          </a:r>
          <a:r>
            <a:rPr lang="ro-MD" sz="1800" kern="1200" smtClean="0"/>
            <a:t>ță </a:t>
          </a:r>
          <a:endParaRPr lang="en-US" sz="1800" kern="1200" dirty="0"/>
        </a:p>
      </dsp:txBody>
      <dsp:txXfrm>
        <a:off x="21932" y="1101609"/>
        <a:ext cx="2424437" cy="405416"/>
      </dsp:txXfrm>
    </dsp:sp>
    <dsp:sp modelId="{431F18AC-9439-44CF-95DD-662885F82CF3}">
      <dsp:nvSpPr>
        <dsp:cNvPr id="0" name=""/>
        <dsp:cNvSpPr/>
      </dsp:nvSpPr>
      <dsp:spPr>
        <a:xfrm>
          <a:off x="0" y="15980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</a:t>
          </a:r>
          <a:r>
            <a:rPr lang="en-US" sz="1800" kern="1200" smtClean="0"/>
            <a:t>rofesionalism </a:t>
          </a:r>
          <a:endParaRPr lang="en-US" sz="1800" kern="1200" dirty="0"/>
        </a:p>
      </dsp:txBody>
      <dsp:txXfrm>
        <a:off x="21932" y="1620009"/>
        <a:ext cx="2424437" cy="405416"/>
      </dsp:txXfrm>
    </dsp:sp>
    <dsp:sp modelId="{73B52DA9-054A-44A4-ABD5-34D5BC914323}">
      <dsp:nvSpPr>
        <dsp:cNvPr id="0" name=""/>
        <dsp:cNvSpPr/>
      </dsp:nvSpPr>
      <dsp:spPr>
        <a:xfrm>
          <a:off x="0" y="21164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E</a:t>
          </a:r>
          <a:r>
            <a:rPr lang="en-US" sz="1800" kern="1200" dirty="0" err="1" smtClean="0"/>
            <a:t>ntuziasm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1932" y="2138409"/>
        <a:ext cx="2424437" cy="405416"/>
      </dsp:txXfrm>
    </dsp:sp>
    <dsp:sp modelId="{828C1831-9768-4284-AE4C-D7DD461A5D14}">
      <dsp:nvSpPr>
        <dsp:cNvPr id="0" name=""/>
        <dsp:cNvSpPr/>
      </dsp:nvSpPr>
      <dsp:spPr>
        <a:xfrm>
          <a:off x="0" y="26348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</a:t>
          </a:r>
          <a:r>
            <a:rPr lang="en-US" sz="1800" kern="1200" smtClean="0"/>
            <a:t>olaborare </a:t>
          </a:r>
          <a:endParaRPr lang="en-US" sz="1800" kern="1200" dirty="0"/>
        </a:p>
      </dsp:txBody>
      <dsp:txXfrm>
        <a:off x="21932" y="2656809"/>
        <a:ext cx="2424437" cy="405416"/>
      </dsp:txXfrm>
    </dsp:sp>
    <dsp:sp modelId="{75C36C75-87E3-4D28-9744-9A25FF887B78}">
      <dsp:nvSpPr>
        <dsp:cNvPr id="0" name=""/>
        <dsp:cNvSpPr/>
      </dsp:nvSpPr>
      <dsp:spPr>
        <a:xfrm>
          <a:off x="0" y="31532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T</a:t>
          </a:r>
          <a:r>
            <a:rPr lang="en-US" sz="1800" kern="1200" dirty="0" err="1" smtClean="0"/>
            <a:t>enacitate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1932" y="3175209"/>
        <a:ext cx="2424437" cy="405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788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7581" y="29369"/>
        <a:ext cx="2439560" cy="509842"/>
      </dsp:txXfrm>
    </dsp:sp>
    <dsp:sp modelId="{505D0C0C-8758-474A-8DB5-4E56D951BC5D}">
      <dsp:nvSpPr>
        <dsp:cNvPr id="0" name=""/>
        <dsp:cNvSpPr/>
      </dsp:nvSpPr>
      <dsp:spPr>
        <a:xfrm>
          <a:off x="0" y="580701"/>
          <a:ext cx="2494722" cy="565004"/>
        </a:xfrm>
        <a:prstGeom prst="roundRect">
          <a:avLst/>
        </a:prstGeom>
        <a:solidFill>
          <a:srgbClr val="002060"/>
        </a:solidFill>
        <a:ln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E</a:t>
          </a:r>
          <a:r>
            <a:rPr lang="en-US" sz="2400" kern="1200" dirty="0" err="1" smtClean="0">
              <a:solidFill>
                <a:schemeClr val="bg1"/>
              </a:solidFill>
            </a:rPr>
            <a:t>voluție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81" y="608282"/>
        <a:ext cx="2439560" cy="509842"/>
      </dsp:txXfrm>
    </dsp:sp>
    <dsp:sp modelId="{E6BD5AE8-66B8-4768-BDC2-ACA21A605558}">
      <dsp:nvSpPr>
        <dsp:cNvPr id="0" name=""/>
        <dsp:cNvSpPr/>
      </dsp:nvSpPr>
      <dsp:spPr>
        <a:xfrm>
          <a:off x="0" y="1159614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7581" y="1187195"/>
        <a:ext cx="2439560" cy="509842"/>
      </dsp:txXfrm>
    </dsp:sp>
    <dsp:sp modelId="{431F18AC-9439-44CF-95DD-662885F82CF3}">
      <dsp:nvSpPr>
        <dsp:cNvPr id="0" name=""/>
        <dsp:cNvSpPr/>
      </dsp:nvSpPr>
      <dsp:spPr>
        <a:xfrm>
          <a:off x="0" y="1738527"/>
          <a:ext cx="2494722" cy="565004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581" y="1766108"/>
        <a:ext cx="2439560" cy="509842"/>
      </dsp:txXfrm>
    </dsp:sp>
    <dsp:sp modelId="{73B52DA9-054A-44A4-ABD5-34D5BC914323}">
      <dsp:nvSpPr>
        <dsp:cNvPr id="0" name=""/>
        <dsp:cNvSpPr/>
      </dsp:nvSpPr>
      <dsp:spPr>
        <a:xfrm>
          <a:off x="0" y="2317439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7581" y="2345020"/>
        <a:ext cx="2439560" cy="509842"/>
      </dsp:txXfrm>
    </dsp:sp>
    <dsp:sp modelId="{828C1831-9768-4284-AE4C-D7DD461A5D14}">
      <dsp:nvSpPr>
        <dsp:cNvPr id="0" name=""/>
        <dsp:cNvSpPr/>
      </dsp:nvSpPr>
      <dsp:spPr>
        <a:xfrm>
          <a:off x="0" y="2896352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7581" y="2923933"/>
        <a:ext cx="2439560" cy="509842"/>
      </dsp:txXfrm>
    </dsp:sp>
    <dsp:sp modelId="{75C36C75-87E3-4D28-9744-9A25FF887B78}">
      <dsp:nvSpPr>
        <dsp:cNvPr id="0" name=""/>
        <dsp:cNvSpPr/>
      </dsp:nvSpPr>
      <dsp:spPr>
        <a:xfrm>
          <a:off x="0" y="3475265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7581" y="3502846"/>
        <a:ext cx="2439560" cy="5098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6C19-5F9B-4A33-A05C-D2BB907CED8B}">
      <dsp:nvSpPr>
        <dsp:cNvPr id="0" name=""/>
        <dsp:cNvSpPr/>
      </dsp:nvSpPr>
      <dsp:spPr>
        <a:xfrm>
          <a:off x="2342788" y="4116297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314C7-0863-48B1-92F6-C6B9875922E2}">
      <dsp:nvSpPr>
        <dsp:cNvPr id="0" name=""/>
        <dsp:cNvSpPr/>
      </dsp:nvSpPr>
      <dsp:spPr>
        <a:xfrm>
          <a:off x="2072149" y="4246581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2FBEB-7A51-4522-8448-BEC094575F5F}">
      <dsp:nvSpPr>
        <dsp:cNvPr id="0" name=""/>
        <dsp:cNvSpPr/>
      </dsp:nvSpPr>
      <dsp:spPr>
        <a:xfrm>
          <a:off x="1788588" y="4349489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959CE-D109-4150-A9CB-41634FA286C6}">
      <dsp:nvSpPr>
        <dsp:cNvPr id="0" name=""/>
        <dsp:cNvSpPr/>
      </dsp:nvSpPr>
      <dsp:spPr>
        <a:xfrm>
          <a:off x="3642144" y="2608154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61031-C3AC-4F36-BE7C-C2D74F2E932A}">
      <dsp:nvSpPr>
        <dsp:cNvPr id="0" name=""/>
        <dsp:cNvSpPr/>
      </dsp:nvSpPr>
      <dsp:spPr>
        <a:xfrm>
          <a:off x="3533027" y="2873283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C8F4-3F99-4F67-B734-F36C822E73BC}">
      <dsp:nvSpPr>
        <dsp:cNvPr id="0" name=""/>
        <dsp:cNvSpPr/>
      </dsp:nvSpPr>
      <dsp:spPr>
        <a:xfrm>
          <a:off x="3455497" y="612336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88803-5183-4064-A0B6-B0F3597099F7}">
      <dsp:nvSpPr>
        <dsp:cNvPr id="0" name=""/>
        <dsp:cNvSpPr/>
      </dsp:nvSpPr>
      <dsp:spPr>
        <a:xfrm>
          <a:off x="3655066" y="485601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238C7-CEC5-4F49-ADB7-C5CE4FBEA4C2}">
      <dsp:nvSpPr>
        <dsp:cNvPr id="0" name=""/>
        <dsp:cNvSpPr/>
      </dsp:nvSpPr>
      <dsp:spPr>
        <a:xfrm>
          <a:off x="3854636" y="358866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F4E59-32D4-47D9-A22A-0C767F6C0411}">
      <dsp:nvSpPr>
        <dsp:cNvPr id="0" name=""/>
        <dsp:cNvSpPr/>
      </dsp:nvSpPr>
      <dsp:spPr>
        <a:xfrm>
          <a:off x="4054205" y="485601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A473-4034-4E8E-824B-F39EF36CB29F}">
      <dsp:nvSpPr>
        <dsp:cNvPr id="0" name=""/>
        <dsp:cNvSpPr/>
      </dsp:nvSpPr>
      <dsp:spPr>
        <a:xfrm>
          <a:off x="4253775" y="612336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431D9-AE30-4E11-B560-BE897F572743}">
      <dsp:nvSpPr>
        <dsp:cNvPr id="0" name=""/>
        <dsp:cNvSpPr/>
      </dsp:nvSpPr>
      <dsp:spPr>
        <a:xfrm>
          <a:off x="3854636" y="626023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E942C-D2CC-4604-97FA-FD60AF3BBD88}">
      <dsp:nvSpPr>
        <dsp:cNvPr id="0" name=""/>
        <dsp:cNvSpPr/>
      </dsp:nvSpPr>
      <dsp:spPr>
        <a:xfrm>
          <a:off x="3854636" y="893687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E42D5-2075-4F90-AC1F-BC5520BFE7C8}">
      <dsp:nvSpPr>
        <dsp:cNvPr id="0" name=""/>
        <dsp:cNvSpPr/>
      </dsp:nvSpPr>
      <dsp:spPr>
        <a:xfrm>
          <a:off x="1088659" y="4654976"/>
          <a:ext cx="3096917" cy="83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5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Condiții de muncă</a:t>
          </a:r>
          <a:endParaRPr lang="ru-RU" sz="2400" kern="1200" dirty="0"/>
        </a:p>
      </dsp:txBody>
      <dsp:txXfrm>
        <a:off x="1129194" y="4695511"/>
        <a:ext cx="3015847" cy="749295"/>
      </dsp:txXfrm>
    </dsp:sp>
    <dsp:sp modelId="{72C7F700-962F-445D-9645-888BA51E646B}">
      <dsp:nvSpPr>
        <dsp:cNvPr id="0" name=""/>
        <dsp:cNvSpPr/>
      </dsp:nvSpPr>
      <dsp:spPr>
        <a:xfrm>
          <a:off x="230079" y="3840832"/>
          <a:ext cx="1435752" cy="1435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8C098-01B1-4274-A878-0BDC2CDE24CE}">
      <dsp:nvSpPr>
        <dsp:cNvPr id="0" name=""/>
        <dsp:cNvSpPr/>
      </dsp:nvSpPr>
      <dsp:spPr>
        <a:xfrm>
          <a:off x="3080765" y="3576717"/>
          <a:ext cx="3096917" cy="83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5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Dispozitive medicale </a:t>
          </a:r>
          <a:endParaRPr lang="ru-RU" sz="2400" kern="1200" dirty="0"/>
        </a:p>
      </dsp:txBody>
      <dsp:txXfrm>
        <a:off x="3121300" y="3617252"/>
        <a:ext cx="3015847" cy="749295"/>
      </dsp:txXfrm>
    </dsp:sp>
    <dsp:sp modelId="{BA28D154-9786-40AA-BE20-BAF8D05BA03A}">
      <dsp:nvSpPr>
        <dsp:cNvPr id="0" name=""/>
        <dsp:cNvSpPr/>
      </dsp:nvSpPr>
      <dsp:spPr>
        <a:xfrm>
          <a:off x="2222185" y="2762573"/>
          <a:ext cx="1435752" cy="1435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C6A62-7F51-4E1D-A5FC-BD758F5A41F4}">
      <dsp:nvSpPr>
        <dsp:cNvPr id="0" name=""/>
        <dsp:cNvSpPr/>
      </dsp:nvSpPr>
      <dsp:spPr>
        <a:xfrm>
          <a:off x="3995339" y="1941332"/>
          <a:ext cx="3034182" cy="83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5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Metode inovative</a:t>
          </a:r>
          <a:endParaRPr lang="ru-RU" sz="2400" kern="1200" dirty="0"/>
        </a:p>
      </dsp:txBody>
      <dsp:txXfrm>
        <a:off x="4035874" y="1981867"/>
        <a:ext cx="2953112" cy="749295"/>
      </dsp:txXfrm>
    </dsp:sp>
    <dsp:sp modelId="{FB9998FF-768A-4E4C-B2DF-07282E435FB8}">
      <dsp:nvSpPr>
        <dsp:cNvPr id="0" name=""/>
        <dsp:cNvSpPr/>
      </dsp:nvSpPr>
      <dsp:spPr>
        <a:xfrm>
          <a:off x="3136760" y="1127188"/>
          <a:ext cx="1435752" cy="1435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309"/>
          <a:ext cx="2445026" cy="5535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7023" y="28332"/>
        <a:ext cx="2390980" cy="499533"/>
      </dsp:txXfrm>
    </dsp:sp>
    <dsp:sp modelId="{505D0C0C-8758-474A-8DB5-4E56D951BC5D}">
      <dsp:nvSpPr>
        <dsp:cNvPr id="0" name=""/>
        <dsp:cNvSpPr/>
      </dsp:nvSpPr>
      <dsp:spPr>
        <a:xfrm>
          <a:off x="0" y="568515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voluție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595538"/>
        <a:ext cx="2390980" cy="499533"/>
      </dsp:txXfrm>
    </dsp:sp>
    <dsp:sp modelId="{E6BD5AE8-66B8-4768-BDC2-ACA21A605558}">
      <dsp:nvSpPr>
        <dsp:cNvPr id="0" name=""/>
        <dsp:cNvSpPr/>
      </dsp:nvSpPr>
      <dsp:spPr>
        <a:xfrm>
          <a:off x="0" y="1135720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S</a:t>
          </a:r>
          <a:r>
            <a:rPr lang="en-US" sz="2400" kern="1200" dirty="0" err="1" smtClean="0">
              <a:solidFill>
                <a:schemeClr val="tx1"/>
              </a:solidFill>
            </a:rPr>
            <a:t>iguran</a:t>
          </a:r>
          <a:r>
            <a:rPr lang="ro-MD" sz="2400" kern="1200" dirty="0" smtClean="0">
              <a:solidFill>
                <a:schemeClr val="tx1"/>
              </a:solidFill>
            </a:rPr>
            <a:t>ță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1162743"/>
        <a:ext cx="2390980" cy="499533"/>
      </dsp:txXfrm>
    </dsp:sp>
    <dsp:sp modelId="{431F18AC-9439-44CF-95DD-662885F82CF3}">
      <dsp:nvSpPr>
        <dsp:cNvPr id="0" name=""/>
        <dsp:cNvSpPr/>
      </dsp:nvSpPr>
      <dsp:spPr>
        <a:xfrm>
          <a:off x="0" y="1702926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1729949"/>
        <a:ext cx="2390980" cy="499533"/>
      </dsp:txXfrm>
    </dsp:sp>
    <dsp:sp modelId="{73B52DA9-054A-44A4-ABD5-34D5BC914323}">
      <dsp:nvSpPr>
        <dsp:cNvPr id="0" name=""/>
        <dsp:cNvSpPr/>
      </dsp:nvSpPr>
      <dsp:spPr>
        <a:xfrm>
          <a:off x="0" y="2270132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ntuziasm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2297155"/>
        <a:ext cx="2390980" cy="499533"/>
      </dsp:txXfrm>
    </dsp:sp>
    <dsp:sp modelId="{828C1831-9768-4284-AE4C-D7DD461A5D14}">
      <dsp:nvSpPr>
        <dsp:cNvPr id="0" name=""/>
        <dsp:cNvSpPr/>
      </dsp:nvSpPr>
      <dsp:spPr>
        <a:xfrm>
          <a:off x="0" y="2837337"/>
          <a:ext cx="2445026" cy="553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C</a:t>
          </a:r>
          <a:r>
            <a:rPr lang="en-US" sz="2400" kern="1200" dirty="0" err="1" smtClean="0">
              <a:solidFill>
                <a:schemeClr val="tx1"/>
              </a:solidFill>
            </a:rPr>
            <a:t>olaborare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023" y="2864360"/>
        <a:ext cx="2390980" cy="499533"/>
      </dsp:txXfrm>
    </dsp:sp>
    <dsp:sp modelId="{75C36C75-87E3-4D28-9744-9A25FF887B78}">
      <dsp:nvSpPr>
        <dsp:cNvPr id="0" name=""/>
        <dsp:cNvSpPr/>
      </dsp:nvSpPr>
      <dsp:spPr>
        <a:xfrm>
          <a:off x="0" y="3404543"/>
          <a:ext cx="2445026" cy="55357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T</a:t>
          </a:r>
          <a:r>
            <a:rPr lang="en-US" sz="2400" kern="1200" dirty="0" err="1" smtClean="0">
              <a:solidFill>
                <a:schemeClr val="bg1"/>
              </a:solidFill>
            </a:rPr>
            <a:t>enacitate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023" y="3431566"/>
        <a:ext cx="2390980" cy="49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6106-AAC3-46A3-845D-8CC2A6D55F6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83E8-215C-4171-B137-82448A66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Activitatea</a:t>
            </a:r>
            <a:r>
              <a:rPr lang="en-US" dirty="0" smtClean="0"/>
              <a:t> din IMSP SCR ”</a:t>
            </a:r>
            <a:r>
              <a:rPr lang="en-US" dirty="0" err="1" smtClean="0"/>
              <a:t>Timofei</a:t>
            </a:r>
            <a:r>
              <a:rPr lang="en-US" dirty="0" smtClean="0"/>
              <a:t> </a:t>
            </a:r>
            <a:r>
              <a:rPr lang="en-US" dirty="0" err="1" smtClean="0"/>
              <a:t>Moșneaga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structurată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ro-MD" dirty="0" smtClean="0"/>
              <a:t>următoarele </a:t>
            </a:r>
            <a:r>
              <a:rPr lang="en-US" dirty="0" smtClean="0"/>
              <a:t> </a:t>
            </a:r>
            <a:r>
              <a:rPr lang="en-US" dirty="0" err="1" smtClean="0"/>
              <a:t>segmente</a:t>
            </a:r>
            <a:r>
              <a:rPr lang="en-US" dirty="0" smtClean="0"/>
              <a:t>: </a:t>
            </a:r>
            <a:r>
              <a:rPr lang="ro-MD" dirty="0" smtClean="0"/>
              <a:t>activitate </a:t>
            </a:r>
            <a:r>
              <a:rPr lang="en-US" dirty="0" err="1" smtClean="0"/>
              <a:t>curativ-profilactică</a:t>
            </a:r>
            <a:r>
              <a:rPr lang="en-US" dirty="0" smtClean="0"/>
              <a:t> •</a:t>
            </a:r>
            <a:r>
              <a:rPr lang="ro-MD" dirty="0" smtClean="0"/>
              <a:t> didactică (</a:t>
            </a:r>
            <a:r>
              <a:rPr lang="en-US" dirty="0" err="1" smtClean="0"/>
              <a:t>mediu</a:t>
            </a:r>
            <a:r>
              <a:rPr lang="en-US" dirty="0" smtClean="0"/>
              <a:t>,  </a:t>
            </a:r>
            <a:r>
              <a:rPr lang="en-US" dirty="0" err="1" smtClean="0"/>
              <a:t>universitar</a:t>
            </a:r>
            <a:r>
              <a:rPr lang="en-US" dirty="0" smtClean="0"/>
              <a:t>,  </a:t>
            </a:r>
            <a:r>
              <a:rPr lang="en-US" dirty="0" err="1" smtClean="0"/>
              <a:t>postuniversitar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 smtClean="0"/>
              <a:t>medicală</a:t>
            </a:r>
            <a:r>
              <a:rPr lang="en-US" dirty="0" smtClean="0"/>
              <a:t> continua</a:t>
            </a:r>
            <a:r>
              <a:rPr lang="ro-MD" dirty="0" smtClean="0"/>
              <a:t>) </a:t>
            </a:r>
            <a:r>
              <a:rPr lang="en-US" dirty="0" err="1" smtClean="0"/>
              <a:t>cercetare</a:t>
            </a:r>
            <a:r>
              <a:rPr lang="en-US" dirty="0" smtClean="0"/>
              <a:t> </a:t>
            </a:r>
            <a:r>
              <a:rPr lang="en-US" dirty="0" err="1" smtClean="0"/>
              <a:t>ştiinţifică</a:t>
            </a:r>
            <a:r>
              <a:rPr lang="en-US" dirty="0" smtClean="0"/>
              <a:t> </a:t>
            </a:r>
            <a:r>
              <a:rPr lang="en-US" dirty="0" err="1" smtClean="0"/>
              <a:t>medicală</a:t>
            </a:r>
            <a:r>
              <a:rPr lang="en-US" dirty="0" smtClean="0"/>
              <a:t>• </a:t>
            </a:r>
            <a:r>
              <a:rPr lang="en-US" dirty="0" err="1" smtClean="0"/>
              <a:t>organizator-metodică</a:t>
            </a:r>
            <a:r>
              <a:rPr lang="en-US" dirty="0" smtClean="0"/>
              <a:t> •.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a typeface="Calibri" panose="020F0502020204030204" pitchFamily="34" charset="0"/>
              </a:rPr>
              <a:t>În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cadrul</a:t>
            </a:r>
            <a:r>
              <a:rPr lang="en-US" dirty="0" smtClean="0">
                <a:ea typeface="Calibri" panose="020F0502020204030204" pitchFamily="34" charset="0"/>
              </a:rPr>
              <a:t> IMSP SCR ”</a:t>
            </a:r>
            <a:r>
              <a:rPr lang="en-US" dirty="0" err="1" smtClean="0">
                <a:ea typeface="Calibri" panose="020F0502020204030204" pitchFamily="34" charset="0"/>
              </a:rPr>
              <a:t>Timofei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Moșneaga</a:t>
            </a:r>
            <a:r>
              <a:rPr lang="en-US" dirty="0" smtClean="0">
                <a:ea typeface="Calibri" panose="020F0502020204030204" pitchFamily="34" charset="0"/>
              </a:rPr>
              <a:t>” </a:t>
            </a:r>
            <a:r>
              <a:rPr lang="en-US" dirty="0" err="1" smtClean="0">
                <a:ea typeface="Calibri" panose="020F0502020204030204" pitchFamily="34" charset="0"/>
              </a:rPr>
              <a:t>activează</a:t>
            </a:r>
            <a:r>
              <a:rPr lang="en-US" dirty="0" smtClean="0">
                <a:ea typeface="Calibri" panose="020F0502020204030204" pitchFamily="34" charset="0"/>
              </a:rPr>
              <a:t> 7 </a:t>
            </a:r>
            <a:r>
              <a:rPr lang="en-US" dirty="0" err="1" smtClean="0">
                <a:ea typeface="Calibri" panose="020F0502020204030204" pitchFamily="34" charset="0"/>
              </a:rPr>
              <a:t>secții</a:t>
            </a:r>
            <a:r>
              <a:rPr lang="en-US" dirty="0" smtClean="0">
                <a:ea typeface="Calibri" panose="020F0502020204030204" pitchFamily="34" charset="0"/>
              </a:rPr>
              <a:t> de </a:t>
            </a:r>
            <a:r>
              <a:rPr lang="en-US" dirty="0" err="1" smtClean="0">
                <a:ea typeface="Calibri" panose="020F0502020204030204" pitchFamily="34" charset="0"/>
              </a:rPr>
              <a:t>profil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medicină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internă</a:t>
            </a:r>
            <a:r>
              <a:rPr lang="en-US" dirty="0" smtClean="0">
                <a:ea typeface="Calibri" panose="020F0502020204030204" pitchFamily="34" charset="0"/>
              </a:rPr>
              <a:t> (295 </a:t>
            </a:r>
            <a:r>
              <a:rPr lang="en-US" dirty="0" err="1" smtClean="0">
                <a:ea typeface="Calibri" panose="020F0502020204030204" pitchFamily="34" charset="0"/>
              </a:rPr>
              <a:t>paturi</a:t>
            </a:r>
            <a:r>
              <a:rPr lang="en-US" dirty="0" smtClean="0">
                <a:ea typeface="Calibri" panose="020F0502020204030204" pitchFamily="34" charset="0"/>
              </a:rPr>
              <a:t>),  17 </a:t>
            </a:r>
            <a:r>
              <a:rPr lang="en-US" dirty="0" err="1" smtClean="0">
                <a:ea typeface="Calibri" panose="020F0502020204030204" pitchFamily="34" charset="0"/>
              </a:rPr>
              <a:t>secții</a:t>
            </a:r>
            <a:r>
              <a:rPr lang="en-US" dirty="0" smtClean="0">
                <a:ea typeface="Calibri" panose="020F0502020204030204" pitchFamily="34" charset="0"/>
              </a:rPr>
              <a:t> de </a:t>
            </a:r>
            <a:r>
              <a:rPr lang="en-US" dirty="0" err="1" smtClean="0">
                <a:ea typeface="Calibri" panose="020F0502020204030204" pitchFamily="34" charset="0"/>
              </a:rPr>
              <a:t>profil</a:t>
            </a:r>
            <a:r>
              <a:rPr lang="en-US" dirty="0" smtClean="0">
                <a:ea typeface="Calibri" panose="020F0502020204030204" pitchFamily="34" charset="0"/>
              </a:rPr>
              <a:t> chirurgical (500 </a:t>
            </a:r>
            <a:r>
              <a:rPr lang="en-US" dirty="0" err="1" smtClean="0">
                <a:ea typeface="Calibri" panose="020F0502020204030204" pitchFamily="34" charset="0"/>
              </a:rPr>
              <a:t>paturi</a:t>
            </a:r>
            <a:r>
              <a:rPr lang="en-US" dirty="0" smtClean="0">
                <a:ea typeface="Calibri" panose="020F0502020204030204" pitchFamily="34" charset="0"/>
              </a:rPr>
              <a:t>) </a:t>
            </a:r>
            <a:r>
              <a:rPr lang="en-US" dirty="0" err="1" smtClean="0">
                <a:ea typeface="Calibri" panose="020F0502020204030204" pitchFamily="34" charset="0"/>
              </a:rPr>
              <a:t>și</a:t>
            </a:r>
            <a:r>
              <a:rPr lang="en-US" dirty="0" smtClean="0">
                <a:ea typeface="Calibri" panose="020F0502020204030204" pitchFamily="34" charset="0"/>
              </a:rPr>
              <a:t> 7 </a:t>
            </a:r>
            <a:r>
              <a:rPr lang="en-US" dirty="0" err="1" smtClean="0">
                <a:ea typeface="Calibri" panose="020F0502020204030204" pitchFamily="34" charset="0"/>
              </a:rPr>
              <a:t>secții</a:t>
            </a:r>
            <a:r>
              <a:rPr lang="en-US" dirty="0" smtClean="0">
                <a:ea typeface="Calibri" panose="020F0502020204030204" pitchFamily="34" charset="0"/>
              </a:rPr>
              <a:t> de </a:t>
            </a:r>
            <a:r>
              <a:rPr lang="en-US" dirty="0" err="1" smtClean="0">
                <a:ea typeface="Calibri" panose="020F0502020204030204" pitchFamily="34" charset="0"/>
              </a:rPr>
              <a:t>terapie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intensivă</a:t>
            </a:r>
            <a:r>
              <a:rPr lang="en-US" dirty="0" smtClean="0">
                <a:ea typeface="Calibri" panose="020F0502020204030204" pitchFamily="34" charset="0"/>
              </a:rPr>
              <a:t> (90 </a:t>
            </a:r>
            <a:r>
              <a:rPr lang="en-US" dirty="0" err="1" smtClean="0">
                <a:ea typeface="Calibri" panose="020F0502020204030204" pitchFamily="34" charset="0"/>
              </a:rPr>
              <a:t>paturi</a:t>
            </a:r>
            <a:r>
              <a:rPr lang="en-US" dirty="0" smtClean="0">
                <a:ea typeface="Calibri" panose="020F0502020204030204" pitchFamily="34" charset="0"/>
              </a:rPr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curativ-profilactică</a:t>
            </a:r>
            <a:r>
              <a:rPr lang="en-US" dirty="0" smtClean="0"/>
              <a:t> • </a:t>
            </a:r>
            <a:r>
              <a:rPr lang="en-US" dirty="0" err="1" smtClean="0"/>
              <a:t>ştiinţifică</a:t>
            </a:r>
            <a:r>
              <a:rPr lang="en-US" dirty="0" smtClean="0"/>
              <a:t> • </a:t>
            </a:r>
            <a:r>
              <a:rPr lang="en-US" dirty="0" err="1" smtClean="0"/>
              <a:t>organizator-metodică</a:t>
            </a:r>
            <a:r>
              <a:rPr lang="en-US" dirty="0" smtClean="0"/>
              <a:t> • </a:t>
            </a:r>
            <a:r>
              <a:rPr lang="en-US" dirty="0" err="1" smtClean="0"/>
              <a:t>perfecţionare</a:t>
            </a:r>
            <a:r>
              <a:rPr lang="en-US" dirty="0" smtClean="0"/>
              <a:t> </a:t>
            </a:r>
            <a:r>
              <a:rPr lang="en-US" dirty="0" err="1" smtClean="0"/>
              <a:t>profesională</a:t>
            </a:r>
            <a:r>
              <a:rPr lang="en-US" dirty="0" smtClean="0"/>
              <a:t> a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</a:t>
            </a:r>
            <a:r>
              <a:rPr lang="en-US" dirty="0" err="1" smtClean="0"/>
              <a:t>superioare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medii</a:t>
            </a:r>
            <a:r>
              <a:rPr lang="en-US" dirty="0" smtClean="0"/>
              <a:t> • </a:t>
            </a:r>
            <a:r>
              <a:rPr lang="en-US" dirty="0" err="1" smtClean="0"/>
              <a:t>instruire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facultate</a:t>
            </a:r>
            <a:r>
              <a:rPr lang="en-US" dirty="0" smtClean="0"/>
              <a:t> • </a:t>
            </a:r>
            <a:r>
              <a:rPr lang="en-US" dirty="0" err="1" smtClean="0"/>
              <a:t>rezidenţiat</a:t>
            </a:r>
            <a:r>
              <a:rPr lang="en-US" dirty="0" smtClean="0"/>
              <a:t> •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postuniversitare</a:t>
            </a:r>
            <a:r>
              <a:rPr lang="en-US" dirty="0" smtClean="0"/>
              <a:t> • </a:t>
            </a:r>
            <a:r>
              <a:rPr lang="en-US" dirty="0" err="1" smtClean="0"/>
              <a:t>promovarea</a:t>
            </a:r>
            <a:r>
              <a:rPr lang="en-US" dirty="0" smtClean="0"/>
              <a:t> </a:t>
            </a:r>
            <a:r>
              <a:rPr lang="en-US" dirty="0" err="1" smtClean="0"/>
              <a:t>modului</a:t>
            </a:r>
            <a:r>
              <a:rPr lang="en-US" dirty="0" smtClean="0"/>
              <a:t> </a:t>
            </a:r>
            <a:r>
              <a:rPr lang="en-US" dirty="0" err="1" smtClean="0"/>
              <a:t>sănătos</a:t>
            </a:r>
            <a:r>
              <a:rPr lang="en-US" dirty="0" smtClean="0"/>
              <a:t> de </a:t>
            </a:r>
            <a:r>
              <a:rPr lang="en-US" dirty="0" err="1" smtClean="0"/>
              <a:t>viaţă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asigurarea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activităților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specialiștii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acordă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următoarele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servicii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medicale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consultații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medicale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investigații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paraclinice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cadrul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secției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consultative,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spitalizări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continuie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zi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asigurând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urgențe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medico-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chirurgicale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060F-487B-4D34-9F74-17E3513A0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Asistente medicale</a:t>
            </a:r>
          </a:p>
          <a:p>
            <a:r>
              <a:rPr lang="ro-MD" dirty="0" smtClean="0"/>
              <a:t>Eliberarea</a:t>
            </a:r>
            <a:r>
              <a:rPr lang="ro-MD" baseline="0" dirty="0" smtClean="0"/>
              <a:t> persoanelor de vârstă pensionară</a:t>
            </a:r>
          </a:p>
          <a:p>
            <a:r>
              <a:rPr lang="ro-MD" baseline="0" dirty="0" smtClean="0"/>
              <a:t>Studenți care au absolvit studiile USMF </a:t>
            </a:r>
          </a:p>
          <a:p>
            <a:r>
              <a:rPr lang="ro-MD" baseline="0" dirty="0" smtClean="0"/>
              <a:t>Migrația personalului peste hotare, la centr private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Responsabilitatea</a:t>
            </a:r>
            <a:r>
              <a:rPr lang="ro-MD" baseline="0" dirty="0" smtClean="0"/>
              <a:t> – gestiobnarea eficientă a bugetului și asigurarea realizării contractelor cu CNAM, menținerea indicatorilor de activitate a staționarului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Responsabilitatea</a:t>
            </a:r>
            <a:r>
              <a:rPr lang="ro-MD" baseline="0" dirty="0" smtClean="0"/>
              <a:t> – gestiobnarea eficientă a bugetului și asigurarea realizării contractelor cu CNAM, menținerea indicatorilor de activitate a staționarului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Responsabilitatea</a:t>
            </a:r>
            <a:r>
              <a:rPr lang="ro-MD" baseline="0" dirty="0" smtClean="0"/>
              <a:t> – gestiobnarea eficientă a bugetului și asigurarea realizării contractelor cu CNAM, menținerea indicatorilor de activitate a staționarului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0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930AC7-398C-467A-9B88-168B1BBE2D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94" y="2219935"/>
            <a:ext cx="10730947" cy="19882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+mn-lt"/>
              </a:rPr>
              <a:t>Raport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5400" b="1" dirty="0" err="1" smtClean="0">
                <a:solidFill>
                  <a:srgbClr val="002060"/>
                </a:solidFill>
                <a:latin typeface="+mn-lt"/>
              </a:rPr>
              <a:t>activitate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n-lt"/>
              </a:rPr>
              <a:t>pentru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n-lt"/>
              </a:rPr>
              <a:t>anul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 2022</a:t>
            </a:r>
            <a:br>
              <a:rPr lang="en-US" sz="5400" b="1" dirty="0">
                <a:solidFill>
                  <a:srgbClr val="002060"/>
                </a:solidFill>
                <a:latin typeface="+mn-lt"/>
              </a:rPr>
            </a:br>
            <a:endParaRPr lang="en-US" sz="5400" b="1" spc="1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LogoS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72" y="110461"/>
            <a:ext cx="1039813" cy="11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6878" y="312755"/>
            <a:ext cx="8531087" cy="72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ro-RO" dirty="0" smtClean="0">
                <a:ea typeface="Calibri" panose="020F0502020204030204" pitchFamily="34" charset="0"/>
                <a:cs typeface="Arial" panose="020B0604020202020204" pitchFamily="34" charset="0"/>
              </a:rPr>
              <a:t>Ministerul Sănătății al Republicii Moldova </a:t>
            </a:r>
          </a:p>
          <a:p>
            <a:pPr algn="ctr">
              <a:lnSpc>
                <a:spcPts val="1600"/>
              </a:lnSpc>
              <a:spcAft>
                <a:spcPts val="0"/>
              </a:spcAft>
            </a:pPr>
            <a:endParaRPr lang="ro-RO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ro-RO" sz="20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IMSP Spitalul Clinic Republican „Timofei Moşneaga”</a:t>
            </a:r>
            <a:endParaRPr lang="en-US" sz="1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Spitalul Clinic Republican din Chișinău: scurt istoric – Chișină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9" y="4624692"/>
            <a:ext cx="2655956" cy="151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italul Clinic Republican „Timofei Moșneaga” - Chişină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/>
          <a:stretch/>
        </p:blipFill>
        <p:spPr bwMode="auto">
          <a:xfrm>
            <a:off x="4544063" y="4624692"/>
            <a:ext cx="2802251" cy="151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locul chirurgical al Spitalului Clinic Republican „Timofei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/>
          <a:stretch/>
        </p:blipFill>
        <p:spPr bwMode="auto">
          <a:xfrm>
            <a:off x="8415714" y="4624692"/>
            <a:ext cx="2802251" cy="151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27468" y="1383798"/>
            <a:ext cx="10058400" cy="2679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90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0" y="150122"/>
            <a:ext cx="3738623" cy="75340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Bugetul</a:t>
            </a:r>
            <a:r>
              <a:rPr lang="ro-MD" b="1" dirty="0" smtClean="0">
                <a:solidFill>
                  <a:srgbClr val="002060"/>
                </a:solidFill>
                <a:latin typeface="+mn-lt"/>
              </a:rPr>
              <a:t> instituției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311880"/>
              </p:ext>
            </p:extLst>
          </p:nvPr>
        </p:nvGraphicFramePr>
        <p:xfrm>
          <a:off x="4375229" y="1329033"/>
          <a:ext cx="7500396" cy="54111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23336">
                  <a:extLst>
                    <a:ext uri="{9D8B030D-6E8A-4147-A177-3AD203B41FA5}">
                      <a16:colId xmlns:a16="http://schemas.microsoft.com/office/drawing/2014/main" val="1770995959"/>
                    </a:ext>
                  </a:extLst>
                </a:gridCol>
                <a:gridCol w="1013792">
                  <a:extLst>
                    <a:ext uri="{9D8B030D-6E8A-4147-A177-3AD203B41FA5}">
                      <a16:colId xmlns:a16="http://schemas.microsoft.com/office/drawing/2014/main" val="766530840"/>
                    </a:ext>
                  </a:extLst>
                </a:gridCol>
                <a:gridCol w="1282147">
                  <a:extLst>
                    <a:ext uri="{9D8B030D-6E8A-4147-A177-3AD203B41FA5}">
                      <a16:colId xmlns:a16="http://schemas.microsoft.com/office/drawing/2014/main" val="554134802"/>
                    </a:ext>
                  </a:extLst>
                </a:gridCol>
                <a:gridCol w="1181121">
                  <a:extLst>
                    <a:ext uri="{9D8B030D-6E8A-4147-A177-3AD203B41FA5}">
                      <a16:colId xmlns:a16="http://schemas.microsoft.com/office/drawing/2014/main" val="2398267789"/>
                    </a:ext>
                  </a:extLst>
                </a:gridCol>
              </a:tblGrid>
              <a:tr h="43019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MD" sz="2400" u="none" strike="noStrike" dirty="0" smtClean="0">
                          <a:effectLst/>
                        </a:rPr>
                        <a:t>Surse de venit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MD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MD" sz="2400" u="none" strike="noStrike" dirty="0" smtClean="0">
                          <a:effectLst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MD" sz="2400" u="none" strike="noStrike" dirty="0" smtClean="0">
                          <a:effectLst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rgbClr val="170CEE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1504800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Fondurile</a:t>
                      </a:r>
                      <a:r>
                        <a:rPr lang="en-US" sz="2400" u="none" strike="noStrike" dirty="0" smtClean="0">
                          <a:effectLst/>
                        </a:rPr>
                        <a:t> CNAM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618,5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577,4</a:t>
                      </a:r>
                      <a:endParaRPr lang="ru-RU" sz="2400" b="1" i="0" u="none" strike="noStrike" dirty="0">
                        <a:solidFill>
                          <a:srgbClr val="170CEE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152378"/>
                  </a:ext>
                </a:extLst>
              </a:tr>
              <a:tr h="76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  <a:r>
                        <a:rPr lang="ro-RO" sz="2400" u="none" strike="noStrike" dirty="0" smtClean="0">
                          <a:effectLst/>
                        </a:rPr>
                        <a:t>S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ervicii</a:t>
                      </a:r>
                      <a:r>
                        <a:rPr lang="en-US" sz="2400" u="none" strike="noStrike" dirty="0" smtClean="0">
                          <a:effectLst/>
                        </a:rPr>
                        <a:t> cu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plat</a:t>
                      </a:r>
                      <a:r>
                        <a:rPr lang="ro-RO" sz="2400" u="none" strike="noStrike" dirty="0" smtClean="0">
                          <a:effectLst/>
                        </a:rPr>
                        <a:t>ă,  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    </a:t>
                      </a:r>
                    </a:p>
                    <a:p>
                      <a:pPr algn="l" fontAlgn="b"/>
                      <a:r>
                        <a:rPr lang="en-US" sz="2400" u="none" strike="noStrike" baseline="0" dirty="0" smtClean="0">
                          <a:effectLst/>
                        </a:rPr>
                        <a:t>  in</a:t>
                      </a:r>
                      <a:r>
                        <a:rPr lang="ro-RO" sz="2400" u="none" strike="noStrike" dirty="0" smtClean="0">
                          <a:effectLst/>
                        </a:rPr>
                        <a:t>cl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usiv</a:t>
                      </a:r>
                      <a:r>
                        <a:rPr lang="ro-RO" sz="2400" u="none" strike="noStrike" dirty="0" smtClean="0">
                          <a:effectLst/>
                        </a:rPr>
                        <a:t> medicale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</a:t>
                      </a:r>
                      <a:r>
                        <a:rPr lang="ro-RO" sz="2400" u="none" strike="noStrike" dirty="0" smtClean="0">
                          <a:effectLst/>
                        </a:rPr>
                        <a:t>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17,4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158439"/>
                  </a:ext>
                </a:extLst>
              </a:tr>
              <a:tr h="107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  <a:r>
                        <a:rPr lang="ro-RO" sz="2400" u="none" strike="noStrike" dirty="0" smtClean="0">
                          <a:effectLst/>
                        </a:rPr>
                        <a:t>Program</a:t>
                      </a:r>
                      <a:r>
                        <a:rPr lang="ro-RO" sz="2400" u="none" strike="noStrike" baseline="0" dirty="0" smtClean="0">
                          <a:effectLst/>
                        </a:rPr>
                        <a:t> de dezvoltare</a:t>
                      </a:r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MS </a:t>
                      </a:r>
                      <a:r>
                        <a:rPr lang="ro-RO" sz="2400" u="none" strike="noStrike" dirty="0" smtClean="0">
                          <a:effectLst/>
                        </a:rPr>
                        <a:t>și</a:t>
                      </a:r>
                      <a:r>
                        <a:rPr lang="ro-RO" sz="2400" u="none" strike="noStrike" baseline="0" dirty="0" smtClean="0">
                          <a:effectLst/>
                        </a:rPr>
                        <a:t> CNAM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0,1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15,4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657023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kern="1200" baseline="0" dirty="0" smtClean="0">
                          <a:effectLst/>
                        </a:rPr>
                        <a:t>  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Venituri din </a:t>
                      </a:r>
                      <a:r>
                        <a:rPr lang="en-US" sz="2400" u="none" strike="noStrike" kern="1200" baseline="0" dirty="0" err="1" smtClean="0">
                          <a:effectLst/>
                        </a:rPr>
                        <a:t>loca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ți</a:t>
                      </a:r>
                      <a:r>
                        <a:rPr lang="en-US" sz="2400" u="none" strike="noStrike" kern="1200" baseline="0" dirty="0" err="1" smtClean="0">
                          <a:effectLst/>
                        </a:rPr>
                        <a:t>une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4,2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4,1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840466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kern="1200" dirty="0" smtClean="0">
                          <a:effectLst/>
                        </a:rPr>
                        <a:t>  </a:t>
                      </a:r>
                      <a:r>
                        <a:rPr lang="ro-RO" sz="2400" u="none" strike="noStrike" kern="1200" dirty="0" smtClean="0">
                          <a:effectLst/>
                        </a:rPr>
                        <a:t>Activitate științifică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1,</a:t>
                      </a:r>
                      <a:r>
                        <a:rPr lang="ro-RO" sz="2400" u="none" strike="noStrike" dirty="0" err="1" smtClean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0,8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603278"/>
                  </a:ext>
                </a:extLst>
              </a:tr>
              <a:tr h="107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kern="1200" dirty="0" smtClean="0">
                          <a:effectLst/>
                        </a:rPr>
                        <a:t>  </a:t>
                      </a:r>
                      <a:r>
                        <a:rPr lang="ro-RO" sz="2400" u="none" strike="noStrike" kern="1200" dirty="0" smtClean="0">
                          <a:effectLst/>
                        </a:rPr>
                        <a:t>Medicamente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 centralizate,            </a:t>
                      </a:r>
                    </a:p>
                    <a:p>
                      <a:pPr algn="l" fontAlgn="b"/>
                      <a:r>
                        <a:rPr lang="ro-RO" sz="2400" u="none" strike="noStrike" kern="1200" baseline="0" dirty="0" smtClean="0">
                          <a:effectLst/>
                        </a:rPr>
                        <a:t>  produse sanguine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54,7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46,5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0895154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ro-RO" sz="2400" u="none" strike="noStrike" kern="1200" dirty="0" smtClean="0">
                          <a:effectLst/>
                        </a:rPr>
                        <a:t>  Alte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 venituri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3,8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u="none" strike="noStrike" dirty="0" smtClean="0">
                          <a:effectLst/>
                        </a:rPr>
                        <a:t>4,1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TOTAL                       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481,1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u="none" strike="noStrike" dirty="0" smtClean="0">
                          <a:effectLst/>
                        </a:rPr>
                        <a:t>703,9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u="none" strike="noStrike" dirty="0" smtClean="0">
                          <a:effectLst/>
                        </a:rPr>
                        <a:t>665,7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607033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84131" y="265213"/>
            <a:ext cx="5592842" cy="523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Times New Roman" pitchFamily="18" charset="0"/>
              </a:rPr>
              <a:t>BUGET NECESAR    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790,8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mln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lei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22364"/>
              </p:ext>
            </p:extLst>
          </p:nvPr>
        </p:nvGraphicFramePr>
        <p:xfrm>
          <a:off x="672464" y="1595435"/>
          <a:ext cx="2468301" cy="406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03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28" y="246847"/>
            <a:ext cx="10058400" cy="876275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Devizul de cheltuieli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84259"/>
              </p:ext>
            </p:extLst>
          </p:nvPr>
        </p:nvGraphicFramePr>
        <p:xfrm>
          <a:off x="1337481" y="1937580"/>
          <a:ext cx="9399094" cy="412032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06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o-RO" sz="18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200541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mln,lei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mln, lei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729803"/>
                  </a:ext>
                </a:extLst>
              </a:tr>
              <a:tr h="741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0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Cheltuieli de personal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402,3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u="none" strike="noStrike" dirty="0" smtClean="0">
                          <a:latin typeface="+mn-lt"/>
                        </a:rPr>
                        <a:t>370,1</a:t>
                      </a:r>
                      <a:endParaRPr lang="ro-RO" sz="20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 smtClean="0">
                          <a:latin typeface="+mn-lt"/>
                        </a:rPr>
                        <a:t>51</a:t>
                      </a:r>
                      <a:endParaRPr lang="ro-RO" sz="20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2000" b="0" i="1" dirty="0" smtClean="0">
                          <a:effectLst/>
                          <a:latin typeface="+mn-lt"/>
                        </a:rPr>
                        <a:t> Fondul de remunerare a muncii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324,9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44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u="none" strike="noStrike" dirty="0" smtClean="0">
                          <a:latin typeface="+mn-lt"/>
                        </a:rPr>
                        <a:t>298,5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+mn-lt"/>
                        </a:rPr>
                        <a:t>4</a:t>
                      </a:r>
                      <a:r>
                        <a:rPr lang="ro-RO" sz="2000" b="1" u="none" strike="noStrike" dirty="0" smtClean="0"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Produse alimentare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5,</a:t>
                      </a:r>
                      <a:r>
                        <a:rPr lang="ro-RO" sz="2000" dirty="0" err="1" smtClean="0">
                          <a:effectLst/>
                          <a:latin typeface="+mn-lt"/>
                        </a:rPr>
                        <a:t>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u="none" strike="noStrike" dirty="0" smtClean="0">
                          <a:latin typeface="+mn-lt"/>
                        </a:rPr>
                        <a:t>8,7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Medicamente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183,1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u="none" strike="noStrike" dirty="0" smtClean="0">
                          <a:latin typeface="+mn-lt"/>
                        </a:rPr>
                        <a:t>169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+mn-lt"/>
                        </a:rPr>
                        <a:t>2</a:t>
                      </a:r>
                      <a:r>
                        <a:rPr lang="ro-RO" sz="2000" b="1" u="none" strike="noStrike" dirty="0" smtClean="0">
                          <a:latin typeface="+mn-lt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Alte </a:t>
                      </a:r>
                      <a:r>
                        <a:rPr lang="ro-RO" sz="2000" dirty="0" smtClean="0">
                          <a:effectLst/>
                          <a:latin typeface="+mn-lt"/>
                        </a:rPr>
                        <a:t>cheltuieli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147,3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u="none" strike="noStrike" dirty="0" smtClean="0">
                          <a:latin typeface="+mn-lt"/>
                        </a:rPr>
                        <a:t>180,0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+mn-lt"/>
                        </a:rPr>
                        <a:t>2</a:t>
                      </a:r>
                      <a:r>
                        <a:rPr lang="ro-RO" sz="2000" b="1" u="none" strike="noStrike" dirty="0" smtClean="0">
                          <a:latin typeface="+mn-lt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+mn-lt"/>
                        </a:rPr>
                        <a:t>TOTAL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+mn-lt"/>
                        </a:rPr>
                        <a:t>738,5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 smtClean="0">
                          <a:latin typeface="+mn-lt"/>
                        </a:rPr>
                        <a:t>728,4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+mn-lt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64275" y="412380"/>
            <a:ext cx="10515600" cy="612386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Fondul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de </a:t>
            </a:r>
            <a:r>
              <a:rPr lang="ro-RO" sz="4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emunerare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 </a:t>
            </a:r>
            <a:r>
              <a:rPr lang="ro-RO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uncii</a:t>
            </a:r>
            <a:endParaRPr lang="en-US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616815"/>
              </p:ext>
            </p:extLst>
          </p:nvPr>
        </p:nvGraphicFramePr>
        <p:xfrm>
          <a:off x="964275" y="2268598"/>
          <a:ext cx="10370834" cy="21136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7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364"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Indicatori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aseline="0" dirty="0" smtClean="0"/>
                        <a:t>2019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aseline="0" dirty="0" smtClean="0"/>
                        <a:t>2020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aseline="0" dirty="0" smtClean="0"/>
                        <a:t>2021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aseline="0" dirty="0" smtClean="0"/>
                        <a:t>2022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9">
                <a:tc>
                  <a:txBody>
                    <a:bodyPr/>
                    <a:lstStyle/>
                    <a:p>
                      <a:pPr algn="l"/>
                      <a:r>
                        <a:rPr lang="ro-RO" sz="2400" b="1" dirty="0" smtClean="0"/>
                        <a:t>F</a:t>
                      </a:r>
                      <a:r>
                        <a:rPr lang="en-US" sz="2400" b="1" dirty="0" smtClean="0"/>
                        <a:t>RM</a:t>
                      </a:r>
                      <a:r>
                        <a:rPr lang="ro-RO" sz="2400" b="1" dirty="0" smtClean="0"/>
                        <a:t>  integral, </a:t>
                      </a:r>
                      <a:r>
                        <a:rPr lang="ro-RO" sz="2400" b="1" dirty="0" err="1" smtClean="0"/>
                        <a:t>mln</a:t>
                      </a:r>
                      <a:r>
                        <a:rPr lang="ro-RO" sz="2400" b="1" dirty="0" smtClean="0"/>
                        <a:t> lei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173</a:t>
                      </a:r>
                      <a:r>
                        <a:rPr lang="ro-RO" sz="2400" baseline="0" dirty="0" smtClean="0"/>
                        <a:t>,6</a:t>
                      </a:r>
                      <a:endParaRPr lang="ro-RO" sz="2400" b="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217,9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324,</a:t>
                      </a:r>
                      <a:r>
                        <a:rPr lang="ro-RO" sz="2400" baseline="0" dirty="0" smtClean="0"/>
                        <a:t>9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298,5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/>
                        <a:t>Salariu mediu,</a:t>
                      </a:r>
                      <a:r>
                        <a:rPr lang="ro-RO" sz="2400" b="1" baseline="0" dirty="0" smtClean="0"/>
                        <a:t> lei</a:t>
                      </a:r>
                      <a:endParaRPr lang="ru-RU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8 789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kern="1200" dirty="0" smtClean="0"/>
                        <a:t>11 029 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15 800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15 105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asetăText 8"/>
          <p:cNvSpPr txBox="1"/>
          <p:nvPr/>
        </p:nvSpPr>
        <p:spPr>
          <a:xfrm>
            <a:off x="964275" y="4858921"/>
            <a:ext cx="939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Din </a:t>
            </a:r>
            <a:r>
              <a:rPr lang="ro-RO" sz="2400" b="1" dirty="0" smtClean="0"/>
              <a:t>1 octombrie 2022 </a:t>
            </a:r>
            <a:r>
              <a:rPr lang="ro-RO" sz="2400" dirty="0" smtClean="0"/>
              <a:t>s-a executat majorarea salariilor de funcție: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smtClean="0"/>
              <a:t>personalului  instituțiilor medicale cu </a:t>
            </a:r>
            <a:r>
              <a:rPr lang="ro-RO" sz="2400" b="1" dirty="0" smtClean="0"/>
              <a:t>10%, </a:t>
            </a:r>
            <a:r>
              <a:rPr lang="ro-RO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smtClean="0"/>
              <a:t>personalului de conducere – cu </a:t>
            </a:r>
            <a:r>
              <a:rPr lang="ro-RO" sz="2400" b="1" dirty="0" smtClean="0"/>
              <a:t>5,6%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46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5674" y="263042"/>
            <a:ext cx="10515600" cy="803275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S</a:t>
            </a:r>
            <a:r>
              <a:rPr lang="x-none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alariul mediu </a:t>
            </a:r>
            <a:r>
              <a:rPr lang="x-none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lunar</a:t>
            </a:r>
            <a:endParaRPr lang="en-US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4131971"/>
              </p:ext>
            </p:extLst>
          </p:nvPr>
        </p:nvGraphicFramePr>
        <p:xfrm>
          <a:off x="905674" y="1453469"/>
          <a:ext cx="10302352" cy="34107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0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301">
                <a:tc rowSpan="2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Anul 2021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Anul 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La 1 </a:t>
                      </a:r>
                      <a:r>
                        <a:rPr lang="ro-RO" sz="2000" u="none" strike="noStrike" dirty="0" smtClean="0"/>
                        <a:t>funcție ocupată,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 smtClean="0"/>
                        <a:t>La 1 </a:t>
                      </a:r>
                      <a:r>
                        <a:rPr lang="ro-RO" sz="2000" u="none" strike="noStrike" baseline="0" dirty="0" smtClean="0"/>
                        <a:t>persoană fizică,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La 1 </a:t>
                      </a:r>
                      <a:r>
                        <a:rPr lang="ro-RO" sz="2000" u="none" strike="noStrike" dirty="0" smtClean="0"/>
                        <a:t>funcție ocupată,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 smtClean="0"/>
                        <a:t>La 1 </a:t>
                      </a:r>
                      <a:r>
                        <a:rPr lang="ro-RO" sz="2000" u="none" strike="noStrike" baseline="0" dirty="0" smtClean="0"/>
                        <a:t>persoană fizică,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35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/>
                        <a:t>  </a:t>
                      </a:r>
                      <a:r>
                        <a:rPr lang="ro-MD" sz="2000" b="1" u="none" strike="noStrike" dirty="0" smtClean="0"/>
                        <a:t>Personal medical</a:t>
                      </a:r>
                      <a:r>
                        <a:rPr lang="ro-MD" sz="2000" b="1" u="none" strike="noStrike" baseline="0" dirty="0" smtClean="0"/>
                        <a:t> superior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22</a:t>
                      </a:r>
                      <a:r>
                        <a:rPr lang="en-US" sz="2000" dirty="0" smtClean="0"/>
                        <a:t> </a:t>
                      </a:r>
                      <a:r>
                        <a:rPr lang="ro-RO" sz="2000" dirty="0" smtClean="0"/>
                        <a:t>756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25 977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21 382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24 554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67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/>
                        <a:t>  </a:t>
                      </a:r>
                      <a:r>
                        <a:rPr lang="ro-MD" sz="2000" b="1" u="none" strike="noStrike" dirty="0" smtClean="0"/>
                        <a:t>Personal medical mediu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12</a:t>
                      </a:r>
                      <a:r>
                        <a:rPr lang="en-US" sz="2000" dirty="0" smtClean="0"/>
                        <a:t> </a:t>
                      </a:r>
                      <a:r>
                        <a:rPr lang="ro-RO" sz="2000" dirty="0" smtClean="0"/>
                        <a:t>727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14 944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11 880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14 087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76">
                <a:tc>
                  <a:txBody>
                    <a:bodyPr/>
                    <a:lstStyle/>
                    <a:p>
                      <a:pPr algn="l" fontAlgn="b"/>
                      <a:r>
                        <a:rPr lang="ro-MD" sz="2000" b="1" u="none" strike="noStrike" baseline="0" dirty="0" smtClean="0"/>
                        <a:t>  P</a:t>
                      </a:r>
                      <a:r>
                        <a:rPr lang="ro-MD" sz="2000" b="1" u="none" strike="noStrike" dirty="0" smtClean="0"/>
                        <a:t>ersonal medical inferior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8</a:t>
                      </a:r>
                      <a:r>
                        <a:rPr lang="en-US" sz="2000" dirty="0" smtClean="0"/>
                        <a:t> </a:t>
                      </a:r>
                      <a:r>
                        <a:rPr lang="ro-RO" sz="2000" dirty="0" smtClean="0"/>
                        <a:t>048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9 739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7 167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8 924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52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/>
                        <a:t>  Personal</a:t>
                      </a:r>
                      <a:r>
                        <a:rPr lang="ro-RO" sz="2000" b="1" u="none" strike="noStrike" baseline="0" dirty="0" smtClean="0"/>
                        <a:t> n</a:t>
                      </a:r>
                      <a:r>
                        <a:rPr lang="ro-RO" sz="2000" b="1" u="none" strike="noStrike" dirty="0" smtClean="0"/>
                        <a:t>on-medical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7</a:t>
                      </a:r>
                      <a:r>
                        <a:rPr lang="en-US" sz="2000" dirty="0" smtClean="0"/>
                        <a:t> </a:t>
                      </a:r>
                      <a:r>
                        <a:rPr lang="ro-RO" sz="2000" dirty="0" smtClean="0"/>
                        <a:t>964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11 216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9 886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12 456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972"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u="none" strike="noStrike" dirty="0" smtClean="0"/>
                        <a:t>TOTAL</a:t>
                      </a:r>
                      <a:r>
                        <a:rPr lang="it-IT" sz="2000" b="1" u="none" strike="noStrike" dirty="0" smtClean="0"/>
                        <a:t> </a:t>
                      </a:r>
                      <a:endParaRPr lang="ro-RO" sz="2000" b="1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/>
                        <a:t>11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ro-RO" sz="2000" b="1" dirty="0" smtClean="0"/>
                        <a:t>950</a:t>
                      </a:r>
                      <a:endParaRPr lang="ru-RU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15 </a:t>
                      </a:r>
                      <a:r>
                        <a:rPr lang="ro-RO" sz="2000" b="1" u="none" strike="noStrike" dirty="0" smtClean="0"/>
                        <a:t>800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/>
                        <a:t>12 570</a:t>
                      </a:r>
                      <a:endParaRPr lang="ru-RU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u="none" strike="noStrike" dirty="0" smtClean="0"/>
                        <a:t>15 105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asetăText 8"/>
          <p:cNvSpPr txBox="1"/>
          <p:nvPr/>
        </p:nvSpPr>
        <p:spPr>
          <a:xfrm>
            <a:off x="905674" y="5251380"/>
            <a:ext cx="641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cs typeface="Times New Roman" pitchFamily="18" charset="0"/>
              </a:rPr>
              <a:t>Încadrarea medicilor rezidenți  2022    </a:t>
            </a:r>
            <a:r>
              <a:rPr lang="ro-RO" sz="2400" b="1" dirty="0" smtClean="0">
                <a:cs typeface="Times New Roman" pitchFamily="18" charset="0"/>
              </a:rPr>
              <a:t>-    9 372 lei </a:t>
            </a:r>
          </a:p>
          <a:p>
            <a:endParaRPr lang="ro-RO" sz="24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0" y="376816"/>
            <a:ext cx="3738623" cy="75340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Prestarea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serviciilor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medicale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6466" y="1048656"/>
            <a:ext cx="7246961" cy="461664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800" dirty="0" smtClean="0"/>
              <a:t>	Instituția </a:t>
            </a:r>
            <a:r>
              <a:rPr lang="ro-RO" sz="2800" dirty="0"/>
              <a:t>prestează servicii medicale în cadrul asigurărilor obligatorii de asistență medicală (conform contractelor cu CNAM), asigurărilor facultative și servicii medicale contra plată conform Contractului de acordare a asistenței medicale (de prestare a serviciilor medicale</a:t>
            </a:r>
            <a:r>
              <a:rPr lang="ro-RO" sz="2800" dirty="0" smtClean="0"/>
              <a:t>). </a:t>
            </a:r>
            <a:endParaRPr lang="en-US" sz="2800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/>
        </p:nvGraphicFramePr>
        <p:xfrm>
          <a:off x="672464" y="1595435"/>
          <a:ext cx="2468301" cy="406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92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06287" y="168964"/>
            <a:ext cx="10972800" cy="695739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Realizarea Contractului CNAM</a:t>
            </a:r>
            <a:endParaRPr lang="ru-RU" sz="36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54567"/>
              </p:ext>
            </p:extLst>
          </p:nvPr>
        </p:nvGraphicFramePr>
        <p:xfrm>
          <a:off x="434837" y="1062990"/>
          <a:ext cx="11315699" cy="517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360">
                  <a:extLst>
                    <a:ext uri="{9D8B030D-6E8A-4147-A177-3AD203B41FA5}">
                      <a16:colId xmlns:a16="http://schemas.microsoft.com/office/drawing/2014/main" val="2496141762"/>
                    </a:ext>
                  </a:extLst>
                </a:gridCol>
                <a:gridCol w="789688">
                  <a:extLst>
                    <a:ext uri="{9D8B030D-6E8A-4147-A177-3AD203B41FA5}">
                      <a16:colId xmlns:a16="http://schemas.microsoft.com/office/drawing/2014/main" val="390514475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520240032"/>
                    </a:ext>
                  </a:extLst>
                </a:gridCol>
                <a:gridCol w="1009036">
                  <a:extLst>
                    <a:ext uri="{9D8B030D-6E8A-4147-A177-3AD203B41FA5}">
                      <a16:colId xmlns:a16="http://schemas.microsoft.com/office/drawing/2014/main" val="563013630"/>
                    </a:ext>
                  </a:extLst>
                </a:gridCol>
                <a:gridCol w="1686946">
                  <a:extLst>
                    <a:ext uri="{9D8B030D-6E8A-4147-A177-3AD203B41FA5}">
                      <a16:colId xmlns:a16="http://schemas.microsoft.com/office/drawing/2014/main" val="938735213"/>
                    </a:ext>
                  </a:extLst>
                </a:gridCol>
                <a:gridCol w="747234">
                  <a:extLst>
                    <a:ext uri="{9D8B030D-6E8A-4147-A177-3AD203B41FA5}">
                      <a16:colId xmlns:a16="http://schemas.microsoft.com/office/drawing/2014/main" val="25146602"/>
                    </a:ext>
                  </a:extLst>
                </a:gridCol>
                <a:gridCol w="1051970">
                  <a:extLst>
                    <a:ext uri="{9D8B030D-6E8A-4147-A177-3AD203B41FA5}">
                      <a16:colId xmlns:a16="http://schemas.microsoft.com/office/drawing/2014/main" val="965020634"/>
                    </a:ext>
                  </a:extLst>
                </a:gridCol>
                <a:gridCol w="1641892">
                  <a:extLst>
                    <a:ext uri="{9D8B030D-6E8A-4147-A177-3AD203B41FA5}">
                      <a16:colId xmlns:a16="http://schemas.microsoft.com/office/drawing/2014/main" val="2413361949"/>
                    </a:ext>
                  </a:extLst>
                </a:gridCol>
                <a:gridCol w="1145262">
                  <a:extLst>
                    <a:ext uri="{9D8B030D-6E8A-4147-A177-3AD203B41FA5}">
                      <a16:colId xmlns:a16="http://schemas.microsoft.com/office/drawing/2014/main" val="1914212341"/>
                    </a:ext>
                  </a:extLst>
                </a:gridCol>
                <a:gridCol w="1145262">
                  <a:extLst>
                    <a:ext uri="{9D8B030D-6E8A-4147-A177-3AD203B41FA5}">
                      <a16:colId xmlns:a16="http://schemas.microsoft.com/office/drawing/2014/main" val="2239582995"/>
                    </a:ext>
                  </a:extLst>
                </a:gridCol>
              </a:tblGrid>
              <a:tr h="7730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Denumire program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Contractat 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Realizat 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Rata de realizare a contractului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17414"/>
                  </a:ext>
                </a:extLst>
              </a:tr>
              <a:tr h="675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Cazuri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ICM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Tarif, lei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Suma, lei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Cazuri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ICM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Suma, lei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Număr de cazuri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Suma contractată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287867"/>
                  </a:ext>
                </a:extLst>
              </a:tr>
              <a:tr h="218376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Asistența medicală spitalicească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12604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Program general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23 554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2,0910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6 616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326 129 087,46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23 630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2,0924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327 117 613,79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100,3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100,3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950012"/>
                  </a:ext>
                </a:extLst>
              </a:tr>
              <a:tr h="903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„Infecția cu Coronavirus (COVID-19)”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645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5,4902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8 932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31 629 810,83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645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5,4902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31 629 810,83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100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100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200767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Chirurgie de zi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1 613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1,5366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6 616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19 159 303,51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1 639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1,7636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19 123 815,29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101,6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99,8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61956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Reabilitare neurologica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270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11000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2 970 000,00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263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2 893 000,00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97.4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97,4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970644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Reabilitare cardiologica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50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7 960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398 000,00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43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342 280,00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86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86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919826"/>
                  </a:ext>
                </a:extLst>
              </a:tr>
              <a:tr h="397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Total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26 132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380 286 201,80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26 220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381 106 519,91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100,3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100,2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96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51210"/>
              </p:ext>
            </p:extLst>
          </p:nvPr>
        </p:nvGraphicFramePr>
        <p:xfrm>
          <a:off x="383402" y="994405"/>
          <a:ext cx="11418569" cy="5632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224">
                  <a:extLst>
                    <a:ext uri="{9D8B030D-6E8A-4147-A177-3AD203B41FA5}">
                      <a16:colId xmlns:a16="http://schemas.microsoft.com/office/drawing/2014/main" val="2014655991"/>
                    </a:ext>
                  </a:extLst>
                </a:gridCol>
                <a:gridCol w="841259">
                  <a:extLst>
                    <a:ext uri="{9D8B030D-6E8A-4147-A177-3AD203B41FA5}">
                      <a16:colId xmlns:a16="http://schemas.microsoft.com/office/drawing/2014/main" val="3229620369"/>
                    </a:ext>
                  </a:extLst>
                </a:gridCol>
                <a:gridCol w="841259">
                  <a:extLst>
                    <a:ext uri="{9D8B030D-6E8A-4147-A177-3AD203B41FA5}">
                      <a16:colId xmlns:a16="http://schemas.microsoft.com/office/drawing/2014/main" val="1116418406"/>
                    </a:ext>
                  </a:extLst>
                </a:gridCol>
                <a:gridCol w="1263441">
                  <a:extLst>
                    <a:ext uri="{9D8B030D-6E8A-4147-A177-3AD203B41FA5}">
                      <a16:colId xmlns:a16="http://schemas.microsoft.com/office/drawing/2014/main" val="1325906735"/>
                    </a:ext>
                  </a:extLst>
                </a:gridCol>
                <a:gridCol w="1263441">
                  <a:extLst>
                    <a:ext uri="{9D8B030D-6E8A-4147-A177-3AD203B41FA5}">
                      <a16:colId xmlns:a16="http://schemas.microsoft.com/office/drawing/2014/main" val="2713872735"/>
                    </a:ext>
                  </a:extLst>
                </a:gridCol>
                <a:gridCol w="810217">
                  <a:extLst>
                    <a:ext uri="{9D8B030D-6E8A-4147-A177-3AD203B41FA5}">
                      <a16:colId xmlns:a16="http://schemas.microsoft.com/office/drawing/2014/main" val="3691769774"/>
                    </a:ext>
                  </a:extLst>
                </a:gridCol>
                <a:gridCol w="1320354">
                  <a:extLst>
                    <a:ext uri="{9D8B030D-6E8A-4147-A177-3AD203B41FA5}">
                      <a16:colId xmlns:a16="http://schemas.microsoft.com/office/drawing/2014/main" val="3345098444"/>
                    </a:ext>
                  </a:extLst>
                </a:gridCol>
                <a:gridCol w="1320354">
                  <a:extLst>
                    <a:ext uri="{9D8B030D-6E8A-4147-A177-3AD203B41FA5}">
                      <a16:colId xmlns:a16="http://schemas.microsoft.com/office/drawing/2014/main" val="249447427"/>
                    </a:ext>
                  </a:extLst>
                </a:gridCol>
                <a:gridCol w="1072010">
                  <a:extLst>
                    <a:ext uri="{9D8B030D-6E8A-4147-A177-3AD203B41FA5}">
                      <a16:colId xmlns:a16="http://schemas.microsoft.com/office/drawing/2014/main" val="1937971664"/>
                    </a:ext>
                  </a:extLst>
                </a:gridCol>
                <a:gridCol w="1072010">
                  <a:extLst>
                    <a:ext uri="{9D8B030D-6E8A-4147-A177-3AD203B41FA5}">
                      <a16:colId xmlns:a16="http://schemas.microsoft.com/office/drawing/2014/main" val="3755081914"/>
                    </a:ext>
                  </a:extLst>
                </a:gridCol>
              </a:tblGrid>
              <a:tr h="3426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Denumire program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Contractat 2022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Realizat 2022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Rata de realizare a contractului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65017"/>
                  </a:ext>
                </a:extLst>
              </a:tr>
              <a:tr h="68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Cazuri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ICM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Rata de realizare a contractului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Suma, lei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Cazuri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ICM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Suma, lei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Cazuri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Suma, lei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287499679"/>
                  </a:ext>
                </a:extLst>
              </a:tr>
              <a:tr h="45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"Tratament operator p-u cataracta"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1 882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2,6077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5 090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24 980 149,23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1 882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2,6077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24 980 149,23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100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100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2711178898"/>
                  </a:ext>
                </a:extLst>
              </a:tr>
              <a:tr h="304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"Cardiochirurgie"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518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11,6888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40 070 851,31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517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11,6888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39 981 213,11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99,8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99,7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3166536786"/>
                  </a:ext>
                </a:extLst>
              </a:tr>
              <a:tr h="304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 "Protezări vasculare"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493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7,4598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24 338 840,24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483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7,4396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23 773 450,11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98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97,7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1653814304"/>
                  </a:ext>
                </a:extLst>
              </a:tr>
              <a:tr h="304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"Chirurgie endovasculară"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511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5,8059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19 633 157,97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510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5,8059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19 590 035,54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99,8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99,8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1566729523"/>
                  </a:ext>
                </a:extLst>
              </a:tr>
              <a:tr h="45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 "Neurochirurgia fracturilor col. vert"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182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4,7338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5 700 025,39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177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4,7155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5 522 001,40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97,2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96.9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4188181505"/>
                  </a:ext>
                </a:extLst>
              </a:tr>
              <a:tr h="45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 "Cardiologie interv. congenitala"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35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26,6516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6 171 444,50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33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26,838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5 859 486,86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94.2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94,9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516958278"/>
                  </a:ext>
                </a:extLst>
              </a:tr>
              <a:tr h="304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"Cardiologie intervenţională"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11,5635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76 504,12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11,5635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76 504,12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100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3558169666"/>
                  </a:ext>
                </a:extLst>
              </a:tr>
              <a:tr h="609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 „Neuroradiologia interventionala”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16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5,3688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568 319,69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16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5,3688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568 319,69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100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785418013"/>
                  </a:ext>
                </a:extLst>
              </a:tr>
              <a:tr h="304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 „Implant cohlear”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10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7,1215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6 616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471 158,44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10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7,1215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471 158,44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100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2852865984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Total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3 648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122 010 450,88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3 629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120 822 318,50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99,5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0" marB="0" anchor="ctr"/>
                </a:tc>
                <a:extLst>
                  <a:ext uri="{0D108BD9-81ED-4DB2-BD59-A6C34878D82A}">
                    <a16:rowId xmlns:a16="http://schemas.microsoft.com/office/drawing/2014/main" val="1756767421"/>
                  </a:ext>
                </a:extLst>
              </a:tr>
            </a:tbl>
          </a:graphicData>
        </a:graphic>
      </p:graphicFrame>
      <p:sp>
        <p:nvSpPr>
          <p:cNvPr id="3" name="Titlu 1"/>
          <p:cNvSpPr txBox="1">
            <a:spLocks/>
          </p:cNvSpPr>
          <p:nvPr/>
        </p:nvSpPr>
        <p:spPr>
          <a:xfrm>
            <a:off x="606287" y="168964"/>
            <a:ext cx="10972800" cy="695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Realizarea Contractului CNAM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programe</a:t>
            </a:r>
            <a:r>
              <a:rPr lang="en-US" sz="3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speciale</a:t>
            </a:r>
            <a:endParaRPr lang="ru-RU" sz="36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0" y="753517"/>
            <a:ext cx="3738623" cy="753402"/>
          </a:xfrm>
        </p:spPr>
        <p:txBody>
          <a:bodyPr>
            <a:noAutofit/>
          </a:bodyPr>
          <a:lstStyle/>
          <a:p>
            <a:r>
              <a:rPr lang="ro-MD" b="1" dirty="0">
                <a:solidFill>
                  <a:srgbClr val="002060"/>
                </a:solidFill>
                <a:latin typeface="+mn-lt"/>
              </a:rPr>
              <a:t>Indicatori de activitate a staționarului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4698" y="1595435"/>
            <a:ext cx="6007829" cy="39703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Ocuparea</a:t>
            </a:r>
            <a:r>
              <a:rPr lang="en-US" sz="2800" dirty="0" smtClean="0"/>
              <a:t> </a:t>
            </a:r>
            <a:r>
              <a:rPr lang="en-US" sz="2800" dirty="0" err="1" smtClean="0"/>
              <a:t>zilnic</a:t>
            </a:r>
            <a:r>
              <a:rPr lang="ro-MD" sz="2800" dirty="0" smtClean="0"/>
              <a:t>ă </a:t>
            </a:r>
            <a:r>
              <a:rPr lang="en-US" sz="2800" dirty="0" smtClean="0"/>
              <a:t>a </a:t>
            </a:r>
            <a:r>
              <a:rPr lang="en-US" sz="2800" dirty="0" err="1" smtClean="0"/>
              <a:t>patului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sz="2800" dirty="0" smtClean="0"/>
              <a:t>Rotația patului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sz="2800" dirty="0" smtClean="0"/>
              <a:t>Durata medie de spitalizare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sz="2800" dirty="0" smtClean="0"/>
              <a:t>Rata medie de utilizare a patului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sz="2800" dirty="0" smtClean="0"/>
              <a:t>Valoarea ICM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sz="2800" dirty="0" smtClean="0"/>
              <a:t>Letalitatea 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369930"/>
              </p:ext>
            </p:extLst>
          </p:nvPr>
        </p:nvGraphicFramePr>
        <p:xfrm>
          <a:off x="631521" y="1851910"/>
          <a:ext cx="2468301" cy="36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5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9367"/>
            <a:ext cx="10058400" cy="961856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Activitatea secției consultative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24016" y="1956121"/>
          <a:ext cx="11204293" cy="4178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941073">
                  <a:extLst>
                    <a:ext uri="{9D8B030D-6E8A-4147-A177-3AD203B41FA5}">
                      <a16:colId xmlns:a16="http://schemas.microsoft.com/office/drawing/2014/main" val="3341912095"/>
                    </a:ext>
                  </a:extLst>
                </a:gridCol>
                <a:gridCol w="1663237">
                  <a:extLst>
                    <a:ext uri="{9D8B030D-6E8A-4147-A177-3AD203B41FA5}">
                      <a16:colId xmlns:a16="http://schemas.microsoft.com/office/drawing/2014/main" val="183071798"/>
                    </a:ext>
                  </a:extLst>
                </a:gridCol>
                <a:gridCol w="1508519">
                  <a:extLst>
                    <a:ext uri="{9D8B030D-6E8A-4147-A177-3AD203B41FA5}">
                      <a16:colId xmlns:a16="http://schemas.microsoft.com/office/drawing/2014/main" val="242249428"/>
                    </a:ext>
                  </a:extLst>
                </a:gridCol>
                <a:gridCol w="1611664">
                  <a:extLst>
                    <a:ext uri="{9D8B030D-6E8A-4147-A177-3AD203B41FA5}">
                      <a16:colId xmlns:a16="http://schemas.microsoft.com/office/drawing/2014/main" val="2043572129"/>
                    </a:ext>
                  </a:extLst>
                </a:gridCol>
                <a:gridCol w="1479800">
                  <a:extLst>
                    <a:ext uri="{9D8B030D-6E8A-4147-A177-3AD203B41FA5}">
                      <a16:colId xmlns:a16="http://schemas.microsoft.com/office/drawing/2014/main" val="2208002614"/>
                    </a:ext>
                  </a:extLst>
                </a:gridCol>
              </a:tblGrid>
              <a:tr h="60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2019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2020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2021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2022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87726"/>
                  </a:ext>
                </a:extLst>
              </a:tr>
              <a:tr h="60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  <a:latin typeface="+mn-lt"/>
                        </a:rPr>
                        <a:t>Consutații planificate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114 055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92 839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108 304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113 130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3946"/>
                  </a:ext>
                </a:extLst>
              </a:tr>
              <a:tr h="60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Consultații </a:t>
                      </a:r>
                      <a:r>
                        <a:rPr lang="ro-RO" sz="2000" dirty="0">
                          <a:effectLst/>
                          <a:latin typeface="+mn-lt"/>
                        </a:rPr>
                        <a:t>efectuate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129 993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76 420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107 999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127 571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5339"/>
                  </a:ext>
                </a:extLst>
              </a:tr>
              <a:tr h="536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Rata de îndeplinire a consultațiilor planificate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114%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82,45%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99,6%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112,8 %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693931"/>
                  </a:ext>
                </a:extLst>
              </a:tr>
              <a:tr h="920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  <a:latin typeface="+mn-lt"/>
                        </a:rPr>
                        <a:t>Consultații la pacienți asigurați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115 769 (89,1%)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68 289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(89,4%)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>
                          <a:effectLst/>
                          <a:latin typeface="+mn-lt"/>
                        </a:rPr>
                        <a:t>98 008</a:t>
                      </a:r>
                      <a:endParaRPr lang="en-US" sz="2000" b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>
                          <a:effectLst/>
                          <a:latin typeface="+mn-lt"/>
                        </a:rPr>
                        <a:t>(90,7%)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>
                          <a:effectLst/>
                          <a:latin typeface="+mn-lt"/>
                        </a:rPr>
                        <a:t>116 173</a:t>
                      </a:r>
                      <a:endParaRPr lang="en-US" sz="2000" b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>
                          <a:effectLst/>
                          <a:latin typeface="+mn-lt"/>
                        </a:rPr>
                        <a:t>(91,1%)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211164"/>
                  </a:ext>
                </a:extLst>
              </a:tr>
              <a:tr h="920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  <a:latin typeface="+mn-lt"/>
                        </a:rPr>
                        <a:t>Consultații contra plată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>
                          <a:effectLst/>
                          <a:latin typeface="+mn-lt"/>
                        </a:rPr>
                        <a:t>14 424 (10,9%)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8 198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(10,6%)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9 992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(9,3%)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11 398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(8,9%)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33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3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33596"/>
              </p:ext>
            </p:extLst>
          </p:nvPr>
        </p:nvGraphicFramePr>
        <p:xfrm>
          <a:off x="178904" y="149090"/>
          <a:ext cx="11718235" cy="652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700">
                  <a:extLst>
                    <a:ext uri="{9D8B030D-6E8A-4147-A177-3AD203B41FA5}">
                      <a16:colId xmlns:a16="http://schemas.microsoft.com/office/drawing/2014/main" val="2725045897"/>
                    </a:ext>
                  </a:extLst>
                </a:gridCol>
                <a:gridCol w="1070969">
                  <a:extLst>
                    <a:ext uri="{9D8B030D-6E8A-4147-A177-3AD203B41FA5}">
                      <a16:colId xmlns:a16="http://schemas.microsoft.com/office/drawing/2014/main" val="3916581485"/>
                    </a:ext>
                  </a:extLst>
                </a:gridCol>
                <a:gridCol w="1060982">
                  <a:extLst>
                    <a:ext uri="{9D8B030D-6E8A-4147-A177-3AD203B41FA5}">
                      <a16:colId xmlns:a16="http://schemas.microsoft.com/office/drawing/2014/main" val="3532880535"/>
                    </a:ext>
                  </a:extLst>
                </a:gridCol>
                <a:gridCol w="1060982">
                  <a:extLst>
                    <a:ext uri="{9D8B030D-6E8A-4147-A177-3AD203B41FA5}">
                      <a16:colId xmlns:a16="http://schemas.microsoft.com/office/drawing/2014/main" val="678906431"/>
                    </a:ext>
                  </a:extLst>
                </a:gridCol>
                <a:gridCol w="1060982">
                  <a:extLst>
                    <a:ext uri="{9D8B030D-6E8A-4147-A177-3AD203B41FA5}">
                      <a16:colId xmlns:a16="http://schemas.microsoft.com/office/drawing/2014/main" val="3091881387"/>
                    </a:ext>
                  </a:extLst>
                </a:gridCol>
                <a:gridCol w="938656">
                  <a:extLst>
                    <a:ext uri="{9D8B030D-6E8A-4147-A177-3AD203B41FA5}">
                      <a16:colId xmlns:a16="http://schemas.microsoft.com/office/drawing/2014/main" val="3276451368"/>
                    </a:ext>
                  </a:extLst>
                </a:gridCol>
                <a:gridCol w="991082">
                  <a:extLst>
                    <a:ext uri="{9D8B030D-6E8A-4147-A177-3AD203B41FA5}">
                      <a16:colId xmlns:a16="http://schemas.microsoft.com/office/drawing/2014/main" val="1723472929"/>
                    </a:ext>
                  </a:extLst>
                </a:gridCol>
                <a:gridCol w="991082">
                  <a:extLst>
                    <a:ext uri="{9D8B030D-6E8A-4147-A177-3AD203B41FA5}">
                      <a16:colId xmlns:a16="http://schemas.microsoft.com/office/drawing/2014/main" val="424639111"/>
                    </a:ext>
                  </a:extLst>
                </a:gridCol>
                <a:gridCol w="768900">
                  <a:extLst>
                    <a:ext uri="{9D8B030D-6E8A-4147-A177-3AD203B41FA5}">
                      <a16:colId xmlns:a16="http://schemas.microsoft.com/office/drawing/2014/main" val="3223655319"/>
                    </a:ext>
                  </a:extLst>
                </a:gridCol>
                <a:gridCol w="768900">
                  <a:extLst>
                    <a:ext uri="{9D8B030D-6E8A-4147-A177-3AD203B41FA5}">
                      <a16:colId xmlns:a16="http://schemas.microsoft.com/office/drawing/2014/main" val="3859064199"/>
                    </a:ext>
                  </a:extLst>
                </a:gridCol>
              </a:tblGrid>
              <a:tr h="5682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0" i="1" dirty="0" smtClean="0">
                          <a:effectLst/>
                        </a:rPr>
                        <a:t>Bilet de trimitere eliberat</a:t>
                      </a:r>
                      <a:endParaRPr lang="en-US" sz="18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Spitalizați 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Spitalizări programate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Spitalizări urgente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37903"/>
                  </a:ext>
                </a:extLst>
              </a:tr>
              <a:tr h="41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2022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576841"/>
                  </a:ext>
                </a:extLst>
              </a:tr>
              <a:tr h="461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Sectia consultativa SCR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4648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3446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1202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483689"/>
                  </a:ext>
                </a:extLst>
              </a:tr>
              <a:tr h="327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1144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1144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082021"/>
                  </a:ext>
                </a:extLst>
              </a:tr>
              <a:tr h="28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Aviaţia sanitara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058576"/>
                  </a:ext>
                </a:extLst>
              </a:tr>
              <a:tr h="747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Asistenta medicala primara (CMF,CS)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2558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2448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967768"/>
                  </a:ext>
                </a:extLst>
              </a:tr>
              <a:tr h="822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Sectiile consultative raionale,municipale,  republicane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11852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18696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16001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1342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1691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2695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991298"/>
                  </a:ext>
                </a:extLst>
              </a:tr>
              <a:tr h="53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Transfer interspitalicesc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621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7202997"/>
                  </a:ext>
                </a:extLst>
              </a:tr>
              <a:tr h="426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MS PS (Administraţia)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322094"/>
                  </a:ext>
                </a:extLst>
              </a:tr>
              <a:tr h="392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Catedrele (USMF)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2069367"/>
                  </a:ext>
                </a:extLst>
              </a:tr>
              <a:tr h="308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La cerere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616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597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5521325"/>
                  </a:ext>
                </a:extLst>
              </a:tr>
              <a:tr h="336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Fără trimitere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2894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2850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349068"/>
                  </a:ext>
                </a:extLst>
              </a:tr>
              <a:tr h="83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Total  spital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15020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23444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31228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8318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14958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22569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6702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8486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8659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607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10439"/>
            <a:ext cx="10058400" cy="647675"/>
          </a:xfrm>
        </p:spPr>
        <p:txBody>
          <a:bodyPr>
            <a:normAutofit/>
          </a:bodyPr>
          <a:lstStyle/>
          <a:p>
            <a:pPr lvl="0"/>
            <a:r>
              <a:rPr lang="ro-MD" sz="4000" b="1" cap="all" dirty="0" smtClean="0">
                <a:solidFill>
                  <a:srgbClr val="002060"/>
                </a:solidFill>
                <a:latin typeface="+mn-lt"/>
              </a:rPr>
              <a:t>M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isiunea instituției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2136912"/>
            <a:ext cx="10287441" cy="37321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Furnizarea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serviciilor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medicale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performante</a:t>
            </a:r>
            <a:r>
              <a:rPr lang="en-US" sz="2800" b="1" dirty="0">
                <a:solidFill>
                  <a:schemeClr val="tx1"/>
                </a:solidFill>
              </a:rPr>
              <a:t>, de </a:t>
            </a:r>
            <a:r>
              <a:rPr lang="en-US" sz="2800" b="1" dirty="0" err="1">
                <a:solidFill>
                  <a:schemeClr val="tx1"/>
                </a:solidFill>
              </a:rPr>
              <a:t>calitate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axate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metode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prevenție</a:t>
            </a:r>
            <a:r>
              <a:rPr lang="en-US" sz="2800" dirty="0">
                <a:solidFill>
                  <a:schemeClr val="tx1"/>
                </a:solidFill>
              </a:rPr>
              <a:t>, diagnostic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tratament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în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conformitate</a:t>
            </a:r>
            <a:r>
              <a:rPr lang="en-US" sz="2800" dirty="0">
                <a:solidFill>
                  <a:schemeClr val="tx1"/>
                </a:solidFill>
              </a:rPr>
              <a:t> cu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standardele</a:t>
            </a:r>
            <a:r>
              <a:rPr lang="en-US" sz="2800" b="1" dirty="0">
                <a:solidFill>
                  <a:schemeClr val="tx1"/>
                </a:solidFill>
              </a:rPr>
              <a:t> de </a:t>
            </a:r>
            <a:r>
              <a:rPr lang="en-US" sz="2800" b="1" dirty="0" err="1">
                <a:solidFill>
                  <a:schemeClr val="tx1"/>
                </a:solidFill>
              </a:rPr>
              <a:t>excelență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internațională</a:t>
            </a:r>
            <a:r>
              <a:rPr lang="en-US" sz="2800" dirty="0">
                <a:solidFill>
                  <a:schemeClr val="tx1"/>
                </a:solidFill>
              </a:rPr>
              <a:t>,  </a:t>
            </a:r>
            <a:r>
              <a:rPr lang="en-US" sz="2800" dirty="0" err="1">
                <a:solidFill>
                  <a:schemeClr val="tx1"/>
                </a:solidFill>
              </a:rPr>
              <a:t>desfășurate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într</a:t>
            </a:r>
            <a:r>
              <a:rPr lang="en-US" sz="2800" dirty="0">
                <a:solidFill>
                  <a:schemeClr val="tx1"/>
                </a:solidFill>
              </a:rPr>
              <a:t>-un </a:t>
            </a:r>
            <a:r>
              <a:rPr lang="en-US" sz="2800" b="1" dirty="0" err="1">
                <a:solidFill>
                  <a:schemeClr val="tx1"/>
                </a:solidFill>
              </a:rPr>
              <a:t>mediu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prietenos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orientate </a:t>
            </a:r>
            <a:r>
              <a:rPr lang="en-US" sz="2800" b="1" dirty="0" err="1">
                <a:solidFill>
                  <a:schemeClr val="tx1"/>
                </a:solidFill>
              </a:rPr>
              <a:t>în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exclusivitate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către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pacient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prin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identificarea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nevoilor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aspirațiilor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acestuia</a:t>
            </a:r>
            <a:r>
              <a:rPr lang="en-US" sz="2800" dirty="0">
                <a:solidFill>
                  <a:schemeClr val="tx1"/>
                </a:solidFill>
              </a:rPr>
              <a:t> .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  </a:t>
            </a:r>
          </a:p>
          <a:p>
            <a:endParaRPr lang="en-US" sz="2800" dirty="0"/>
          </a:p>
        </p:txBody>
      </p:sp>
      <p:pic>
        <p:nvPicPr>
          <p:cNvPr id="7170" name="Picture 2" descr="Misiunea BNM | Banca Națională a Moldove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7" y="98360"/>
            <a:ext cx="1634434" cy="16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07625" y="113718"/>
            <a:ext cx="10058400" cy="1020762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Durata medie de spitalizare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83580274"/>
              </p:ext>
            </p:extLst>
          </p:nvPr>
        </p:nvGraphicFramePr>
        <p:xfrm>
          <a:off x="327026" y="1432728"/>
          <a:ext cx="5819132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12887"/>
              </p:ext>
            </p:extLst>
          </p:nvPr>
        </p:nvGraphicFramePr>
        <p:xfrm>
          <a:off x="6259974" y="1432729"/>
          <a:ext cx="5932026" cy="474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95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45861"/>
              </p:ext>
            </p:extLst>
          </p:nvPr>
        </p:nvGraphicFramePr>
        <p:xfrm>
          <a:off x="635001" y="1280161"/>
          <a:ext cx="11048999" cy="495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6899">
                  <a:extLst>
                    <a:ext uri="{9D8B030D-6E8A-4147-A177-3AD203B41FA5}">
                      <a16:colId xmlns:a16="http://schemas.microsoft.com/office/drawing/2014/main" val="179983447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1275969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9155463"/>
                    </a:ext>
                  </a:extLst>
                </a:gridCol>
                <a:gridCol w="1176260">
                  <a:extLst>
                    <a:ext uri="{9D8B030D-6E8A-4147-A177-3AD203B41FA5}">
                      <a16:colId xmlns:a16="http://schemas.microsoft.com/office/drawing/2014/main" val="4196004390"/>
                    </a:ext>
                  </a:extLst>
                </a:gridCol>
                <a:gridCol w="1233384">
                  <a:extLst>
                    <a:ext uri="{9D8B030D-6E8A-4147-A177-3AD203B41FA5}">
                      <a16:colId xmlns:a16="http://schemas.microsoft.com/office/drawing/2014/main" val="1531991209"/>
                    </a:ext>
                  </a:extLst>
                </a:gridCol>
                <a:gridCol w="830902">
                  <a:extLst>
                    <a:ext uri="{9D8B030D-6E8A-4147-A177-3AD203B41FA5}">
                      <a16:colId xmlns:a16="http://schemas.microsoft.com/office/drawing/2014/main" val="3998355841"/>
                    </a:ext>
                  </a:extLst>
                </a:gridCol>
                <a:gridCol w="830902">
                  <a:extLst>
                    <a:ext uri="{9D8B030D-6E8A-4147-A177-3AD203B41FA5}">
                      <a16:colId xmlns:a16="http://schemas.microsoft.com/office/drawing/2014/main" val="2239593469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1610124922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225875577"/>
                    </a:ext>
                  </a:extLst>
                </a:gridCol>
              </a:tblGrid>
              <a:tr h="470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Profilul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Paturi conform statelor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Ocupate zilnic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55044"/>
                  </a:ext>
                </a:extLst>
              </a:tr>
              <a:tr h="455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679054"/>
                  </a:ext>
                </a:extLst>
              </a:tr>
              <a:tr h="86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Departament chirurgie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500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898425"/>
                  </a:ext>
                </a:extLst>
              </a:tr>
              <a:tr h="1000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Departament chirurgie cardiovasculară și chirurgie toracică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121849"/>
                  </a:ext>
                </a:extLst>
              </a:tr>
              <a:tr h="42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Profil terapeutic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244975"/>
                  </a:ext>
                </a:extLst>
              </a:tr>
              <a:tr h="42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Profil COVID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573482"/>
                  </a:ext>
                </a:extLst>
              </a:tr>
              <a:tr h="86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Terapie intensivă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90/71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560623"/>
                  </a:ext>
                </a:extLst>
              </a:tr>
              <a:tr h="451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TOTAL SPITAL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785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574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0976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9237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Ocuparea zilnică a patului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45908"/>
              </p:ext>
            </p:extLst>
          </p:nvPr>
        </p:nvGraphicFramePr>
        <p:xfrm>
          <a:off x="495298" y="1422400"/>
          <a:ext cx="11264901" cy="4737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841">
                  <a:extLst>
                    <a:ext uri="{9D8B030D-6E8A-4147-A177-3AD203B41FA5}">
                      <a16:colId xmlns:a16="http://schemas.microsoft.com/office/drawing/2014/main" val="889411300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val="2690935603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val="184485216"/>
                    </a:ext>
                  </a:extLst>
                </a:gridCol>
                <a:gridCol w="995960">
                  <a:extLst>
                    <a:ext uri="{9D8B030D-6E8A-4147-A177-3AD203B41FA5}">
                      <a16:colId xmlns:a16="http://schemas.microsoft.com/office/drawing/2014/main" val="3789652533"/>
                    </a:ext>
                  </a:extLst>
                </a:gridCol>
                <a:gridCol w="995960">
                  <a:extLst>
                    <a:ext uri="{9D8B030D-6E8A-4147-A177-3AD203B41FA5}">
                      <a16:colId xmlns:a16="http://schemas.microsoft.com/office/drawing/2014/main" val="3326852698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val="666078880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val="3324973905"/>
                    </a:ext>
                  </a:extLst>
                </a:gridCol>
                <a:gridCol w="983072">
                  <a:extLst>
                    <a:ext uri="{9D8B030D-6E8A-4147-A177-3AD203B41FA5}">
                      <a16:colId xmlns:a16="http://schemas.microsoft.com/office/drawing/2014/main" val="2740318736"/>
                    </a:ext>
                  </a:extLst>
                </a:gridCol>
                <a:gridCol w="983072">
                  <a:extLst>
                    <a:ext uri="{9D8B030D-6E8A-4147-A177-3AD203B41FA5}">
                      <a16:colId xmlns:a16="http://schemas.microsoft.com/office/drawing/2014/main" val="3793535294"/>
                    </a:ext>
                  </a:extLst>
                </a:gridCol>
              </a:tblGrid>
              <a:tr h="7551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Durata medie de utilizare a patului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Rotația patului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27829"/>
                  </a:ext>
                </a:extLst>
              </a:tr>
              <a:tr h="335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2022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2022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120094"/>
                  </a:ext>
                </a:extLst>
              </a:tr>
              <a:tr h="461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Departament chirurgie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268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 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43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37155"/>
                  </a:ext>
                </a:extLst>
              </a:tr>
              <a:tr h="1066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Departament chirurgie cardiovasculară și chirurgie toracică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278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672428"/>
                  </a:ext>
                </a:extLst>
              </a:tr>
              <a:tr h="53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Profil terapeutic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42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090122"/>
                  </a:ext>
                </a:extLst>
              </a:tr>
              <a:tr h="519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Profil COVID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247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581236"/>
                  </a:ext>
                </a:extLst>
              </a:tr>
              <a:tr h="53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Terapie intensivă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281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262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125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59228"/>
                  </a:ext>
                </a:extLst>
              </a:tr>
              <a:tr h="53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TOTAL SPITAL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257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181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290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40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31896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298" y="250027"/>
            <a:ext cx="10058400" cy="828965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Durata medie de spitalizare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4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5240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Rata de utilizare a patului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43814"/>
              </p:ext>
            </p:extLst>
          </p:nvPr>
        </p:nvGraphicFramePr>
        <p:xfrm>
          <a:off x="1943100" y="1869123"/>
          <a:ext cx="8060368" cy="436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7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6754" y="183166"/>
            <a:ext cx="10491787" cy="8556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Valoarea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ICM 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î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n sec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ț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iile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Departamentului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Te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rapie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0791507"/>
              </p:ext>
            </p:extLst>
          </p:nvPr>
        </p:nvGraphicFramePr>
        <p:xfrm>
          <a:off x="0" y="1423687"/>
          <a:ext cx="11806177" cy="48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42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2481" y="356786"/>
            <a:ext cx="10058400" cy="835025"/>
          </a:xfrm>
        </p:spPr>
        <p:txBody>
          <a:bodyPr>
            <a:normAutofit/>
          </a:bodyPr>
          <a:lstStyle/>
          <a:p>
            <a:r>
              <a:rPr lang="ro-MD" sz="4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Valoarea ICM în Departamentul chirurgie</a:t>
            </a:r>
            <a:endParaRPr lang="en-US" sz="4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7413578"/>
              </p:ext>
            </p:extLst>
          </p:nvPr>
        </p:nvGraphicFramePr>
        <p:xfrm>
          <a:off x="-528638" y="1846263"/>
          <a:ext cx="12720638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1408" y="0"/>
            <a:ext cx="10058400" cy="1449387"/>
          </a:xfrm>
        </p:spPr>
        <p:txBody>
          <a:bodyPr>
            <a:normAutofit/>
          </a:bodyPr>
          <a:lstStyle/>
          <a:p>
            <a:r>
              <a:rPr lang="ro-MD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Valoarea ICM în departamentul chirurgie </a:t>
            </a:r>
            <a:r>
              <a:rPr lang="ro-MD" sz="4000" b="1" dirty="0">
                <a:solidFill>
                  <a:srgbClr val="002060"/>
                </a:solidFill>
                <a:latin typeface="+mn-lt"/>
              </a:rPr>
              <a:t>cardio</a:t>
            </a:r>
            <a:r>
              <a:rPr lang="ro-MD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vasculară și toracică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0977699"/>
              </p:ext>
            </p:extLst>
          </p:nvPr>
        </p:nvGraphicFramePr>
        <p:xfrm>
          <a:off x="590309" y="1551008"/>
          <a:ext cx="10558463" cy="460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9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7249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Programele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speciale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878"/>
              </p:ext>
            </p:extLst>
          </p:nvPr>
        </p:nvGraphicFramePr>
        <p:xfrm>
          <a:off x="218661" y="1003850"/>
          <a:ext cx="11748051" cy="5746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694">
                  <a:extLst>
                    <a:ext uri="{9D8B030D-6E8A-4147-A177-3AD203B41FA5}">
                      <a16:colId xmlns:a16="http://schemas.microsoft.com/office/drawing/2014/main" val="3145077359"/>
                    </a:ext>
                  </a:extLst>
                </a:gridCol>
                <a:gridCol w="1026780">
                  <a:extLst>
                    <a:ext uri="{9D8B030D-6E8A-4147-A177-3AD203B41FA5}">
                      <a16:colId xmlns:a16="http://schemas.microsoft.com/office/drawing/2014/main" val="1833453096"/>
                    </a:ext>
                  </a:extLst>
                </a:gridCol>
                <a:gridCol w="1029129">
                  <a:extLst>
                    <a:ext uri="{9D8B030D-6E8A-4147-A177-3AD203B41FA5}">
                      <a16:colId xmlns:a16="http://schemas.microsoft.com/office/drawing/2014/main" val="3441604534"/>
                    </a:ext>
                  </a:extLst>
                </a:gridCol>
                <a:gridCol w="1029129">
                  <a:extLst>
                    <a:ext uri="{9D8B030D-6E8A-4147-A177-3AD203B41FA5}">
                      <a16:colId xmlns:a16="http://schemas.microsoft.com/office/drawing/2014/main" val="825418157"/>
                    </a:ext>
                  </a:extLst>
                </a:gridCol>
                <a:gridCol w="1198302">
                  <a:extLst>
                    <a:ext uri="{9D8B030D-6E8A-4147-A177-3AD203B41FA5}">
                      <a16:colId xmlns:a16="http://schemas.microsoft.com/office/drawing/2014/main" val="2579273150"/>
                    </a:ext>
                  </a:extLst>
                </a:gridCol>
                <a:gridCol w="1205351">
                  <a:extLst>
                    <a:ext uri="{9D8B030D-6E8A-4147-A177-3AD203B41FA5}">
                      <a16:colId xmlns:a16="http://schemas.microsoft.com/office/drawing/2014/main" val="3014843907"/>
                    </a:ext>
                  </a:extLst>
                </a:gridCol>
                <a:gridCol w="1205351">
                  <a:extLst>
                    <a:ext uri="{9D8B030D-6E8A-4147-A177-3AD203B41FA5}">
                      <a16:colId xmlns:a16="http://schemas.microsoft.com/office/drawing/2014/main" val="292612656"/>
                    </a:ext>
                  </a:extLst>
                </a:gridCol>
                <a:gridCol w="1296983">
                  <a:extLst>
                    <a:ext uri="{9D8B030D-6E8A-4147-A177-3AD203B41FA5}">
                      <a16:colId xmlns:a16="http://schemas.microsoft.com/office/drawing/2014/main" val="463419706"/>
                    </a:ext>
                  </a:extLst>
                </a:gridCol>
                <a:gridCol w="1010332">
                  <a:extLst>
                    <a:ext uri="{9D8B030D-6E8A-4147-A177-3AD203B41FA5}">
                      <a16:colId xmlns:a16="http://schemas.microsoft.com/office/drawing/2014/main" val="2524429798"/>
                    </a:ext>
                  </a:extLst>
                </a:gridCol>
              </a:tblGrid>
              <a:tr h="36775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Program special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Cazuri totale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ICM realizat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2037"/>
                  </a:ext>
                </a:extLst>
              </a:tr>
              <a:tr h="24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2022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2022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68058"/>
                  </a:ext>
                </a:extLst>
              </a:tr>
              <a:tr h="2468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cap="all">
                          <a:effectLst/>
                        </a:rPr>
                        <a:t>Cazuri acute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6378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Program general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23098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10946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16623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24931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2,3011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2,5145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2,6975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2,0924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01570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Chirurgie de zi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813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961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1670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1,0726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1,0856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1,1412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>
                          <a:effectLst/>
                        </a:rPr>
                        <a:t>1,7636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2546369"/>
                  </a:ext>
                </a:extLst>
              </a:tr>
              <a:tr h="5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Tratament operator pentru cataractă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1662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  745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1504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1913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2,0398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2,5402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2,6722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2,6077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485456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Cardiochirurgie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  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 450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526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10,4672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11,2051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10,8520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11,6888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435101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Protezări vasculare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310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487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7,1674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7,2482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7,6833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7,4396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890174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Chirurgie endovasculară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6,9163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6,8465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7,1552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5,8059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725531"/>
                  </a:ext>
                </a:extLst>
              </a:tr>
              <a:tr h="5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Neurochirurgia fracturilor coloanei vertebrale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181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7,4274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6,4765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5,8189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4,7155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3233942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Neuroradiologie intervențională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5,9687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8,8898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5,3688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370859"/>
                  </a:ext>
                </a:extLst>
              </a:tr>
              <a:tr h="484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Infecţi</a:t>
                      </a:r>
                      <a:r>
                        <a:rPr lang="en-US" sz="1400" dirty="0" smtClean="0">
                          <a:effectLst/>
                        </a:rPr>
                        <a:t>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o-MD" sz="1400" dirty="0" smtClean="0">
                          <a:effectLst/>
                        </a:rPr>
                        <a:t>SARS-CoV2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1831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645</a:t>
                      </a: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7,8908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7,9920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5,4902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8594669"/>
                  </a:ext>
                </a:extLst>
              </a:tr>
              <a:tr h="73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Cardiologie interventională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7,4224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12,5975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11,5635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396753"/>
                  </a:ext>
                </a:extLst>
              </a:tr>
              <a:tr h="763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Cardiologie intervenţională congenitală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35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33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16,1316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17,9762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17,6266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26,838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02709"/>
                  </a:ext>
                </a:extLst>
              </a:tr>
              <a:tr h="41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Implant cohlear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7,1841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7,1215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94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56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Transplant de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organe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56321"/>
              </p:ext>
            </p:extLst>
          </p:nvPr>
        </p:nvGraphicFramePr>
        <p:xfrm>
          <a:off x="1096963" y="1846263"/>
          <a:ext cx="10058400" cy="428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1212433"/>
            <a:ext cx="10058400" cy="616367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rgbClr val="002060"/>
                </a:solidFill>
                <a:latin typeface="+mn-lt"/>
              </a:rPr>
              <a:t>Volumul total de produse sangvine transfuzat reprezentat în unități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8970532"/>
              </p:ext>
            </p:extLst>
          </p:nvPr>
        </p:nvGraphicFramePr>
        <p:xfrm>
          <a:off x="548640" y="1828800"/>
          <a:ext cx="8481060" cy="43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15400" y="1828800"/>
            <a:ext cx="301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ea typeface="Calibri" panose="020F0502020204030204" pitchFamily="34" charset="0"/>
                <a:cs typeface="Segoe UI Semibold" panose="020B0702040204020203" pitchFamily="34" charset="0"/>
              </a:rPr>
              <a:t>2022 </a:t>
            </a:r>
            <a:r>
              <a:rPr lang="ro-RO" sz="2400" dirty="0"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endParaRPr lang="ro-RO" sz="2400" dirty="0" smtClean="0"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r>
              <a:rPr lang="ro-RO" sz="2400" dirty="0" smtClean="0">
                <a:ea typeface="Calibri" panose="020F0502020204030204" pitchFamily="34" charset="0"/>
                <a:cs typeface="Segoe UI Semibold" panose="020B0702040204020203" pitchFamily="34" charset="0"/>
              </a:rPr>
              <a:t>12 </a:t>
            </a:r>
            <a:r>
              <a:rPr lang="ro-RO" sz="2400" dirty="0">
                <a:ea typeface="Calibri" panose="020F0502020204030204" pitchFamily="34" charset="0"/>
                <a:cs typeface="Segoe UI Semibold" panose="020B0702040204020203" pitchFamily="34" charset="0"/>
              </a:rPr>
              <a:t>reacții </a:t>
            </a:r>
            <a:r>
              <a:rPr lang="ro-RO" sz="2400" dirty="0" smtClean="0">
                <a:ea typeface="Calibri" panose="020F0502020204030204" pitchFamily="34" charset="0"/>
                <a:cs typeface="Segoe UI Semibold" panose="020B0702040204020203" pitchFamily="34" charset="0"/>
              </a:rPr>
              <a:t>adverse</a:t>
            </a:r>
            <a:r>
              <a:rPr lang="ro-RO" sz="2400" dirty="0">
                <a:ea typeface="Calibri" panose="020F0502020204030204" pitchFamily="34" charset="0"/>
                <a:cs typeface="Segoe UI Semibold" panose="020B0702040204020203" pitchFamily="34" charset="0"/>
              </a:rPr>
              <a:t> în timpul transfuziilor de preparate sangvine</a:t>
            </a:r>
            <a:r>
              <a:rPr lang="ro-RO" sz="2400" dirty="0" smtClean="0">
                <a:ea typeface="Calibri" panose="020F0502020204030204" pitchFamily="34" charset="0"/>
                <a:cs typeface="Segoe UI Semibold" panose="020B0702040204020203" pitchFamily="34" charset="0"/>
              </a:rPr>
              <a:t> -grad </a:t>
            </a:r>
            <a:r>
              <a:rPr lang="ro-RO" sz="2400" dirty="0">
                <a:ea typeface="Calibri" panose="020F0502020204030204" pitchFamily="34" charset="0"/>
                <a:cs typeface="Segoe UI Semibold" panose="020B0702040204020203" pitchFamily="34" charset="0"/>
              </a:rPr>
              <a:t>de severitate </a:t>
            </a:r>
            <a:r>
              <a:rPr lang="ro-RO" sz="2400" dirty="0" smtClean="0">
                <a:ea typeface="Calibri" panose="020F0502020204030204" pitchFamily="34" charset="0"/>
                <a:cs typeface="Segoe UI Semibold" panose="020B0702040204020203" pitchFamily="34" charset="0"/>
              </a:rPr>
              <a:t>0-1</a:t>
            </a:r>
            <a:endParaRPr lang="en-US" sz="2400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8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707051"/>
            <a:ext cx="10058400" cy="6476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o-MD" sz="4000" b="1" cap="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</a:t>
            </a:r>
            <a:r>
              <a:rPr lang="ro-MD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iziunea instituției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211" y="1987825"/>
            <a:ext cx="10362537" cy="37321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o-RO" sz="2400" b="1" dirty="0" smtClean="0">
                <a:solidFill>
                  <a:schemeClr val="tx1"/>
                </a:solidFill>
              </a:rPr>
              <a:t>Instituție </a:t>
            </a:r>
            <a:r>
              <a:rPr lang="ro-RO" sz="2400" b="1" dirty="0">
                <a:solidFill>
                  <a:schemeClr val="tx1"/>
                </a:solidFill>
              </a:rPr>
              <a:t>medicală de referință </a:t>
            </a:r>
            <a:r>
              <a:rPr lang="ro-RO" sz="2400" dirty="0">
                <a:solidFill>
                  <a:schemeClr val="tx1"/>
                </a:solidFill>
              </a:rPr>
              <a:t>pentru sistemul medical din regiune, </a:t>
            </a:r>
            <a:r>
              <a:rPr lang="ro-RO" sz="2400" b="1" dirty="0">
                <a:solidFill>
                  <a:schemeClr val="tx1"/>
                </a:solidFill>
              </a:rPr>
              <a:t>apreciat</a:t>
            </a:r>
            <a:r>
              <a:rPr lang="ro-MD" sz="2400" b="1" dirty="0">
                <a:solidFill>
                  <a:schemeClr val="tx1"/>
                </a:solidFill>
              </a:rPr>
              <a:t>ă</a:t>
            </a:r>
            <a:r>
              <a:rPr lang="ro-RO" sz="2400" dirty="0">
                <a:solidFill>
                  <a:schemeClr val="tx1"/>
                </a:solidFill>
              </a:rPr>
              <a:t> pentru </a:t>
            </a:r>
            <a:r>
              <a:rPr lang="ro-RO" sz="2400" b="1" dirty="0">
                <a:solidFill>
                  <a:schemeClr val="tx1"/>
                </a:solidFill>
              </a:rPr>
              <a:t>serviciile medicale calitative, performante, sigure, bazate pe practici internaționale și elemente inovaționale</a:t>
            </a:r>
            <a:r>
              <a:rPr lang="ro-RO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6146" name="Picture 2" descr="Viziunea BNM | Banca Națională a Moldov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382" y="73954"/>
            <a:ext cx="1845366" cy="19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2" y="-648032"/>
            <a:ext cx="3200400" cy="2000440"/>
          </a:xfrm>
        </p:spPr>
        <p:txBody>
          <a:bodyPr>
            <a:normAutofit/>
          </a:bodyPr>
          <a:lstStyle/>
          <a:p>
            <a:r>
              <a:rPr lang="ro-MD" b="1" dirty="0" smtClean="0">
                <a:solidFill>
                  <a:srgbClr val="002060"/>
                </a:solidFill>
                <a:latin typeface="+mn-lt"/>
              </a:rPr>
              <a:t>Evoluția spre performanțe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019235"/>
              </p:ext>
            </p:extLst>
          </p:nvPr>
        </p:nvGraphicFramePr>
        <p:xfrm>
          <a:off x="690770" y="1722637"/>
          <a:ext cx="2494722" cy="404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65366"/>
              </p:ext>
            </p:extLst>
          </p:nvPr>
        </p:nvGraphicFramePr>
        <p:xfrm>
          <a:off x="4601817" y="526774"/>
          <a:ext cx="7259602" cy="584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72" y="5934670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7565" y="227703"/>
            <a:ext cx="10058400" cy="8175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40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ro-MD" sz="4000" i="1" dirty="0" smtClean="0">
                <a:solidFill>
                  <a:srgbClr val="002060"/>
                </a:solidFill>
                <a:latin typeface="+mn-lt"/>
              </a:rPr>
              <a:t>Departamentul </a:t>
            </a:r>
            <a:r>
              <a:rPr lang="x-none" sz="4000" i="1" dirty="0" smtClean="0">
                <a:solidFill>
                  <a:srgbClr val="002060"/>
                </a:solidFill>
                <a:latin typeface="+mn-lt"/>
              </a:rPr>
              <a:t>ATI</a:t>
            </a:r>
            <a:endParaRPr lang="en-US" sz="40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6998507"/>
              </p:ext>
            </p:extLst>
          </p:nvPr>
        </p:nvGraphicFramePr>
        <p:xfrm>
          <a:off x="397565" y="1367252"/>
          <a:ext cx="8553773" cy="480494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04462">
                  <a:extLst>
                    <a:ext uri="{9D8B030D-6E8A-4147-A177-3AD203B41FA5}">
                      <a16:colId xmlns:a16="http://schemas.microsoft.com/office/drawing/2014/main" val="3898524962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324432131"/>
                    </a:ext>
                  </a:extLst>
                </a:gridCol>
                <a:gridCol w="1580322">
                  <a:extLst>
                    <a:ext uri="{9D8B030D-6E8A-4147-A177-3AD203B41FA5}">
                      <a16:colId xmlns:a16="http://schemas.microsoft.com/office/drawing/2014/main" val="2694505921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2607016817"/>
                    </a:ext>
                  </a:extLst>
                </a:gridCol>
                <a:gridCol w="1851871">
                  <a:extLst>
                    <a:ext uri="{9D8B030D-6E8A-4147-A177-3AD203B41FA5}">
                      <a16:colId xmlns:a16="http://schemas.microsoft.com/office/drawing/2014/main" val="2432511447"/>
                    </a:ext>
                  </a:extLst>
                </a:gridCol>
                <a:gridCol w="1613066">
                  <a:extLst>
                    <a:ext uri="{9D8B030D-6E8A-4147-A177-3AD203B41FA5}">
                      <a16:colId xmlns:a16="http://schemas.microsoft.com/office/drawing/2014/main" val="2519578579"/>
                    </a:ext>
                  </a:extLst>
                </a:gridCol>
              </a:tblGrid>
              <a:tr h="722008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Total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52980"/>
                  </a:ext>
                </a:extLst>
              </a:tr>
              <a:tr h="375643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88834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562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017,6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562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017,6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38433"/>
                  </a:ext>
                </a:extLst>
              </a:tr>
              <a:tr h="469127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7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260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289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23489"/>
                  </a:ext>
                </a:extLst>
              </a:tr>
              <a:tr h="45328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404.268,00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10.392.868,05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1.680.542,99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12.</a:t>
                      </a:r>
                      <a:r>
                        <a:rPr lang="ro-RO" sz="1800" b="1" dirty="0" smtClean="0"/>
                        <a:t>477.679,04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79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45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49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51199"/>
                  </a:ext>
                </a:extLst>
              </a:tr>
              <a:tr h="477079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123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412,6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4.8</a:t>
                      </a:r>
                      <a:r>
                        <a:rPr lang="ro-RO" sz="1800" dirty="0" smtClean="0"/>
                        <a:t>09</a:t>
                      </a:r>
                      <a:r>
                        <a:rPr lang="en-US" sz="1800" dirty="0" smtClean="0"/>
                        <a:t>.</a:t>
                      </a:r>
                      <a:r>
                        <a:rPr lang="ro-RO" sz="1800" dirty="0" smtClean="0"/>
                        <a:t>058</a:t>
                      </a:r>
                      <a:r>
                        <a:rPr lang="en-US" sz="1800" dirty="0" smtClean="0"/>
                        <a:t>,</a:t>
                      </a:r>
                      <a:r>
                        <a:rPr lang="ro-RO" sz="1800" dirty="0" smtClean="0"/>
                        <a:t>24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17.932.470,84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46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56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41385"/>
                  </a:ext>
                </a:extLst>
              </a:tr>
              <a:tr h="45328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700.530,00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2.858.787,60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3.559.317,00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6591" y="107053"/>
            <a:ext cx="10058400" cy="962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40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en-US" sz="4000" i="1" dirty="0" err="1" smtClean="0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40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+mn-lt"/>
              </a:rPr>
              <a:t>chirurgie</a:t>
            </a:r>
            <a:endParaRPr lang="en-US" sz="40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95864"/>
              </p:ext>
            </p:extLst>
          </p:nvPr>
        </p:nvGraphicFramePr>
        <p:xfrm>
          <a:off x="556591" y="1391477"/>
          <a:ext cx="8009267" cy="471114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1937">
                  <a:extLst>
                    <a:ext uri="{9D8B030D-6E8A-4147-A177-3AD203B41FA5}">
                      <a16:colId xmlns:a16="http://schemas.microsoft.com/office/drawing/2014/main" val="3898524962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324432131"/>
                    </a:ext>
                  </a:extLst>
                </a:gridCol>
                <a:gridCol w="1591933">
                  <a:extLst>
                    <a:ext uri="{9D8B030D-6E8A-4147-A177-3AD203B41FA5}">
                      <a16:colId xmlns:a16="http://schemas.microsoft.com/office/drawing/2014/main" val="2694505921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2607016817"/>
                    </a:ext>
                  </a:extLst>
                </a:gridCol>
                <a:gridCol w="1131388">
                  <a:extLst>
                    <a:ext uri="{9D8B030D-6E8A-4147-A177-3AD203B41FA5}">
                      <a16:colId xmlns:a16="http://schemas.microsoft.com/office/drawing/2014/main" val="2432511447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519578579"/>
                    </a:ext>
                  </a:extLst>
                </a:gridCol>
              </a:tblGrid>
              <a:tr h="65851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TOTAL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52980"/>
                  </a:ext>
                </a:extLst>
              </a:tr>
              <a:tr h="376291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o-RO" sz="1800" dirty="0" smtClean="0"/>
                        <a:t>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r>
                        <a:rPr lang="ro-RO" sz="1800" b="1" dirty="0" smtClean="0"/>
                        <a:t>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88834"/>
                  </a:ext>
                </a:extLst>
              </a:tr>
              <a:tr h="37629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891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429,23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891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429,23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38433"/>
                  </a:ext>
                </a:extLst>
              </a:tr>
              <a:tr h="444018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o-RO" sz="1800" dirty="0" smtClean="0"/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r>
                        <a:rPr lang="ro-RO" sz="1800" b="1" dirty="0" smtClean="0"/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23489"/>
                  </a:ext>
                </a:extLst>
              </a:tr>
              <a:tr h="65851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341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790,54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614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078,96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4.</a:t>
                      </a:r>
                      <a:r>
                        <a:rPr lang="ro-RO" sz="1800" b="1" dirty="0" smtClean="0"/>
                        <a:t>955</a:t>
                      </a:r>
                      <a:r>
                        <a:rPr lang="en-US" sz="1800" b="1" dirty="0" smtClean="0"/>
                        <a:t>.</a:t>
                      </a:r>
                      <a:r>
                        <a:rPr lang="ro-RO" sz="1800" b="1" dirty="0" smtClean="0"/>
                        <a:t>869</a:t>
                      </a:r>
                      <a:r>
                        <a:rPr lang="en-US" sz="1800" b="1" dirty="0" smtClean="0"/>
                        <a:t>,</a:t>
                      </a:r>
                      <a:r>
                        <a:rPr lang="ro-RO" sz="1800" b="1" dirty="0" smtClean="0"/>
                        <a:t>5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43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51199"/>
                  </a:ext>
                </a:extLst>
              </a:tr>
              <a:tr h="65851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1.221.026,84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339.839,08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1.560.865,92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42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41385"/>
                  </a:ext>
                </a:extLst>
              </a:tr>
              <a:tr h="65851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706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585,96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160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17.1</a:t>
                      </a:r>
                      <a:r>
                        <a:rPr lang="ro-RO" sz="1800" b="1" dirty="0" smtClean="0"/>
                        <a:t>49</a:t>
                      </a:r>
                      <a:r>
                        <a:rPr lang="en-US" sz="1800" b="1" dirty="0" smtClean="0"/>
                        <a:t>.</a:t>
                      </a:r>
                      <a:r>
                        <a:rPr lang="ro-RO" sz="1800" b="1" dirty="0" smtClean="0"/>
                        <a:t>7</a:t>
                      </a:r>
                      <a:r>
                        <a:rPr lang="en-US" sz="1800" b="1" dirty="0" smtClean="0"/>
                        <a:t>45,96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5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6896" y="436425"/>
            <a:ext cx="11042374" cy="9445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Achiziții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dispozitive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600" i="1" dirty="0" err="1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36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MD" sz="3600" i="1" dirty="0" smtClean="0">
                <a:solidFill>
                  <a:srgbClr val="002060"/>
                </a:solidFill>
                <a:latin typeface="+mn-lt"/>
              </a:rPr>
              <a:t>chirurgie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cardio</a:t>
            </a:r>
            <a:r>
              <a:rPr lang="ro-MD" sz="3600" i="1" dirty="0" smtClean="0">
                <a:solidFill>
                  <a:srgbClr val="002060"/>
                </a:solidFill>
                <a:latin typeface="+mn-lt"/>
              </a:rPr>
              <a:t>vasculară și toracică</a:t>
            </a:r>
            <a:endParaRPr lang="en-US" sz="36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7947867"/>
              </p:ext>
            </p:extLst>
          </p:nvPr>
        </p:nvGraphicFramePr>
        <p:xfrm>
          <a:off x="506896" y="1820725"/>
          <a:ext cx="8050695" cy="423251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90979">
                  <a:extLst>
                    <a:ext uri="{9D8B030D-6E8A-4147-A177-3AD203B41FA5}">
                      <a16:colId xmlns:a16="http://schemas.microsoft.com/office/drawing/2014/main" val="3898524962"/>
                    </a:ext>
                  </a:extLst>
                </a:gridCol>
                <a:gridCol w="85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255">
                  <a:extLst>
                    <a:ext uri="{9D8B030D-6E8A-4147-A177-3AD203B41FA5}">
                      <a16:colId xmlns:a16="http://schemas.microsoft.com/office/drawing/2014/main" val="2694505921"/>
                    </a:ext>
                  </a:extLst>
                </a:gridCol>
                <a:gridCol w="1873072">
                  <a:extLst>
                    <a:ext uri="{9D8B030D-6E8A-4147-A177-3AD203B41FA5}">
                      <a16:colId xmlns:a16="http://schemas.microsoft.com/office/drawing/2014/main" val="2607016817"/>
                    </a:ext>
                  </a:extLst>
                </a:gridCol>
                <a:gridCol w="1331234">
                  <a:extLst>
                    <a:ext uri="{9D8B030D-6E8A-4147-A177-3AD203B41FA5}">
                      <a16:colId xmlns:a16="http://schemas.microsoft.com/office/drawing/2014/main" val="2432511447"/>
                    </a:ext>
                  </a:extLst>
                </a:gridCol>
                <a:gridCol w="1394527">
                  <a:extLst>
                    <a:ext uri="{9D8B030D-6E8A-4147-A177-3AD203B41FA5}">
                      <a16:colId xmlns:a16="http://schemas.microsoft.com/office/drawing/2014/main" val="2519578579"/>
                    </a:ext>
                  </a:extLst>
                </a:gridCol>
              </a:tblGrid>
              <a:tr h="8492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Conturi proprii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Centralizat MS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Donații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Suma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52980"/>
                  </a:ext>
                </a:extLst>
              </a:tr>
              <a:tr h="333900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2019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-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88834"/>
                  </a:ext>
                </a:extLst>
              </a:tr>
              <a:tr h="333900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-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2020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7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10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23489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86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042,44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188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217,01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274.259,45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68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2021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1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7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51199"/>
                  </a:ext>
                </a:extLst>
              </a:tr>
              <a:tr h="413468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39.045,60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31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708,48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95.099,63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165.853,71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69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2022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9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7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16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41385"/>
                  </a:ext>
                </a:extLst>
              </a:tr>
              <a:tr h="389669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845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564,45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220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034,98</a:t>
                      </a:r>
                    </a:p>
                    <a:p>
                      <a:pPr algn="ctr"/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2.065.599,43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6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87947"/>
            <a:ext cx="10058400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36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Departament</a:t>
            </a:r>
            <a:r>
              <a:rPr lang="ro-RO" sz="3600" i="1" dirty="0" smtClean="0">
                <a:solidFill>
                  <a:srgbClr val="002060"/>
                </a:solidFill>
                <a:latin typeface="+mn-lt"/>
              </a:rPr>
              <a:t> terapie</a:t>
            </a:r>
            <a:endParaRPr lang="en-US" sz="36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877248"/>
              </p:ext>
            </p:extLst>
          </p:nvPr>
        </p:nvGraphicFramePr>
        <p:xfrm>
          <a:off x="685800" y="1367114"/>
          <a:ext cx="8068902" cy="475949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92849">
                  <a:extLst>
                    <a:ext uri="{9D8B030D-6E8A-4147-A177-3AD203B41FA5}">
                      <a16:colId xmlns:a16="http://schemas.microsoft.com/office/drawing/2014/main" val="3898524962"/>
                    </a:ext>
                  </a:extLst>
                </a:gridCol>
                <a:gridCol w="966848">
                  <a:extLst>
                    <a:ext uri="{9D8B030D-6E8A-4147-A177-3AD203B41FA5}">
                      <a16:colId xmlns:a16="http://schemas.microsoft.com/office/drawing/2014/main" val="324432131"/>
                    </a:ext>
                  </a:extLst>
                </a:gridCol>
                <a:gridCol w="1138504">
                  <a:extLst>
                    <a:ext uri="{9D8B030D-6E8A-4147-A177-3AD203B41FA5}">
                      <a16:colId xmlns:a16="http://schemas.microsoft.com/office/drawing/2014/main" val="2694505921"/>
                    </a:ext>
                  </a:extLst>
                </a:gridCol>
                <a:gridCol w="1442917">
                  <a:extLst>
                    <a:ext uri="{9D8B030D-6E8A-4147-A177-3AD203B41FA5}">
                      <a16:colId xmlns:a16="http://schemas.microsoft.com/office/drawing/2014/main" val="2607016817"/>
                    </a:ext>
                  </a:extLst>
                </a:gridCol>
                <a:gridCol w="1356783">
                  <a:extLst>
                    <a:ext uri="{9D8B030D-6E8A-4147-A177-3AD203B41FA5}">
                      <a16:colId xmlns:a16="http://schemas.microsoft.com/office/drawing/2014/main" val="2432511447"/>
                    </a:ext>
                  </a:extLst>
                </a:gridCol>
                <a:gridCol w="2271001">
                  <a:extLst>
                    <a:ext uri="{9D8B030D-6E8A-4147-A177-3AD203B41FA5}">
                      <a16:colId xmlns:a16="http://schemas.microsoft.com/office/drawing/2014/main" val="2519578579"/>
                    </a:ext>
                  </a:extLst>
                </a:gridCol>
              </a:tblGrid>
              <a:tr h="597487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Suma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52980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88834"/>
                  </a:ext>
                </a:extLst>
              </a:tr>
              <a:tr h="853552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297.201,60</a:t>
                      </a:r>
                    </a:p>
                    <a:p>
                      <a:pPr algn="ctr"/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297.201,60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38433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9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15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23489"/>
                  </a:ext>
                </a:extLst>
              </a:tr>
              <a:tr h="597487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540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129.264,8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600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338.404,8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74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5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51199"/>
                  </a:ext>
                </a:extLst>
              </a:tr>
              <a:tr h="384958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54.345,1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26.354,53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80.699,63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41385"/>
                  </a:ext>
                </a:extLst>
              </a:tr>
              <a:tr h="597487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34.800,00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34.800,00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6165" y="336964"/>
            <a:ext cx="10679112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36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investiga</a:t>
            </a:r>
            <a:r>
              <a:rPr lang="ro-RO" sz="3600" i="1" dirty="0" smtClean="0">
                <a:solidFill>
                  <a:srgbClr val="002060"/>
                </a:solidFill>
                <a:latin typeface="+mn-lt"/>
              </a:rPr>
              <a:t>ții de laborator</a:t>
            </a:r>
            <a:endParaRPr lang="en-US" sz="36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1733916"/>
              </p:ext>
            </p:extLst>
          </p:nvPr>
        </p:nvGraphicFramePr>
        <p:xfrm>
          <a:off x="626165" y="1476444"/>
          <a:ext cx="8408505" cy="46332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60994">
                  <a:extLst>
                    <a:ext uri="{9D8B030D-6E8A-4147-A177-3AD203B41FA5}">
                      <a16:colId xmlns:a16="http://schemas.microsoft.com/office/drawing/2014/main" val="3898524962"/>
                    </a:ext>
                  </a:extLst>
                </a:gridCol>
                <a:gridCol w="1076973">
                  <a:extLst>
                    <a:ext uri="{9D8B030D-6E8A-4147-A177-3AD203B41FA5}">
                      <a16:colId xmlns:a16="http://schemas.microsoft.com/office/drawing/2014/main" val="324432131"/>
                    </a:ext>
                  </a:extLst>
                </a:gridCol>
                <a:gridCol w="1520851">
                  <a:extLst>
                    <a:ext uri="{9D8B030D-6E8A-4147-A177-3AD203B41FA5}">
                      <a16:colId xmlns:a16="http://schemas.microsoft.com/office/drawing/2014/main" val="269450592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260701681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2432511447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2519578579"/>
                    </a:ext>
                  </a:extLst>
                </a:gridCol>
              </a:tblGrid>
              <a:tr h="558202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Suma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52980"/>
                  </a:ext>
                </a:extLst>
              </a:tr>
              <a:tr h="31897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88834"/>
                  </a:ext>
                </a:extLst>
              </a:tr>
              <a:tr h="558202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442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703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442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703</a:t>
                      </a:r>
                      <a:r>
                        <a:rPr lang="ro-RO" sz="1800" b="1" dirty="0" smtClean="0"/>
                        <a:t>,00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38433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23489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295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760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295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760</a:t>
                      </a:r>
                      <a:r>
                        <a:rPr lang="ro-RO" sz="1800" b="1" dirty="0" smtClean="0"/>
                        <a:t>,00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28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51199"/>
                  </a:ext>
                </a:extLst>
              </a:tr>
              <a:tr h="38424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51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6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28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41385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243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748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399.807,6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2.643.555,60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5982" y="664059"/>
            <a:ext cx="10058400" cy="458787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Achiziții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dispozitive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o-MD" sz="3600" i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ltele</a:t>
            </a:r>
            <a:endParaRPr lang="en-US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967274"/>
              </p:ext>
            </p:extLst>
          </p:nvPr>
        </p:nvGraphicFramePr>
        <p:xfrm>
          <a:off x="506895" y="1661147"/>
          <a:ext cx="7981123" cy="44116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12912">
                  <a:extLst>
                    <a:ext uri="{9D8B030D-6E8A-4147-A177-3AD203B41FA5}">
                      <a16:colId xmlns:a16="http://schemas.microsoft.com/office/drawing/2014/main" val="3898524962"/>
                    </a:ext>
                  </a:extLst>
                </a:gridCol>
                <a:gridCol w="85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66">
                  <a:extLst>
                    <a:ext uri="{9D8B030D-6E8A-4147-A177-3AD203B41FA5}">
                      <a16:colId xmlns:a16="http://schemas.microsoft.com/office/drawing/2014/main" val="2694505921"/>
                    </a:ext>
                  </a:extLst>
                </a:gridCol>
                <a:gridCol w="1656277">
                  <a:extLst>
                    <a:ext uri="{9D8B030D-6E8A-4147-A177-3AD203B41FA5}">
                      <a16:colId xmlns:a16="http://schemas.microsoft.com/office/drawing/2014/main" val="2607016817"/>
                    </a:ext>
                  </a:extLst>
                </a:gridCol>
                <a:gridCol w="1369522">
                  <a:extLst>
                    <a:ext uri="{9D8B030D-6E8A-4147-A177-3AD203B41FA5}">
                      <a16:colId xmlns:a16="http://schemas.microsoft.com/office/drawing/2014/main" val="2432511447"/>
                    </a:ext>
                  </a:extLst>
                </a:gridCol>
                <a:gridCol w="1448517">
                  <a:extLst>
                    <a:ext uri="{9D8B030D-6E8A-4147-A177-3AD203B41FA5}">
                      <a16:colId xmlns:a16="http://schemas.microsoft.com/office/drawing/2014/main" val="2519578579"/>
                    </a:ext>
                  </a:extLst>
                </a:gridCol>
              </a:tblGrid>
              <a:tr h="926094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tx1"/>
                          </a:solidFill>
                        </a:rPr>
                        <a:t>Conturi proprii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tx1"/>
                          </a:solidFill>
                        </a:rPr>
                        <a:t>Centralizat MS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tx1"/>
                          </a:solidFill>
                        </a:rPr>
                        <a:t>Donații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52980"/>
                  </a:ext>
                </a:extLst>
              </a:tr>
              <a:tr h="398839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2019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11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88834"/>
                  </a:ext>
                </a:extLst>
              </a:tr>
              <a:tr h="398839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058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400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20.340,00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880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498,03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1.959.238,03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61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2020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9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52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23489"/>
                  </a:ext>
                </a:extLst>
              </a:tr>
              <a:tr h="433461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000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973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148,61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605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021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753,61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62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2021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25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28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51199"/>
                  </a:ext>
                </a:extLst>
              </a:tr>
              <a:tr h="520285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995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163,74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889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5.047.052,74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11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2022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17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21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41385"/>
                  </a:ext>
                </a:extLst>
              </a:tr>
              <a:tr h="424911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6</a:t>
                      </a:r>
                      <a:r>
                        <a:rPr lang="en-US" dirty="0" smtClean="0"/>
                        <a:t>7</a:t>
                      </a:r>
                      <a:r>
                        <a:rPr lang="ro-RO" dirty="0" smtClean="0"/>
                        <a:t>.158</a:t>
                      </a:r>
                      <a:r>
                        <a:rPr lang="en-US" dirty="0" smtClean="0"/>
                        <a:t>,</a:t>
                      </a:r>
                      <a:r>
                        <a:rPr lang="ro-RO" dirty="0" smtClean="0"/>
                        <a:t>7</a:t>
                      </a:r>
                      <a:r>
                        <a:rPr lang="en-US" dirty="0" smtClean="0"/>
                        <a:t>3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580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303,6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737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673,93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763000" y="2261009"/>
            <a:ext cx="3173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MD" sz="2400" dirty="0" smtClean="0"/>
              <a:t>Secția consultativă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MD" sz="2400" dirty="0" smtClean="0"/>
              <a:t>M</a:t>
            </a:r>
            <a:r>
              <a:rPr lang="en-US" sz="2400" dirty="0" err="1" smtClean="0"/>
              <a:t>orfopatologie</a:t>
            </a:r>
            <a:r>
              <a:rPr lang="en-US" sz="2400" dirty="0"/>
              <a:t>, </a:t>
            </a:r>
            <a:endParaRPr lang="ro-MD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MD" sz="2400" dirty="0" err="1"/>
              <a:t>S</a:t>
            </a:r>
            <a:r>
              <a:rPr lang="en-US" sz="2400" dirty="0" err="1" smtClean="0"/>
              <a:t>erviciul</a:t>
            </a:r>
            <a:r>
              <a:rPr lang="en-US" sz="2400" dirty="0" smtClean="0"/>
              <a:t> </a:t>
            </a:r>
            <a:r>
              <a:rPr lang="en-US" sz="2400" dirty="0"/>
              <a:t>epidemiologic, </a:t>
            </a:r>
            <a:endParaRPr lang="ro-MD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MD" sz="2400" dirty="0"/>
              <a:t>S</a:t>
            </a:r>
            <a:r>
              <a:rPr lang="en-US" sz="2400" dirty="0" err="1" smtClean="0"/>
              <a:t>ec</a:t>
            </a:r>
            <a:r>
              <a:rPr lang="ro-RO" sz="2400" dirty="0"/>
              <a:t>ția internare, </a:t>
            </a:r>
            <a:endParaRPr lang="ro-RO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400" dirty="0" smtClean="0"/>
              <a:t>transfuzia </a:t>
            </a:r>
            <a:r>
              <a:rPr lang="ro-RO" sz="2400" dirty="0"/>
              <a:t>sângelui, </a:t>
            </a:r>
            <a:endParaRPr lang="ro-RO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400" dirty="0" smtClean="0"/>
              <a:t>DIBM</a:t>
            </a:r>
            <a:r>
              <a:rPr lang="ro-RO" sz="2400" dirty="0"/>
              <a:t>, </a:t>
            </a:r>
            <a:endParaRPr lang="ro-RO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400" dirty="0"/>
              <a:t>P</a:t>
            </a:r>
            <a:r>
              <a:rPr lang="ro-RO" sz="2400" dirty="0" smtClean="0"/>
              <a:t>oliclinică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4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5891" y="229338"/>
            <a:ext cx="10058400" cy="764575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Realizarea programului de instruiri - EMC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509283" y="1528059"/>
          <a:ext cx="11331617" cy="46994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15610">
                  <a:extLst>
                    <a:ext uri="{9D8B030D-6E8A-4147-A177-3AD203B41FA5}">
                      <a16:colId xmlns:a16="http://schemas.microsoft.com/office/drawing/2014/main" val="2925607481"/>
                    </a:ext>
                  </a:extLst>
                </a:gridCol>
                <a:gridCol w="789707">
                  <a:extLst>
                    <a:ext uri="{9D8B030D-6E8A-4147-A177-3AD203B41FA5}">
                      <a16:colId xmlns:a16="http://schemas.microsoft.com/office/drawing/2014/main" val="3942667432"/>
                    </a:ext>
                  </a:extLst>
                </a:gridCol>
                <a:gridCol w="818612">
                  <a:extLst>
                    <a:ext uri="{9D8B030D-6E8A-4147-A177-3AD203B41FA5}">
                      <a16:colId xmlns:a16="http://schemas.microsoft.com/office/drawing/2014/main" val="2085392284"/>
                    </a:ext>
                  </a:extLst>
                </a:gridCol>
                <a:gridCol w="764226">
                  <a:extLst>
                    <a:ext uri="{9D8B030D-6E8A-4147-A177-3AD203B41FA5}">
                      <a16:colId xmlns:a16="http://schemas.microsoft.com/office/drawing/2014/main" val="491065470"/>
                    </a:ext>
                  </a:extLst>
                </a:gridCol>
                <a:gridCol w="763929">
                  <a:extLst>
                    <a:ext uri="{9D8B030D-6E8A-4147-A177-3AD203B41FA5}">
                      <a16:colId xmlns:a16="http://schemas.microsoft.com/office/drawing/2014/main" val="877050495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2359555230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val="2627995419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val="2313843713"/>
                    </a:ext>
                  </a:extLst>
                </a:gridCol>
                <a:gridCol w="763929">
                  <a:extLst>
                    <a:ext uri="{9D8B030D-6E8A-4147-A177-3AD203B41FA5}">
                      <a16:colId xmlns:a16="http://schemas.microsoft.com/office/drawing/2014/main" val="828557909"/>
                    </a:ext>
                  </a:extLst>
                </a:gridCol>
                <a:gridCol w="763930">
                  <a:extLst>
                    <a:ext uri="{9D8B030D-6E8A-4147-A177-3AD203B41FA5}">
                      <a16:colId xmlns:a16="http://schemas.microsoft.com/office/drawing/2014/main" val="521980494"/>
                    </a:ext>
                  </a:extLst>
                </a:gridCol>
                <a:gridCol w="752354">
                  <a:extLst>
                    <a:ext uri="{9D8B030D-6E8A-4147-A177-3AD203B41FA5}">
                      <a16:colId xmlns:a16="http://schemas.microsoft.com/office/drawing/2014/main" val="2277431971"/>
                    </a:ext>
                  </a:extLst>
                </a:gridCol>
                <a:gridCol w="694481">
                  <a:extLst>
                    <a:ext uri="{9D8B030D-6E8A-4147-A177-3AD203B41FA5}">
                      <a16:colId xmlns:a16="http://schemas.microsoft.com/office/drawing/2014/main" val="890917080"/>
                    </a:ext>
                  </a:extLst>
                </a:gridCol>
                <a:gridCol w="868100">
                  <a:extLst>
                    <a:ext uri="{9D8B030D-6E8A-4147-A177-3AD203B41FA5}">
                      <a16:colId xmlns:a16="http://schemas.microsoft.com/office/drawing/2014/main" val="2500537908"/>
                    </a:ext>
                  </a:extLst>
                </a:gridCol>
              </a:tblGrid>
              <a:tr h="52359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dirty="0">
                          <a:effectLst/>
                        </a:rPr>
                        <a:t>Categorii de personal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2020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2021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46137"/>
                  </a:ext>
                </a:extLst>
              </a:tr>
              <a:tr h="1953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Planificat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o-MD" sz="2000" dirty="0" smtClean="0">
                          <a:effectLst/>
                        </a:rPr>
                        <a:t>Persoane</a:t>
                      </a:r>
                      <a:r>
                        <a:rPr lang="ro-MD" sz="2000" baseline="0" dirty="0" smtClean="0">
                          <a:effectLst/>
                        </a:rPr>
                        <a:t> instruite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Realizare, 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Planificat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Instruiți + suplimentar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Realizare, % (total)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Planificat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Instruiți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Realizare, 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Planificat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Instruiți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Realizare,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304263"/>
                  </a:ext>
                </a:extLst>
              </a:tr>
              <a:tr h="740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Medici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86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69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33 + 48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48 (117)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136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101,5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98,2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150984"/>
                  </a:ext>
                </a:extLst>
              </a:tr>
              <a:tr h="740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Asistente medicale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100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115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4790" algn="ctr"/>
                          <a:tab pos="449580" algn="r"/>
                        </a:tabLst>
                      </a:pPr>
                      <a:r>
                        <a:rPr lang="ro-RO" sz="2000">
                          <a:effectLst/>
                        </a:rPr>
                        <a:t>81 + 51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70,5 (115)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119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93,7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225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>
                          <a:effectLst/>
                        </a:rPr>
                        <a:t>216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96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408829"/>
                  </a:ext>
                </a:extLst>
              </a:tr>
              <a:tr h="740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304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283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93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184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114 + 99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62 (116)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261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255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97,7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394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0" dirty="0">
                          <a:effectLst/>
                        </a:rPr>
                        <a:t>382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000" b="1" dirty="0">
                          <a:effectLst/>
                        </a:rPr>
                        <a:t>96,9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0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50858"/>
              </p:ext>
            </p:extLst>
          </p:nvPr>
        </p:nvGraphicFramePr>
        <p:xfrm>
          <a:off x="832207" y="2005553"/>
          <a:ext cx="10510463" cy="380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591">
                  <a:extLst>
                    <a:ext uri="{9D8B030D-6E8A-4147-A177-3AD203B41FA5}">
                      <a16:colId xmlns:a16="http://schemas.microsoft.com/office/drawing/2014/main" val="1136179980"/>
                    </a:ext>
                  </a:extLst>
                </a:gridCol>
                <a:gridCol w="1233307">
                  <a:extLst>
                    <a:ext uri="{9D8B030D-6E8A-4147-A177-3AD203B41FA5}">
                      <a16:colId xmlns:a16="http://schemas.microsoft.com/office/drawing/2014/main" val="2840359176"/>
                    </a:ext>
                  </a:extLst>
                </a:gridCol>
                <a:gridCol w="1591847">
                  <a:extLst>
                    <a:ext uri="{9D8B030D-6E8A-4147-A177-3AD203B41FA5}">
                      <a16:colId xmlns:a16="http://schemas.microsoft.com/office/drawing/2014/main" val="4206710775"/>
                    </a:ext>
                  </a:extLst>
                </a:gridCol>
                <a:gridCol w="1433449">
                  <a:extLst>
                    <a:ext uri="{9D8B030D-6E8A-4147-A177-3AD203B41FA5}">
                      <a16:colId xmlns:a16="http://schemas.microsoft.com/office/drawing/2014/main" val="3394749058"/>
                    </a:ext>
                  </a:extLst>
                </a:gridCol>
                <a:gridCol w="1592972">
                  <a:extLst>
                    <a:ext uri="{9D8B030D-6E8A-4147-A177-3AD203B41FA5}">
                      <a16:colId xmlns:a16="http://schemas.microsoft.com/office/drawing/2014/main" val="1241292067"/>
                    </a:ext>
                  </a:extLst>
                </a:gridCol>
                <a:gridCol w="1432325">
                  <a:extLst>
                    <a:ext uri="{9D8B030D-6E8A-4147-A177-3AD203B41FA5}">
                      <a16:colId xmlns:a16="http://schemas.microsoft.com/office/drawing/2014/main" val="95637814"/>
                    </a:ext>
                  </a:extLst>
                </a:gridCol>
                <a:gridCol w="1592972">
                  <a:extLst>
                    <a:ext uri="{9D8B030D-6E8A-4147-A177-3AD203B41FA5}">
                      <a16:colId xmlns:a16="http://schemas.microsoft.com/office/drawing/2014/main" val="494251596"/>
                    </a:ext>
                  </a:extLst>
                </a:gridCol>
              </a:tblGrid>
              <a:tr h="414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21492"/>
                  </a:ext>
                </a:extLst>
              </a:tr>
              <a:tr h="1176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Categorii de personal medical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Planificat,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mii lei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Cheltuieli efective,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mii lei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Planificat,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mii lei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Cheltuieli efective,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mii lei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Planificat,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mii lei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Cheltuieli efective,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mii lei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059818"/>
                  </a:ext>
                </a:extLst>
              </a:tr>
              <a:tr h="667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Medici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276 475,0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174 463,0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647 297,0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621 571,0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1 029 982,0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1 001 680,0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35386"/>
                  </a:ext>
                </a:extLst>
              </a:tr>
              <a:tr h="819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Asistenți medicali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103 181,0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73 814,0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139 229,0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133 119,0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265 850,0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</a:rPr>
                        <a:t>254 250,5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649177"/>
                  </a:ext>
                </a:extLst>
              </a:tr>
              <a:tr h="730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379 656,0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248 277,0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 smtClean="0">
                          <a:effectLst/>
                        </a:rPr>
                        <a:t>786 526,0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 smtClean="0">
                          <a:effectLst/>
                        </a:rPr>
                        <a:t>754 690,0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1 295 832,0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1 255 930,0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98617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6982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Sumele alocate pentru EMC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8215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Instruiri peste hotare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873787"/>
              </p:ext>
            </p:extLst>
          </p:nvPr>
        </p:nvGraphicFramePr>
        <p:xfrm>
          <a:off x="1097280" y="2509203"/>
          <a:ext cx="104203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415">
                  <a:extLst>
                    <a:ext uri="{9D8B030D-6E8A-4147-A177-3AD203B41FA5}">
                      <a16:colId xmlns:a16="http://schemas.microsoft.com/office/drawing/2014/main" val="75332781"/>
                    </a:ext>
                  </a:extLst>
                </a:gridCol>
                <a:gridCol w="7905952">
                  <a:extLst>
                    <a:ext uri="{9D8B030D-6E8A-4147-A177-3AD203B41FA5}">
                      <a16:colId xmlns:a16="http://schemas.microsoft.com/office/drawing/2014/main" val="2635679327"/>
                    </a:ext>
                  </a:extLst>
                </a:gridCol>
              </a:tblGrid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Domeniul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Locul stagierii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36101"/>
                  </a:ext>
                </a:extLst>
              </a:tr>
              <a:tr h="399494">
                <a:tc>
                  <a:txBody>
                    <a:bodyPr/>
                    <a:lstStyle/>
                    <a:p>
                      <a:r>
                        <a:rPr lang="ro-MD" sz="2400" b="1" dirty="0" smtClean="0"/>
                        <a:t>Neurochirurgie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400" b="0" dirty="0" smtClean="0"/>
                        <a:t>EANS – founded Clinical Observation</a:t>
                      </a:r>
                      <a:r>
                        <a:rPr lang="ro-MD" sz="2400" b="0" baseline="0" dirty="0" smtClean="0"/>
                        <a:t>, Royal Hallamshire Hospital, Sheffield, UK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936725"/>
                  </a:ext>
                </a:extLst>
              </a:tr>
              <a:tr h="399494">
                <a:tc>
                  <a:txBody>
                    <a:bodyPr/>
                    <a:lstStyle/>
                    <a:p>
                      <a:r>
                        <a:rPr lang="ro-MD" sz="2400" dirty="0" smtClean="0"/>
                        <a:t>Cardiochirurgie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Stagiere S.S.R.E.R.Policlinico di Sant Orsola, Italia 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2354" y="0"/>
            <a:ext cx="10058400" cy="1112837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Direcții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le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 de activitate a instituției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6245943"/>
              </p:ext>
            </p:extLst>
          </p:nvPr>
        </p:nvGraphicFramePr>
        <p:xfrm>
          <a:off x="-284812" y="1439056"/>
          <a:ext cx="12666688" cy="48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4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5492" y="287338"/>
            <a:ext cx="10058400" cy="677862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Instruiri suplimentare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5259212"/>
              </p:ext>
            </p:extLst>
          </p:nvPr>
        </p:nvGraphicFramePr>
        <p:xfrm>
          <a:off x="575352" y="1202077"/>
          <a:ext cx="11116638" cy="49932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660264">
                  <a:extLst>
                    <a:ext uri="{9D8B030D-6E8A-4147-A177-3AD203B41FA5}">
                      <a16:colId xmlns:a16="http://schemas.microsoft.com/office/drawing/2014/main" val="3752807156"/>
                    </a:ext>
                  </a:extLst>
                </a:gridCol>
                <a:gridCol w="1456374">
                  <a:extLst>
                    <a:ext uri="{9D8B030D-6E8A-4147-A177-3AD203B41FA5}">
                      <a16:colId xmlns:a16="http://schemas.microsoft.com/office/drawing/2014/main" val="347017542"/>
                    </a:ext>
                  </a:extLst>
                </a:gridCol>
              </a:tblGrid>
              <a:tr h="28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Denumirea cursului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Participanți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187398497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”Managementului calității” din cadrul USMF ”Nicolae Testemițanu”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7</a:t>
                      </a:r>
                      <a:r>
                        <a:rPr lang="ro-RO" sz="1600" baseline="0" dirty="0" smtClean="0">
                          <a:effectLst/>
                        </a:rPr>
                        <a:t> persoane</a:t>
                      </a: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1520219215"/>
                  </a:ext>
                </a:extLst>
              </a:tr>
              <a:tr h="870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”Aplicarea cerințelor standardului SM SR EN ISO 15189:2014 ” Laboratoare medicale. Cerințe pentru calitate și competență” Formarea auditorilor interni în conformitate cu SM EN ISO 19011:2018, MOLDAC,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ro-MD" sz="1600" dirty="0" smtClean="0">
                          <a:effectLst/>
                        </a:rPr>
                        <a:t>2 persoane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2734417057"/>
                  </a:ext>
                </a:extLst>
              </a:tr>
              <a:tr h="850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”Laboratoarele medicale. Aplicarea managementului riscului la laboratoare medicale. Validarea/verificarea metodelor și estimarea incertitudinii de măsurare, asigurarea rezultatelor pentru analize medicale” MOLDAC,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r>
                        <a:rPr lang="ro-MD" sz="1600" dirty="0" smtClean="0">
                          <a:effectLst/>
                        </a:rPr>
                        <a:t>2 persoane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113193437"/>
                  </a:ext>
                </a:extLst>
              </a:tr>
              <a:tr h="575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”Managementul utilizării raționale a medicamentului”, Școala de Management în Sănătate Publică, USMF ”N.Testemițanu” 30.05.2022 - 03.06.2022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</a:rPr>
                        <a:t>3 persoane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3379494645"/>
                  </a:ext>
                </a:extLst>
              </a:tr>
              <a:tr h="3474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”Sistemul de control intern în entitățile publice” 22.08.2022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</a:rPr>
                        <a:t>1 persoană</a:t>
                      </a: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4061207818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>
                          <a:effectLst/>
                        </a:rPr>
                        <a:t>”Aplicarea în practică a principiilor de Protecție a datelor cu caracter personal”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 persoană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112527705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>
                          <a:effectLst/>
                        </a:rPr>
                        <a:t>”Controlul Intern Managerial – necesitatea raportării impune necesitatea implementării”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 persoană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653372800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”Identificarea și documentarea proceselor”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</a:rPr>
                        <a:t>1 persoană</a:t>
                      </a: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3296311300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”Protecția datelor cu caracter personal și Legea Digitalizării Economiei”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 persoană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112720500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”Managementul documentelor”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 Persoană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1626062529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effectLst/>
                        </a:rPr>
                        <a:t>”Expert de accesare finduri europene în domeniul medical”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6 persoane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extLst>
                  <a:ext uri="{0D108BD9-81ED-4DB2-BD59-A6C34878D82A}">
                    <a16:rowId xmlns:a16="http://schemas.microsoft.com/office/drawing/2014/main" val="25376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4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-111000"/>
            <a:ext cx="3697356" cy="1582311"/>
          </a:xfrm>
        </p:spPr>
        <p:txBody>
          <a:bodyPr>
            <a:normAutofit/>
          </a:bodyPr>
          <a:lstStyle/>
          <a:p>
            <a:r>
              <a:rPr lang="ro-MD" b="1" dirty="0" smtClean="0">
                <a:solidFill>
                  <a:srgbClr val="002060"/>
                </a:solidFill>
                <a:latin typeface="+mn-lt"/>
              </a:rPr>
              <a:t>Calitatea serviciilor medicale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758351"/>
              </p:ext>
            </p:extLst>
          </p:nvPr>
        </p:nvGraphicFramePr>
        <p:xfrm>
          <a:off x="664417" y="1815205"/>
          <a:ext cx="2445026" cy="395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72" y="5934670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113385"/>
              </p:ext>
            </p:extLst>
          </p:nvPr>
        </p:nvGraphicFramePr>
        <p:xfrm>
          <a:off x="4069908" y="297678"/>
          <a:ext cx="8274492" cy="628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9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4266" y="277064"/>
            <a:ext cx="10058400" cy="766762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Proiectul ”Opinia expertului din exterior”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9635049"/>
              </p:ext>
            </p:extLst>
          </p:nvPr>
        </p:nvGraphicFramePr>
        <p:xfrm>
          <a:off x="421241" y="1160981"/>
          <a:ext cx="11548153" cy="560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835">
                  <a:extLst>
                    <a:ext uri="{9D8B030D-6E8A-4147-A177-3AD203B41FA5}">
                      <a16:colId xmlns:a16="http://schemas.microsoft.com/office/drawing/2014/main" val="1876712522"/>
                    </a:ext>
                  </a:extLst>
                </a:gridCol>
                <a:gridCol w="1140432">
                  <a:extLst>
                    <a:ext uri="{9D8B030D-6E8A-4147-A177-3AD203B41FA5}">
                      <a16:colId xmlns:a16="http://schemas.microsoft.com/office/drawing/2014/main" val="2929508966"/>
                    </a:ext>
                  </a:extLst>
                </a:gridCol>
                <a:gridCol w="3246634">
                  <a:extLst>
                    <a:ext uri="{9D8B030D-6E8A-4147-A177-3AD203B41FA5}">
                      <a16:colId xmlns:a16="http://schemas.microsoft.com/office/drawing/2014/main" val="1814700817"/>
                    </a:ext>
                  </a:extLst>
                </a:gridCol>
                <a:gridCol w="1808252">
                  <a:extLst>
                    <a:ext uri="{9D8B030D-6E8A-4147-A177-3AD203B41FA5}">
                      <a16:colId xmlns:a16="http://schemas.microsoft.com/office/drawing/2014/main" val="2955643101"/>
                    </a:ext>
                  </a:extLst>
                </a:gridCol>
              </a:tblGrid>
              <a:tr h="290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Tematica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Data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Invitat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Participanți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596219132"/>
                  </a:ext>
                </a:extLst>
              </a:tr>
              <a:tr h="797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”Utilizarea rațională a antibioticelor – prevenirea antibioticorezistenței”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19.01.2022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Veceslav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Savan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doctor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în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medicină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DESA,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Centrul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Spitalului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Universitar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Grenoble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77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1928665747"/>
                  </a:ext>
                </a:extLst>
              </a:tr>
              <a:tr h="4265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Calitatea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optimizarea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managementul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bun”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09.02.2022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Viorel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Soltan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44 de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1968093552"/>
                  </a:ext>
                </a:extLst>
              </a:tr>
              <a:tr h="52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Valoarea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juridică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a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documentelor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medicale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cerințele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înaintate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față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redactarea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acestora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”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02.02.2022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Andrei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Pădure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doctor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habilitat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în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medicină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profesor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universitar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</a:rPr>
                        <a:t>Eugen </a:t>
                      </a:r>
                      <a:r>
                        <a:rPr lang="de-DE" sz="1600" b="1" dirty="0" err="1">
                          <a:effectLst/>
                          <a:latin typeface="+mn-lt"/>
                        </a:rPr>
                        <a:t>Melnic</a:t>
                      </a:r>
                      <a:r>
                        <a:rPr lang="de-DE" sz="1600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doctor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habilitat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în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medicină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profesor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universitar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100 de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310222576"/>
                  </a:ext>
                </a:extLst>
              </a:tr>
              <a:tr h="336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Răspunderea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juridică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a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personalului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medical”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16.02.2022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100 de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persoane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2355919986"/>
                  </a:ext>
                </a:extLst>
              </a:tr>
              <a:tr h="52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Infracțiunile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profesionale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ale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lucrătorilor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medicali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farmaceutici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”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02.03.2022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100 de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persoane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2712330544"/>
                  </a:ext>
                </a:extLst>
              </a:tr>
              <a:tr h="304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Diagnosticul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clinico-morfologic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”,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Expertiza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medico-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legală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”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16.03.2022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45 de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1309450125"/>
                  </a:ext>
                </a:extLst>
              </a:tr>
              <a:tr h="797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Infecțiile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asociate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actului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medical -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cunoștințe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implementări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practice”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30.03.2022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</a:rPr>
                        <a:t>Angela </a:t>
                      </a:r>
                      <a:r>
                        <a:rPr lang="de-DE" sz="1600" b="1" dirty="0" err="1">
                          <a:effectLst/>
                          <a:latin typeface="+mn-lt"/>
                        </a:rPr>
                        <a:t>Paraschiv</a:t>
                      </a:r>
                      <a:r>
                        <a:rPr lang="de-DE" sz="1600" b="1" dirty="0">
                          <a:effectLst/>
                          <a:latin typeface="+mn-lt"/>
                        </a:rPr>
                        <a:t>, </a:t>
                      </a:r>
                      <a:r>
                        <a:rPr lang="de-DE" sz="1600" dirty="0" err="1">
                          <a:effectLst/>
                          <a:latin typeface="+mn-lt"/>
                        </a:rPr>
                        <a:t>șefa</a:t>
                      </a:r>
                      <a:r>
                        <a:rPr lang="de-DE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+mn-lt"/>
                        </a:rPr>
                        <a:t>Catedrei</a:t>
                      </a:r>
                      <a:r>
                        <a:rPr lang="de-DE" sz="1600" dirty="0">
                          <a:effectLst/>
                          <a:latin typeface="+mn-lt"/>
                        </a:rPr>
                        <a:t> Epidemiologie, </a:t>
                      </a:r>
                      <a:r>
                        <a:rPr lang="de-DE" sz="1600" dirty="0" err="1">
                          <a:effectLst/>
                          <a:latin typeface="+mn-lt"/>
                        </a:rPr>
                        <a:t>conferențiar</a:t>
                      </a:r>
                      <a:r>
                        <a:rPr lang="de-DE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+mn-lt"/>
                        </a:rPr>
                        <a:t>universitar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111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1714443801"/>
                  </a:ext>
                </a:extLst>
              </a:tr>
              <a:tr h="797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”Antibioticoprofilaxia la pacienții chirurgicali”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13.04.2022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Veceslav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Savan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doctor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în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medicină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DESA,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Centrul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Spitalului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Universitar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Grenoble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77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2641566991"/>
                  </a:ext>
                </a:extLst>
              </a:tr>
              <a:tr h="797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”Farmacovigilența - utilizarea rațională a medicamentelor”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18.05.2022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Lina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Gudima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vicedirector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al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Agenției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medicamentului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a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dispozitivelor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medicale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97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persoane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5" marR="25155" marT="0" marB="0"/>
                </a:tc>
                <a:extLst>
                  <a:ext uri="{0D108BD9-81ED-4DB2-BD59-A6C34878D82A}">
                    <a16:rowId xmlns:a16="http://schemas.microsoft.com/office/drawing/2014/main" val="163112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85626"/>
            <a:ext cx="10058400" cy="934949"/>
          </a:xfrm>
        </p:spPr>
        <p:txBody>
          <a:bodyPr>
            <a:normAutofit fontScale="90000"/>
          </a:bodyPr>
          <a:lstStyle/>
          <a:p>
            <a:r>
              <a:rPr lang="ro-RO" sz="4000" b="1" dirty="0">
                <a:solidFill>
                  <a:srgbClr val="002060"/>
                </a:solidFill>
                <a:latin typeface="+mn-lt"/>
              </a:rPr>
              <a:t>Structura petițiilor în funcție de problema abordată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408418"/>
              </p:ext>
            </p:extLst>
          </p:nvPr>
        </p:nvGraphicFramePr>
        <p:xfrm>
          <a:off x="575352" y="1846263"/>
          <a:ext cx="11363219" cy="433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8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15" y="-105724"/>
            <a:ext cx="3697356" cy="1368606"/>
          </a:xfrm>
        </p:spPr>
        <p:txBody>
          <a:bodyPr>
            <a:normAutofit/>
          </a:bodyPr>
          <a:lstStyle/>
          <a:p>
            <a:r>
              <a:rPr lang="ro-MD" b="1" dirty="0" smtClean="0">
                <a:solidFill>
                  <a:srgbClr val="002060"/>
                </a:solidFill>
                <a:latin typeface="+mn-lt"/>
              </a:rPr>
              <a:t>Colaborarea cu alte instituții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426365"/>
              </p:ext>
            </p:extLst>
          </p:nvPr>
        </p:nvGraphicFramePr>
        <p:xfrm>
          <a:off x="654478" y="1616422"/>
          <a:ext cx="2445026" cy="395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72" y="5934670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12641"/>
              </p:ext>
            </p:extLst>
          </p:nvPr>
        </p:nvGraphicFramePr>
        <p:xfrm>
          <a:off x="4800600" y="731838"/>
          <a:ext cx="6758609" cy="56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703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3537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Proiectul ”DIALOG – de la egal la egal”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6865587"/>
              </p:ext>
            </p:extLst>
          </p:nvPr>
        </p:nvGraphicFramePr>
        <p:xfrm>
          <a:off x="394334" y="1834831"/>
          <a:ext cx="11464291" cy="431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093">
                  <a:extLst>
                    <a:ext uri="{9D8B030D-6E8A-4147-A177-3AD203B41FA5}">
                      <a16:colId xmlns:a16="http://schemas.microsoft.com/office/drawing/2014/main" val="115259010"/>
                    </a:ext>
                  </a:extLst>
                </a:gridCol>
                <a:gridCol w="3666052">
                  <a:extLst>
                    <a:ext uri="{9D8B030D-6E8A-4147-A177-3AD203B41FA5}">
                      <a16:colId xmlns:a16="http://schemas.microsoft.com/office/drawing/2014/main" val="3674370133"/>
                    </a:ext>
                  </a:extLst>
                </a:gridCol>
                <a:gridCol w="2866073">
                  <a:extLst>
                    <a:ext uri="{9D8B030D-6E8A-4147-A177-3AD203B41FA5}">
                      <a16:colId xmlns:a16="http://schemas.microsoft.com/office/drawing/2014/main" val="4022960933"/>
                    </a:ext>
                  </a:extLst>
                </a:gridCol>
                <a:gridCol w="2866073">
                  <a:extLst>
                    <a:ext uri="{9D8B030D-6E8A-4147-A177-3AD203B41FA5}">
                      <a16:colId xmlns:a16="http://schemas.microsoft.com/office/drawing/2014/main" val="172258583"/>
                    </a:ext>
                  </a:extLst>
                </a:gridCol>
              </a:tblGrid>
              <a:tr h="656493"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Data desfășurării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Tematica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Organizatori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Numărul participanților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22170"/>
                  </a:ext>
                </a:extLst>
              </a:tr>
              <a:tr h="976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21 ianuarie 2022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”Abordarea multidisciplinară a bolii arteriale periferice” 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chirurgii endovasculari, chirurgii vasculari și medicii endocrinologi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163 participanți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20660"/>
                  </a:ext>
                </a:extLst>
              </a:tr>
              <a:tr h="976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18 februarie 2022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”Abordarea pacientului cu patologie cronică hepatică ” –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clinica de hepatologie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127 participanți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03007"/>
                  </a:ext>
                </a:extLst>
              </a:tr>
              <a:tr h="683407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17 martie 2022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”Osteoporoza inamic silențios”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medicii reumatologi, endocrinologi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/>
                        <a:t>156 participanți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3851"/>
                  </a:ext>
                </a:extLst>
              </a:tr>
              <a:tr h="976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mai 2022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”Provocări și soluții pentru pacientul cu patologie tiroidiană”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medicii endocrinologi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 participanți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01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0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7" y="286246"/>
            <a:ext cx="3200400" cy="628154"/>
          </a:xfrm>
        </p:spPr>
        <p:txBody>
          <a:bodyPr>
            <a:normAutofit fontScale="90000"/>
          </a:bodyPr>
          <a:lstStyle/>
          <a:p>
            <a:r>
              <a:rPr lang="ro-MD" sz="4400" b="1" dirty="0" smtClean="0">
                <a:solidFill>
                  <a:srgbClr val="002060"/>
                </a:solidFill>
              </a:rPr>
              <a:t>Personal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217386"/>
              </p:ext>
            </p:extLst>
          </p:nvPr>
        </p:nvGraphicFramePr>
        <p:xfrm>
          <a:off x="664417" y="1261505"/>
          <a:ext cx="2415209" cy="425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72" y="5934670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Evenimente științifice internaționale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951071"/>
              </p:ext>
            </p:extLst>
          </p:nvPr>
        </p:nvGraphicFramePr>
        <p:xfrm>
          <a:off x="630141" y="1480931"/>
          <a:ext cx="10992678" cy="47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9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518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Mediatizar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ea activităților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5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Articole </a:t>
            </a:r>
            <a:r>
              <a:rPr lang="ro-RO" dirty="0"/>
              <a:t>în formatul </a:t>
            </a:r>
            <a:r>
              <a:rPr lang="ro-RO" dirty="0" smtClean="0"/>
              <a:t>fotografii+text - 25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Reportaje </a:t>
            </a:r>
            <a:r>
              <a:rPr lang="ro-RO" dirty="0"/>
              <a:t>video despre activitatea secțiilor </a:t>
            </a:r>
            <a:r>
              <a:rPr lang="ro-RO" dirty="0" smtClean="0"/>
              <a:t>- 10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Publicate </a:t>
            </a:r>
            <a:r>
              <a:rPr lang="ro-RO" dirty="0"/>
              <a:t>scrisori de mulțumire </a:t>
            </a:r>
            <a:r>
              <a:rPr lang="ro-RO" dirty="0" smtClean="0"/>
              <a:t>– 10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Articole despre evenimentele culturale/sportive – 21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Articole </a:t>
            </a:r>
            <a:r>
              <a:rPr lang="ro-RO" dirty="0"/>
              <a:t>despre modul sănătos de viață – 6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Știri/reportaje </a:t>
            </a:r>
            <a:r>
              <a:rPr lang="ro-RO" dirty="0"/>
              <a:t>foto/video despre evenimentele-operațiile deosebite – 33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Articole </a:t>
            </a:r>
            <a:r>
              <a:rPr lang="ro-RO" dirty="0"/>
              <a:t>despre conferințele petrecute în cadrul SCR – 14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Știri </a:t>
            </a:r>
            <a:r>
              <a:rPr lang="ro-RO" dirty="0"/>
              <a:t>despre zilele mondiale – 20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 smtClean="0"/>
              <a:t>Articole </a:t>
            </a:r>
            <a:r>
              <a:rPr lang="ro-RO" dirty="0"/>
              <a:t>despre donații oferite instituției – 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3034" y="159769"/>
            <a:ext cx="10058400" cy="759209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Spartachiada lucrătorilor medicali  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74966" y="5435424"/>
            <a:ext cx="3689668" cy="3278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Locul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III la </a:t>
            </a:r>
            <a:r>
              <a:rPr lang="en-US" b="1" dirty="0" err="1">
                <a:solidFill>
                  <a:schemeClr val="tx1"/>
                </a:solidFill>
              </a:rPr>
              <a:t>tenis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masă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MD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Alecu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Garaba</a:t>
            </a:r>
            <a:r>
              <a:rPr lang="en-US" dirty="0">
                <a:solidFill>
                  <a:schemeClr val="tx1"/>
                </a:solidFill>
              </a:rPr>
              <a:t>, medic </a:t>
            </a:r>
            <a:r>
              <a:rPr lang="en-US" dirty="0" err="1">
                <a:solidFill>
                  <a:schemeClr val="tx1"/>
                </a:solidFill>
              </a:rPr>
              <a:t>chirurg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11" y="1126130"/>
            <a:ext cx="3817483" cy="286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 descr="https://apis.mail.yahoo.com/ws/v3/mailboxes/@.id==VjN-RqYmlQ_bw_2LwTBdrlVuX8BkCTF4dQMTb_flHzszLIgenqNlApPLj4qLiHtGkgfC4QS589m2ULn4HOf3kMCF_g/messages/@.id==AOtnpN1vTqcRZArltAhcoMHUoZ8/content/parts/@.id==3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70" y="3609999"/>
            <a:ext cx="2277266" cy="264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134" y="2362008"/>
            <a:ext cx="1586636" cy="238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899" y="394433"/>
            <a:ext cx="1878287" cy="293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9214" y="4404268"/>
            <a:ext cx="3017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SCR </a:t>
            </a:r>
            <a:r>
              <a:rPr lang="en-US" b="1" dirty="0" err="1"/>
              <a:t>devine</a:t>
            </a:r>
            <a:r>
              <a:rPr lang="en-US" b="1" dirty="0"/>
              <a:t> </a:t>
            </a:r>
            <a:r>
              <a:rPr lang="en-US" b="1" dirty="0" err="1"/>
              <a:t>campion</a:t>
            </a:r>
            <a:r>
              <a:rPr lang="en-US" b="1" dirty="0"/>
              <a:t> la mini-</a:t>
            </a:r>
            <a:r>
              <a:rPr lang="en-US" b="1" dirty="0" err="1"/>
              <a:t>fotbal</a:t>
            </a:r>
            <a:r>
              <a:rPr lang="en-US" dirty="0"/>
              <a:t>, </a:t>
            </a:r>
            <a:r>
              <a:rPr lang="en-US" dirty="0" err="1"/>
              <a:t>câștigând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 </a:t>
            </a:r>
            <a:r>
              <a:rPr lang="en-US" dirty="0" err="1"/>
              <a:t>Institutul</a:t>
            </a:r>
            <a:r>
              <a:rPr lang="en-US" dirty="0"/>
              <a:t> de </a:t>
            </a:r>
            <a:r>
              <a:rPr lang="en-US" dirty="0" err="1"/>
              <a:t>Medicină</a:t>
            </a:r>
            <a:r>
              <a:rPr lang="en-US" dirty="0"/>
              <a:t> </a:t>
            </a:r>
            <a:r>
              <a:rPr lang="en-US" dirty="0" err="1"/>
              <a:t>Urgentă</a:t>
            </a:r>
            <a:r>
              <a:rPr lang="en-US" dirty="0"/>
              <a:t> cu </a:t>
            </a:r>
            <a:r>
              <a:rPr lang="en-US" dirty="0" err="1"/>
              <a:t>scorul</a:t>
            </a:r>
            <a:r>
              <a:rPr lang="en-US" dirty="0"/>
              <a:t> 3</a:t>
            </a:r>
            <a:r>
              <a:rPr lang="ro-MD" dirty="0"/>
              <a:t>:</a:t>
            </a:r>
            <a:r>
              <a:rPr lang="en-US" dirty="0"/>
              <a:t>2 (prima data in 34 de </a:t>
            </a:r>
            <a:r>
              <a:rPr lang="en-US" dirty="0" err="1"/>
              <a:t>ani</a:t>
            </a:r>
            <a:r>
              <a:rPr lang="en-US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4098" y="1126130"/>
            <a:ext cx="3907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Campion la </a:t>
            </a:r>
            <a:r>
              <a:rPr lang="en-US" b="1" dirty="0" err="1"/>
              <a:t>Șah</a:t>
            </a:r>
            <a:r>
              <a:rPr lang="en-US" b="1" dirty="0"/>
              <a:t> </a:t>
            </a:r>
            <a:r>
              <a:rPr lang="ro-MD" b="1" dirty="0" smtClean="0"/>
              <a:t>- </a:t>
            </a:r>
            <a:r>
              <a:rPr lang="en-US" b="1" dirty="0" smtClean="0"/>
              <a:t>Daniil </a:t>
            </a:r>
            <a:r>
              <a:rPr lang="en-US" b="1" dirty="0" err="1"/>
              <a:t>Glinca</a:t>
            </a:r>
            <a:r>
              <a:rPr lang="en-US" dirty="0"/>
              <a:t>, medic </a:t>
            </a:r>
            <a:r>
              <a:rPr lang="en-US" dirty="0" err="1"/>
              <a:t>rezident</a:t>
            </a:r>
            <a:r>
              <a:rPr lang="en-US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7035" y="2504733"/>
            <a:ext cx="3261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b="1" dirty="0" smtClean="0"/>
              <a:t>L</a:t>
            </a:r>
            <a:r>
              <a:rPr lang="en-US" b="1" dirty="0" err="1" smtClean="0"/>
              <a:t>ocul</a:t>
            </a:r>
            <a:r>
              <a:rPr lang="en-US" b="1" dirty="0" smtClean="0"/>
              <a:t> </a:t>
            </a:r>
            <a:r>
              <a:rPr lang="en-US" b="1" dirty="0"/>
              <a:t>II la </a:t>
            </a:r>
            <a:r>
              <a:rPr lang="en-US" b="1" dirty="0" err="1"/>
              <a:t>proba</a:t>
            </a:r>
            <a:r>
              <a:rPr lang="en-US" b="1" dirty="0"/>
              <a:t> ”</a:t>
            </a:r>
            <a:r>
              <a:rPr lang="en-US" b="1" dirty="0" err="1"/>
              <a:t>Cursa</a:t>
            </a:r>
            <a:r>
              <a:rPr lang="en-US" b="1" dirty="0"/>
              <a:t> </a:t>
            </a:r>
            <a:r>
              <a:rPr lang="en-US" b="1" dirty="0" err="1"/>
              <a:t>olimpică</a:t>
            </a:r>
            <a:r>
              <a:rPr lang="en-US" b="1" dirty="0"/>
              <a:t>” </a:t>
            </a:r>
            <a:r>
              <a:rPr lang="en-US" dirty="0"/>
              <a:t>(1000 m) </a:t>
            </a:r>
            <a:r>
              <a:rPr lang="ro-MD" dirty="0" smtClean="0"/>
              <a:t>- </a:t>
            </a:r>
            <a:r>
              <a:rPr lang="en-US" dirty="0" smtClean="0"/>
              <a:t> </a:t>
            </a:r>
            <a:r>
              <a:rPr lang="en-US" dirty="0" err="1"/>
              <a:t>Iurie</a:t>
            </a:r>
            <a:r>
              <a:rPr lang="en-US" dirty="0"/>
              <a:t> </a:t>
            </a:r>
            <a:r>
              <a:rPr lang="en-US" dirty="0" err="1"/>
              <a:t>Noroc</a:t>
            </a:r>
            <a:r>
              <a:rPr lang="en-US" dirty="0"/>
              <a:t> - medic </a:t>
            </a:r>
            <a:r>
              <a:rPr lang="en-US" dirty="0" err="1"/>
              <a:t>rezident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7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494" y="267246"/>
            <a:ext cx="11759878" cy="693454"/>
          </a:xfrm>
        </p:spPr>
        <p:txBody>
          <a:bodyPr>
            <a:normAutofit fontScale="90000"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S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ervicii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medicale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disponibile în cadrul SCR ”Timofei Moșneaga”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887" y="6453051"/>
            <a:ext cx="4259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Legea </a:t>
            </a:r>
            <a:r>
              <a:rPr lang="ro-RO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ocrotirii sănătăţii nr. 411–XIII din 28 martie 1995</a:t>
            </a:r>
            <a:endParaRPr lang="en-US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344328" y="1266379"/>
          <a:ext cx="4485271" cy="488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203631"/>
              </p:ext>
            </p:extLst>
          </p:nvPr>
        </p:nvGraphicFramePr>
        <p:xfrm>
          <a:off x="5305947" y="1770521"/>
          <a:ext cx="6604401" cy="34612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83815">
                  <a:extLst>
                    <a:ext uri="{9D8B030D-6E8A-4147-A177-3AD203B41FA5}">
                      <a16:colId xmlns:a16="http://schemas.microsoft.com/office/drawing/2014/main" val="2898522211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1107973478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2534156791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4237759368"/>
                    </a:ext>
                  </a:extLst>
                </a:gridCol>
                <a:gridCol w="1064870">
                  <a:extLst>
                    <a:ext uri="{9D8B030D-6E8A-4147-A177-3AD203B41FA5}">
                      <a16:colId xmlns:a16="http://schemas.microsoft.com/office/drawing/2014/main" val="2837376575"/>
                    </a:ext>
                  </a:extLst>
                </a:gridCol>
              </a:tblGrid>
              <a:tr h="5212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2019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2020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2021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2022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623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Consultații: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838910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o-MD" sz="2000" b="0" dirty="0" smtClean="0"/>
                        <a:t>Secția consultativă</a:t>
                      </a:r>
                      <a:endParaRPr lang="en-US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129 993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76 420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effectLst/>
                          <a:latin typeface="+mn-lt"/>
                        </a:rPr>
                        <a:t>107 999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+mn-lt"/>
                        </a:rPr>
                        <a:t>127 571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017943"/>
                  </a:ext>
                </a:extLst>
              </a:tr>
              <a:tr h="52127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o-MD" sz="2000" b="0" dirty="0" smtClean="0"/>
                        <a:t>Extraspitalicești</a:t>
                      </a:r>
                      <a:endParaRPr lang="en-US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b="0" dirty="0" smtClean="0"/>
                        <a:t>388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592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778589"/>
                  </a:ext>
                </a:extLst>
              </a:tr>
              <a:tr h="5212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Pacienți tratați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27 830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23 391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04108"/>
                  </a:ext>
                </a:extLst>
              </a:tr>
              <a:tr h="9104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Servicii de înaltă performanță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ro-MD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1888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247120"/>
            <a:ext cx="3437681" cy="655706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Resurse umane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64417" y="1275849"/>
          <a:ext cx="2398853" cy="432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76140518"/>
              </p:ext>
            </p:extLst>
          </p:nvPr>
        </p:nvGraphicFramePr>
        <p:xfrm>
          <a:off x="4386805" y="902826"/>
          <a:ext cx="7349924" cy="56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84131" y="265213"/>
            <a:ext cx="5592842" cy="523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MD" sz="2800" b="1" dirty="0" smtClean="0">
                <a:cs typeface="Times New Roman" pitchFamily="18" charset="0"/>
              </a:rPr>
              <a:t>Total în instituție - </a:t>
            </a:r>
            <a:r>
              <a:rPr lang="ro-MD" sz="2800" b="1" dirty="0" smtClean="0">
                <a:solidFill>
                  <a:srgbClr val="FF0000"/>
                </a:solidFill>
                <a:cs typeface="Times New Roman" pitchFamily="18" charset="0"/>
              </a:rPr>
              <a:t>1738 angajați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7032" y="2011882"/>
            <a:ext cx="574196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350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92434" y="3575638"/>
            <a:ext cx="574196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199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57284" y="5402093"/>
            <a:ext cx="574196" cy="4001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626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7841" y="2949474"/>
            <a:ext cx="574196" cy="4001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312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4131" y="1845822"/>
            <a:ext cx="574196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251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01148" y="98495"/>
            <a:ext cx="10058400" cy="941387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Unitățile de personal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86846"/>
              </p:ext>
            </p:extLst>
          </p:nvPr>
        </p:nvGraphicFramePr>
        <p:xfrm>
          <a:off x="587616" y="1302026"/>
          <a:ext cx="11077728" cy="49846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01427">
                  <a:extLst>
                    <a:ext uri="{9D8B030D-6E8A-4147-A177-3AD203B41FA5}">
                      <a16:colId xmlns:a16="http://schemas.microsoft.com/office/drawing/2014/main" val="2198210909"/>
                    </a:ext>
                  </a:extLst>
                </a:gridCol>
                <a:gridCol w="799818">
                  <a:extLst>
                    <a:ext uri="{9D8B030D-6E8A-4147-A177-3AD203B41FA5}">
                      <a16:colId xmlns:a16="http://schemas.microsoft.com/office/drawing/2014/main" val="722239349"/>
                    </a:ext>
                  </a:extLst>
                </a:gridCol>
                <a:gridCol w="899774">
                  <a:extLst>
                    <a:ext uri="{9D8B030D-6E8A-4147-A177-3AD203B41FA5}">
                      <a16:colId xmlns:a16="http://schemas.microsoft.com/office/drawing/2014/main" val="1373218021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3705772289"/>
                    </a:ext>
                  </a:extLst>
                </a:gridCol>
                <a:gridCol w="755931">
                  <a:extLst>
                    <a:ext uri="{9D8B030D-6E8A-4147-A177-3AD203B41FA5}">
                      <a16:colId xmlns:a16="http://schemas.microsoft.com/office/drawing/2014/main" val="366296276"/>
                    </a:ext>
                  </a:extLst>
                </a:gridCol>
                <a:gridCol w="755931">
                  <a:extLst>
                    <a:ext uri="{9D8B030D-6E8A-4147-A177-3AD203B41FA5}">
                      <a16:colId xmlns:a16="http://schemas.microsoft.com/office/drawing/2014/main" val="1743730755"/>
                    </a:ext>
                  </a:extLst>
                </a:gridCol>
                <a:gridCol w="755469">
                  <a:extLst>
                    <a:ext uri="{9D8B030D-6E8A-4147-A177-3AD203B41FA5}">
                      <a16:colId xmlns:a16="http://schemas.microsoft.com/office/drawing/2014/main" val="2059312058"/>
                    </a:ext>
                  </a:extLst>
                </a:gridCol>
                <a:gridCol w="940570">
                  <a:extLst>
                    <a:ext uri="{9D8B030D-6E8A-4147-A177-3AD203B41FA5}">
                      <a16:colId xmlns:a16="http://schemas.microsoft.com/office/drawing/2014/main" val="509737194"/>
                    </a:ext>
                  </a:extLst>
                </a:gridCol>
                <a:gridCol w="912933">
                  <a:extLst>
                    <a:ext uri="{9D8B030D-6E8A-4147-A177-3AD203B41FA5}">
                      <a16:colId xmlns:a16="http://schemas.microsoft.com/office/drawing/2014/main" val="379652898"/>
                    </a:ext>
                  </a:extLst>
                </a:gridCol>
                <a:gridCol w="850823">
                  <a:extLst>
                    <a:ext uri="{9D8B030D-6E8A-4147-A177-3AD203B41FA5}">
                      <a16:colId xmlns:a16="http://schemas.microsoft.com/office/drawing/2014/main" val="2483069684"/>
                    </a:ext>
                  </a:extLst>
                </a:gridCol>
                <a:gridCol w="850823">
                  <a:extLst>
                    <a:ext uri="{9D8B030D-6E8A-4147-A177-3AD203B41FA5}">
                      <a16:colId xmlns:a16="http://schemas.microsoft.com/office/drawing/2014/main" val="3974547873"/>
                    </a:ext>
                  </a:extLst>
                </a:gridCol>
                <a:gridCol w="848689">
                  <a:extLst>
                    <a:ext uri="{9D8B030D-6E8A-4147-A177-3AD203B41FA5}">
                      <a16:colId xmlns:a16="http://schemas.microsoft.com/office/drawing/2014/main" val="3327748812"/>
                    </a:ext>
                  </a:extLst>
                </a:gridCol>
                <a:gridCol w="643809">
                  <a:extLst>
                    <a:ext uri="{9D8B030D-6E8A-4147-A177-3AD203B41FA5}">
                      <a16:colId xmlns:a16="http://schemas.microsoft.com/office/drawing/2014/main" val="2604079207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793044993"/>
                    </a:ext>
                  </a:extLst>
                </a:gridCol>
              </a:tblGrid>
              <a:tr h="3097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Categorii de personal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2019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2022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53130"/>
                  </a:ext>
                </a:extLst>
              </a:tr>
              <a:tr h="1455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Unități aprobate</a:t>
                      </a:r>
                      <a:endParaRPr lang="en-US" sz="16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Funcții ocupate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Rata de acoperire, 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Unități aprobate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Funcții ocupate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Rata de acoperire, 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Unități aprobate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Funcții ocupate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Rata de acoperire, 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Unități aprobate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Funcții ocupate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Rata de acoperire, 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09248"/>
                  </a:ext>
                </a:extLst>
              </a:tr>
              <a:tr h="336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Medici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429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409,75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95,5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431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398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kern="1200" dirty="0">
                          <a:effectLst/>
                        </a:rPr>
                        <a:t>436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413,25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95,1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440,0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386,5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68749"/>
                  </a:ext>
                </a:extLst>
              </a:tr>
              <a:tr h="324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Rezidenți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196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kern="1200" dirty="0">
                          <a:effectLst/>
                        </a:rPr>
                        <a:t>211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180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87,8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211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106082"/>
                  </a:ext>
                </a:extLst>
              </a:tr>
              <a:tr h="633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Asistente medicale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815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771,25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1600" dirty="0">
                          <a:effectLst/>
                        </a:rPr>
                        <a:t>782,25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691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1600" kern="1200" dirty="0">
                          <a:effectLst/>
                        </a:rPr>
                        <a:t>815,5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1600" dirty="0">
                          <a:effectLst/>
                        </a:rPr>
                        <a:t>778,5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1600" b="1" dirty="0">
                          <a:effectLst/>
                        </a:rPr>
                        <a:t>95,7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813,25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711,25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916688"/>
                  </a:ext>
                </a:extLst>
              </a:tr>
              <a:tr h="326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Infirmiere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409,5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394,25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415,25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361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kern="1200">
                          <a:effectLst/>
                        </a:rPr>
                        <a:t>412,75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402,75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97,3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414,0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376,5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943312"/>
                  </a:ext>
                </a:extLst>
              </a:tr>
              <a:tr h="639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Alt personal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kern="1200">
                          <a:effectLst/>
                        </a:rPr>
                        <a:t>372,25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337,75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90,7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372,5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308,25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453886"/>
                  </a:ext>
                </a:extLst>
              </a:tr>
              <a:tr h="95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Total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1831,5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1718,25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1824,5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1643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kern="1200" dirty="0">
                          <a:effectLst/>
                        </a:rPr>
                        <a:t>1875, 25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2112,25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94,3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2250,75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1961,5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87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244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6336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Categoria de calificare a personalului medical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51214"/>
              </p:ext>
            </p:extLst>
          </p:nvPr>
        </p:nvGraphicFramePr>
        <p:xfrm>
          <a:off x="1097280" y="1967947"/>
          <a:ext cx="10058400" cy="41644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27367">
                  <a:extLst>
                    <a:ext uri="{9D8B030D-6E8A-4147-A177-3AD203B41FA5}">
                      <a16:colId xmlns:a16="http://schemas.microsoft.com/office/drawing/2014/main" val="887011303"/>
                    </a:ext>
                  </a:extLst>
                </a:gridCol>
                <a:gridCol w="1480931">
                  <a:extLst>
                    <a:ext uri="{9D8B030D-6E8A-4147-A177-3AD203B41FA5}">
                      <a16:colId xmlns:a16="http://schemas.microsoft.com/office/drawing/2014/main" val="2195849199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3081585084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1414645463"/>
                    </a:ext>
                  </a:extLst>
                </a:gridCol>
                <a:gridCol w="1146659">
                  <a:extLst>
                    <a:ext uri="{9D8B030D-6E8A-4147-A177-3AD203B41FA5}">
                      <a16:colId xmlns:a16="http://schemas.microsoft.com/office/drawing/2014/main" val="2623216901"/>
                    </a:ext>
                  </a:extLst>
                </a:gridCol>
              </a:tblGrid>
              <a:tr h="50686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Medici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Asistente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640499"/>
                  </a:ext>
                </a:extLst>
              </a:tr>
              <a:tr h="50686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Nr absolut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%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Nr absolut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%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562519"/>
                  </a:ext>
                </a:extLst>
              </a:tr>
              <a:tr h="506867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Număr total</a:t>
                      </a:r>
                      <a:r>
                        <a:rPr lang="en-US" sz="2000" b="1" dirty="0" smtClean="0"/>
                        <a:t> de </a:t>
                      </a:r>
                      <a:r>
                        <a:rPr lang="en-US" sz="2000" b="1" dirty="0" err="1" smtClean="0"/>
                        <a:t>angaja</a:t>
                      </a:r>
                      <a:r>
                        <a:rPr lang="ro-MD" sz="2000" b="1" dirty="0" smtClean="0"/>
                        <a:t>ț</a:t>
                      </a:r>
                      <a:r>
                        <a:rPr lang="en-US" sz="2000" b="1" dirty="0" err="1" smtClean="0"/>
                        <a:t>i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350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626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03119"/>
                  </a:ext>
                </a:extLst>
              </a:tr>
              <a:tr h="874865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Număr</a:t>
                      </a:r>
                      <a:r>
                        <a:rPr lang="ro-MD" sz="2000" b="1" baseline="0" dirty="0" smtClean="0"/>
                        <a:t> de persoane care dețin categorie de calificare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255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80,7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416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73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750943"/>
                  </a:ext>
                </a:extLst>
              </a:tr>
              <a:tr h="50686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o-MD" sz="2000" b="0" i="1" dirty="0" smtClean="0"/>
                        <a:t>Categoria</a:t>
                      </a:r>
                      <a:r>
                        <a:rPr lang="ro-MD" sz="2000" b="0" i="1" baseline="0" dirty="0" smtClean="0"/>
                        <a:t> </a:t>
                      </a:r>
                      <a:r>
                        <a:rPr lang="ro-MD" sz="2000" b="0" i="1" dirty="0" smtClean="0"/>
                        <a:t> superioară</a:t>
                      </a:r>
                      <a:endParaRPr lang="en-US" sz="20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157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62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278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67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077538"/>
                  </a:ext>
                </a:extLst>
              </a:tr>
              <a:tr h="75529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o-MD" sz="2000" b="0" i="1" dirty="0" smtClean="0"/>
                        <a:t>Categoria</a:t>
                      </a:r>
                      <a:r>
                        <a:rPr lang="ro-MD" sz="2000" b="0" i="1" baseline="0" dirty="0" smtClean="0"/>
                        <a:t> I</a:t>
                      </a:r>
                      <a:endParaRPr lang="en-US" sz="20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48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19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65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16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608171"/>
                  </a:ext>
                </a:extLst>
              </a:tr>
              <a:tr h="50686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o-MD" sz="2000" b="0" i="1" dirty="0" smtClean="0"/>
                        <a:t>Categoria II</a:t>
                      </a:r>
                      <a:endParaRPr lang="en-US" sz="20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50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19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73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17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0055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4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146" y="147708"/>
            <a:ext cx="10058400" cy="1056060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Fluctuația personalului 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22035"/>
              </p:ext>
            </p:extLst>
          </p:nvPr>
        </p:nvGraphicFramePr>
        <p:xfrm>
          <a:off x="115746" y="1458409"/>
          <a:ext cx="11887199" cy="4861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840">
                  <a:extLst>
                    <a:ext uri="{9D8B030D-6E8A-4147-A177-3AD203B41FA5}">
                      <a16:colId xmlns:a16="http://schemas.microsoft.com/office/drawing/2014/main" val="3247717407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1257691850"/>
                    </a:ext>
                  </a:extLst>
                </a:gridCol>
                <a:gridCol w="1092473">
                  <a:extLst>
                    <a:ext uri="{9D8B030D-6E8A-4147-A177-3AD203B41FA5}">
                      <a16:colId xmlns:a16="http://schemas.microsoft.com/office/drawing/2014/main" val="1948472690"/>
                    </a:ext>
                  </a:extLst>
                </a:gridCol>
                <a:gridCol w="1281706">
                  <a:extLst>
                    <a:ext uri="{9D8B030D-6E8A-4147-A177-3AD203B41FA5}">
                      <a16:colId xmlns:a16="http://schemas.microsoft.com/office/drawing/2014/main" val="3819612823"/>
                    </a:ext>
                  </a:extLst>
                </a:gridCol>
                <a:gridCol w="901200">
                  <a:extLst>
                    <a:ext uri="{9D8B030D-6E8A-4147-A177-3AD203B41FA5}">
                      <a16:colId xmlns:a16="http://schemas.microsoft.com/office/drawing/2014/main" val="3324650256"/>
                    </a:ext>
                  </a:extLst>
                </a:gridCol>
                <a:gridCol w="899930">
                  <a:extLst>
                    <a:ext uri="{9D8B030D-6E8A-4147-A177-3AD203B41FA5}">
                      <a16:colId xmlns:a16="http://schemas.microsoft.com/office/drawing/2014/main" val="1419869367"/>
                    </a:ext>
                  </a:extLst>
                </a:gridCol>
                <a:gridCol w="868790">
                  <a:extLst>
                    <a:ext uri="{9D8B030D-6E8A-4147-A177-3AD203B41FA5}">
                      <a16:colId xmlns:a16="http://schemas.microsoft.com/office/drawing/2014/main" val="2198916244"/>
                    </a:ext>
                  </a:extLst>
                </a:gridCol>
                <a:gridCol w="868101">
                  <a:extLst>
                    <a:ext uri="{9D8B030D-6E8A-4147-A177-3AD203B41FA5}">
                      <a16:colId xmlns:a16="http://schemas.microsoft.com/office/drawing/2014/main" val="2588475350"/>
                    </a:ext>
                  </a:extLst>
                </a:gridCol>
                <a:gridCol w="1180618">
                  <a:extLst>
                    <a:ext uri="{9D8B030D-6E8A-4147-A177-3AD203B41FA5}">
                      <a16:colId xmlns:a16="http://schemas.microsoft.com/office/drawing/2014/main" val="2730276621"/>
                    </a:ext>
                  </a:extLst>
                </a:gridCol>
                <a:gridCol w="717630">
                  <a:extLst>
                    <a:ext uri="{9D8B030D-6E8A-4147-A177-3AD203B41FA5}">
                      <a16:colId xmlns:a16="http://schemas.microsoft.com/office/drawing/2014/main" val="3136035172"/>
                    </a:ext>
                  </a:extLst>
                </a:gridCol>
                <a:gridCol w="873406">
                  <a:extLst>
                    <a:ext uri="{9D8B030D-6E8A-4147-A177-3AD203B41FA5}">
                      <a16:colId xmlns:a16="http://schemas.microsoft.com/office/drawing/2014/main" val="20036349"/>
                    </a:ext>
                  </a:extLst>
                </a:gridCol>
                <a:gridCol w="885945">
                  <a:extLst>
                    <a:ext uri="{9D8B030D-6E8A-4147-A177-3AD203B41FA5}">
                      <a16:colId xmlns:a16="http://schemas.microsoft.com/office/drawing/2014/main" val="573203222"/>
                    </a:ext>
                  </a:extLst>
                </a:gridCol>
              </a:tblGrid>
              <a:tr h="53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</a:rPr>
                        <a:t>2021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2021 vs </a:t>
                      </a:r>
                      <a:r>
                        <a:rPr lang="en-US" sz="1800" dirty="0" smtClean="0">
                          <a:effectLst/>
                        </a:rPr>
                        <a:t>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189326"/>
                  </a:ext>
                </a:extLst>
              </a:tr>
              <a:tr h="638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Angajați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Demisionați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Tendința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Angajați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Demisionați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Tendința 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082543"/>
                  </a:ext>
                </a:extLst>
              </a:tr>
              <a:tr h="35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4-1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8-4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chemeClr val="bg1"/>
                          </a:solidFill>
                          <a:effectLst/>
                        </a:rPr>
                        <a:t>8-1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50459"/>
                  </a:ext>
                </a:extLst>
              </a:tr>
              <a:tr h="54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Medici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328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+14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+8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bg1"/>
                          </a:solidFill>
                          <a:effectLst/>
                        </a:rPr>
                        <a:t>+22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95397"/>
                  </a:ext>
                </a:extLst>
              </a:tr>
              <a:tr h="112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Asistente </a:t>
                      </a:r>
                      <a:r>
                        <a:rPr lang="ro-RO" sz="1800" dirty="0" smtClean="0">
                          <a:effectLst/>
                        </a:rPr>
                        <a:t>medicale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68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+15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63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-47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-32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62868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Infirmiere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+9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-21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bg1"/>
                          </a:solidFill>
                          <a:effectLst/>
                        </a:rPr>
                        <a:t>-12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99324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Alt personal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+17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+9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+26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27250"/>
                  </a:ext>
                </a:extLst>
              </a:tr>
              <a:tr h="54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1535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185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130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1590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+55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1572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138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166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1539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-51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+4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5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301D7D"/>
      </a:accent1>
      <a:accent2>
        <a:srgbClr val="8FC9F4"/>
      </a:accent2>
      <a:accent3>
        <a:srgbClr val="2958BD"/>
      </a:accent3>
      <a:accent4>
        <a:srgbClr val="9BB4E9"/>
      </a:accent4>
      <a:accent5>
        <a:srgbClr val="45A5ED"/>
      </a:accent5>
      <a:accent6>
        <a:srgbClr val="F242D9"/>
      </a:accent6>
      <a:hlink>
        <a:srgbClr val="FF3399"/>
      </a:hlink>
      <a:folHlink>
        <a:srgbClr val="EBDDF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24338</TotalTime>
  <Words>3571</Words>
  <Application>Microsoft Office PowerPoint</Application>
  <PresentationFormat>Широкоэкранный</PresentationFormat>
  <Paragraphs>1720</Paragraphs>
  <Slides>49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Segoe UI Semibold</vt:lpstr>
      <vt:lpstr>Times New Roman</vt:lpstr>
      <vt:lpstr>Wingdings</vt:lpstr>
      <vt:lpstr>Ретро</vt:lpstr>
      <vt:lpstr>Raport de activitate pentru anul 2022 </vt:lpstr>
      <vt:lpstr>Misiunea instituției</vt:lpstr>
      <vt:lpstr>Viziunea instituției</vt:lpstr>
      <vt:lpstr>Direcțiile de activitate a instituției</vt:lpstr>
      <vt:lpstr>Servicii medicale disponibile în cadrul SCR ”Timofei Moșneaga”</vt:lpstr>
      <vt:lpstr>Resurse umane</vt:lpstr>
      <vt:lpstr>Unitățile de personal</vt:lpstr>
      <vt:lpstr>Categoria de calificare a personalului medical</vt:lpstr>
      <vt:lpstr>Fluctuația personalului </vt:lpstr>
      <vt:lpstr>Bugetul instituției</vt:lpstr>
      <vt:lpstr>Devizul de cheltuieli</vt:lpstr>
      <vt:lpstr>Fondul de remunerare a muncii</vt:lpstr>
      <vt:lpstr>Salariul mediu lunar</vt:lpstr>
      <vt:lpstr>Prestarea serviciilor medicale</vt:lpstr>
      <vt:lpstr>Realizarea Contractului CNAM</vt:lpstr>
      <vt:lpstr>Презентация PowerPoint</vt:lpstr>
      <vt:lpstr>Indicatori de activitate a staționarului</vt:lpstr>
      <vt:lpstr>Activitatea secției consultative</vt:lpstr>
      <vt:lpstr>Презентация PowerPoint</vt:lpstr>
      <vt:lpstr>Durata medie de spitalizare</vt:lpstr>
      <vt:lpstr>Ocuparea zilnică a patului</vt:lpstr>
      <vt:lpstr>Durata medie de spitalizare</vt:lpstr>
      <vt:lpstr>Rata de utilizare a patului</vt:lpstr>
      <vt:lpstr>Valoarea ICM în secțiile Departamentului Terapie</vt:lpstr>
      <vt:lpstr>Valoarea ICM în Departamentul chirurgie</vt:lpstr>
      <vt:lpstr>Valoarea ICM în departamentul chirurgie cardiovasculară și toracică</vt:lpstr>
      <vt:lpstr>Programele speciale</vt:lpstr>
      <vt:lpstr>Transplant de organe</vt:lpstr>
      <vt:lpstr>Volumul total de produse sangvine transfuzat reprezentat în unități </vt:lpstr>
      <vt:lpstr>Evoluția spre performanțe</vt:lpstr>
      <vt:lpstr>Achiziții de dispozitive – Departamentul ATI</vt:lpstr>
      <vt:lpstr> Achiziții de dispozitive – Departament chirurgie</vt:lpstr>
      <vt:lpstr>Achiziții de dispozitive – Departament chirurgie cardiovasculară și toracică</vt:lpstr>
      <vt:lpstr> Achiziții de dispozitive – Departament terapie</vt:lpstr>
      <vt:lpstr> Achiziții de dispozitive – Departament investigații de laborator</vt:lpstr>
      <vt:lpstr>Achiziții de dispozitive –  altele</vt:lpstr>
      <vt:lpstr>Realizarea programului de instruiri - EMC</vt:lpstr>
      <vt:lpstr>Sumele alocate pentru EMC</vt:lpstr>
      <vt:lpstr>Instruiri peste hotare</vt:lpstr>
      <vt:lpstr>Instruiri suplimentare</vt:lpstr>
      <vt:lpstr>Calitatea serviciilor medicale</vt:lpstr>
      <vt:lpstr>Proiectul ”Opinia expertului din exterior”</vt:lpstr>
      <vt:lpstr>Structura petițiilor în funcție de problema abordată </vt:lpstr>
      <vt:lpstr>Colaborarea cu alte instituții</vt:lpstr>
      <vt:lpstr>Proiectul ”DIALOG – de la egal la egal”</vt:lpstr>
      <vt:lpstr>Personal</vt:lpstr>
      <vt:lpstr>Evenimente științifice internaționale</vt:lpstr>
      <vt:lpstr>Mediatizarea activităților</vt:lpstr>
      <vt:lpstr>Spartachiada lucrătorilor medicali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de activitate  pentru anul 2022</dc:title>
  <dc:creator>Asus</dc:creator>
  <cp:lastModifiedBy>Asus</cp:lastModifiedBy>
  <cp:revision>86</cp:revision>
  <dcterms:created xsi:type="dcterms:W3CDTF">2023-03-03T08:05:47Z</dcterms:created>
  <dcterms:modified xsi:type="dcterms:W3CDTF">2023-09-11T08:58:20Z</dcterms:modified>
</cp:coreProperties>
</file>