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C_6AB94398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2"/>
  </p:notesMasterIdLst>
  <p:sldIdLst>
    <p:sldId id="41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337" r:id="rId30"/>
    <p:sldId id="338" r:id="rId31"/>
    <p:sldId id="339" r:id="rId32"/>
    <p:sldId id="340" r:id="rId33"/>
    <p:sldId id="341" r:id="rId34"/>
    <p:sldId id="342" r:id="rId35"/>
    <p:sldId id="344" r:id="rId36"/>
    <p:sldId id="345" r:id="rId37"/>
    <p:sldId id="332" r:id="rId38"/>
    <p:sldId id="333" r:id="rId39"/>
    <p:sldId id="346" r:id="rId40"/>
    <p:sldId id="347" r:id="rId41"/>
    <p:sldId id="355" r:id="rId42"/>
    <p:sldId id="356" r:id="rId43"/>
    <p:sldId id="381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82" r:id="rId59"/>
    <p:sldId id="373" r:id="rId60"/>
    <p:sldId id="374" r:id="rId61"/>
    <p:sldId id="375" r:id="rId62"/>
    <p:sldId id="377" r:id="rId63"/>
    <p:sldId id="378" r:id="rId64"/>
    <p:sldId id="379" r:id="rId65"/>
    <p:sldId id="380" r:id="rId66"/>
    <p:sldId id="415" r:id="rId67"/>
    <p:sldId id="416" r:id="rId68"/>
    <p:sldId id="418" r:id="rId69"/>
    <p:sldId id="425" r:id="rId70"/>
    <p:sldId id="41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2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6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1%20Darea%20de%20seam%20sectii%20departament%20chirurgie\AR2021\variante%20xcell\Protez&#259;ri%20vassulare%202018-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1%20Darea%20de%20seam%20sectii%20departament%20chirurgie\AR2021\variante%20xcell\Neurochirurgia%20fracturilor%20coloanei%20vertebral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4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1%20Darea%20de%20seam%20sectii%20departament%20chirurgie\AR2021\variante%20xcell\Tranplant%202018-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_____Microsoft_Excel7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tana\Desktop\2021%20Darea%20de%20seam%20sectii%20departament%20chirurgie\AR2021\variante%20xcell\Letalitatea%20postoperatorie%202018-202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1%20Darea%20de%20seam%20sectii%20departament%20chirurgie\AR2021\variante%20xcell\RURALI%20vs%20URBANI%202018%202019%202020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1%20Darea%20de%20seam%20sectii%20departament%20chirurgie\AR2021\variante%20xcell\urgenta-programat%202018-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1%20Darea%20de%20seam%20sectii%20departament%20chirurgie\AR2021\variante%20xcell\Program%20general%202018-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 sz="24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cazuri tratate 2018-2021  IMSP SCR ”Timofei Moșneaga”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12719472540467"/>
          <c:y val="3.0907477584268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84427829843293"/>
          <c:y val="0.18423973602062363"/>
          <c:w val="0.7594530951089441"/>
          <c:h val="0.724416763652777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Лист2!$B$6</c:f>
              <c:strCache>
                <c:ptCount val="1"/>
                <c:pt idx="0">
                  <c:v>Total cazuri tratate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Лист2!$C$5:$F$5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Лист2!$C$6:$F$6</c:f>
              <c:numCache>
                <c:formatCode>General</c:formatCode>
                <c:ptCount val="4"/>
                <c:pt idx="0">
                  <c:v>27657</c:v>
                </c:pt>
                <c:pt idx="1">
                  <c:v>27830</c:v>
                </c:pt>
                <c:pt idx="2">
                  <c:v>15235</c:v>
                </c:pt>
                <c:pt idx="3">
                  <c:v>23391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B-4E1E-95BE-CAD29DF2B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0524720"/>
        <c:axId val="200525552"/>
        <c:axId val="347925488"/>
      </c:bar3DChart>
      <c:catAx>
        <c:axId val="20052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25552"/>
        <c:crosses val="autoZero"/>
        <c:auto val="1"/>
        <c:lblAlgn val="ctr"/>
        <c:lblOffset val="100"/>
        <c:noMultiLvlLbl val="0"/>
      </c:catAx>
      <c:valAx>
        <c:axId val="20052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24720"/>
        <c:crosses val="autoZero"/>
        <c:crossBetween val="between"/>
      </c:valAx>
      <c:serAx>
        <c:axId val="3479254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255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chirurgical vs </a:t>
            </a:r>
            <a:r>
              <a:rPr lang="ro-RO" sz="1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terapeutic</a:t>
            </a:r>
          </a:p>
        </c:rich>
      </c:tx>
      <c:layout>
        <c:manualLayout>
          <c:xMode val="edge"/>
          <c:yMode val="edge"/>
          <c:x val="0.1760049019607843"/>
          <c:y val="2.9186424957105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Лист1!$P$4</c:f>
              <c:strCache>
                <c:ptCount val="1"/>
                <c:pt idx="0">
                  <c:v>Profil chirurgical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Лист1!$Q$3:$X$3</c:f>
              <c:numCache>
                <c:formatCode>@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Лист1!$Q$4:$X$4</c:f>
              <c:numCache>
                <c:formatCode>0.00%</c:formatCode>
                <c:ptCount val="4"/>
                <c:pt idx="0">
                  <c:v>0.55387111927232358</c:v>
                </c:pt>
                <c:pt idx="1">
                  <c:v>0.55297224747802742</c:v>
                </c:pt>
                <c:pt idx="2">
                  <c:v>0.63612278457884164</c:v>
                </c:pt>
                <c:pt idx="3">
                  <c:v>0.59882112354144112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D-4978-8C7E-B42CA942AE3E}"/>
            </c:ext>
          </c:extLst>
        </c:ser>
        <c:ser>
          <c:idx val="1"/>
          <c:order val="1"/>
          <c:tx>
            <c:strRef>
              <c:f>Лист1!$P$5</c:f>
              <c:strCache>
                <c:ptCount val="1"/>
                <c:pt idx="0">
                  <c:v>Profil terapeutic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Лист1!$Q$3:$X$3</c:f>
              <c:numCache>
                <c:formatCode>@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Лист1!$Q$5:$X$5</c:f>
              <c:numCache>
                <c:formatCode>0.00%</c:formatCode>
                <c:ptCount val="4"/>
                <c:pt idx="0">
                  <c:v>0.44612888072767648</c:v>
                </c:pt>
                <c:pt idx="1">
                  <c:v>0.44702775252197258</c:v>
                </c:pt>
                <c:pt idx="2">
                  <c:v>0.36387721542115842</c:v>
                </c:pt>
                <c:pt idx="3">
                  <c:v>0.40117887645855888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D-4978-8C7E-B42CA942A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471654352"/>
        <c:axId val="-1471653808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Лист1!$P$6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>
                    <a:gsLst>
                      <a:gs pos="100000">
                        <a:schemeClr val="accent3">
                          <a:alpha val="0"/>
                        </a:schemeClr>
                      </a:gs>
                      <a:gs pos="50000">
                        <a:schemeClr val="accent3"/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Лист1!$Q$3:$X$3</c15:sqref>
                        </c15:formulaRef>
                      </c:ext>
                    </c:extLst>
                    <c:numCache>
                      <c:formatCode>@</c:formatCode>
                      <c:ptCount val="4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Лист1!$Q$6:$X$6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FBD-4978-8C7E-B42CA942AE3E}"/>
                  </c:ext>
                </c:extLst>
              </c15:ser>
            </c15:filteredBarSeries>
          </c:ext>
        </c:extLst>
      </c:bar3DChart>
      <c:catAx>
        <c:axId val="-147165435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1653808"/>
        <c:crosses val="autoZero"/>
        <c:auto val="1"/>
        <c:lblAlgn val="ctr"/>
        <c:lblOffset val="100"/>
        <c:noMultiLvlLbl val="0"/>
      </c:catAx>
      <c:valAx>
        <c:axId val="-147165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1654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68531567914254"/>
          <c:y val="0.14694002392223063"/>
          <c:w val="0.87742025106367338"/>
          <c:h val="0.71615765081912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Лист1!$C$3:$F$3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Лист1!$C$4:$F$4</c:f>
              <c:numCache>
                <c:formatCode>General</c:formatCode>
                <c:ptCount val="4"/>
                <c:pt idx="2">
                  <c:v>1831</c:v>
                </c:pt>
                <c:pt idx="3">
                  <c:v>2503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5-4D60-A80A-ABDCA49E6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4167856"/>
        <c:axId val="314182416"/>
        <c:axId val="0"/>
      </c:bar3DChart>
      <c:catAx>
        <c:axId val="31416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182416"/>
        <c:crosses val="autoZero"/>
        <c:auto val="1"/>
        <c:lblAlgn val="ctr"/>
        <c:lblOffset val="100"/>
        <c:noMultiLvlLbl val="0"/>
      </c:catAx>
      <c:valAx>
        <c:axId val="31418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167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34716403580779"/>
          <c:y val="5.0216919739696317E-2"/>
          <c:w val="0.84707384806217934"/>
          <c:h val="0.80336716654995122"/>
        </c:manualLayout>
      </c:layout>
      <c:bar3DChart>
        <c:barDir val="col"/>
        <c:grouping val="standard"/>
        <c:varyColors val="0"/>
        <c:ser>
          <c:idx val="0"/>
          <c:order val="0"/>
          <c:tx>
            <c:v>Cazuri tratate</c:v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Лист1!$C$3:$F$3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Лист1!$C$4:$F$4</c:f>
              <c:numCache>
                <c:formatCode>General</c:formatCode>
                <c:ptCount val="4"/>
                <c:pt idx="0">
                  <c:v>1163</c:v>
                </c:pt>
                <c:pt idx="1">
                  <c:v>1662</c:v>
                </c:pt>
                <c:pt idx="2">
                  <c:v>745</c:v>
                </c:pt>
                <c:pt idx="3">
                  <c:v>1504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8-4980-8EAE-AC41F7ED5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3083136"/>
        <c:axId val="333083552"/>
        <c:axId val="1100839888"/>
      </c:bar3DChart>
      <c:catAx>
        <c:axId val="3330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83552"/>
        <c:crosses val="autoZero"/>
        <c:auto val="1"/>
        <c:lblAlgn val="ctr"/>
        <c:lblOffset val="100"/>
        <c:noMultiLvlLbl val="0"/>
      </c:catAx>
      <c:valAx>
        <c:axId val="3330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83136"/>
        <c:crosses val="autoZero"/>
        <c:crossBetween val="between"/>
      </c:valAx>
      <c:serAx>
        <c:axId val="1100839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333083552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2758203298953"/>
          <c:y val="4.9149939627765073E-2"/>
          <c:w val="0.855110695243812"/>
          <c:h val="0.816597791300055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Chirurgie de zi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Лист1!$C$3:$F$3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Лист1!$C$4:$F$4</c:f>
              <c:numCache>
                <c:formatCode>General</c:formatCode>
                <c:ptCount val="4"/>
                <c:pt idx="0">
                  <c:v>676</c:v>
                </c:pt>
                <c:pt idx="1">
                  <c:v>813</c:v>
                </c:pt>
                <c:pt idx="2">
                  <c:v>609</c:v>
                </c:pt>
                <c:pt idx="3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6-4DFE-BF17-7490A0D9B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56252400"/>
        <c:axId val="356246992"/>
        <c:axId val="331196208"/>
      </c:bar3DChart>
      <c:catAx>
        <c:axId val="3562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46992"/>
        <c:crosses val="autoZero"/>
        <c:auto val="1"/>
        <c:lblAlgn val="ctr"/>
        <c:lblOffset val="100"/>
        <c:noMultiLvlLbl val="0"/>
      </c:catAx>
      <c:valAx>
        <c:axId val="35624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52400"/>
        <c:crosses val="autoZero"/>
        <c:crossBetween val="between"/>
      </c:valAx>
      <c:serAx>
        <c:axId val="331196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56246992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389630643995581E-2"/>
          <c:y val="0.15130242697763308"/>
          <c:w val="0.92332534520141507"/>
          <c:h val="0.759902816099323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Cazuri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Лист1!$D$5:$G$5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Лист1!$D$6:$G$6</c:f>
              <c:numCache>
                <c:formatCode>General</c:formatCode>
                <c:ptCount val="4"/>
                <c:pt idx="0">
                  <c:v>619</c:v>
                </c:pt>
                <c:pt idx="1">
                  <c:v>663</c:v>
                </c:pt>
                <c:pt idx="2">
                  <c:v>322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4-4DDB-BF41-3DB5A476E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8588880"/>
        <c:axId val="318584304"/>
        <c:axId val="0"/>
      </c:bar3DChart>
      <c:catAx>
        <c:axId val="31858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584304"/>
        <c:crosses val="autoZero"/>
        <c:auto val="1"/>
        <c:lblAlgn val="ctr"/>
        <c:lblOffset val="100"/>
        <c:noMultiLvlLbl val="0"/>
      </c:catAx>
      <c:valAx>
        <c:axId val="31858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588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13669215261136"/>
          <c:y val="0.13869389139616367"/>
          <c:w val="0.73557828369279932"/>
          <c:h val="0.677792439934567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PROTEZĂRI VASCULARE 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Лист1!$D$5:$G$5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Лист1!$D$6:$G$6</c:f>
              <c:numCache>
                <c:formatCode>General</c:formatCode>
                <c:ptCount val="4"/>
                <c:pt idx="0">
                  <c:v>386</c:v>
                </c:pt>
                <c:pt idx="1">
                  <c:v>485</c:v>
                </c:pt>
                <c:pt idx="2">
                  <c:v>310</c:v>
                </c:pt>
                <c:pt idx="3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4-45DA-9880-76B933AC6869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CHIRURGIE ENDOVASCULARĂ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Лист1!$D$5:$G$5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Лист1!$D$7:$G$7</c:f>
              <c:numCache>
                <c:formatCode>General</c:formatCode>
                <c:ptCount val="4"/>
                <c:pt idx="0">
                  <c:v>540</c:v>
                </c:pt>
                <c:pt idx="1">
                  <c:v>446</c:v>
                </c:pt>
                <c:pt idx="2">
                  <c:v>235</c:v>
                </c:pt>
                <c:pt idx="3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4-45DA-9880-76B933AC6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5796383"/>
        <c:axId val="505795135"/>
        <c:axId val="0"/>
      </c:bar3DChart>
      <c:catAx>
        <c:axId val="50579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95135"/>
        <c:crosses val="autoZero"/>
        <c:auto val="1"/>
        <c:lblAlgn val="ctr"/>
        <c:lblOffset val="100"/>
        <c:noMultiLvlLbl val="0"/>
      </c:catAx>
      <c:valAx>
        <c:axId val="50579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963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544809256121832"/>
          <c:y val="0.16301399022964475"/>
          <c:w val="0.65975634109916104"/>
          <c:h val="0.521619293205945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CARDIOLOGIE INTERVENȚIONALĂ CONGENITALĂ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Лист1!$C$5:$F$5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  <c:pt idx="2">
                  <c:v>20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E-4935-9B7F-E4A4055DE579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NEURORADIOLOGIE INTERVENȚIONALĂ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Лист1!$C$6:$F$6</c:f>
              <c:numCache>
                <c:formatCode>General</c:formatCode>
                <c:ptCount val="4"/>
                <c:pt idx="2">
                  <c:v>3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E-4935-9B7F-E4A4055DE579}"/>
            </c:ext>
          </c:extLst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CARDIOLOGIE INTERVENȚIONALĂ 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Лист1!$C$7:$F$7</c:f>
              <c:numCache>
                <c:formatCode>General</c:formatCode>
                <c:ptCount val="4"/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E-4935-9B7F-E4A4055DE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36235967"/>
        <c:axId val="435843952"/>
        <c:axId val="0"/>
      </c:bar3DChart>
      <c:catAx>
        <c:axId val="213623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843952"/>
        <c:crosses val="autoZero"/>
        <c:auto val="1"/>
        <c:lblAlgn val="ctr"/>
        <c:lblOffset val="100"/>
        <c:noMultiLvlLbl val="0"/>
      </c:catAx>
      <c:valAx>
        <c:axId val="43584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2359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NEUROCHIRURGIA FRACTURILOR COLOANEI VERTEBRALE</a:t>
            </a:r>
            <a:r>
              <a:rPr lang="ro-RO"/>
              <a:t> 2018-2021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Cazuri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Лист1!$C$3:$F$3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Лист1!$C$4:$F$4</c:f>
              <c:numCache>
                <c:formatCode>General</c:formatCode>
                <c:ptCount val="4"/>
                <c:pt idx="0">
                  <c:v>95</c:v>
                </c:pt>
                <c:pt idx="1">
                  <c:v>110</c:v>
                </c:pt>
                <c:pt idx="2">
                  <c:v>120</c:v>
                </c:pt>
                <c:pt idx="3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4-45B1-B4E1-DF1327165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18585136"/>
        <c:axId val="318585968"/>
        <c:axId val="0"/>
      </c:bar3DChart>
      <c:catAx>
        <c:axId val="3185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585968"/>
        <c:crosses val="autoZero"/>
        <c:auto val="1"/>
        <c:lblAlgn val="ctr"/>
        <c:lblOffset val="100"/>
        <c:noMultiLvlLbl val="0"/>
      </c:catAx>
      <c:valAx>
        <c:axId val="31858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585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Reab</a:t>
            </a:r>
            <a:r>
              <a:rPr lang="ro-RO" sz="2400"/>
              <a:t>ilitarea cardiologică și neurologică 2018-2021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574271480418707"/>
          <c:y val="0.13451812582242831"/>
          <c:w val="0.7591864932469129"/>
          <c:h val="0.65514032536533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Reabilitarea neurologică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Лист1!$D$3:$G$3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Лист1!$D$4:$G$4</c:f>
              <c:numCache>
                <c:formatCode>0</c:formatCode>
                <c:ptCount val="4"/>
                <c:pt idx="0">
                  <c:v>269</c:v>
                </c:pt>
                <c:pt idx="1">
                  <c:v>266</c:v>
                </c:pt>
                <c:pt idx="2">
                  <c:v>52</c:v>
                </c:pt>
                <c:pt idx="3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5-4815-B62A-E93AC93BC0F1}"/>
            </c:ext>
          </c:extLst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Reabilitarea cardiologică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Лист1!$D$3:$G$3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Лист1!$D$5:$G$5</c:f>
              <c:numCache>
                <c:formatCode>0</c:formatCode>
                <c:ptCount val="4"/>
                <c:pt idx="0">
                  <c:v>152</c:v>
                </c:pt>
                <c:pt idx="1">
                  <c:v>130</c:v>
                </c:pt>
                <c:pt idx="2">
                  <c:v>21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5-4815-B62A-E93AC93BC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645477664"/>
        <c:axId val="645480992"/>
        <c:axId val="0"/>
      </c:bar3DChart>
      <c:catAx>
        <c:axId val="6454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480992"/>
        <c:crosses val="autoZero"/>
        <c:auto val="1"/>
        <c:lblAlgn val="ctr"/>
        <c:lblOffset val="100"/>
        <c:noMultiLvlLbl val="0"/>
      </c:catAx>
      <c:valAx>
        <c:axId val="64548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477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Transplant 2018-2021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81746853711901"/>
          <c:y val="0.16589563945618566"/>
          <c:w val="0.80418253146288099"/>
          <c:h val="0.596698302912805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Transplant hepatic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cat>
            <c:strRef>
              <c:f>Лист1!$D$4:$G$4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Лист1!$D$5:$G$5</c:f>
              <c:numCache>
                <c:formatCode>0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7-483C-A8C0-14F6168F7C97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Transplant renal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cat>
            <c:strRef>
              <c:f>Лист1!$D$4:$G$4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Лист1!$D$6:$G$6</c:f>
              <c:numCache>
                <c:formatCode>0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27-483C-A8C0-14F6168F7C97}"/>
            </c:ext>
          </c:extLst>
        </c:ser>
        <c:ser>
          <c:idx val="2"/>
          <c:order val="2"/>
          <c:tx>
            <c:strRef>
              <c:f>Лист1!$C$7</c:f>
              <c:strCache>
                <c:ptCount val="1"/>
                <c:pt idx="0">
                  <c:v>Transplant cornee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p3d/>
          </c:spPr>
          <c:invertIfNegative val="0"/>
          <c:cat>
            <c:strRef>
              <c:f>Лист1!$D$4:$G$4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Лист1!$D$7:$G$7</c:f>
              <c:numCache>
                <c:formatCode>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27-483C-A8C0-14F6168F7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10221055"/>
        <c:axId val="1783127615"/>
        <c:axId val="0"/>
      </c:bar3DChart>
      <c:catAx>
        <c:axId val="181022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127615"/>
        <c:crosses val="autoZero"/>
        <c:auto val="1"/>
        <c:lblAlgn val="ctr"/>
        <c:lblOffset val="100"/>
        <c:noMultiLvlLbl val="0"/>
      </c:catAx>
      <c:valAx>
        <c:axId val="1783127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2210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Repartizarea spitalizărilor după tipul de îndreptare 2018-2021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754967245863413E-2"/>
          <c:y val="0.19136439247485421"/>
          <c:w val="0.91487855020579611"/>
          <c:h val="0.63891438777470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Лист1!$O$3</c:f>
              <c:strCache>
                <c:ptCount val="1"/>
                <c:pt idx="0">
                  <c:v>AMU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Лист1!$P$2:$S$2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Лист1!$P$3:$S$3</c:f>
              <c:numCache>
                <c:formatCode>0.00%</c:formatCode>
                <c:ptCount val="4"/>
                <c:pt idx="0">
                  <c:v>3.3662363958491523E-2</c:v>
                </c:pt>
                <c:pt idx="1">
                  <c:v>3.075817463169242E-2</c:v>
                </c:pt>
                <c:pt idx="2">
                  <c:v>6.2487692812602559E-2</c:v>
                </c:pt>
                <c:pt idx="3">
                  <c:v>6.3015689795220389E-2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B-4F36-B17B-9A312E599082}"/>
            </c:ext>
          </c:extLst>
        </c:ser>
        <c:ser>
          <c:idx val="1"/>
          <c:order val="1"/>
          <c:tx>
            <c:strRef>
              <c:f>Лист1!$O$4</c:f>
              <c:strCache>
                <c:ptCount val="1"/>
                <c:pt idx="0">
                  <c:v>Medic de familie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Лист1!$P$2:$S$2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Лист1!$P$4:$S$4</c:f>
              <c:numCache>
                <c:formatCode>0.00%</c:formatCode>
                <c:ptCount val="4"/>
                <c:pt idx="0">
                  <c:v>9.9287702932349856E-2</c:v>
                </c:pt>
                <c:pt idx="1">
                  <c:v>0.10984549047790154</c:v>
                </c:pt>
                <c:pt idx="2">
                  <c:v>7.889727600918936E-2</c:v>
                </c:pt>
                <c:pt idx="3">
                  <c:v>7.3917318626822284E-2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B-4F36-B17B-9A312E599082}"/>
            </c:ext>
          </c:extLst>
        </c:ser>
        <c:ser>
          <c:idx val="2"/>
          <c:order val="2"/>
          <c:tx>
            <c:strRef>
              <c:f>Лист1!$O$5</c:f>
              <c:strCache>
                <c:ptCount val="1"/>
                <c:pt idx="0">
                  <c:v>Medic specialist de profil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Лист1!$P$2:$S$2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Лист1!$P$5:$S$5</c:f>
              <c:numCache>
                <c:formatCode>0.00%</c:formatCode>
                <c:ptCount val="4"/>
                <c:pt idx="0">
                  <c:v>0.67859854648009543</c:v>
                </c:pt>
                <c:pt idx="1">
                  <c:v>0.63083003952569172</c:v>
                </c:pt>
                <c:pt idx="2">
                  <c:v>0.5122415490646538</c:v>
                </c:pt>
                <c:pt idx="3">
                  <c:v>0.5025009619084263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B-4F36-B17B-9A312E599082}"/>
            </c:ext>
          </c:extLst>
        </c:ser>
        <c:ser>
          <c:idx val="3"/>
          <c:order val="3"/>
          <c:tx>
            <c:strRef>
              <c:f>Лист1!$O$6</c:f>
              <c:strCache>
                <c:ptCount val="1"/>
                <c:pt idx="0">
                  <c:v>Transfer interspitalicesc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Лист1!$P$2:$S$2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Лист1!$P$6:$S$6</c:f>
              <c:numCache>
                <c:formatCode>0.00%</c:formatCode>
                <c:ptCount val="4"/>
                <c:pt idx="0">
                  <c:v>6.8337129840546698E-3</c:v>
                </c:pt>
                <c:pt idx="1">
                  <c:v>1.117499101688825E-2</c:v>
                </c:pt>
                <c:pt idx="2">
                  <c:v>8.9661962586150307E-2</c:v>
                </c:pt>
                <c:pt idx="3">
                  <c:v>5.9381813518019751E-2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B-4F36-B17B-9A312E599082}"/>
            </c:ext>
          </c:extLst>
        </c:ser>
        <c:ser>
          <c:idx val="4"/>
          <c:order val="4"/>
          <c:tx>
            <c:strRef>
              <c:f>Лист1!$O$7</c:f>
              <c:strCache>
                <c:ptCount val="1"/>
                <c:pt idx="0">
                  <c:v>La cerere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Лист1!$P$2:$S$2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Лист1!$P$7:$S$7</c:f>
              <c:numCache>
                <c:formatCode>0.00%</c:formatCode>
                <c:ptCount val="4"/>
                <c:pt idx="0">
                  <c:v>4.5051885598582635E-2</c:v>
                </c:pt>
                <c:pt idx="1">
                  <c:v>4.502335609054977E-2</c:v>
                </c:pt>
                <c:pt idx="2">
                  <c:v>2.4614374794880212E-2</c:v>
                </c:pt>
                <c:pt idx="3">
                  <c:v>2.3513317087768801E-2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8B-4F36-B17B-9A312E599082}"/>
            </c:ext>
          </c:extLst>
        </c:ser>
        <c:ser>
          <c:idx val="5"/>
          <c:order val="5"/>
          <c:tx>
            <c:strRef>
              <c:f>Лист1!$O$8</c:f>
              <c:strCache>
                <c:ptCount val="1"/>
                <c:pt idx="0">
                  <c:v>Altele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Лист1!$P$2:$S$2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Лист1!$P$8:$S$8</c:f>
              <c:numCache>
                <c:formatCode>0.00%</c:formatCode>
                <c:ptCount val="4"/>
                <c:pt idx="0">
                  <c:v>0.13656578804642586</c:v>
                </c:pt>
                <c:pt idx="1">
                  <c:v>0.17236794825727633</c:v>
                </c:pt>
                <c:pt idx="2">
                  <c:v>0.2320971447325238</c:v>
                </c:pt>
                <c:pt idx="3">
                  <c:v>0.27767089906374248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8B-4F36-B17B-9A312E5990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09571088"/>
        <c:axId val="2109575440"/>
        <c:axId val="0"/>
      </c:bar3DChart>
      <c:catAx>
        <c:axId val="210957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575440"/>
        <c:crosses val="autoZero"/>
        <c:auto val="1"/>
        <c:lblAlgn val="ctr"/>
        <c:lblOffset val="100"/>
        <c:noMultiLvlLbl val="0"/>
      </c:catAx>
      <c:valAx>
        <c:axId val="210957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57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IMPLANT COHLEAR</a:t>
            </a:r>
            <a:r>
              <a:rPr lang="ro-RO"/>
              <a:t> 2018-2021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Cazuri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Лист1!$D$3:$G$3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Лист1!$D$4:$G$4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E-4E53-A059-6380F3B8F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18941727"/>
        <c:axId val="718942975"/>
        <c:axId val="0"/>
      </c:bar3DChart>
      <c:catAx>
        <c:axId val="71894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942975"/>
        <c:crosses val="autoZero"/>
        <c:auto val="1"/>
        <c:lblAlgn val="ctr"/>
        <c:lblOffset val="100"/>
        <c:noMultiLvlLbl val="0"/>
      </c:catAx>
      <c:valAx>
        <c:axId val="71894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9417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Departament chirurgie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Лист1!$E$3:$H$3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Лист1!$E$4:$H$4</c:f>
              <c:numCache>
                <c:formatCode>General</c:formatCode>
                <c:ptCount val="4"/>
                <c:pt idx="0">
                  <c:v>88.44</c:v>
                </c:pt>
                <c:pt idx="1">
                  <c:v>88.42</c:v>
                </c:pt>
                <c:pt idx="2">
                  <c:v>91.12</c:v>
                </c:pt>
                <c:pt idx="3">
                  <c:v>90.88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65-4852-A4F6-F01C63AD0480}"/>
            </c:ext>
          </c:extLst>
        </c:ser>
        <c:ser>
          <c:idx val="1"/>
          <c:order val="1"/>
          <c:tx>
            <c:strRef>
              <c:f>Лист1!$D$5</c:f>
              <c:strCache>
                <c:ptCount val="1"/>
                <c:pt idx="0">
                  <c:v>Departament terapie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Лист1!$E$3:$H$3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Лист1!$E$5:$H$5</c:f>
              <c:numCache>
                <c:formatCode>General</c:formatCode>
                <c:ptCount val="4"/>
                <c:pt idx="0">
                  <c:v>7.99</c:v>
                </c:pt>
                <c:pt idx="1">
                  <c:v>10.039999999999999</c:v>
                </c:pt>
                <c:pt idx="2">
                  <c:v>10.17</c:v>
                </c:pt>
                <c:pt idx="3">
                  <c:v>10.45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65-4852-A4F6-F01C63AD0480}"/>
            </c:ext>
          </c:extLst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TOTAL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Лист1!$E$3:$H$3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Лист1!$E$6:$H$6</c:f>
              <c:numCache>
                <c:formatCode>General</c:formatCode>
                <c:ptCount val="4"/>
                <c:pt idx="0">
                  <c:v>57.18</c:v>
                </c:pt>
                <c:pt idx="1">
                  <c:v>58.99</c:v>
                </c:pt>
                <c:pt idx="2">
                  <c:v>60.6</c:v>
                </c:pt>
                <c:pt idx="3">
                  <c:v>59.59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65-4852-A4F6-F01C63AD04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23966352"/>
        <c:axId val="423966768"/>
      </c:barChart>
      <c:catAx>
        <c:axId val="42396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3966768"/>
        <c:crosses val="autoZero"/>
        <c:auto val="1"/>
        <c:lblAlgn val="ctr"/>
        <c:lblOffset val="100"/>
        <c:noMultiLvlLbl val="0"/>
      </c:catAx>
      <c:valAx>
        <c:axId val="42396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96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88900300505916"/>
          <c:y val="4.8452149773676088E-2"/>
          <c:w val="0.73355481380044885"/>
          <c:h val="0.748606523802768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IMSP SCR</c:v>
                </c:pt>
              </c:strCache>
            </c:strRef>
          </c:cat>
          <c:val>
            <c:numRef>
              <c:f>Лист1!$D$4:$D$8</c:f>
              <c:numCache>
                <c:formatCode>0.00%</c:formatCode>
                <c:ptCount val="5"/>
                <c:pt idx="0">
                  <c:v>1.15E-2</c:v>
                </c:pt>
                <c:pt idx="1">
                  <c:v>2.01E-2</c:v>
                </c:pt>
                <c:pt idx="2">
                  <c:v>7.6E-3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9-42DA-A0D1-647EA85AEAEA}"/>
            </c:ext>
          </c:extLst>
        </c:ser>
        <c:ser>
          <c:idx val="1"/>
          <c:order val="1"/>
          <c:tx>
            <c:strRef>
              <c:f>Лист1!$E$3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IMSP SCR</c:v>
                </c:pt>
              </c:strCache>
            </c:strRef>
          </c:cat>
          <c:val>
            <c:numRef>
              <c:f>Лист1!$E$4:$E$8</c:f>
              <c:numCache>
                <c:formatCode>0.00%</c:formatCode>
                <c:ptCount val="5"/>
                <c:pt idx="0">
                  <c:v>1.0800000000000001E-2</c:v>
                </c:pt>
                <c:pt idx="1">
                  <c:v>1.4E-2</c:v>
                </c:pt>
                <c:pt idx="2">
                  <c:v>8.6999999999999994E-3</c:v>
                </c:pt>
                <c:pt idx="4">
                  <c:v>1.04E-2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9-42DA-A0D1-647EA85AEAEA}"/>
            </c:ext>
          </c:extLst>
        </c:ser>
        <c:ser>
          <c:idx val="2"/>
          <c:order val="2"/>
          <c:tx>
            <c:strRef>
              <c:f>Лист1!$F$3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IMSP SCR</c:v>
                </c:pt>
              </c:strCache>
            </c:strRef>
          </c:cat>
          <c:val>
            <c:numRef>
              <c:f>Лист1!$F$4:$F$8</c:f>
              <c:numCache>
                <c:formatCode>0.00%</c:formatCode>
                <c:ptCount val="5"/>
                <c:pt idx="0">
                  <c:v>1.37E-2</c:v>
                </c:pt>
                <c:pt idx="1">
                  <c:v>2.8799999999999999E-2</c:v>
                </c:pt>
                <c:pt idx="2">
                  <c:v>6.7100000000000007E-2</c:v>
                </c:pt>
                <c:pt idx="3">
                  <c:v>5.9900000000000002E-2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9-42DA-A0D1-647EA85AEAEA}"/>
            </c:ext>
          </c:extLst>
        </c:ser>
        <c:ser>
          <c:idx val="3"/>
          <c:order val="3"/>
          <c:tx>
            <c:strRef>
              <c:f>Лист1!$G$3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IMSP SCR</c:v>
                </c:pt>
              </c:strCache>
            </c:strRef>
          </c:cat>
          <c:val>
            <c:numRef>
              <c:f>Лист1!$G$4:$G$8</c:f>
              <c:numCache>
                <c:formatCode>0.00%</c:formatCode>
                <c:ptCount val="5"/>
                <c:pt idx="0">
                  <c:v>1.2500000000000001E-2</c:v>
                </c:pt>
                <c:pt idx="1">
                  <c:v>2.6599999999999999E-2</c:v>
                </c:pt>
                <c:pt idx="2">
                  <c:v>6.5299999999999997E-2</c:v>
                </c:pt>
                <c:pt idx="3">
                  <c:v>9.3200000000000005E-2</c:v>
                </c:pt>
                <c:pt idx="4">
                  <c:v>3.6400000000000002E-2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D9-42DA-A0D1-647EA85AEA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24835264"/>
        <c:axId val="424835680"/>
      </c:barChart>
      <c:catAx>
        <c:axId val="42483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4835680"/>
        <c:crosses val="autoZero"/>
        <c:auto val="1"/>
        <c:lblAlgn val="ctr"/>
        <c:lblOffset val="100"/>
        <c:noMultiLvlLbl val="0"/>
      </c:catAx>
      <c:valAx>
        <c:axId val="42483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483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Лист3!$C$3</c:f>
              <c:strCache>
                <c:ptCount val="1"/>
                <c:pt idx="0">
                  <c:v> 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Лист3!$B$4:$B$8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Total IMSP SCR</c:v>
                </c:pt>
              </c:strCache>
            </c:strRef>
          </c:cat>
          <c:val>
            <c:numRef>
              <c:f>Лист3!$C$4:$C$8</c:f>
              <c:numCache>
                <c:formatCode>0.00%</c:formatCode>
                <c:ptCount val="5"/>
                <c:pt idx="0">
                  <c:v>1.0015022533800702E-2</c:v>
                </c:pt>
                <c:pt idx="1">
                  <c:v>2.0586182833217028E-2</c:v>
                </c:pt>
                <c:pt idx="2">
                  <c:v>2.6086956521739129E-2</c:v>
                </c:pt>
                <c:pt idx="4">
                  <c:v>1.216333622936577E-2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F-488B-8815-15E7D7B0EB2C}"/>
            </c:ext>
          </c:extLst>
        </c:ser>
        <c:ser>
          <c:idx val="1"/>
          <c:order val="1"/>
          <c:tx>
            <c:strRef>
              <c:f>Лист3!$D$3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Лист3!$B$4:$B$8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Total IMSP SCR</c:v>
                </c:pt>
              </c:strCache>
            </c:strRef>
          </c:cat>
          <c:val>
            <c:numRef>
              <c:f>Лист3!$D$4:$D$8</c:f>
              <c:numCache>
                <c:formatCode>0.00%</c:formatCode>
                <c:ptCount val="5"/>
                <c:pt idx="0">
                  <c:v>7.8974937545330005E-3</c:v>
                </c:pt>
                <c:pt idx="1">
                  <c:v>1.3698630136986301E-2</c:v>
                </c:pt>
                <c:pt idx="2">
                  <c:v>3.0303030303030304E-2</c:v>
                </c:pt>
                <c:pt idx="4">
                  <c:v>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F-488B-8815-15E7D7B0EB2C}"/>
            </c:ext>
          </c:extLst>
        </c:ser>
        <c:ser>
          <c:idx val="2"/>
          <c:order val="2"/>
          <c:tx>
            <c:strRef>
              <c:f>Лист3!$E$3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Лист3!$B$4:$B$8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Total IMSP SCR</c:v>
                </c:pt>
              </c:strCache>
            </c:strRef>
          </c:cat>
          <c:val>
            <c:numRef>
              <c:f>Лист3!$E$4:$E$8</c:f>
              <c:numCache>
                <c:formatCode>0.00%</c:formatCode>
                <c:ptCount val="5"/>
                <c:pt idx="0">
                  <c:v>1.1185682326621925E-2</c:v>
                </c:pt>
                <c:pt idx="1">
                  <c:v>2.8140013726835965E-2</c:v>
                </c:pt>
                <c:pt idx="2">
                  <c:v>0.14801444043321299</c:v>
                </c:pt>
                <c:pt idx="3">
                  <c:v>0.17948717948717949</c:v>
                </c:pt>
                <c:pt idx="4">
                  <c:v>1.89E-2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F-488B-8815-15E7D7B0EB2C}"/>
            </c:ext>
          </c:extLst>
        </c:ser>
        <c:ser>
          <c:idx val="3"/>
          <c:order val="3"/>
          <c:tx>
            <c:strRef>
              <c:f>Лист3!$F$3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Лист3!$B$4:$B$8</c:f>
              <c:strCache>
                <c:ptCount val="5"/>
                <c:pt idx="0">
                  <c:v>Departament chirurgie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covid-19</c:v>
                </c:pt>
                <c:pt idx="4">
                  <c:v>Total IMSP SCR</c:v>
                </c:pt>
              </c:strCache>
            </c:strRef>
          </c:cat>
          <c:val>
            <c:numRef>
              <c:f>Лист3!$F$4:$F$8</c:f>
              <c:numCache>
                <c:formatCode>0.00%</c:formatCode>
                <c:ptCount val="5"/>
                <c:pt idx="0">
                  <c:v>9.2844415267748295E-3</c:v>
                </c:pt>
                <c:pt idx="1">
                  <c:v>2.1805494984736152E-2</c:v>
                </c:pt>
                <c:pt idx="2">
                  <c:v>9.7014925373134331E-2</c:v>
                </c:pt>
                <c:pt idx="3">
                  <c:v>0.44736842105263158</c:v>
                </c:pt>
                <c:pt idx="4">
                  <c:v>1.77E-2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F-488B-8815-15E7D7B0EB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22684032"/>
        <c:axId val="2022690688"/>
      </c:barChart>
      <c:catAx>
        <c:axId val="202268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22690688"/>
        <c:crosses val="autoZero"/>
        <c:auto val="1"/>
        <c:lblAlgn val="ctr"/>
        <c:lblOffset val="100"/>
        <c:noMultiLvlLbl val="0"/>
      </c:catAx>
      <c:valAx>
        <c:axId val="202269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226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ro-RO" dirty="0" smtClean="0"/>
              <a:t>T</a:t>
            </a:r>
            <a:r>
              <a:rPr lang="en-US" dirty="0" err="1" smtClean="0"/>
              <a:t>erapie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107032576810265E-2"/>
          <c:y val="0.22599025862849548"/>
          <c:w val="0.44789254284390928"/>
          <c:h val="0.533353189294878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terapie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Nefrologie</c:v>
                </c:pt>
                <c:pt idx="1">
                  <c:v>Terapie generală și alergologie </c:v>
                </c:pt>
                <c:pt idx="2">
                  <c:v>Reumatologie</c:v>
                </c:pt>
                <c:pt idx="3">
                  <c:v>Gastroenterologie</c:v>
                </c:pt>
                <c:pt idx="4">
                  <c:v>Artrologie</c:v>
                </c:pt>
                <c:pt idx="5">
                  <c:v>Endocrinologie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9.7799999999999998E-2</c:v>
                </c:pt>
                <c:pt idx="1">
                  <c:v>0.1522</c:v>
                </c:pt>
                <c:pt idx="2">
                  <c:v>0.13039999999999999</c:v>
                </c:pt>
                <c:pt idx="3">
                  <c:v>0.16300000000000001</c:v>
                </c:pt>
                <c:pt idx="4">
                  <c:v>0.14130000000000001</c:v>
                </c:pt>
                <c:pt idx="5">
                  <c:v>0.20649999999999999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7-4B50-838B-FBFBEA087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089081186175416"/>
          <c:y val="0.17067939748365937"/>
          <c:w val="0.30910918813824589"/>
          <c:h val="0.82932060251634065"/>
        </c:manualLayout>
      </c:layout>
      <c:overlay val="0"/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800" baseline="0" dirty="0" smtClean="0"/>
              <a:t>C</a:t>
            </a:r>
            <a:r>
              <a:rPr lang="en-US" sz="1800" baseline="0" dirty="0" err="1" smtClean="0"/>
              <a:t>hirurgie</a:t>
            </a:r>
            <a:endParaRPr lang="en-US" sz="1800" baseline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chirurgie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chirurgie tocarică</c:v>
                </c:pt>
                <c:pt idx="1">
                  <c:v>chirurgie hepatobiliară</c:v>
                </c:pt>
                <c:pt idx="2">
                  <c:v>chirurgie visceroabdominală</c:v>
                </c:pt>
                <c:pt idx="3">
                  <c:v>chirurgie colorectală</c:v>
                </c:pt>
                <c:pt idx="4">
                  <c:v>urologie</c:v>
                </c:pt>
                <c:pt idx="5">
                  <c:v>hemodializa și transplant renal</c:v>
                </c:pt>
                <c:pt idx="6">
                  <c:v>oftalmologie</c:v>
                </c:pt>
                <c:pt idx="7">
                  <c:v>ORL</c:v>
                </c:pt>
                <c:pt idx="8">
                  <c:v>neurochirurgie </c:v>
                </c:pt>
                <c:pt idx="9">
                  <c:v>chirurgie generală</c:v>
                </c:pt>
                <c:pt idx="10">
                  <c:v>chirurgie malformații cardice congenitale</c:v>
                </c:pt>
                <c:pt idx="11">
                  <c:v>chirurgie vasculară</c:v>
                </c:pt>
                <c:pt idx="12">
                  <c:v>chirurgie  vicii cardicace dobîndite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0.1898</c:v>
                </c:pt>
                <c:pt idx="1">
                  <c:v>0.13139999999999999</c:v>
                </c:pt>
                <c:pt idx="2">
                  <c:v>0.13139999999999999</c:v>
                </c:pt>
                <c:pt idx="3">
                  <c:v>4.3799999999999999E-2</c:v>
                </c:pt>
                <c:pt idx="4">
                  <c:v>7.2999999999999995E-2</c:v>
                </c:pt>
                <c:pt idx="5">
                  <c:v>5.11E-2</c:v>
                </c:pt>
                <c:pt idx="6">
                  <c:v>6.5699999999999995E-2</c:v>
                </c:pt>
                <c:pt idx="7">
                  <c:v>8.7599999999999997E-2</c:v>
                </c:pt>
                <c:pt idx="8">
                  <c:v>4.3799999999999999E-2</c:v>
                </c:pt>
                <c:pt idx="9">
                  <c:v>4.3799999999999999E-2</c:v>
                </c:pt>
                <c:pt idx="10">
                  <c:v>5.11E-2</c:v>
                </c:pt>
                <c:pt idx="11">
                  <c:v>3.6499999999999998E-2</c:v>
                </c:pt>
                <c:pt idx="12">
                  <c:v>5.11E-2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6-49C0-A679-D5AF713C7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1.9761369789689249E-2"/>
          <c:y val="8.7602187446707488E-3"/>
          <c:w val="0.33071887103062625"/>
          <c:h val="0.97616381509172501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800" baseline="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en-US" sz="1800" baseline="0" dirty="0" smtClean="0"/>
              <a:t>COVID-</a:t>
            </a:r>
            <a:r>
              <a:rPr lang="ro-MO" sz="1800" baseline="0" dirty="0" smtClean="0"/>
              <a:t>19</a:t>
            </a:r>
            <a:endParaRPr lang="en-US" sz="1800" baseline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COVID-19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nr.1</c:v>
                </c:pt>
                <c:pt idx="1">
                  <c:v>nr.2</c:v>
                </c:pt>
                <c:pt idx="2">
                  <c:v>nr.3</c:v>
                </c:pt>
                <c:pt idx="3">
                  <c:v>nr.4</c:v>
                </c:pt>
                <c:pt idx="4">
                  <c:v>nr.5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0.375</c:v>
                </c:pt>
                <c:pt idx="1">
                  <c:v>0.16669999999999999</c:v>
                </c:pt>
                <c:pt idx="2">
                  <c:v>4.1700000000000001E-2</c:v>
                </c:pt>
                <c:pt idx="3">
                  <c:v>0.16669999999999999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A-4CA1-8AC4-12C47F8EA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5956152050825685"/>
          <c:y val="0.20685311597564648"/>
          <c:w val="0.12744664610365197"/>
          <c:h val="0.58615953062491744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 sz="24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structura spitalizărilor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Лист1!$Q$3</c:f>
              <c:strCache>
                <c:ptCount val="1"/>
                <c:pt idx="0">
                  <c:v>RURAL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Лист1!$R$2:$U$2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Лист1!$R$3:$U$3</c:f>
              <c:numCache>
                <c:formatCode>0.00%</c:formatCode>
                <c:ptCount val="4"/>
                <c:pt idx="0">
                  <c:v>0.62262718299164765</c:v>
                </c:pt>
                <c:pt idx="1">
                  <c:v>0.63636363636363635</c:v>
                </c:pt>
                <c:pt idx="2">
                  <c:v>0.59310797505743351</c:v>
                </c:pt>
                <c:pt idx="3">
                  <c:v>0.5893292291907144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F-4EB6-A902-E242AFB7EA9A}"/>
            </c:ext>
          </c:extLst>
        </c:ser>
        <c:ser>
          <c:idx val="1"/>
          <c:order val="1"/>
          <c:tx>
            <c:strRef>
              <c:f>Лист1!$Q$4</c:f>
              <c:strCache>
                <c:ptCount val="1"/>
                <c:pt idx="0">
                  <c:v>URBANI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Лист1!$R$2:$U$2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Лист1!$R$4:$U$4</c:f>
              <c:numCache>
                <c:formatCode>0.00%</c:formatCode>
                <c:ptCount val="4"/>
                <c:pt idx="0">
                  <c:v>0.37737281700835229</c:v>
                </c:pt>
                <c:pt idx="1">
                  <c:v>0.36363636363636365</c:v>
                </c:pt>
                <c:pt idx="2">
                  <c:v>0.40689202494256643</c:v>
                </c:pt>
                <c:pt idx="3">
                  <c:v>0.4106707708092856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F-4EB6-A902-E242AFB7E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18931743"/>
        <c:axId val="718928831"/>
        <c:axId val="0"/>
      </c:bar3DChart>
      <c:catAx>
        <c:axId val="71893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928831"/>
        <c:crosses val="autoZero"/>
        <c:auto val="1"/>
        <c:lblAlgn val="ctr"/>
        <c:lblOffset val="100"/>
        <c:noMultiLvlLbl val="0"/>
      </c:catAx>
      <c:valAx>
        <c:axId val="718928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9317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23493266612702"/>
          <c:y val="3.6340740666709954E-2"/>
          <c:w val="0.86574637574508795"/>
          <c:h val="0.67283519141302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Urgenta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Лист1!$C$5:$F$5</c:f>
              <c:numCache>
                <c:formatCode>General</c:formatCode>
                <c:ptCount val="4"/>
                <c:pt idx="0">
                  <c:v>5255</c:v>
                </c:pt>
                <c:pt idx="1">
                  <c:v>5000</c:v>
                </c:pt>
                <c:pt idx="2">
                  <c:v>6595</c:v>
                </c:pt>
                <c:pt idx="3">
                  <c:v>8562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F-4D23-A9F7-E0F6EDFFE11E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Programata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Лист1!$C$6:$F$6</c:f>
              <c:numCache>
                <c:formatCode>General</c:formatCode>
                <c:ptCount val="4"/>
                <c:pt idx="0">
                  <c:v>22402</c:v>
                </c:pt>
                <c:pt idx="1">
                  <c:v>22830</c:v>
                </c:pt>
                <c:pt idx="2">
                  <c:v>8640</c:v>
                </c:pt>
                <c:pt idx="3">
                  <c:v>14829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F-4D23-A9F7-E0F6EDFFE11E}"/>
            </c:ext>
          </c:extLst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Total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Лист1!$C$4:$F$4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Лист1!$C$7:$F$7</c:f>
              <c:numCache>
                <c:formatCode>General</c:formatCode>
                <c:ptCount val="4"/>
                <c:pt idx="0">
                  <c:v>27657</c:v>
                </c:pt>
                <c:pt idx="1">
                  <c:v>27830</c:v>
                </c:pt>
                <c:pt idx="2">
                  <c:v>15235</c:v>
                </c:pt>
                <c:pt idx="3">
                  <c:v>23391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F-4D23-A9F7-E0F6EDFFE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20027711"/>
        <c:axId val="520024383"/>
        <c:axId val="0"/>
      </c:bar3DChart>
      <c:catAx>
        <c:axId val="52002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024383"/>
        <c:crosses val="autoZero"/>
        <c:auto val="1"/>
        <c:lblAlgn val="ctr"/>
        <c:lblOffset val="100"/>
        <c:noMultiLvlLbl val="0"/>
      </c:catAx>
      <c:valAx>
        <c:axId val="52002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0277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11074939461488"/>
          <c:y val="3.4384085310093598E-2"/>
          <c:w val="0.70743100213288002"/>
          <c:h val="0.73492486895166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Urgenta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Лист1!$C$10:$F$10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Лист1!$C$11:$F$11</c:f>
              <c:numCache>
                <c:formatCode>0.00%</c:formatCode>
                <c:ptCount val="4"/>
                <c:pt idx="0">
                  <c:v>0.1900061467259645</c:v>
                </c:pt>
                <c:pt idx="1">
                  <c:v>0.17966223499820339</c:v>
                </c:pt>
                <c:pt idx="2">
                  <c:v>0.43288480472595997</c:v>
                </c:pt>
                <c:pt idx="3">
                  <c:v>0.36603821982813906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8-4526-85F5-5C045DED1244}"/>
            </c:ext>
          </c:extLst>
        </c:ser>
        <c:ser>
          <c:idx val="1"/>
          <c:order val="1"/>
          <c:tx>
            <c:strRef>
              <c:f>Лист1!$B$12</c:f>
              <c:strCache>
                <c:ptCount val="1"/>
                <c:pt idx="0">
                  <c:v>Programata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Лист1!$C$10:$F$10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Лист1!$C$12:$F$12</c:f>
              <c:numCache>
                <c:formatCode>0.00%</c:formatCode>
                <c:ptCount val="4"/>
                <c:pt idx="0">
                  <c:v>0.8099938532740355</c:v>
                </c:pt>
                <c:pt idx="1">
                  <c:v>0.82033776500179667</c:v>
                </c:pt>
                <c:pt idx="2">
                  <c:v>0.56711519527404008</c:v>
                </c:pt>
                <c:pt idx="3">
                  <c:v>0.633961780171861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F8-4526-85F5-5C045DED1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17676639"/>
        <c:axId val="717684127"/>
        <c:axId val="0"/>
      </c:bar3DChart>
      <c:catAx>
        <c:axId val="717676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684127"/>
        <c:crosses val="autoZero"/>
        <c:auto val="1"/>
        <c:lblAlgn val="ctr"/>
        <c:lblOffset val="100"/>
        <c:noMultiLvlLbl val="0"/>
      </c:catAx>
      <c:valAx>
        <c:axId val="71768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6766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REPARTIZAREA CAZURILOR TRATATE 2021  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24122584796862"/>
          <c:y val="0.10315854814208177"/>
          <c:w val="0.83368940164307581"/>
          <c:h val="0.62059695832819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 Pacienți tratați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Лист1!$A$4:$A$8</c:f>
              <c:strCache>
                <c:ptCount val="5"/>
                <c:pt idx="0">
                  <c:v>Departament Covid-19</c:v>
                </c:pt>
                <c:pt idx="1">
                  <c:v>Departament Chirurgie cardiovasculară și toracică</c:v>
                </c:pt>
                <c:pt idx="2">
                  <c:v>Departament terapie</c:v>
                </c:pt>
                <c:pt idx="3">
                  <c:v>Departament chirurgie</c:v>
                </c:pt>
                <c:pt idx="4">
                  <c:v>Total IMSP SCR</c:v>
                </c:pt>
              </c:strCache>
            </c:str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1445</c:v>
                </c:pt>
                <c:pt idx="1">
                  <c:v>2482</c:v>
                </c:pt>
                <c:pt idx="2">
                  <c:v>7804</c:v>
                </c:pt>
                <c:pt idx="3">
                  <c:v>11660</c:v>
                </c:pt>
                <c:pt idx="4">
                  <c:v>23391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7-4735-81A9-BECCF4016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933488"/>
        <c:axId val="322930992"/>
      </c:barChart>
      <c:catAx>
        <c:axId val="3229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930992"/>
        <c:crosses val="autoZero"/>
        <c:auto val="1"/>
        <c:lblAlgn val="ctr"/>
        <c:lblOffset val="100"/>
        <c:noMultiLvlLbl val="0"/>
      </c:catAx>
      <c:valAx>
        <c:axId val="32293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933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tratate 2021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027319630673077"/>
          <c:y val="3.9029565185164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Contra plată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Лист1!$B$5:$B$20</c:f>
              <c:strCache>
                <c:ptCount val="16"/>
                <c:pt idx="0">
                  <c:v>Cardiologie Interventionala</c:v>
                </c:pt>
                <c:pt idx="1">
                  <c:v>Implant cohlear</c:v>
                </c:pt>
                <c:pt idx="2">
                  <c:v>Neuroradiologie intervențională</c:v>
                </c:pt>
                <c:pt idx="3">
                  <c:v>Transplant</c:v>
                </c:pt>
                <c:pt idx="4">
                  <c:v>Cardiologie interventionala congenitala</c:v>
                </c:pt>
                <c:pt idx="5">
                  <c:v>Reabilitare cardiologica</c:v>
                </c:pt>
                <c:pt idx="6">
                  <c:v>Reabilitare neurologica</c:v>
                </c:pt>
                <c:pt idx="7">
                  <c:v>Neurochirurgia fracturilor coloanei vertebrale</c:v>
                </c:pt>
                <c:pt idx="8">
                  <c:v>Protezari vasculare</c:v>
                </c:pt>
                <c:pt idx="9">
                  <c:v>Cardiochirurgie</c:v>
                </c:pt>
                <c:pt idx="10">
                  <c:v>Chirurgie endovasculara</c:v>
                </c:pt>
                <c:pt idx="11">
                  <c:v>Chirurgie de zi</c:v>
                </c:pt>
                <c:pt idx="12">
                  <c:v>Tratament operator pentru cataracta</c:v>
                </c:pt>
                <c:pt idx="13">
                  <c:v>Infectia cu Coronovirusul de tip nou (COVID-19)</c:v>
                </c:pt>
                <c:pt idx="14">
                  <c:v>Program general</c:v>
                </c:pt>
                <c:pt idx="15">
                  <c:v>Total</c:v>
                </c:pt>
              </c:strCache>
            </c:strRef>
          </c:cat>
          <c:val>
            <c:numRef>
              <c:f>Лист1!$C$5:$C$20</c:f>
            </c:numRef>
          </c:val>
          <c:extLst>
            <c:ext xmlns:c16="http://schemas.microsoft.com/office/drawing/2014/chart" uri="{C3380CC4-5D6E-409C-BE32-E72D297353CC}">
              <c16:uniqueId val="{00000000-F1F2-48A7-9743-68B31609B845}"/>
            </c:ext>
          </c:extLst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Asigurare obligatorie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Лист1!$B$5:$B$20</c:f>
              <c:strCache>
                <c:ptCount val="16"/>
                <c:pt idx="0">
                  <c:v>Cardiologie Interventionala</c:v>
                </c:pt>
                <c:pt idx="1">
                  <c:v>Implant cohlear</c:v>
                </c:pt>
                <c:pt idx="2">
                  <c:v>Neuroradiologie intervențională</c:v>
                </c:pt>
                <c:pt idx="3">
                  <c:v>Transplant</c:v>
                </c:pt>
                <c:pt idx="4">
                  <c:v>Cardiologie interventionala congenitala</c:v>
                </c:pt>
                <c:pt idx="5">
                  <c:v>Reabilitare cardiologica</c:v>
                </c:pt>
                <c:pt idx="6">
                  <c:v>Reabilitare neurologica</c:v>
                </c:pt>
                <c:pt idx="7">
                  <c:v>Neurochirurgia fracturilor coloanei vertebrale</c:v>
                </c:pt>
                <c:pt idx="8">
                  <c:v>Protezari vasculare</c:v>
                </c:pt>
                <c:pt idx="9">
                  <c:v>Cardiochirurgie</c:v>
                </c:pt>
                <c:pt idx="10">
                  <c:v>Chirurgie endovasculara</c:v>
                </c:pt>
                <c:pt idx="11">
                  <c:v>Chirurgie de zi</c:v>
                </c:pt>
                <c:pt idx="12">
                  <c:v>Tratament operator pentru cataracta</c:v>
                </c:pt>
                <c:pt idx="13">
                  <c:v>Infectia cu Coronovirusul de tip nou (COVID-19)</c:v>
                </c:pt>
                <c:pt idx="14">
                  <c:v>Program general</c:v>
                </c:pt>
                <c:pt idx="15">
                  <c:v>Total</c:v>
                </c:pt>
              </c:strCache>
            </c:strRef>
          </c:cat>
          <c:val>
            <c:numRef>
              <c:f>Лист1!$D$5:$D$20</c:f>
            </c:numRef>
          </c:val>
          <c:extLst>
            <c:ext xmlns:c16="http://schemas.microsoft.com/office/drawing/2014/chart" uri="{C3380CC4-5D6E-409C-BE32-E72D297353CC}">
              <c16:uniqueId val="{00000001-F1F2-48A7-9743-68B31609B845}"/>
            </c:ext>
          </c:extLst>
        </c:ser>
        <c:ser>
          <c:idx val="2"/>
          <c:order val="2"/>
          <c:tx>
            <c:strRef>
              <c:f>Лист1!$E$4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Лист1!$B$5:$B$20</c:f>
              <c:strCache>
                <c:ptCount val="16"/>
                <c:pt idx="0">
                  <c:v>Cardiologie Interventionala</c:v>
                </c:pt>
                <c:pt idx="1">
                  <c:v>Implant cohlear</c:v>
                </c:pt>
                <c:pt idx="2">
                  <c:v>Neuroradiologie intervențională</c:v>
                </c:pt>
                <c:pt idx="3">
                  <c:v>Transplant</c:v>
                </c:pt>
                <c:pt idx="4">
                  <c:v>Cardiologie interventionala congenitala</c:v>
                </c:pt>
                <c:pt idx="5">
                  <c:v>Reabilitare cardiologica</c:v>
                </c:pt>
                <c:pt idx="6">
                  <c:v>Reabilitare neurologica</c:v>
                </c:pt>
                <c:pt idx="7">
                  <c:v>Neurochirurgia fracturilor coloanei vertebrale</c:v>
                </c:pt>
                <c:pt idx="8">
                  <c:v>Protezari vasculare</c:v>
                </c:pt>
                <c:pt idx="9">
                  <c:v>Cardiochirurgie</c:v>
                </c:pt>
                <c:pt idx="10">
                  <c:v>Chirurgie endovasculara</c:v>
                </c:pt>
                <c:pt idx="11">
                  <c:v>Chirurgie de zi</c:v>
                </c:pt>
                <c:pt idx="12">
                  <c:v>Tratament operator pentru cataracta</c:v>
                </c:pt>
                <c:pt idx="13">
                  <c:v>Infectia cu Coronovirusul de tip nou (COVID-19)</c:v>
                </c:pt>
                <c:pt idx="14">
                  <c:v>Program general</c:v>
                </c:pt>
                <c:pt idx="15">
                  <c:v>Total</c:v>
                </c:pt>
              </c:strCache>
            </c:strRef>
          </c:cat>
          <c:val>
            <c:numRef>
              <c:f>Лист1!$E$5:$E$20</c:f>
              <c:numCache>
                <c:formatCode>General</c:formatCode>
                <c:ptCount val="16"/>
                <c:pt idx="0">
                  <c:v>4</c:v>
                </c:pt>
                <c:pt idx="1">
                  <c:v>5</c:v>
                </c:pt>
                <c:pt idx="2">
                  <c:v>11</c:v>
                </c:pt>
                <c:pt idx="3">
                  <c:v>20</c:v>
                </c:pt>
                <c:pt idx="4">
                  <c:v>35</c:v>
                </c:pt>
                <c:pt idx="5">
                  <c:v>48</c:v>
                </c:pt>
                <c:pt idx="6">
                  <c:v>119</c:v>
                </c:pt>
                <c:pt idx="7">
                  <c:v>195</c:v>
                </c:pt>
                <c:pt idx="8">
                  <c:v>435</c:v>
                </c:pt>
                <c:pt idx="9">
                  <c:v>450</c:v>
                </c:pt>
                <c:pt idx="10">
                  <c:v>475</c:v>
                </c:pt>
                <c:pt idx="11">
                  <c:v>961</c:v>
                </c:pt>
                <c:pt idx="12">
                  <c:v>1504</c:v>
                </c:pt>
                <c:pt idx="13">
                  <c:v>2503</c:v>
                </c:pt>
                <c:pt idx="14">
                  <c:v>16626</c:v>
                </c:pt>
                <c:pt idx="15">
                  <c:v>23391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2-48A7-9743-68B31609B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249904"/>
        <c:axId val="356248240"/>
        <c:axId val="0"/>
      </c:bar3DChart>
      <c:catAx>
        <c:axId val="35624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48240"/>
        <c:crosses val="autoZero"/>
        <c:auto val="1"/>
        <c:lblAlgn val="ctr"/>
        <c:lblOffset val="100"/>
        <c:noMultiLvlLbl val="0"/>
      </c:catAx>
      <c:valAx>
        <c:axId val="35624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5624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ICM  realizat 2021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333333333333324E-2"/>
          <c:y val="8.6743332756971894E-2"/>
          <c:w val="0.91988888888888887"/>
          <c:h val="0.846594154653070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Лист2!$I$3:$I$19</c:f>
              <c:strCache>
                <c:ptCount val="17"/>
                <c:pt idx="0">
                  <c:v>Donator de organe</c:v>
                </c:pt>
                <c:pt idx="1">
                  <c:v>Cardiologie Intervenționala</c:v>
                </c:pt>
                <c:pt idx="2">
                  <c:v>Implant cohlear</c:v>
                </c:pt>
                <c:pt idx="3">
                  <c:v>Neuroradiologie intervențională</c:v>
                </c:pt>
                <c:pt idx="4">
                  <c:v>Transplant</c:v>
                </c:pt>
                <c:pt idx="5">
                  <c:v>Cardiologie intervențională congenitala</c:v>
                </c:pt>
                <c:pt idx="6">
                  <c:v>Reabilitare cardiologica</c:v>
                </c:pt>
                <c:pt idx="7">
                  <c:v>Reabilitare neurologica</c:v>
                </c:pt>
                <c:pt idx="8">
                  <c:v>Neurochirurgia fracturilor coloanei vertebrale</c:v>
                </c:pt>
                <c:pt idx="9">
                  <c:v>Protezări vasculare</c:v>
                </c:pt>
                <c:pt idx="10">
                  <c:v>Cardiochirurgie</c:v>
                </c:pt>
                <c:pt idx="11">
                  <c:v>Chirurgie endovasculara</c:v>
                </c:pt>
                <c:pt idx="12">
                  <c:v>Chirurgie de zi</c:v>
                </c:pt>
                <c:pt idx="13">
                  <c:v>Tratament operator pentru cataracta</c:v>
                </c:pt>
                <c:pt idx="14">
                  <c:v>Infecția cu Coronavirusul de tip nou (COVID-19)</c:v>
                </c:pt>
                <c:pt idx="15">
                  <c:v>Program general</c:v>
                </c:pt>
                <c:pt idx="16">
                  <c:v>IMSP SCR</c:v>
                </c:pt>
              </c:strCache>
            </c:strRef>
          </c:cat>
          <c:val>
            <c:numRef>
              <c:f>Лист2!$J$3:$J$19</c:f>
            </c:numRef>
          </c:val>
          <c:extLst>
            <c:ext xmlns:c16="http://schemas.microsoft.com/office/drawing/2014/chart" uri="{C3380CC4-5D6E-409C-BE32-E72D297353CC}">
              <c16:uniqueId val="{00000000-3F3B-4418-A366-6AB0D175B3E7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Лист2!$I$3:$I$19</c:f>
              <c:strCache>
                <c:ptCount val="17"/>
                <c:pt idx="0">
                  <c:v>Donator de organe</c:v>
                </c:pt>
                <c:pt idx="1">
                  <c:v>Cardiologie Intervenționala</c:v>
                </c:pt>
                <c:pt idx="2">
                  <c:v>Implant cohlear</c:v>
                </c:pt>
                <c:pt idx="3">
                  <c:v>Neuroradiologie intervențională</c:v>
                </c:pt>
                <c:pt idx="4">
                  <c:v>Transplant</c:v>
                </c:pt>
                <c:pt idx="5">
                  <c:v>Cardiologie intervențională congenitala</c:v>
                </c:pt>
                <c:pt idx="6">
                  <c:v>Reabilitare cardiologica</c:v>
                </c:pt>
                <c:pt idx="7">
                  <c:v>Reabilitare neurologica</c:v>
                </c:pt>
                <c:pt idx="8">
                  <c:v>Neurochirurgia fracturilor coloanei vertebrale</c:v>
                </c:pt>
                <c:pt idx="9">
                  <c:v>Protezări vasculare</c:v>
                </c:pt>
                <c:pt idx="10">
                  <c:v>Cardiochirurgie</c:v>
                </c:pt>
                <c:pt idx="11">
                  <c:v>Chirurgie endovasculara</c:v>
                </c:pt>
                <c:pt idx="12">
                  <c:v>Chirurgie de zi</c:v>
                </c:pt>
                <c:pt idx="13">
                  <c:v>Tratament operator pentru cataracta</c:v>
                </c:pt>
                <c:pt idx="14">
                  <c:v>Infecția cu Coronavirusul de tip nou (COVID-19)</c:v>
                </c:pt>
                <c:pt idx="15">
                  <c:v>Program general</c:v>
                </c:pt>
                <c:pt idx="16">
                  <c:v>IMSP SCR</c:v>
                </c:pt>
              </c:strCache>
            </c:strRef>
          </c:cat>
          <c:val>
            <c:numRef>
              <c:f>Лист2!$K$3:$K$19</c:f>
              <c:numCache>
                <c:formatCode>@</c:formatCode>
                <c:ptCount val="17"/>
                <c:pt idx="1">
                  <c:v>12.5975</c:v>
                </c:pt>
                <c:pt idx="2">
                  <c:v>7.1840999999999999</c:v>
                </c:pt>
                <c:pt idx="3">
                  <c:v>8.8897999999999993</c:v>
                </c:pt>
                <c:pt idx="4">
                  <c:v>0</c:v>
                </c:pt>
                <c:pt idx="5">
                  <c:v>17.6266</c:v>
                </c:pt>
                <c:pt idx="6">
                  <c:v>0</c:v>
                </c:pt>
                <c:pt idx="7">
                  <c:v>0</c:v>
                </c:pt>
                <c:pt idx="8">
                  <c:v>5.8189000000000002</c:v>
                </c:pt>
                <c:pt idx="9">
                  <c:v>7.6833</c:v>
                </c:pt>
                <c:pt idx="10">
                  <c:v>10.852</c:v>
                </c:pt>
                <c:pt idx="11">
                  <c:v>7.1551999999999998</c:v>
                </c:pt>
                <c:pt idx="12">
                  <c:v>1.1412</c:v>
                </c:pt>
                <c:pt idx="13">
                  <c:v>2.6722000000000001</c:v>
                </c:pt>
                <c:pt idx="14">
                  <c:v>7.992</c:v>
                </c:pt>
                <c:pt idx="15">
                  <c:v>2.6974999999999998</c:v>
                </c:pt>
                <c:pt idx="16">
                  <c:v>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3B-4418-A366-6AB0D175B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16531856"/>
        <c:axId val="1816534352"/>
      </c:barChart>
      <c:catAx>
        <c:axId val="1816531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6534352"/>
        <c:crosses val="autoZero"/>
        <c:auto val="1"/>
        <c:lblAlgn val="ctr"/>
        <c:lblOffset val="100"/>
        <c:noMultiLvlLbl val="0"/>
      </c:catAx>
      <c:valAx>
        <c:axId val="181653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1653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 cazuri tratate 2018-2021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937490350470897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Cazuri tratate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Лист1!$C$3:$F$3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Лист1!$C$4:$F$4</c:f>
              <c:numCache>
                <c:formatCode>General</c:formatCode>
                <c:ptCount val="4"/>
                <c:pt idx="0">
                  <c:v>23417</c:v>
                </c:pt>
                <c:pt idx="1">
                  <c:v>23097</c:v>
                </c:pt>
                <c:pt idx="2">
                  <c:v>10946</c:v>
                </c:pt>
                <c:pt idx="3">
                  <c:v>16626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D-4915-9788-33A3101C9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4631184"/>
        <c:axId val="154633680"/>
        <c:axId val="0"/>
      </c:bar3DChart>
      <c:catAx>
        <c:axId val="1546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33680"/>
        <c:crosses val="autoZero"/>
        <c:auto val="1"/>
        <c:lblAlgn val="ctr"/>
        <c:lblOffset val="100"/>
        <c:noMultiLvlLbl val="0"/>
      </c:catAx>
      <c:valAx>
        <c:axId val="15463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31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modernComment_11C_6AB943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65406B-2B84-4B2A-BA46-7F528C3B0694}" authorId="{5A98B11B-DE4F-0E66-F8CA-4C09113482A7}" created="2022-02-03T12:45:54.352">
    <pc:sldMkLst xmlns:pc="http://schemas.microsoft.com/office/powerpoint/2013/main/command">
      <pc:docMk/>
      <pc:sldMk cId="1790526360" sldId="284"/>
    </pc:sldMkLst>
    <p188:txBody>
      <a:bodyPr/>
      <a:lstStyle/>
      <a:p>
        <a:r>
          <a:rPr lang="ro-RO"/>
          <a:t>De  pus diagrama 3 coloane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3A40D-F403-45F9-A1F3-74BA5D4D5E9D}" type="doc">
      <dgm:prSet loTypeId="urn:microsoft.com/office/officeart/2005/8/layout/chevron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F87F14-DC64-42D3-9DFF-D8E218EBBB54}">
      <dgm:prSet phldrT="[Текст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B3C0E81-C8DD-4F8C-9D0E-595C34A5BAD6}" type="parTrans" cxnId="{CB318809-5C13-45B4-8028-DE3ABC3EB6D2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A1415ED8-F4F5-44CB-9CCE-8858FBA3A7CB}" type="sibTrans" cxnId="{CB318809-5C13-45B4-8028-DE3ABC3EB6D2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D343BD5E-45AE-43FC-9C33-F912678D44FD}">
      <dgm:prSet phldrT="[Текст]" custT="1"/>
      <dgm:spPr/>
      <dgm:t>
        <a:bodyPr/>
        <a:lstStyle/>
        <a:p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Ultrasonograf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portabil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troliu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M9 - 1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. (677,0)</a:t>
          </a:r>
          <a:endParaRPr lang="ru-RU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BF20FB-05B2-413C-BB1F-9C96BB526001}" type="parTrans" cxnId="{C1B1EDE7-F608-4AF2-8168-6DB8B29FE1A5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58B867A0-5D1D-451D-B2A2-B8058BE475BE}" type="sibTrans" cxnId="{C1B1EDE7-F608-4AF2-8168-6DB8B29FE1A5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47D8C3F3-B41E-41F5-BB66-4F9A49AAEC62}">
      <dgm:prSet phldrT="[Текст]" custT="1"/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01C15F-BDD3-45C1-98E5-44317866D700}" type="parTrans" cxnId="{2CB1CD5C-4FC1-41B4-9F21-AFCCE183082A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0CB3A849-51E6-4F9C-962B-155E2EFA5D36}" type="sibTrans" cxnId="{2CB1CD5C-4FC1-41B4-9F21-AFCCE183082A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C4CD611A-9BF6-47BA-ACFC-5B1AC608361D}">
      <dgm:prSet phldrT="[Текст]" custT="1"/>
      <dgm:spPr/>
      <dgm:t>
        <a:bodyPr/>
        <a:lstStyle/>
        <a:p>
          <a:r>
            <a:rPr lang="ro-RO" sz="2000" dirty="0" smtClean="0">
              <a:latin typeface="Calibri" panose="020F0502020204030204" pitchFamily="34" charset="0"/>
              <a:cs typeface="Calibri" panose="020F0502020204030204" pitchFamily="34" charset="0"/>
            </a:rPr>
            <a:t>Troliu endoscopic – 1 buc. (1 497,6)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1DE001-C072-46A3-9971-626AC674F3DD}" type="parTrans" cxnId="{9F5E493F-2ADD-40B9-BF4D-C636CDF44037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954B3B23-3D88-473C-A94A-E22D483668B5}" type="sibTrans" cxnId="{9F5E493F-2ADD-40B9-BF4D-C636CDF44037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2AAC1D94-0FEE-45DC-81CD-74E611699DAC}">
      <dgm:prSet phldrT="[Текст]" custT="1"/>
      <dgm:spPr/>
      <dgm:t>
        <a:bodyPr/>
        <a:lstStyle/>
        <a:p>
          <a:r>
            <a:rPr lang="vi-VN" sz="2000" dirty="0" smtClean="0">
              <a:latin typeface="Calibri" panose="020F0502020204030204" pitchFamily="34" charset="0"/>
              <a:cs typeface="Calibri" panose="020F0502020204030204" pitchFamily="34" charset="0"/>
            </a:rPr>
            <a:t>Sistem de litotripsie Shock Pulse SE</a:t>
          </a:r>
          <a:r>
            <a:rPr lang="ro-RO" sz="2000" dirty="0" smtClean="0">
              <a:latin typeface="Calibri" panose="020F0502020204030204" pitchFamily="34" charset="0"/>
              <a:cs typeface="Calibri" panose="020F0502020204030204" pitchFamily="34" charset="0"/>
            </a:rPr>
            <a:t> – 1 buc. (731,7)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4C5006-8A1D-4B70-B4D0-3D41706EC303}" type="parTrans" cxnId="{0AE170E0-EADD-4A4A-AB6D-7AE08B184CAA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A7CD393A-474E-45C3-855C-942F0F287D4B}" type="sibTrans" cxnId="{0AE170E0-EADD-4A4A-AB6D-7AE08B184CAA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26C2C707-37EA-4CE8-A335-6D24049E361D}">
      <dgm:prSet phldrT="[Текст]" custT="1"/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A7B49-A036-4CA6-8C6F-A7EE75EE7313}" type="parTrans" cxnId="{BE1DD290-207B-485D-9E79-AFEC2196A133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843E29FC-65D4-4247-A2F1-DD831E1FB6EA}" type="sibTrans" cxnId="{BE1DD290-207B-485D-9E79-AFEC2196A133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048CED81-29C3-4C09-9B61-6D0F7E052A52}">
      <dgm:prSet phldrT="[Текст]" custT="1"/>
      <dgm:spPr/>
      <dgm:t>
        <a:bodyPr/>
        <a:lstStyle/>
        <a:p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Ultrasonograf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 Arietta 850 – 2 </a:t>
          </a:r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. (4 512,0)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E21854-9A2F-402A-B19F-C65BE05E3472}" type="parTrans" cxnId="{42744A65-6107-4140-8603-7BCB85572E0F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21B2F4FD-85DA-4135-BCA4-CFB5B176C90D}" type="sibTrans" cxnId="{42744A65-6107-4140-8603-7BCB85572E0F}">
      <dgm:prSet/>
      <dgm:spPr/>
      <dgm:t>
        <a:bodyPr/>
        <a:lstStyle/>
        <a:p>
          <a:endParaRPr lang="ru-RU">
            <a:latin typeface="Sylfaen" pitchFamily="18" charset="0"/>
            <a:cs typeface="Times New Roman" pitchFamily="18" charset="0"/>
          </a:endParaRPr>
        </a:p>
      </dgm:t>
    </dgm:pt>
    <dgm:pt modelId="{8CD9354E-D128-4C5D-AD5F-3F606966587A}">
      <dgm:prSet phldrT="[Текст]" custT="1"/>
      <dgm:spPr/>
      <dgm:t>
        <a:bodyPr/>
        <a:lstStyle/>
        <a:p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Aerosept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 500</a:t>
          </a:r>
          <a:r>
            <a:rPr lang="ro-RO" sz="2000" dirty="0" smtClean="0">
              <a:latin typeface="Calibri" panose="020F0502020204030204" pitchFamily="34" charset="0"/>
              <a:cs typeface="Calibri" panose="020F0502020204030204" pitchFamily="34" charset="0"/>
            </a:rPr>
            <a:t> – 5 buc. (603,4)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A440D0-9FFC-4D71-88F0-B7299B02F642}" type="parTrans" cxnId="{7A6BA40E-ED2B-497F-89E9-C6415005C72C}">
      <dgm:prSet/>
      <dgm:spPr/>
      <dgm:t>
        <a:bodyPr/>
        <a:lstStyle/>
        <a:p>
          <a:endParaRPr lang="ru-RU"/>
        </a:p>
      </dgm:t>
    </dgm:pt>
    <dgm:pt modelId="{D33E161B-431A-4482-BB04-7281D4EF038A}" type="sibTrans" cxnId="{7A6BA40E-ED2B-497F-89E9-C6415005C72C}">
      <dgm:prSet/>
      <dgm:spPr/>
      <dgm:t>
        <a:bodyPr/>
        <a:lstStyle/>
        <a:p>
          <a:endParaRPr lang="ru-RU"/>
        </a:p>
      </dgm:t>
    </dgm:pt>
    <dgm:pt modelId="{59583A3B-CF81-4FAD-BEDB-0FB30FD057C1}">
      <dgm:prSet phldrT="[Текст]" custT="1"/>
      <dgm:spPr/>
      <dgm:t>
        <a:bodyPr/>
        <a:lstStyle/>
        <a:p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Troliu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 endoscopic – 1 </a:t>
          </a:r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. (1 647,8)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46F200-D0D5-4A91-9CC3-F90498C034C1}" type="parTrans" cxnId="{3ED6E7E5-1A3B-4A19-9C37-F754496599F8}">
      <dgm:prSet/>
      <dgm:spPr/>
      <dgm:t>
        <a:bodyPr/>
        <a:lstStyle/>
        <a:p>
          <a:endParaRPr lang="ru-RU"/>
        </a:p>
      </dgm:t>
    </dgm:pt>
    <dgm:pt modelId="{A2D9BB85-36A4-441C-A247-8D767F0F9196}" type="sibTrans" cxnId="{3ED6E7E5-1A3B-4A19-9C37-F754496599F8}">
      <dgm:prSet/>
      <dgm:spPr/>
      <dgm:t>
        <a:bodyPr/>
        <a:lstStyle/>
        <a:p>
          <a:endParaRPr lang="ru-RU"/>
        </a:p>
      </dgm:t>
    </dgm:pt>
    <dgm:pt modelId="{78DE74BB-E02C-4705-B00A-A04FBFF9D2E3}">
      <dgm:prSet phldrT="[Текст]" custT="1"/>
      <dgm:spPr/>
      <dgm:t>
        <a:bodyPr/>
        <a:lstStyle/>
        <a:p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Autoclav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Plusteam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 1L – 2 </a:t>
          </a:r>
          <a:r>
            <a:rPr lang="en-US" sz="20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. (1 058,4)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51101E-05D3-464A-81C2-75A5AC93613B}" type="parTrans" cxnId="{129C639C-0DE2-4D7B-8FB4-247376C5718D}">
      <dgm:prSet/>
      <dgm:spPr/>
      <dgm:t>
        <a:bodyPr/>
        <a:lstStyle/>
        <a:p>
          <a:endParaRPr lang="ru-RU"/>
        </a:p>
      </dgm:t>
    </dgm:pt>
    <dgm:pt modelId="{D3B6F60B-7719-4636-A283-F55F49FEE834}" type="sibTrans" cxnId="{129C639C-0DE2-4D7B-8FB4-247376C5718D}">
      <dgm:prSet/>
      <dgm:spPr/>
      <dgm:t>
        <a:bodyPr/>
        <a:lstStyle/>
        <a:p>
          <a:endParaRPr lang="ru-RU"/>
        </a:p>
      </dgm:t>
    </dgm:pt>
    <dgm:pt modelId="{5983E318-A08A-4996-8DD1-803775145C5A}">
      <dgm:prSet phldrT="[Текст]" custT="1"/>
      <dgm:spPr/>
      <dgm:t>
        <a:bodyPr/>
        <a:lstStyle/>
        <a:p>
          <a:r>
            <a:rPr lang="ro-RO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Condiționere</a:t>
          </a:r>
          <a:r>
            <a:rPr lang="ro-RO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/ Recuperatoare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ro-RO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43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. (</a:t>
          </a:r>
          <a:r>
            <a:rPr lang="ro-RO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327,3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ru-RU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11F0F2-B20A-4374-A524-B9574D463892}" type="parTrans" cxnId="{9D487D41-0F58-439F-AD9A-8509A5A4CB00}">
      <dgm:prSet/>
      <dgm:spPr/>
      <dgm:t>
        <a:bodyPr/>
        <a:lstStyle/>
        <a:p>
          <a:endParaRPr lang="ru-RU"/>
        </a:p>
      </dgm:t>
    </dgm:pt>
    <dgm:pt modelId="{6173E378-1738-492B-88A3-80F15EDFD529}" type="sibTrans" cxnId="{9D487D41-0F58-439F-AD9A-8509A5A4CB00}">
      <dgm:prSet/>
      <dgm:spPr/>
      <dgm:t>
        <a:bodyPr/>
        <a:lstStyle/>
        <a:p>
          <a:endParaRPr lang="ru-RU"/>
        </a:p>
      </dgm:t>
    </dgm:pt>
    <dgm:pt modelId="{B8A999A1-0C58-4230-9966-2A90390BBAF1}">
      <dgm:prSet phldrT="[Текст]" custT="1"/>
      <dgm:spPr/>
      <dgm:t>
        <a:bodyPr/>
        <a:lstStyle/>
        <a:p>
          <a:r>
            <a:rPr lang="ro-RO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Mobilier, inclusiv pentru DIL (1 196,0)</a:t>
          </a:r>
          <a:endParaRPr lang="ru-RU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F8EB9-3064-4ABB-BA97-DB6BD51BB803}" type="parTrans" cxnId="{44309A15-D72C-4E28-AE4E-37B045839D8D}">
      <dgm:prSet/>
      <dgm:spPr/>
      <dgm:t>
        <a:bodyPr/>
        <a:lstStyle/>
        <a:p>
          <a:endParaRPr lang="ru-RU"/>
        </a:p>
      </dgm:t>
    </dgm:pt>
    <dgm:pt modelId="{BA6DDAC6-1EE7-4B01-97B1-ADA4DFEB3465}" type="sibTrans" cxnId="{44309A15-D72C-4E28-AE4E-37B045839D8D}">
      <dgm:prSet/>
      <dgm:spPr/>
      <dgm:t>
        <a:bodyPr/>
        <a:lstStyle/>
        <a:p>
          <a:endParaRPr lang="ru-RU"/>
        </a:p>
      </dgm:t>
    </dgm:pt>
    <dgm:pt modelId="{D9212B2E-950F-42C9-A324-E2C25C3661A8}" type="pres">
      <dgm:prSet presAssocID="{E4B3A40D-F403-45F9-A1F3-74BA5D4D5E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327EF-B763-4FF7-9B3E-DFE04E069A97}" type="pres">
      <dgm:prSet presAssocID="{41F87F14-DC64-42D3-9DFF-D8E218EBBB54}" presName="composite" presStyleCnt="0"/>
      <dgm:spPr/>
      <dgm:t>
        <a:bodyPr/>
        <a:lstStyle/>
        <a:p>
          <a:endParaRPr lang="ru-RU"/>
        </a:p>
      </dgm:t>
    </dgm:pt>
    <dgm:pt modelId="{419D4F48-477B-40A4-BEB1-5BBA9A8957CD}" type="pres">
      <dgm:prSet presAssocID="{41F87F14-DC64-42D3-9DFF-D8E218EBBB5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EEE60-861D-424A-9161-2A4BEF38456D}" type="pres">
      <dgm:prSet presAssocID="{41F87F14-DC64-42D3-9DFF-D8E218EBBB54}" presName="descendantText" presStyleLbl="alignAcc1" presStyleIdx="0" presStyleCnt="3" custScaleY="12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BB198-F63B-4E9D-8D7B-C51B3047ADF9}" type="pres">
      <dgm:prSet presAssocID="{A1415ED8-F4F5-44CB-9CCE-8858FBA3A7CB}" presName="sp" presStyleCnt="0"/>
      <dgm:spPr/>
      <dgm:t>
        <a:bodyPr/>
        <a:lstStyle/>
        <a:p>
          <a:endParaRPr lang="ru-RU"/>
        </a:p>
      </dgm:t>
    </dgm:pt>
    <dgm:pt modelId="{3718321D-E821-4E47-AC13-26BD5A8E1E66}" type="pres">
      <dgm:prSet presAssocID="{47D8C3F3-B41E-41F5-BB66-4F9A49AAEC62}" presName="composite" presStyleCnt="0"/>
      <dgm:spPr/>
      <dgm:t>
        <a:bodyPr/>
        <a:lstStyle/>
        <a:p>
          <a:endParaRPr lang="ru-RU"/>
        </a:p>
      </dgm:t>
    </dgm:pt>
    <dgm:pt modelId="{3FF9D600-93CD-4010-9A81-A9DF3BB48479}" type="pres">
      <dgm:prSet presAssocID="{47D8C3F3-B41E-41F5-BB66-4F9A49AAEC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25823-E008-47AD-B007-D6C175D0E56E}" type="pres">
      <dgm:prSet presAssocID="{47D8C3F3-B41E-41F5-BB66-4F9A49AAEC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7F215-8D95-4785-9E64-2F51E6209ED2}" type="pres">
      <dgm:prSet presAssocID="{0CB3A849-51E6-4F9C-962B-155E2EFA5D36}" presName="sp" presStyleCnt="0"/>
      <dgm:spPr/>
      <dgm:t>
        <a:bodyPr/>
        <a:lstStyle/>
        <a:p>
          <a:endParaRPr lang="ru-RU"/>
        </a:p>
      </dgm:t>
    </dgm:pt>
    <dgm:pt modelId="{157E07B4-9ECA-459B-ADFA-111B8F0BA15A}" type="pres">
      <dgm:prSet presAssocID="{26C2C707-37EA-4CE8-A335-6D24049E361D}" presName="composite" presStyleCnt="0"/>
      <dgm:spPr/>
      <dgm:t>
        <a:bodyPr/>
        <a:lstStyle/>
        <a:p>
          <a:endParaRPr lang="ru-RU"/>
        </a:p>
      </dgm:t>
    </dgm:pt>
    <dgm:pt modelId="{8E1E83DD-F464-4E74-A456-EFA5DD00C2D5}" type="pres">
      <dgm:prSet presAssocID="{26C2C707-37EA-4CE8-A335-6D24049E36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AD028-EE50-47CF-B159-89A53BA58797}" type="pres">
      <dgm:prSet presAssocID="{26C2C707-37EA-4CE8-A335-6D24049E36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E0159-CD85-45C3-B2AA-4BF8D45A9934}" type="presOf" srcId="{C4CD611A-9BF6-47BA-ACFC-5B1AC608361D}" destId="{8FB25823-E008-47AD-B007-D6C175D0E56E}" srcOrd="0" destOrd="0" presId="urn:microsoft.com/office/officeart/2005/8/layout/chevron2"/>
    <dgm:cxn modelId="{0AE170E0-EADD-4A4A-AB6D-7AE08B184CAA}" srcId="{47D8C3F3-B41E-41F5-BB66-4F9A49AAEC62}" destId="{2AAC1D94-0FEE-45DC-81CD-74E611699DAC}" srcOrd="1" destOrd="0" parTransId="{EF4C5006-8A1D-4B70-B4D0-3D41706EC303}" sibTransId="{A7CD393A-474E-45C3-855C-942F0F287D4B}"/>
    <dgm:cxn modelId="{44309A15-D72C-4E28-AE4E-37B045839D8D}" srcId="{41F87F14-DC64-42D3-9DFF-D8E218EBBB54}" destId="{B8A999A1-0C58-4230-9966-2A90390BBAF1}" srcOrd="2" destOrd="0" parTransId="{3BCF8EB9-3064-4ABB-BA97-DB6BD51BB803}" sibTransId="{BA6DDAC6-1EE7-4B01-97B1-ADA4DFEB3465}"/>
    <dgm:cxn modelId="{9D487D41-0F58-439F-AD9A-8509A5A4CB00}" srcId="{41F87F14-DC64-42D3-9DFF-D8E218EBBB54}" destId="{5983E318-A08A-4996-8DD1-803775145C5A}" srcOrd="1" destOrd="0" parTransId="{8D11F0F2-B20A-4374-A524-B9574D463892}" sibTransId="{6173E378-1738-492B-88A3-80F15EDFD529}"/>
    <dgm:cxn modelId="{129C639C-0DE2-4D7B-8FB4-247376C5718D}" srcId="{26C2C707-37EA-4CE8-A335-6D24049E361D}" destId="{78DE74BB-E02C-4705-B00A-A04FBFF9D2E3}" srcOrd="2" destOrd="0" parTransId="{1A51101E-05D3-464A-81C2-75A5AC93613B}" sibTransId="{D3B6F60B-7719-4636-A283-F55F49FEE834}"/>
    <dgm:cxn modelId="{6AD0FDE6-32FA-4BAD-AF3E-AB96AFE3C8F4}" type="presOf" srcId="{78DE74BB-E02C-4705-B00A-A04FBFF9D2E3}" destId="{CE4AD028-EE50-47CF-B159-89A53BA58797}" srcOrd="0" destOrd="2" presId="urn:microsoft.com/office/officeart/2005/8/layout/chevron2"/>
    <dgm:cxn modelId="{9F5E493F-2ADD-40B9-BF4D-C636CDF44037}" srcId="{47D8C3F3-B41E-41F5-BB66-4F9A49AAEC62}" destId="{C4CD611A-9BF6-47BA-ACFC-5B1AC608361D}" srcOrd="0" destOrd="0" parTransId="{A61DE001-C072-46A3-9971-626AC674F3DD}" sibTransId="{954B3B23-3D88-473C-A94A-E22D483668B5}"/>
    <dgm:cxn modelId="{AA7920B1-BECE-4D20-9EDC-3ECE9BE41EF5}" type="presOf" srcId="{59583A3B-CF81-4FAD-BEDB-0FB30FD057C1}" destId="{CE4AD028-EE50-47CF-B159-89A53BA58797}" srcOrd="0" destOrd="1" presId="urn:microsoft.com/office/officeart/2005/8/layout/chevron2"/>
    <dgm:cxn modelId="{AD47FEA1-3B26-48B5-AD6F-1023641BEBAF}" type="presOf" srcId="{8CD9354E-D128-4C5D-AD5F-3F606966587A}" destId="{8FB25823-E008-47AD-B007-D6C175D0E56E}" srcOrd="0" destOrd="2" presId="urn:microsoft.com/office/officeart/2005/8/layout/chevron2"/>
    <dgm:cxn modelId="{42744A65-6107-4140-8603-7BCB85572E0F}" srcId="{26C2C707-37EA-4CE8-A335-6D24049E361D}" destId="{048CED81-29C3-4C09-9B61-6D0F7E052A52}" srcOrd="0" destOrd="0" parTransId="{19E21854-9A2F-402A-B19F-C65BE05E3472}" sibTransId="{21B2F4FD-85DA-4135-BCA4-CFB5B176C90D}"/>
    <dgm:cxn modelId="{17D54938-40C5-4D37-8491-39723D580E20}" type="presOf" srcId="{2AAC1D94-0FEE-45DC-81CD-74E611699DAC}" destId="{8FB25823-E008-47AD-B007-D6C175D0E56E}" srcOrd="0" destOrd="1" presId="urn:microsoft.com/office/officeart/2005/8/layout/chevron2"/>
    <dgm:cxn modelId="{0B90B0E6-56DA-42D1-BDAA-E15E713A1F8B}" type="presOf" srcId="{47D8C3F3-B41E-41F5-BB66-4F9A49AAEC62}" destId="{3FF9D600-93CD-4010-9A81-A9DF3BB48479}" srcOrd="0" destOrd="0" presId="urn:microsoft.com/office/officeart/2005/8/layout/chevron2"/>
    <dgm:cxn modelId="{CB889212-2895-42D5-AF7C-DF8F8108C5A4}" type="presOf" srcId="{41F87F14-DC64-42D3-9DFF-D8E218EBBB54}" destId="{419D4F48-477B-40A4-BEB1-5BBA9A8957CD}" srcOrd="0" destOrd="0" presId="urn:microsoft.com/office/officeart/2005/8/layout/chevron2"/>
    <dgm:cxn modelId="{C3699788-22CB-4DDB-906C-0DAFB2F6EFF2}" type="presOf" srcId="{E4B3A40D-F403-45F9-A1F3-74BA5D4D5E9D}" destId="{D9212B2E-950F-42C9-A324-E2C25C3661A8}" srcOrd="0" destOrd="0" presId="urn:microsoft.com/office/officeart/2005/8/layout/chevron2"/>
    <dgm:cxn modelId="{CB318809-5C13-45B4-8028-DE3ABC3EB6D2}" srcId="{E4B3A40D-F403-45F9-A1F3-74BA5D4D5E9D}" destId="{41F87F14-DC64-42D3-9DFF-D8E218EBBB54}" srcOrd="0" destOrd="0" parTransId="{8B3C0E81-C8DD-4F8C-9D0E-595C34A5BAD6}" sibTransId="{A1415ED8-F4F5-44CB-9CCE-8858FBA3A7CB}"/>
    <dgm:cxn modelId="{40F35FBD-C6F4-4CD4-8005-7845F35B4B0A}" type="presOf" srcId="{26C2C707-37EA-4CE8-A335-6D24049E361D}" destId="{8E1E83DD-F464-4E74-A456-EFA5DD00C2D5}" srcOrd="0" destOrd="0" presId="urn:microsoft.com/office/officeart/2005/8/layout/chevron2"/>
    <dgm:cxn modelId="{49EFBC4C-6263-4F75-887D-02FBD05F9841}" type="presOf" srcId="{5983E318-A08A-4996-8DD1-803775145C5A}" destId="{336EEE60-861D-424A-9161-2A4BEF38456D}" srcOrd="0" destOrd="1" presId="urn:microsoft.com/office/officeart/2005/8/layout/chevron2"/>
    <dgm:cxn modelId="{1FC00F3C-D4D6-4A78-9134-ECE343852B55}" type="presOf" srcId="{048CED81-29C3-4C09-9B61-6D0F7E052A52}" destId="{CE4AD028-EE50-47CF-B159-89A53BA58797}" srcOrd="0" destOrd="0" presId="urn:microsoft.com/office/officeart/2005/8/layout/chevron2"/>
    <dgm:cxn modelId="{28146F6F-538C-4F26-BEBD-84DDD7FF5232}" type="presOf" srcId="{D343BD5E-45AE-43FC-9C33-F912678D44FD}" destId="{336EEE60-861D-424A-9161-2A4BEF38456D}" srcOrd="0" destOrd="0" presId="urn:microsoft.com/office/officeart/2005/8/layout/chevron2"/>
    <dgm:cxn modelId="{CBEFD6BA-F653-4748-94E7-250EE21BDA19}" type="presOf" srcId="{B8A999A1-0C58-4230-9966-2A90390BBAF1}" destId="{336EEE60-861D-424A-9161-2A4BEF38456D}" srcOrd="0" destOrd="2" presId="urn:microsoft.com/office/officeart/2005/8/layout/chevron2"/>
    <dgm:cxn modelId="{2CB1CD5C-4FC1-41B4-9F21-AFCCE183082A}" srcId="{E4B3A40D-F403-45F9-A1F3-74BA5D4D5E9D}" destId="{47D8C3F3-B41E-41F5-BB66-4F9A49AAEC62}" srcOrd="1" destOrd="0" parTransId="{0501C15F-BDD3-45C1-98E5-44317866D700}" sibTransId="{0CB3A849-51E6-4F9C-962B-155E2EFA5D36}"/>
    <dgm:cxn modelId="{C1B1EDE7-F608-4AF2-8168-6DB8B29FE1A5}" srcId="{41F87F14-DC64-42D3-9DFF-D8E218EBBB54}" destId="{D343BD5E-45AE-43FC-9C33-F912678D44FD}" srcOrd="0" destOrd="0" parTransId="{71BF20FB-05B2-413C-BB1F-9C96BB526001}" sibTransId="{58B867A0-5D1D-451D-B2A2-B8058BE475BE}"/>
    <dgm:cxn modelId="{BE1DD290-207B-485D-9E79-AFEC2196A133}" srcId="{E4B3A40D-F403-45F9-A1F3-74BA5D4D5E9D}" destId="{26C2C707-37EA-4CE8-A335-6D24049E361D}" srcOrd="2" destOrd="0" parTransId="{A0CA7B49-A036-4CA6-8C6F-A7EE75EE7313}" sibTransId="{843E29FC-65D4-4247-A2F1-DD831E1FB6EA}"/>
    <dgm:cxn modelId="{3ED6E7E5-1A3B-4A19-9C37-F754496599F8}" srcId="{26C2C707-37EA-4CE8-A335-6D24049E361D}" destId="{59583A3B-CF81-4FAD-BEDB-0FB30FD057C1}" srcOrd="1" destOrd="0" parTransId="{DA46F200-D0D5-4A91-9CC3-F90498C034C1}" sibTransId="{A2D9BB85-36A4-441C-A247-8D767F0F9196}"/>
    <dgm:cxn modelId="{7A6BA40E-ED2B-497F-89E9-C6415005C72C}" srcId="{47D8C3F3-B41E-41F5-BB66-4F9A49AAEC62}" destId="{8CD9354E-D128-4C5D-AD5F-3F606966587A}" srcOrd="2" destOrd="0" parTransId="{ECA440D0-9FFC-4D71-88F0-B7299B02F642}" sibTransId="{D33E161B-431A-4482-BB04-7281D4EF038A}"/>
    <dgm:cxn modelId="{C2EEE440-2176-4804-AE1A-EEC347C42107}" type="presParOf" srcId="{D9212B2E-950F-42C9-A324-E2C25C3661A8}" destId="{89C327EF-B763-4FF7-9B3E-DFE04E069A97}" srcOrd="0" destOrd="0" presId="urn:microsoft.com/office/officeart/2005/8/layout/chevron2"/>
    <dgm:cxn modelId="{AA4FB5DB-077D-44F6-8623-09E8FC6EB7CA}" type="presParOf" srcId="{89C327EF-B763-4FF7-9B3E-DFE04E069A97}" destId="{419D4F48-477B-40A4-BEB1-5BBA9A8957CD}" srcOrd="0" destOrd="0" presId="urn:microsoft.com/office/officeart/2005/8/layout/chevron2"/>
    <dgm:cxn modelId="{935554FA-E25F-4C20-BE46-8BB56F46ED9D}" type="presParOf" srcId="{89C327EF-B763-4FF7-9B3E-DFE04E069A97}" destId="{336EEE60-861D-424A-9161-2A4BEF38456D}" srcOrd="1" destOrd="0" presId="urn:microsoft.com/office/officeart/2005/8/layout/chevron2"/>
    <dgm:cxn modelId="{DD79F657-F8A2-4CB1-8A8D-0336D470C76C}" type="presParOf" srcId="{D9212B2E-950F-42C9-A324-E2C25C3661A8}" destId="{17BBB198-F63B-4E9D-8D7B-C51B3047ADF9}" srcOrd="1" destOrd="0" presId="urn:microsoft.com/office/officeart/2005/8/layout/chevron2"/>
    <dgm:cxn modelId="{F63E6B9B-9A9D-4823-B771-75743E241D76}" type="presParOf" srcId="{D9212B2E-950F-42C9-A324-E2C25C3661A8}" destId="{3718321D-E821-4E47-AC13-26BD5A8E1E66}" srcOrd="2" destOrd="0" presId="urn:microsoft.com/office/officeart/2005/8/layout/chevron2"/>
    <dgm:cxn modelId="{2471FDE7-568C-4C6D-8132-B503B4007342}" type="presParOf" srcId="{3718321D-E821-4E47-AC13-26BD5A8E1E66}" destId="{3FF9D600-93CD-4010-9A81-A9DF3BB48479}" srcOrd="0" destOrd="0" presId="urn:microsoft.com/office/officeart/2005/8/layout/chevron2"/>
    <dgm:cxn modelId="{5E5D8A36-83A6-448B-8387-F74592F9E338}" type="presParOf" srcId="{3718321D-E821-4E47-AC13-26BD5A8E1E66}" destId="{8FB25823-E008-47AD-B007-D6C175D0E56E}" srcOrd="1" destOrd="0" presId="urn:microsoft.com/office/officeart/2005/8/layout/chevron2"/>
    <dgm:cxn modelId="{0F6655D1-2A16-4D40-9F0F-507CD263C89D}" type="presParOf" srcId="{D9212B2E-950F-42C9-A324-E2C25C3661A8}" destId="{AB77F215-8D95-4785-9E64-2F51E6209ED2}" srcOrd="3" destOrd="0" presId="urn:microsoft.com/office/officeart/2005/8/layout/chevron2"/>
    <dgm:cxn modelId="{E17A4A9B-0043-4674-A1F5-0FBB05B7AE03}" type="presParOf" srcId="{D9212B2E-950F-42C9-A324-E2C25C3661A8}" destId="{157E07B4-9ECA-459B-ADFA-111B8F0BA15A}" srcOrd="4" destOrd="0" presId="urn:microsoft.com/office/officeart/2005/8/layout/chevron2"/>
    <dgm:cxn modelId="{5A97A577-0D4C-4657-A96C-6161AF07E89F}" type="presParOf" srcId="{157E07B4-9ECA-459B-ADFA-111B8F0BA15A}" destId="{8E1E83DD-F464-4E74-A456-EFA5DD00C2D5}" srcOrd="0" destOrd="0" presId="urn:microsoft.com/office/officeart/2005/8/layout/chevron2"/>
    <dgm:cxn modelId="{C28139B8-9708-44D3-80E9-ADF1239EEE1C}" type="presParOf" srcId="{157E07B4-9ECA-459B-ADFA-111B8F0BA15A}" destId="{CE4AD028-EE50-47CF-B159-89A53BA587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37A98B-D4FE-4E92-B1B6-28BD0DFE536C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4F6147D7-351F-453D-8FE7-8EC5876125B0}">
      <dgm:prSet phldrT="[Текст]"/>
      <dgm:spPr/>
      <dgm:t>
        <a:bodyPr/>
        <a:lstStyle/>
        <a:p>
          <a:r>
            <a:rPr lang="ro-RO" b="1" dirty="0" smtClean="0"/>
            <a:t>Finanțe, facilități - 2</a:t>
          </a:r>
          <a:endParaRPr lang="ru-RU" b="1" dirty="0"/>
        </a:p>
      </dgm:t>
    </dgm:pt>
    <dgm:pt modelId="{F244F1FC-5879-4254-B78F-D626AFE1A032}" type="parTrans" cxnId="{D2C3DD09-365D-44D5-85F7-4876DA10BEF6}">
      <dgm:prSet/>
      <dgm:spPr/>
      <dgm:t>
        <a:bodyPr/>
        <a:lstStyle/>
        <a:p>
          <a:endParaRPr lang="ru-RU" b="1"/>
        </a:p>
      </dgm:t>
    </dgm:pt>
    <dgm:pt modelId="{0E97E0A6-FAA4-42A4-AB4F-0A96BE35A810}" type="sibTrans" cxnId="{D2C3DD09-365D-44D5-85F7-4876DA10BEF6}">
      <dgm:prSet/>
      <dgm:spPr/>
      <dgm:t>
        <a:bodyPr/>
        <a:lstStyle/>
        <a:p>
          <a:endParaRPr lang="ru-RU" b="1"/>
        </a:p>
      </dgm:t>
    </dgm:pt>
    <dgm:pt modelId="{60D7D0A6-B680-46C4-9D20-8D0C6C9F158B}">
      <dgm:prSet phldrT="[Текст]"/>
      <dgm:spPr/>
      <dgm:t>
        <a:bodyPr/>
        <a:lstStyle/>
        <a:p>
          <a:r>
            <a:rPr lang="ro-MD" b="1" dirty="0" smtClean="0"/>
            <a:t>Organizare -17</a:t>
          </a:r>
          <a:endParaRPr lang="ru-RU" b="1" dirty="0"/>
        </a:p>
      </dgm:t>
    </dgm:pt>
    <dgm:pt modelId="{717044B8-B0E5-488C-8C67-7F428C9EFC53}" type="parTrans" cxnId="{B56ECAFB-3EB0-4331-9AED-B97B3EB51FBC}">
      <dgm:prSet/>
      <dgm:spPr/>
      <dgm:t>
        <a:bodyPr/>
        <a:lstStyle/>
        <a:p>
          <a:endParaRPr lang="ru-RU" b="1"/>
        </a:p>
      </dgm:t>
    </dgm:pt>
    <dgm:pt modelId="{A34B2C28-2A22-4DB5-B3D5-3A503194DBEB}" type="sibTrans" cxnId="{B56ECAFB-3EB0-4331-9AED-B97B3EB51FBC}">
      <dgm:prSet/>
      <dgm:spPr/>
      <dgm:t>
        <a:bodyPr/>
        <a:lstStyle/>
        <a:p>
          <a:endParaRPr lang="ru-RU" b="1"/>
        </a:p>
      </dgm:t>
    </dgm:pt>
    <dgm:pt modelId="{EC94ACB9-7642-49A0-B65D-C7DEC2615908}">
      <dgm:prSet phldrT="[Текст]"/>
      <dgm:spPr/>
      <dgm:t>
        <a:bodyPr/>
        <a:lstStyle/>
        <a:p>
          <a:r>
            <a:rPr lang="ro-MD" b="1" dirty="0" smtClean="0"/>
            <a:t>Dispozitive - 3</a:t>
          </a:r>
          <a:endParaRPr lang="ru-RU" b="1" dirty="0"/>
        </a:p>
      </dgm:t>
    </dgm:pt>
    <dgm:pt modelId="{34186856-458B-4D7D-97C2-B2B300117E2E}" type="parTrans" cxnId="{AE8F87B8-F89F-4280-A29E-5DF498164124}">
      <dgm:prSet/>
      <dgm:spPr/>
      <dgm:t>
        <a:bodyPr/>
        <a:lstStyle/>
        <a:p>
          <a:endParaRPr lang="ru-RU" b="1"/>
        </a:p>
      </dgm:t>
    </dgm:pt>
    <dgm:pt modelId="{94A7E34D-0EA6-4DEE-800F-A1420C86CA4D}" type="sibTrans" cxnId="{AE8F87B8-F89F-4280-A29E-5DF498164124}">
      <dgm:prSet/>
      <dgm:spPr/>
      <dgm:t>
        <a:bodyPr/>
        <a:lstStyle/>
        <a:p>
          <a:endParaRPr lang="ru-RU" b="1"/>
        </a:p>
      </dgm:t>
    </dgm:pt>
    <dgm:pt modelId="{C1EE08BD-2A5B-49A4-B043-5DF06392CFB0}">
      <dgm:prSet phldrT="[Текст]"/>
      <dgm:spPr/>
      <dgm:t>
        <a:bodyPr/>
        <a:lstStyle/>
        <a:p>
          <a:r>
            <a:rPr lang="ro-MD" b="1" dirty="0" smtClean="0"/>
            <a:t>Personal, instruiri – 4 </a:t>
          </a:r>
          <a:endParaRPr lang="ru-RU" b="1" dirty="0"/>
        </a:p>
      </dgm:t>
    </dgm:pt>
    <dgm:pt modelId="{F556E86D-1275-4A35-9DBD-AC0A7A1961D9}" type="parTrans" cxnId="{940F18D3-A293-4AFA-9E92-75EF5D71D65E}">
      <dgm:prSet/>
      <dgm:spPr/>
      <dgm:t>
        <a:bodyPr/>
        <a:lstStyle/>
        <a:p>
          <a:endParaRPr lang="ru-RU" b="1"/>
        </a:p>
      </dgm:t>
    </dgm:pt>
    <dgm:pt modelId="{D59F98C6-5D9D-4033-AC6F-F84B97A1D8B7}" type="sibTrans" cxnId="{940F18D3-A293-4AFA-9E92-75EF5D71D65E}">
      <dgm:prSet/>
      <dgm:spPr/>
      <dgm:t>
        <a:bodyPr/>
        <a:lstStyle/>
        <a:p>
          <a:endParaRPr lang="ru-RU" b="1"/>
        </a:p>
      </dgm:t>
    </dgm:pt>
    <dgm:pt modelId="{14EFE568-74A3-4F6D-BA2D-AAD57B3C7BF6}">
      <dgm:prSet phldrT="[Текст]"/>
      <dgm:spPr/>
      <dgm:t>
        <a:bodyPr/>
        <a:lstStyle/>
        <a:p>
          <a:r>
            <a:rPr lang="ro-MD" b="1" dirty="0" smtClean="0"/>
            <a:t>Volum de lucru, infrastructura - 5</a:t>
          </a:r>
          <a:endParaRPr lang="ru-RU" b="1" dirty="0"/>
        </a:p>
      </dgm:t>
    </dgm:pt>
    <dgm:pt modelId="{EC4E2A96-6765-43E3-9A16-7A50C9068D5C}" type="parTrans" cxnId="{A1FBEA2F-7ECE-4985-8F46-F26B0A09968C}">
      <dgm:prSet/>
      <dgm:spPr/>
      <dgm:t>
        <a:bodyPr/>
        <a:lstStyle/>
        <a:p>
          <a:endParaRPr lang="ru-RU" b="1"/>
        </a:p>
      </dgm:t>
    </dgm:pt>
    <dgm:pt modelId="{7314DC3C-20B1-4F33-8677-DD5BCC533856}" type="sibTrans" cxnId="{A1FBEA2F-7ECE-4985-8F46-F26B0A09968C}">
      <dgm:prSet/>
      <dgm:spPr/>
      <dgm:t>
        <a:bodyPr/>
        <a:lstStyle/>
        <a:p>
          <a:endParaRPr lang="ru-RU" b="1"/>
        </a:p>
      </dgm:t>
    </dgm:pt>
    <dgm:pt modelId="{4F4A1C0F-999D-4FEC-8D13-3D7EB58CB629}">
      <dgm:prSet phldrT="[Текст]"/>
      <dgm:spPr/>
      <dgm:t>
        <a:bodyPr/>
        <a:lstStyle/>
        <a:p>
          <a:r>
            <a:rPr lang="ro-MD" b="1" dirty="0" smtClean="0"/>
            <a:t>Colaborare- 9</a:t>
          </a:r>
          <a:endParaRPr lang="ru-RU" b="1" dirty="0"/>
        </a:p>
      </dgm:t>
    </dgm:pt>
    <dgm:pt modelId="{706081F9-9003-4112-A60C-9B843F5D3D93}" type="parTrans" cxnId="{9A50B263-70A5-4060-9F0D-7D9AF2395589}">
      <dgm:prSet/>
      <dgm:spPr/>
      <dgm:t>
        <a:bodyPr/>
        <a:lstStyle/>
        <a:p>
          <a:endParaRPr lang="ru-RU" b="1"/>
        </a:p>
      </dgm:t>
    </dgm:pt>
    <dgm:pt modelId="{75F2960E-3D38-4970-84C7-F1A96DC02BBD}" type="sibTrans" cxnId="{9A50B263-70A5-4060-9F0D-7D9AF2395589}">
      <dgm:prSet/>
      <dgm:spPr/>
      <dgm:t>
        <a:bodyPr/>
        <a:lstStyle/>
        <a:p>
          <a:endParaRPr lang="ru-RU" b="1"/>
        </a:p>
      </dgm:t>
    </dgm:pt>
    <dgm:pt modelId="{305AB3D3-6718-4567-A8D9-2D29C946FB07}">
      <dgm:prSet/>
      <dgm:spPr/>
      <dgm:t>
        <a:bodyPr/>
        <a:lstStyle/>
        <a:p>
          <a:r>
            <a:rPr lang="ro-RO" b="1" dirty="0" smtClean="0"/>
            <a:t>Acces -1</a:t>
          </a:r>
          <a:endParaRPr lang="ru-RU" b="1" dirty="0"/>
        </a:p>
      </dgm:t>
    </dgm:pt>
    <dgm:pt modelId="{4F65874A-2CF2-49E4-B543-0664369CC692}" type="parTrans" cxnId="{AE7E02F6-E836-4E67-B7FB-F3252BFBDF57}">
      <dgm:prSet/>
      <dgm:spPr/>
      <dgm:t>
        <a:bodyPr/>
        <a:lstStyle/>
        <a:p>
          <a:endParaRPr lang="ru-RU" b="1"/>
        </a:p>
      </dgm:t>
    </dgm:pt>
    <dgm:pt modelId="{BC3B98EB-0681-4B5B-A268-C3C1DF35AD78}" type="sibTrans" cxnId="{AE7E02F6-E836-4E67-B7FB-F3252BFBDF57}">
      <dgm:prSet/>
      <dgm:spPr/>
      <dgm:t>
        <a:bodyPr/>
        <a:lstStyle/>
        <a:p>
          <a:endParaRPr lang="ru-RU" b="1"/>
        </a:p>
      </dgm:t>
    </dgm:pt>
    <dgm:pt modelId="{9412423C-D6D3-4ABD-9226-D6A276005BA8}" type="pres">
      <dgm:prSet presAssocID="{2537A98B-D4FE-4E92-B1B6-28BD0DFE536C}" presName="Name0" presStyleCnt="0">
        <dgm:presLayoutVars>
          <dgm:dir/>
          <dgm:animLvl val="lvl"/>
          <dgm:resizeHandles val="exact"/>
        </dgm:presLayoutVars>
      </dgm:prSet>
      <dgm:spPr/>
    </dgm:pt>
    <dgm:pt modelId="{6BDE7943-7AA6-4FC3-96E5-AE3829637A28}" type="pres">
      <dgm:prSet presAssocID="{305AB3D3-6718-4567-A8D9-2D29C946FB07}" presName="Name8" presStyleCnt="0"/>
      <dgm:spPr/>
    </dgm:pt>
    <dgm:pt modelId="{9078E221-ABAF-48E3-AAD6-C0DD4C7D8E41}" type="pres">
      <dgm:prSet presAssocID="{305AB3D3-6718-4567-A8D9-2D29C946FB07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03D5C-BA33-47BE-9267-D2A26FAAE864}" type="pres">
      <dgm:prSet presAssocID="{305AB3D3-6718-4567-A8D9-2D29C946FB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7AA55-38B8-4F2A-8EC1-6EFF7D3BBD4B}" type="pres">
      <dgm:prSet presAssocID="{4F6147D7-351F-453D-8FE7-8EC5876125B0}" presName="Name8" presStyleCnt="0"/>
      <dgm:spPr/>
    </dgm:pt>
    <dgm:pt modelId="{ECA91EE8-CA8A-47D1-91AE-0B9AD55C79D3}" type="pres">
      <dgm:prSet presAssocID="{4F6147D7-351F-453D-8FE7-8EC5876125B0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DD0A5-764E-4F72-A235-6D0594DE45CA}" type="pres">
      <dgm:prSet presAssocID="{4F6147D7-351F-453D-8FE7-8EC5876125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E823E-D943-417B-9663-BCE40951C2E8}" type="pres">
      <dgm:prSet presAssocID="{EC94ACB9-7642-49A0-B65D-C7DEC2615908}" presName="Name8" presStyleCnt="0"/>
      <dgm:spPr/>
    </dgm:pt>
    <dgm:pt modelId="{CD73F190-A944-4B36-B9E4-EFF3B54267BA}" type="pres">
      <dgm:prSet presAssocID="{EC94ACB9-7642-49A0-B65D-C7DEC261590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07331-2CC9-478C-A938-92B3EBA7EF2F}" type="pres">
      <dgm:prSet presAssocID="{EC94ACB9-7642-49A0-B65D-C7DEC26159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7A9EA-9280-43F1-BEFE-D032DD2CC993}" type="pres">
      <dgm:prSet presAssocID="{C1EE08BD-2A5B-49A4-B043-5DF06392CFB0}" presName="Name8" presStyleCnt="0"/>
      <dgm:spPr/>
    </dgm:pt>
    <dgm:pt modelId="{C8BA9AE2-3107-49E7-AF48-C1D4A102EBCF}" type="pres">
      <dgm:prSet presAssocID="{C1EE08BD-2A5B-49A4-B043-5DF06392CFB0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F020-BC46-40C6-9B03-24451D6BC043}" type="pres">
      <dgm:prSet presAssocID="{C1EE08BD-2A5B-49A4-B043-5DF06392CF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5E1F4-AD20-4CB7-A0F1-FFE02B82E1A0}" type="pres">
      <dgm:prSet presAssocID="{14EFE568-74A3-4F6D-BA2D-AAD57B3C7BF6}" presName="Name8" presStyleCnt="0"/>
      <dgm:spPr/>
    </dgm:pt>
    <dgm:pt modelId="{2C30E74A-AB6C-4DC4-85EF-EBBD7742D622}" type="pres">
      <dgm:prSet presAssocID="{14EFE568-74A3-4F6D-BA2D-AAD57B3C7BF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EE162-B6A6-400F-A42F-0504FDC1B172}" type="pres">
      <dgm:prSet presAssocID="{14EFE568-74A3-4F6D-BA2D-AAD57B3C7B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AAF7E-A4C8-4755-A9F6-123A43B147E3}" type="pres">
      <dgm:prSet presAssocID="{4F4A1C0F-999D-4FEC-8D13-3D7EB58CB629}" presName="Name8" presStyleCnt="0"/>
      <dgm:spPr/>
    </dgm:pt>
    <dgm:pt modelId="{BE9A9E07-C231-4CEF-BCE0-DDAF73DC6E6C}" type="pres">
      <dgm:prSet presAssocID="{4F4A1C0F-999D-4FEC-8D13-3D7EB58CB629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4C4E0-F80E-4BB3-9C5D-A67DC2E1DDD3}" type="pres">
      <dgm:prSet presAssocID="{4F4A1C0F-999D-4FEC-8D13-3D7EB58CB6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92A3-8D8B-46B9-AA1A-356DE4243CA7}" type="pres">
      <dgm:prSet presAssocID="{60D7D0A6-B680-46C4-9D20-8D0C6C9F158B}" presName="Name8" presStyleCnt="0"/>
      <dgm:spPr/>
    </dgm:pt>
    <dgm:pt modelId="{615D5727-4AF4-4FBF-ACE3-84DB15C2AF7D}" type="pres">
      <dgm:prSet presAssocID="{60D7D0A6-B680-46C4-9D20-8D0C6C9F158B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5AB1E-2193-471D-98D5-5B82E3340055}" type="pres">
      <dgm:prSet presAssocID="{60D7D0A6-B680-46C4-9D20-8D0C6C9F15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F18D3-A293-4AFA-9E92-75EF5D71D65E}" srcId="{2537A98B-D4FE-4E92-B1B6-28BD0DFE536C}" destId="{C1EE08BD-2A5B-49A4-B043-5DF06392CFB0}" srcOrd="3" destOrd="0" parTransId="{F556E86D-1275-4A35-9DBD-AC0A7A1961D9}" sibTransId="{D59F98C6-5D9D-4033-AC6F-F84B97A1D8B7}"/>
    <dgm:cxn modelId="{E940CC21-E434-4993-B316-5BF11C2A0E18}" type="presOf" srcId="{14EFE568-74A3-4F6D-BA2D-AAD57B3C7BF6}" destId="{2C30E74A-AB6C-4DC4-85EF-EBBD7742D622}" srcOrd="0" destOrd="0" presId="urn:microsoft.com/office/officeart/2005/8/layout/pyramid1"/>
    <dgm:cxn modelId="{C431B7DD-4FC7-4000-9058-2323C70D6BCA}" type="presOf" srcId="{305AB3D3-6718-4567-A8D9-2D29C946FB07}" destId="{78A03D5C-BA33-47BE-9267-D2A26FAAE864}" srcOrd="1" destOrd="0" presId="urn:microsoft.com/office/officeart/2005/8/layout/pyramid1"/>
    <dgm:cxn modelId="{AE7E02F6-E836-4E67-B7FB-F3252BFBDF57}" srcId="{2537A98B-D4FE-4E92-B1B6-28BD0DFE536C}" destId="{305AB3D3-6718-4567-A8D9-2D29C946FB07}" srcOrd="0" destOrd="0" parTransId="{4F65874A-2CF2-49E4-B543-0664369CC692}" sibTransId="{BC3B98EB-0681-4B5B-A268-C3C1DF35AD78}"/>
    <dgm:cxn modelId="{412D70F3-2D95-4C7F-B58B-554A04887E1A}" type="presOf" srcId="{4F4A1C0F-999D-4FEC-8D13-3D7EB58CB629}" destId="{BE9A9E07-C231-4CEF-BCE0-DDAF73DC6E6C}" srcOrd="0" destOrd="0" presId="urn:microsoft.com/office/officeart/2005/8/layout/pyramid1"/>
    <dgm:cxn modelId="{B56ECAFB-3EB0-4331-9AED-B97B3EB51FBC}" srcId="{2537A98B-D4FE-4E92-B1B6-28BD0DFE536C}" destId="{60D7D0A6-B680-46C4-9D20-8D0C6C9F158B}" srcOrd="6" destOrd="0" parTransId="{717044B8-B0E5-488C-8C67-7F428C9EFC53}" sibTransId="{A34B2C28-2A22-4DB5-B3D5-3A503194DBEB}"/>
    <dgm:cxn modelId="{9A50B263-70A5-4060-9F0D-7D9AF2395589}" srcId="{2537A98B-D4FE-4E92-B1B6-28BD0DFE536C}" destId="{4F4A1C0F-999D-4FEC-8D13-3D7EB58CB629}" srcOrd="5" destOrd="0" parTransId="{706081F9-9003-4112-A60C-9B843F5D3D93}" sibTransId="{75F2960E-3D38-4970-84C7-F1A96DC02BBD}"/>
    <dgm:cxn modelId="{27859A74-54E9-454F-B29C-0B2D405877BF}" type="presOf" srcId="{C1EE08BD-2A5B-49A4-B043-5DF06392CFB0}" destId="{C8BA9AE2-3107-49E7-AF48-C1D4A102EBCF}" srcOrd="0" destOrd="0" presId="urn:microsoft.com/office/officeart/2005/8/layout/pyramid1"/>
    <dgm:cxn modelId="{DC9228A9-A240-45A9-9A17-170F0D8EB620}" type="presOf" srcId="{4F6147D7-351F-453D-8FE7-8EC5876125B0}" destId="{82ADD0A5-764E-4F72-A235-6D0594DE45CA}" srcOrd="1" destOrd="0" presId="urn:microsoft.com/office/officeart/2005/8/layout/pyramid1"/>
    <dgm:cxn modelId="{CE1AAA52-59E9-4F6A-9F43-F271DE881A29}" type="presOf" srcId="{14EFE568-74A3-4F6D-BA2D-AAD57B3C7BF6}" destId="{7B7EE162-B6A6-400F-A42F-0504FDC1B172}" srcOrd="1" destOrd="0" presId="urn:microsoft.com/office/officeart/2005/8/layout/pyramid1"/>
    <dgm:cxn modelId="{A1FBEA2F-7ECE-4985-8F46-F26B0A09968C}" srcId="{2537A98B-D4FE-4E92-B1B6-28BD0DFE536C}" destId="{14EFE568-74A3-4F6D-BA2D-AAD57B3C7BF6}" srcOrd="4" destOrd="0" parTransId="{EC4E2A96-6765-43E3-9A16-7A50C9068D5C}" sibTransId="{7314DC3C-20B1-4F33-8677-DD5BCC533856}"/>
    <dgm:cxn modelId="{AE8F87B8-F89F-4280-A29E-5DF498164124}" srcId="{2537A98B-D4FE-4E92-B1B6-28BD0DFE536C}" destId="{EC94ACB9-7642-49A0-B65D-C7DEC2615908}" srcOrd="2" destOrd="0" parTransId="{34186856-458B-4D7D-97C2-B2B300117E2E}" sibTransId="{94A7E34D-0EA6-4DEE-800F-A1420C86CA4D}"/>
    <dgm:cxn modelId="{C6B772DD-28FE-43F8-AF92-DB5B196FA360}" type="presOf" srcId="{60D7D0A6-B680-46C4-9D20-8D0C6C9F158B}" destId="{615D5727-4AF4-4FBF-ACE3-84DB15C2AF7D}" srcOrd="0" destOrd="0" presId="urn:microsoft.com/office/officeart/2005/8/layout/pyramid1"/>
    <dgm:cxn modelId="{DF4F4FA3-EF71-4D1B-9D7F-A684660E7DE2}" type="presOf" srcId="{4F6147D7-351F-453D-8FE7-8EC5876125B0}" destId="{ECA91EE8-CA8A-47D1-91AE-0B9AD55C79D3}" srcOrd="0" destOrd="0" presId="urn:microsoft.com/office/officeart/2005/8/layout/pyramid1"/>
    <dgm:cxn modelId="{27CB5917-60C4-4484-B372-338660005BB8}" type="presOf" srcId="{EC94ACB9-7642-49A0-B65D-C7DEC2615908}" destId="{CD73F190-A944-4B36-B9E4-EFF3B54267BA}" srcOrd="0" destOrd="0" presId="urn:microsoft.com/office/officeart/2005/8/layout/pyramid1"/>
    <dgm:cxn modelId="{E59A9EAE-1577-4FB4-82E1-D89F51FA51FB}" type="presOf" srcId="{EC94ACB9-7642-49A0-B65D-C7DEC2615908}" destId="{52207331-2CC9-478C-A938-92B3EBA7EF2F}" srcOrd="1" destOrd="0" presId="urn:microsoft.com/office/officeart/2005/8/layout/pyramid1"/>
    <dgm:cxn modelId="{D2C3DD09-365D-44D5-85F7-4876DA10BEF6}" srcId="{2537A98B-D4FE-4E92-B1B6-28BD0DFE536C}" destId="{4F6147D7-351F-453D-8FE7-8EC5876125B0}" srcOrd="1" destOrd="0" parTransId="{F244F1FC-5879-4254-B78F-D626AFE1A032}" sibTransId="{0E97E0A6-FAA4-42A4-AB4F-0A96BE35A810}"/>
    <dgm:cxn modelId="{8202790E-E1C9-424E-8FEF-DDF69C0648BD}" type="presOf" srcId="{60D7D0A6-B680-46C4-9D20-8D0C6C9F158B}" destId="{6F05AB1E-2193-471D-98D5-5B82E3340055}" srcOrd="1" destOrd="0" presId="urn:microsoft.com/office/officeart/2005/8/layout/pyramid1"/>
    <dgm:cxn modelId="{F9249077-622F-4BD1-A4B8-A4C887056FF1}" type="presOf" srcId="{2537A98B-D4FE-4E92-B1B6-28BD0DFE536C}" destId="{9412423C-D6D3-4ABD-9226-D6A276005BA8}" srcOrd="0" destOrd="0" presId="urn:microsoft.com/office/officeart/2005/8/layout/pyramid1"/>
    <dgm:cxn modelId="{0E0A90C8-B340-4B14-A521-61A717A6BD73}" type="presOf" srcId="{4F4A1C0F-999D-4FEC-8D13-3D7EB58CB629}" destId="{DFD4C4E0-F80E-4BB3-9C5D-A67DC2E1DDD3}" srcOrd="1" destOrd="0" presId="urn:microsoft.com/office/officeart/2005/8/layout/pyramid1"/>
    <dgm:cxn modelId="{B0DDA3D9-189F-4CAC-9614-3BAF45AC24AA}" type="presOf" srcId="{305AB3D3-6718-4567-A8D9-2D29C946FB07}" destId="{9078E221-ABAF-48E3-AAD6-C0DD4C7D8E41}" srcOrd="0" destOrd="0" presId="urn:microsoft.com/office/officeart/2005/8/layout/pyramid1"/>
    <dgm:cxn modelId="{EA83AAA3-77D6-4476-ACD1-392AD6BD193D}" type="presOf" srcId="{C1EE08BD-2A5B-49A4-B043-5DF06392CFB0}" destId="{83B9F020-BC46-40C6-9B03-24451D6BC043}" srcOrd="1" destOrd="0" presId="urn:microsoft.com/office/officeart/2005/8/layout/pyramid1"/>
    <dgm:cxn modelId="{E452F13D-6176-4B2F-BF0D-DBEA20A4EB1E}" type="presParOf" srcId="{9412423C-D6D3-4ABD-9226-D6A276005BA8}" destId="{6BDE7943-7AA6-4FC3-96E5-AE3829637A28}" srcOrd="0" destOrd="0" presId="urn:microsoft.com/office/officeart/2005/8/layout/pyramid1"/>
    <dgm:cxn modelId="{039BFDF2-25A8-4080-90AB-DE6E9ECBFD6A}" type="presParOf" srcId="{6BDE7943-7AA6-4FC3-96E5-AE3829637A28}" destId="{9078E221-ABAF-48E3-AAD6-C0DD4C7D8E41}" srcOrd="0" destOrd="0" presId="urn:microsoft.com/office/officeart/2005/8/layout/pyramid1"/>
    <dgm:cxn modelId="{DB0448B9-6510-4913-913D-F1DE3C50039E}" type="presParOf" srcId="{6BDE7943-7AA6-4FC3-96E5-AE3829637A28}" destId="{78A03D5C-BA33-47BE-9267-D2A26FAAE864}" srcOrd="1" destOrd="0" presId="urn:microsoft.com/office/officeart/2005/8/layout/pyramid1"/>
    <dgm:cxn modelId="{B1CDF313-A968-48EC-8BF1-85BF237BA1BB}" type="presParOf" srcId="{9412423C-D6D3-4ABD-9226-D6A276005BA8}" destId="{3697AA55-38B8-4F2A-8EC1-6EFF7D3BBD4B}" srcOrd="1" destOrd="0" presId="urn:microsoft.com/office/officeart/2005/8/layout/pyramid1"/>
    <dgm:cxn modelId="{DADA1C97-D41E-4C86-95CC-2D022316849C}" type="presParOf" srcId="{3697AA55-38B8-4F2A-8EC1-6EFF7D3BBD4B}" destId="{ECA91EE8-CA8A-47D1-91AE-0B9AD55C79D3}" srcOrd="0" destOrd="0" presId="urn:microsoft.com/office/officeart/2005/8/layout/pyramid1"/>
    <dgm:cxn modelId="{1C5A38DD-D2CE-4C22-9697-12B4F26D2A6B}" type="presParOf" srcId="{3697AA55-38B8-4F2A-8EC1-6EFF7D3BBD4B}" destId="{82ADD0A5-764E-4F72-A235-6D0594DE45CA}" srcOrd="1" destOrd="0" presId="urn:microsoft.com/office/officeart/2005/8/layout/pyramid1"/>
    <dgm:cxn modelId="{2E90629C-03C7-4032-A64E-EC2D240BE181}" type="presParOf" srcId="{9412423C-D6D3-4ABD-9226-D6A276005BA8}" destId="{23DE823E-D943-417B-9663-BCE40951C2E8}" srcOrd="2" destOrd="0" presId="urn:microsoft.com/office/officeart/2005/8/layout/pyramid1"/>
    <dgm:cxn modelId="{5E2F1F1E-555D-45CF-AE4A-72F1E1D19C0C}" type="presParOf" srcId="{23DE823E-D943-417B-9663-BCE40951C2E8}" destId="{CD73F190-A944-4B36-B9E4-EFF3B54267BA}" srcOrd="0" destOrd="0" presId="urn:microsoft.com/office/officeart/2005/8/layout/pyramid1"/>
    <dgm:cxn modelId="{CD962FEF-F663-4667-95C6-E3F537BFEADA}" type="presParOf" srcId="{23DE823E-D943-417B-9663-BCE40951C2E8}" destId="{52207331-2CC9-478C-A938-92B3EBA7EF2F}" srcOrd="1" destOrd="0" presId="urn:microsoft.com/office/officeart/2005/8/layout/pyramid1"/>
    <dgm:cxn modelId="{7B59A744-16B8-4865-A5E2-98F3AFDE2EA3}" type="presParOf" srcId="{9412423C-D6D3-4ABD-9226-D6A276005BA8}" destId="{5A47A9EA-9280-43F1-BEFE-D032DD2CC993}" srcOrd="3" destOrd="0" presId="urn:microsoft.com/office/officeart/2005/8/layout/pyramid1"/>
    <dgm:cxn modelId="{CA9E4AAC-CFBF-4FF8-8D9B-64A301555891}" type="presParOf" srcId="{5A47A9EA-9280-43F1-BEFE-D032DD2CC993}" destId="{C8BA9AE2-3107-49E7-AF48-C1D4A102EBCF}" srcOrd="0" destOrd="0" presId="urn:microsoft.com/office/officeart/2005/8/layout/pyramid1"/>
    <dgm:cxn modelId="{29BB31E5-8C73-4C3F-B961-B0F651E687DA}" type="presParOf" srcId="{5A47A9EA-9280-43F1-BEFE-D032DD2CC993}" destId="{83B9F020-BC46-40C6-9B03-24451D6BC043}" srcOrd="1" destOrd="0" presId="urn:microsoft.com/office/officeart/2005/8/layout/pyramid1"/>
    <dgm:cxn modelId="{79606315-AC73-41F3-BEF8-A7219B3C7DF5}" type="presParOf" srcId="{9412423C-D6D3-4ABD-9226-D6A276005BA8}" destId="{2BE5E1F4-AD20-4CB7-A0F1-FFE02B82E1A0}" srcOrd="4" destOrd="0" presId="urn:microsoft.com/office/officeart/2005/8/layout/pyramid1"/>
    <dgm:cxn modelId="{AE1B1015-80BA-4D8F-88F6-2262198C95F4}" type="presParOf" srcId="{2BE5E1F4-AD20-4CB7-A0F1-FFE02B82E1A0}" destId="{2C30E74A-AB6C-4DC4-85EF-EBBD7742D622}" srcOrd="0" destOrd="0" presId="urn:microsoft.com/office/officeart/2005/8/layout/pyramid1"/>
    <dgm:cxn modelId="{04242487-033E-44EC-9144-1365A10B00C8}" type="presParOf" srcId="{2BE5E1F4-AD20-4CB7-A0F1-FFE02B82E1A0}" destId="{7B7EE162-B6A6-400F-A42F-0504FDC1B172}" srcOrd="1" destOrd="0" presId="urn:microsoft.com/office/officeart/2005/8/layout/pyramid1"/>
    <dgm:cxn modelId="{F0BE967A-D02D-478D-B631-7605A7B52A37}" type="presParOf" srcId="{9412423C-D6D3-4ABD-9226-D6A276005BA8}" destId="{460AAF7E-A4C8-4755-A9F6-123A43B147E3}" srcOrd="5" destOrd="0" presId="urn:microsoft.com/office/officeart/2005/8/layout/pyramid1"/>
    <dgm:cxn modelId="{BB4D5F34-EE43-405F-AE61-767316BCC5E5}" type="presParOf" srcId="{460AAF7E-A4C8-4755-A9F6-123A43B147E3}" destId="{BE9A9E07-C231-4CEF-BCE0-DDAF73DC6E6C}" srcOrd="0" destOrd="0" presId="urn:microsoft.com/office/officeart/2005/8/layout/pyramid1"/>
    <dgm:cxn modelId="{ABF30E2B-939C-4751-B5D9-BBE31E4C91BF}" type="presParOf" srcId="{460AAF7E-A4C8-4755-A9F6-123A43B147E3}" destId="{DFD4C4E0-F80E-4BB3-9C5D-A67DC2E1DDD3}" srcOrd="1" destOrd="0" presId="urn:microsoft.com/office/officeart/2005/8/layout/pyramid1"/>
    <dgm:cxn modelId="{52F28349-FE01-4821-88EC-EC01A123CCF5}" type="presParOf" srcId="{9412423C-D6D3-4ABD-9226-D6A276005BA8}" destId="{917E92A3-8D8B-46B9-AA1A-356DE4243CA7}" srcOrd="6" destOrd="0" presId="urn:microsoft.com/office/officeart/2005/8/layout/pyramid1"/>
    <dgm:cxn modelId="{EA3D403B-698B-41B5-AC3A-A8C860F4E2DD}" type="presParOf" srcId="{917E92A3-8D8B-46B9-AA1A-356DE4243CA7}" destId="{615D5727-4AF4-4FBF-ACE3-84DB15C2AF7D}" srcOrd="0" destOrd="0" presId="urn:microsoft.com/office/officeart/2005/8/layout/pyramid1"/>
    <dgm:cxn modelId="{A10F4AFE-F823-43CD-9FF1-616FBE41EC6F}" type="presParOf" srcId="{917E92A3-8D8B-46B9-AA1A-356DE4243CA7}" destId="{6F05AB1E-2193-471D-98D5-5B82E33400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D46448-C3B6-42A2-A606-929E09AC47DE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FFB14E23-3256-42B8-97A4-0261DE96ADB9}">
      <dgm:prSet phldrT="[Текст]"/>
      <dgm:spPr/>
      <dgm:t>
        <a:bodyPr/>
        <a:lstStyle/>
        <a:p>
          <a:r>
            <a:rPr lang="ro-RO" dirty="0" smtClean="0"/>
            <a:t>Colaborare -4</a:t>
          </a:r>
          <a:endParaRPr lang="ru-RU" dirty="0"/>
        </a:p>
      </dgm:t>
    </dgm:pt>
    <dgm:pt modelId="{F15ED7C6-35C3-4DAA-B797-3186CE67940A}" type="parTrans" cxnId="{27F3D289-3504-4EAD-855B-22F5C9571296}">
      <dgm:prSet/>
      <dgm:spPr/>
      <dgm:t>
        <a:bodyPr/>
        <a:lstStyle/>
        <a:p>
          <a:endParaRPr lang="ru-RU"/>
        </a:p>
      </dgm:t>
    </dgm:pt>
    <dgm:pt modelId="{5708B6BB-E263-4375-BD0F-539E69468C50}" type="sibTrans" cxnId="{27F3D289-3504-4EAD-855B-22F5C9571296}">
      <dgm:prSet/>
      <dgm:spPr/>
      <dgm:t>
        <a:bodyPr/>
        <a:lstStyle/>
        <a:p>
          <a:endParaRPr lang="ru-RU"/>
        </a:p>
      </dgm:t>
    </dgm:pt>
    <dgm:pt modelId="{39D39DAE-C29E-44B1-88A8-F9FE425A4378}">
      <dgm:prSet phldrT="[Текст]"/>
      <dgm:spPr/>
      <dgm:t>
        <a:bodyPr/>
        <a:lstStyle/>
        <a:p>
          <a:r>
            <a:rPr lang="ro-RO" dirty="0" smtClean="0"/>
            <a:t>Organizarea -7</a:t>
          </a:r>
          <a:endParaRPr lang="ru-RU" dirty="0"/>
        </a:p>
      </dgm:t>
    </dgm:pt>
    <dgm:pt modelId="{426C4537-ABA2-436A-9063-20EDBAD24582}" type="parTrans" cxnId="{56DA059F-7D23-46AD-AECE-00E40764D178}">
      <dgm:prSet/>
      <dgm:spPr/>
      <dgm:t>
        <a:bodyPr/>
        <a:lstStyle/>
        <a:p>
          <a:endParaRPr lang="ru-RU"/>
        </a:p>
      </dgm:t>
    </dgm:pt>
    <dgm:pt modelId="{EBF4BC2A-FB12-49C4-8C0B-FB72D9A59506}" type="sibTrans" cxnId="{56DA059F-7D23-46AD-AECE-00E40764D178}">
      <dgm:prSet/>
      <dgm:spPr/>
      <dgm:t>
        <a:bodyPr/>
        <a:lstStyle/>
        <a:p>
          <a:endParaRPr lang="ru-RU"/>
        </a:p>
      </dgm:t>
    </dgm:pt>
    <dgm:pt modelId="{6276B63B-6D29-4E74-9BCB-96FC000EEBA8}">
      <dgm:prSet/>
      <dgm:spPr/>
      <dgm:t>
        <a:bodyPr/>
        <a:lstStyle/>
        <a:p>
          <a:r>
            <a:rPr lang="ro-RO" dirty="0" smtClean="0"/>
            <a:t>Facilități, dezvoltare, finanțe -1</a:t>
          </a:r>
          <a:endParaRPr lang="ru-RU" dirty="0"/>
        </a:p>
      </dgm:t>
    </dgm:pt>
    <dgm:pt modelId="{9D30E6EB-0B31-4AB9-B176-3F796A649168}" type="parTrans" cxnId="{18983680-3709-4B08-9D1C-15912A64617A}">
      <dgm:prSet/>
      <dgm:spPr/>
      <dgm:t>
        <a:bodyPr/>
        <a:lstStyle/>
        <a:p>
          <a:endParaRPr lang="ru-RU"/>
        </a:p>
      </dgm:t>
    </dgm:pt>
    <dgm:pt modelId="{7E216592-0FD8-470B-8A9F-F463B7A5D68B}" type="sibTrans" cxnId="{18983680-3709-4B08-9D1C-15912A64617A}">
      <dgm:prSet/>
      <dgm:spPr/>
      <dgm:t>
        <a:bodyPr/>
        <a:lstStyle/>
        <a:p>
          <a:endParaRPr lang="ru-RU"/>
        </a:p>
      </dgm:t>
    </dgm:pt>
    <dgm:pt modelId="{5ECB4DDE-DCB8-4C6C-9ED3-61EEBA19EF0D}">
      <dgm:prSet/>
      <dgm:spPr/>
      <dgm:t>
        <a:bodyPr/>
        <a:lstStyle/>
        <a:p>
          <a:r>
            <a:rPr lang="ro-RO" dirty="0" smtClean="0"/>
            <a:t>Infrastructura, dispozitive, instruiri -2</a:t>
          </a:r>
          <a:endParaRPr lang="ru-RU" dirty="0"/>
        </a:p>
      </dgm:t>
    </dgm:pt>
    <dgm:pt modelId="{2A30EDA9-DA40-4040-AA0A-043A28805A9D}" type="parTrans" cxnId="{4012592C-2040-4DE6-9B98-FD66BFF51341}">
      <dgm:prSet/>
      <dgm:spPr/>
      <dgm:t>
        <a:bodyPr/>
        <a:lstStyle/>
        <a:p>
          <a:endParaRPr lang="ru-RU"/>
        </a:p>
      </dgm:t>
    </dgm:pt>
    <dgm:pt modelId="{F25D84C1-C53E-4B63-8A6B-EE3BEDC190BC}" type="sibTrans" cxnId="{4012592C-2040-4DE6-9B98-FD66BFF51341}">
      <dgm:prSet/>
      <dgm:spPr/>
      <dgm:t>
        <a:bodyPr/>
        <a:lstStyle/>
        <a:p>
          <a:endParaRPr lang="ru-RU"/>
        </a:p>
      </dgm:t>
    </dgm:pt>
    <dgm:pt modelId="{F132CEB6-B479-4308-B58B-F39D280BC617}" type="pres">
      <dgm:prSet presAssocID="{6FD46448-C3B6-42A2-A606-929E09AC47DE}" presName="Name0" presStyleCnt="0">
        <dgm:presLayoutVars>
          <dgm:dir/>
          <dgm:animLvl val="lvl"/>
          <dgm:resizeHandles val="exact"/>
        </dgm:presLayoutVars>
      </dgm:prSet>
      <dgm:spPr/>
    </dgm:pt>
    <dgm:pt modelId="{F8466232-A5E7-4B63-9DBE-9A768C358351}" type="pres">
      <dgm:prSet presAssocID="{6276B63B-6D29-4E74-9BCB-96FC000EEBA8}" presName="Name8" presStyleCnt="0"/>
      <dgm:spPr/>
    </dgm:pt>
    <dgm:pt modelId="{F48FC44C-2646-4C5F-BABB-B25C6A059931}" type="pres">
      <dgm:prSet presAssocID="{6276B63B-6D29-4E74-9BCB-96FC000EEBA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EB198-8E07-4BE5-B40B-57E7580813A1}" type="pres">
      <dgm:prSet presAssocID="{6276B63B-6D29-4E74-9BCB-96FC000EEB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9D8B-36C0-40C5-A7E9-11167CB23335}" type="pres">
      <dgm:prSet presAssocID="{5ECB4DDE-DCB8-4C6C-9ED3-61EEBA19EF0D}" presName="Name8" presStyleCnt="0"/>
      <dgm:spPr/>
    </dgm:pt>
    <dgm:pt modelId="{4F37DF77-6FDB-4213-8014-AC3A1188863C}" type="pres">
      <dgm:prSet presAssocID="{5ECB4DDE-DCB8-4C6C-9ED3-61EEBA19EF0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78BC0-CCB9-424F-8BC3-807FC9C73DAA}" type="pres">
      <dgm:prSet presAssocID="{5ECB4DDE-DCB8-4C6C-9ED3-61EEBA19EF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40E19-FAB6-4FBB-A371-B4DCAE528EA1}" type="pres">
      <dgm:prSet presAssocID="{FFB14E23-3256-42B8-97A4-0261DE96ADB9}" presName="Name8" presStyleCnt="0"/>
      <dgm:spPr/>
    </dgm:pt>
    <dgm:pt modelId="{C3D3AD9E-06FD-4587-9C5C-D916007C9E76}" type="pres">
      <dgm:prSet presAssocID="{FFB14E23-3256-42B8-97A4-0261DE96ADB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667EE-0B06-400B-A834-F7C13033D105}" type="pres">
      <dgm:prSet presAssocID="{FFB14E23-3256-42B8-97A4-0261DE96AD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A2A99-2103-48E1-9D1B-28C227357E5C}" type="pres">
      <dgm:prSet presAssocID="{39D39DAE-C29E-44B1-88A8-F9FE425A4378}" presName="Name8" presStyleCnt="0"/>
      <dgm:spPr/>
    </dgm:pt>
    <dgm:pt modelId="{7827D104-413A-4B7E-BF03-DA543F2213D1}" type="pres">
      <dgm:prSet presAssocID="{39D39DAE-C29E-44B1-88A8-F9FE425A437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C732-37DC-434C-996C-E75E45E69606}" type="pres">
      <dgm:prSet presAssocID="{39D39DAE-C29E-44B1-88A8-F9FE425A43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A945D-D25D-4966-88A3-DD882CBCAF37}" type="presOf" srcId="{39D39DAE-C29E-44B1-88A8-F9FE425A4378}" destId="{7827D104-413A-4B7E-BF03-DA543F2213D1}" srcOrd="0" destOrd="0" presId="urn:microsoft.com/office/officeart/2005/8/layout/pyramid1"/>
    <dgm:cxn modelId="{7B35460A-38D5-49E5-9434-759541917DD0}" type="presOf" srcId="{6276B63B-6D29-4E74-9BCB-96FC000EEBA8}" destId="{9F6EB198-8E07-4BE5-B40B-57E7580813A1}" srcOrd="1" destOrd="0" presId="urn:microsoft.com/office/officeart/2005/8/layout/pyramid1"/>
    <dgm:cxn modelId="{18983680-3709-4B08-9D1C-15912A64617A}" srcId="{6FD46448-C3B6-42A2-A606-929E09AC47DE}" destId="{6276B63B-6D29-4E74-9BCB-96FC000EEBA8}" srcOrd="0" destOrd="0" parTransId="{9D30E6EB-0B31-4AB9-B176-3F796A649168}" sibTransId="{7E216592-0FD8-470B-8A9F-F463B7A5D68B}"/>
    <dgm:cxn modelId="{1087A58D-3133-4411-939C-26CF32F78C3A}" type="presOf" srcId="{6FD46448-C3B6-42A2-A606-929E09AC47DE}" destId="{F132CEB6-B479-4308-B58B-F39D280BC617}" srcOrd="0" destOrd="0" presId="urn:microsoft.com/office/officeart/2005/8/layout/pyramid1"/>
    <dgm:cxn modelId="{0EADD6CB-53EC-4256-87CF-E0D6CC4CD1F5}" type="presOf" srcId="{FFB14E23-3256-42B8-97A4-0261DE96ADB9}" destId="{C3D3AD9E-06FD-4587-9C5C-D916007C9E76}" srcOrd="0" destOrd="0" presId="urn:microsoft.com/office/officeart/2005/8/layout/pyramid1"/>
    <dgm:cxn modelId="{F84BAD98-5A3F-4A60-80DE-6E1F1606ED5F}" type="presOf" srcId="{FFB14E23-3256-42B8-97A4-0261DE96ADB9}" destId="{489667EE-0B06-400B-A834-F7C13033D105}" srcOrd="1" destOrd="0" presId="urn:microsoft.com/office/officeart/2005/8/layout/pyramid1"/>
    <dgm:cxn modelId="{73CD8906-B3C3-47FA-8BC2-F779F90B557F}" type="presOf" srcId="{5ECB4DDE-DCB8-4C6C-9ED3-61EEBA19EF0D}" destId="{6A978BC0-CCB9-424F-8BC3-807FC9C73DAA}" srcOrd="1" destOrd="0" presId="urn:microsoft.com/office/officeart/2005/8/layout/pyramid1"/>
    <dgm:cxn modelId="{14B6D998-E9AA-43E0-AC83-405FFE7BB781}" type="presOf" srcId="{5ECB4DDE-DCB8-4C6C-9ED3-61EEBA19EF0D}" destId="{4F37DF77-6FDB-4213-8014-AC3A1188863C}" srcOrd="0" destOrd="0" presId="urn:microsoft.com/office/officeart/2005/8/layout/pyramid1"/>
    <dgm:cxn modelId="{4012592C-2040-4DE6-9B98-FD66BFF51341}" srcId="{6FD46448-C3B6-42A2-A606-929E09AC47DE}" destId="{5ECB4DDE-DCB8-4C6C-9ED3-61EEBA19EF0D}" srcOrd="1" destOrd="0" parTransId="{2A30EDA9-DA40-4040-AA0A-043A28805A9D}" sibTransId="{F25D84C1-C53E-4B63-8A6B-EE3BEDC190BC}"/>
    <dgm:cxn modelId="{56DA059F-7D23-46AD-AECE-00E40764D178}" srcId="{6FD46448-C3B6-42A2-A606-929E09AC47DE}" destId="{39D39DAE-C29E-44B1-88A8-F9FE425A4378}" srcOrd="3" destOrd="0" parTransId="{426C4537-ABA2-436A-9063-20EDBAD24582}" sibTransId="{EBF4BC2A-FB12-49C4-8C0B-FB72D9A59506}"/>
    <dgm:cxn modelId="{27F3D289-3504-4EAD-855B-22F5C9571296}" srcId="{6FD46448-C3B6-42A2-A606-929E09AC47DE}" destId="{FFB14E23-3256-42B8-97A4-0261DE96ADB9}" srcOrd="2" destOrd="0" parTransId="{F15ED7C6-35C3-4DAA-B797-3186CE67940A}" sibTransId="{5708B6BB-E263-4375-BD0F-539E69468C50}"/>
    <dgm:cxn modelId="{A3998E44-C306-4DD7-8F4B-7AFC817E15FD}" type="presOf" srcId="{39D39DAE-C29E-44B1-88A8-F9FE425A4378}" destId="{CA35C732-37DC-434C-996C-E75E45E69606}" srcOrd="1" destOrd="0" presId="urn:microsoft.com/office/officeart/2005/8/layout/pyramid1"/>
    <dgm:cxn modelId="{56990655-C1EC-4DB7-9BAE-7C40E93741B7}" type="presOf" srcId="{6276B63B-6D29-4E74-9BCB-96FC000EEBA8}" destId="{F48FC44C-2646-4C5F-BABB-B25C6A059931}" srcOrd="0" destOrd="0" presId="urn:microsoft.com/office/officeart/2005/8/layout/pyramid1"/>
    <dgm:cxn modelId="{0475D984-E588-498C-8450-A00828BB05F5}" type="presParOf" srcId="{F132CEB6-B479-4308-B58B-F39D280BC617}" destId="{F8466232-A5E7-4B63-9DBE-9A768C358351}" srcOrd="0" destOrd="0" presId="urn:microsoft.com/office/officeart/2005/8/layout/pyramid1"/>
    <dgm:cxn modelId="{F5298DA7-5BD1-4BB0-912C-5DBB92017585}" type="presParOf" srcId="{F8466232-A5E7-4B63-9DBE-9A768C358351}" destId="{F48FC44C-2646-4C5F-BABB-B25C6A059931}" srcOrd="0" destOrd="0" presId="urn:microsoft.com/office/officeart/2005/8/layout/pyramid1"/>
    <dgm:cxn modelId="{9904D67E-AD77-429B-8CC8-CF77C7A5C3EA}" type="presParOf" srcId="{F8466232-A5E7-4B63-9DBE-9A768C358351}" destId="{9F6EB198-8E07-4BE5-B40B-57E7580813A1}" srcOrd="1" destOrd="0" presId="urn:microsoft.com/office/officeart/2005/8/layout/pyramid1"/>
    <dgm:cxn modelId="{D5F1D1E9-DB00-43C3-A64D-D09F90FDF548}" type="presParOf" srcId="{F132CEB6-B479-4308-B58B-F39D280BC617}" destId="{45079D8B-36C0-40C5-A7E9-11167CB23335}" srcOrd="1" destOrd="0" presId="urn:microsoft.com/office/officeart/2005/8/layout/pyramid1"/>
    <dgm:cxn modelId="{6EE4B6A7-9EAB-42A3-BC62-6AFDFDA6A475}" type="presParOf" srcId="{45079D8B-36C0-40C5-A7E9-11167CB23335}" destId="{4F37DF77-6FDB-4213-8014-AC3A1188863C}" srcOrd="0" destOrd="0" presId="urn:microsoft.com/office/officeart/2005/8/layout/pyramid1"/>
    <dgm:cxn modelId="{52148885-59F8-48D6-808D-902805451268}" type="presParOf" srcId="{45079D8B-36C0-40C5-A7E9-11167CB23335}" destId="{6A978BC0-CCB9-424F-8BC3-807FC9C73DAA}" srcOrd="1" destOrd="0" presId="urn:microsoft.com/office/officeart/2005/8/layout/pyramid1"/>
    <dgm:cxn modelId="{8EC42D47-D43B-4A36-842F-D302C6F06D4E}" type="presParOf" srcId="{F132CEB6-B479-4308-B58B-F39D280BC617}" destId="{F1940E19-FAB6-4FBB-A371-B4DCAE528EA1}" srcOrd="2" destOrd="0" presId="urn:microsoft.com/office/officeart/2005/8/layout/pyramid1"/>
    <dgm:cxn modelId="{6504F0E5-D372-4232-AFF1-70EA7F7B619D}" type="presParOf" srcId="{F1940E19-FAB6-4FBB-A371-B4DCAE528EA1}" destId="{C3D3AD9E-06FD-4587-9C5C-D916007C9E76}" srcOrd="0" destOrd="0" presId="urn:microsoft.com/office/officeart/2005/8/layout/pyramid1"/>
    <dgm:cxn modelId="{4BBB64DF-ED00-4540-A219-983C7CA10538}" type="presParOf" srcId="{F1940E19-FAB6-4FBB-A371-B4DCAE528EA1}" destId="{489667EE-0B06-400B-A834-F7C13033D105}" srcOrd="1" destOrd="0" presId="urn:microsoft.com/office/officeart/2005/8/layout/pyramid1"/>
    <dgm:cxn modelId="{3AA195F7-DED7-4BCA-A8A5-AF5696153157}" type="presParOf" srcId="{F132CEB6-B479-4308-B58B-F39D280BC617}" destId="{0E2A2A99-2103-48E1-9D1B-28C227357E5C}" srcOrd="3" destOrd="0" presId="urn:microsoft.com/office/officeart/2005/8/layout/pyramid1"/>
    <dgm:cxn modelId="{47D93600-E0F1-44BC-B4B0-D0DDEDC5B0D4}" type="presParOf" srcId="{0E2A2A99-2103-48E1-9D1B-28C227357E5C}" destId="{7827D104-413A-4B7E-BF03-DA543F2213D1}" srcOrd="0" destOrd="0" presId="urn:microsoft.com/office/officeart/2005/8/layout/pyramid1"/>
    <dgm:cxn modelId="{626690A4-8E90-46C5-8F54-36E13F437214}" type="presParOf" srcId="{0E2A2A99-2103-48E1-9D1B-28C227357E5C}" destId="{CA35C732-37DC-434C-996C-E75E45E696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7EA02C-F7B6-4E7E-8042-37B0502528EC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99D6635D-10E3-405F-88A4-939D4F7F2FE5}">
      <dgm:prSet phldrT="[Текст]"/>
      <dgm:spPr/>
      <dgm:t>
        <a:bodyPr/>
        <a:lstStyle/>
        <a:p>
          <a:r>
            <a:rPr lang="ro-RO" dirty="0" smtClean="0"/>
            <a:t>Colaborare, dispozitive, finanțe -2</a:t>
          </a:r>
          <a:endParaRPr lang="ru-RU" dirty="0"/>
        </a:p>
      </dgm:t>
    </dgm:pt>
    <dgm:pt modelId="{672CF578-AD94-4D97-98A5-74C068294402}" type="parTrans" cxnId="{B7F5F204-559A-42D9-BD09-95EF032CD7D9}">
      <dgm:prSet/>
      <dgm:spPr/>
      <dgm:t>
        <a:bodyPr/>
        <a:lstStyle/>
        <a:p>
          <a:endParaRPr lang="ru-RU"/>
        </a:p>
      </dgm:t>
    </dgm:pt>
    <dgm:pt modelId="{26E03AF9-BEEA-4EE9-BDF9-1DDEFCEB83E4}" type="sibTrans" cxnId="{B7F5F204-559A-42D9-BD09-95EF032CD7D9}">
      <dgm:prSet/>
      <dgm:spPr/>
      <dgm:t>
        <a:bodyPr/>
        <a:lstStyle/>
        <a:p>
          <a:endParaRPr lang="ru-RU"/>
        </a:p>
      </dgm:t>
    </dgm:pt>
    <dgm:pt modelId="{11ABF7F3-DE8C-44CD-B874-0A038204B50B}">
      <dgm:prSet phldrT="[Текст]"/>
      <dgm:spPr/>
      <dgm:t>
        <a:bodyPr/>
        <a:lstStyle/>
        <a:p>
          <a:r>
            <a:rPr lang="ro-RO" dirty="0" smtClean="0"/>
            <a:t>Infrastructura -3</a:t>
          </a:r>
          <a:endParaRPr lang="ru-RU" dirty="0"/>
        </a:p>
      </dgm:t>
    </dgm:pt>
    <dgm:pt modelId="{D09BDF16-8443-43E4-A187-1D2F19BB92B3}" type="parTrans" cxnId="{B773AAEA-DD2E-483C-B7CD-B67B72039A8A}">
      <dgm:prSet/>
      <dgm:spPr/>
      <dgm:t>
        <a:bodyPr/>
        <a:lstStyle/>
        <a:p>
          <a:endParaRPr lang="ru-RU"/>
        </a:p>
      </dgm:t>
    </dgm:pt>
    <dgm:pt modelId="{A460434E-0767-482A-B903-C14C9F415B5E}" type="sibTrans" cxnId="{B773AAEA-DD2E-483C-B7CD-B67B72039A8A}">
      <dgm:prSet/>
      <dgm:spPr/>
      <dgm:t>
        <a:bodyPr/>
        <a:lstStyle/>
        <a:p>
          <a:endParaRPr lang="ru-RU"/>
        </a:p>
      </dgm:t>
    </dgm:pt>
    <dgm:pt modelId="{764085F5-9E0D-44F3-8934-DE43089E282D}">
      <dgm:prSet phldrT="[Текст]"/>
      <dgm:spPr/>
      <dgm:t>
        <a:bodyPr/>
        <a:lstStyle/>
        <a:p>
          <a:r>
            <a:rPr lang="ro-RO" dirty="0" smtClean="0"/>
            <a:t>Organizarea -5</a:t>
          </a:r>
          <a:endParaRPr lang="ru-RU" dirty="0"/>
        </a:p>
      </dgm:t>
    </dgm:pt>
    <dgm:pt modelId="{C8C4058F-B694-4E9D-9449-301F02F99D91}" type="parTrans" cxnId="{A6BB9018-D34C-41BA-9D2D-29426117E3ED}">
      <dgm:prSet/>
      <dgm:spPr/>
      <dgm:t>
        <a:bodyPr/>
        <a:lstStyle/>
        <a:p>
          <a:endParaRPr lang="ru-RU"/>
        </a:p>
      </dgm:t>
    </dgm:pt>
    <dgm:pt modelId="{4C8AB2E6-0E72-49CE-A7F1-D4A46C8DEA10}" type="sibTrans" cxnId="{A6BB9018-D34C-41BA-9D2D-29426117E3ED}">
      <dgm:prSet/>
      <dgm:spPr/>
      <dgm:t>
        <a:bodyPr/>
        <a:lstStyle/>
        <a:p>
          <a:endParaRPr lang="ru-RU"/>
        </a:p>
      </dgm:t>
    </dgm:pt>
    <dgm:pt modelId="{C1C3DB13-F9D9-41AC-9FA6-15B3F7974F46}">
      <dgm:prSet/>
      <dgm:spPr/>
      <dgm:t>
        <a:bodyPr/>
        <a:lstStyle/>
        <a:p>
          <a:r>
            <a:rPr lang="ro-RO" dirty="0" smtClean="0"/>
            <a:t>Dezvoltare -1</a:t>
          </a:r>
          <a:endParaRPr lang="ru-RU" dirty="0"/>
        </a:p>
      </dgm:t>
    </dgm:pt>
    <dgm:pt modelId="{490079DB-6947-4FE3-ABF2-2A424740F886}" type="parTrans" cxnId="{C48A8BA5-DF06-4908-BADB-EFEDDF8E5418}">
      <dgm:prSet/>
      <dgm:spPr/>
      <dgm:t>
        <a:bodyPr/>
        <a:lstStyle/>
        <a:p>
          <a:endParaRPr lang="ru-RU"/>
        </a:p>
      </dgm:t>
    </dgm:pt>
    <dgm:pt modelId="{F0B7DFAD-34EE-45F6-A6D3-00A78FF46572}" type="sibTrans" cxnId="{C48A8BA5-DF06-4908-BADB-EFEDDF8E5418}">
      <dgm:prSet/>
      <dgm:spPr/>
      <dgm:t>
        <a:bodyPr/>
        <a:lstStyle/>
        <a:p>
          <a:endParaRPr lang="ru-RU"/>
        </a:p>
      </dgm:t>
    </dgm:pt>
    <dgm:pt modelId="{2A1CAE07-F14D-4589-9F88-A5598EC3CB37}" type="pres">
      <dgm:prSet presAssocID="{E07EA02C-F7B6-4E7E-8042-37B0502528EC}" presName="Name0" presStyleCnt="0">
        <dgm:presLayoutVars>
          <dgm:dir/>
          <dgm:animLvl val="lvl"/>
          <dgm:resizeHandles val="exact"/>
        </dgm:presLayoutVars>
      </dgm:prSet>
      <dgm:spPr/>
    </dgm:pt>
    <dgm:pt modelId="{436FADC9-DAF5-447F-B141-D432A25FB535}" type="pres">
      <dgm:prSet presAssocID="{C1C3DB13-F9D9-41AC-9FA6-15B3F7974F46}" presName="Name8" presStyleCnt="0"/>
      <dgm:spPr/>
    </dgm:pt>
    <dgm:pt modelId="{E5F55AA8-0204-437E-BF1E-ADBBD77426EA}" type="pres">
      <dgm:prSet presAssocID="{C1C3DB13-F9D9-41AC-9FA6-15B3F7974F46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12E83-4BB7-458A-A0DC-772713F89E76}" type="pres">
      <dgm:prSet presAssocID="{C1C3DB13-F9D9-41AC-9FA6-15B3F7974F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EC44-1B12-4261-8616-DCA8DE0192B8}" type="pres">
      <dgm:prSet presAssocID="{99D6635D-10E3-405F-88A4-939D4F7F2FE5}" presName="Name8" presStyleCnt="0"/>
      <dgm:spPr/>
    </dgm:pt>
    <dgm:pt modelId="{B0D10939-FFB6-4978-870A-3A578B307CE7}" type="pres">
      <dgm:prSet presAssocID="{99D6635D-10E3-405F-88A4-939D4F7F2FE5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3FD7A-EB1E-4866-BECC-7D3A5127983E}" type="pres">
      <dgm:prSet presAssocID="{99D6635D-10E3-405F-88A4-939D4F7F2F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C8406-5A16-4E84-8A58-F3847C387E0E}" type="pres">
      <dgm:prSet presAssocID="{11ABF7F3-DE8C-44CD-B874-0A038204B50B}" presName="Name8" presStyleCnt="0"/>
      <dgm:spPr/>
    </dgm:pt>
    <dgm:pt modelId="{18C31063-436B-4DD3-9FCD-BE267655E2C6}" type="pres">
      <dgm:prSet presAssocID="{11ABF7F3-DE8C-44CD-B874-0A038204B50B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20ABD-C3F3-432A-A66A-B21A3B69931E}" type="pres">
      <dgm:prSet presAssocID="{11ABF7F3-DE8C-44CD-B874-0A038204B5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7BF82-EDDD-4CF4-A806-7886DBBBF112}" type="pres">
      <dgm:prSet presAssocID="{764085F5-9E0D-44F3-8934-DE43089E282D}" presName="Name8" presStyleCnt="0"/>
      <dgm:spPr/>
    </dgm:pt>
    <dgm:pt modelId="{2F138D36-B8DA-4B56-8C22-CA5B5723F177}" type="pres">
      <dgm:prSet presAssocID="{764085F5-9E0D-44F3-8934-DE43089E282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8BEE9-EA7B-4B80-9B7A-F559F89B2848}" type="pres">
      <dgm:prSet presAssocID="{764085F5-9E0D-44F3-8934-DE43089E28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728F1-4E01-4E90-A5BC-B98115FC6EE2}" type="presOf" srcId="{764085F5-9E0D-44F3-8934-DE43089E282D}" destId="{2F138D36-B8DA-4B56-8C22-CA5B5723F177}" srcOrd="0" destOrd="0" presId="urn:microsoft.com/office/officeart/2005/8/layout/pyramid1"/>
    <dgm:cxn modelId="{435F335C-DBF7-4BBF-85CB-CC4DA336A70F}" type="presOf" srcId="{11ABF7F3-DE8C-44CD-B874-0A038204B50B}" destId="{18C31063-436B-4DD3-9FCD-BE267655E2C6}" srcOrd="0" destOrd="0" presId="urn:microsoft.com/office/officeart/2005/8/layout/pyramid1"/>
    <dgm:cxn modelId="{B773AAEA-DD2E-483C-B7CD-B67B72039A8A}" srcId="{E07EA02C-F7B6-4E7E-8042-37B0502528EC}" destId="{11ABF7F3-DE8C-44CD-B874-0A038204B50B}" srcOrd="2" destOrd="0" parTransId="{D09BDF16-8443-43E4-A187-1D2F19BB92B3}" sibTransId="{A460434E-0767-482A-B903-C14C9F415B5E}"/>
    <dgm:cxn modelId="{23FBA78D-EAC2-4414-A8A3-70C9ADCB9C90}" type="presOf" srcId="{764085F5-9E0D-44F3-8934-DE43089E282D}" destId="{B4D8BEE9-EA7B-4B80-9B7A-F559F89B2848}" srcOrd="1" destOrd="0" presId="urn:microsoft.com/office/officeart/2005/8/layout/pyramid1"/>
    <dgm:cxn modelId="{A6BB9018-D34C-41BA-9D2D-29426117E3ED}" srcId="{E07EA02C-F7B6-4E7E-8042-37B0502528EC}" destId="{764085F5-9E0D-44F3-8934-DE43089E282D}" srcOrd="3" destOrd="0" parTransId="{C8C4058F-B694-4E9D-9449-301F02F99D91}" sibTransId="{4C8AB2E6-0E72-49CE-A7F1-D4A46C8DEA10}"/>
    <dgm:cxn modelId="{581F46B7-D897-49E2-8E20-D2B3DB5BD5BC}" type="presOf" srcId="{C1C3DB13-F9D9-41AC-9FA6-15B3F7974F46}" destId="{E5F55AA8-0204-437E-BF1E-ADBBD77426EA}" srcOrd="0" destOrd="0" presId="urn:microsoft.com/office/officeart/2005/8/layout/pyramid1"/>
    <dgm:cxn modelId="{B7F5F204-559A-42D9-BD09-95EF032CD7D9}" srcId="{E07EA02C-F7B6-4E7E-8042-37B0502528EC}" destId="{99D6635D-10E3-405F-88A4-939D4F7F2FE5}" srcOrd="1" destOrd="0" parTransId="{672CF578-AD94-4D97-98A5-74C068294402}" sibTransId="{26E03AF9-BEEA-4EE9-BDF9-1DDEFCEB83E4}"/>
    <dgm:cxn modelId="{E9DF7347-75BC-4A1F-A297-89C8099800C0}" type="presOf" srcId="{E07EA02C-F7B6-4E7E-8042-37B0502528EC}" destId="{2A1CAE07-F14D-4589-9F88-A5598EC3CB37}" srcOrd="0" destOrd="0" presId="urn:microsoft.com/office/officeart/2005/8/layout/pyramid1"/>
    <dgm:cxn modelId="{C48A8BA5-DF06-4908-BADB-EFEDDF8E5418}" srcId="{E07EA02C-F7B6-4E7E-8042-37B0502528EC}" destId="{C1C3DB13-F9D9-41AC-9FA6-15B3F7974F46}" srcOrd="0" destOrd="0" parTransId="{490079DB-6947-4FE3-ABF2-2A424740F886}" sibTransId="{F0B7DFAD-34EE-45F6-A6D3-00A78FF46572}"/>
    <dgm:cxn modelId="{8BA42A39-01F9-482B-AA41-FEE94B950D44}" type="presOf" srcId="{99D6635D-10E3-405F-88A4-939D4F7F2FE5}" destId="{B0D10939-FFB6-4978-870A-3A578B307CE7}" srcOrd="0" destOrd="0" presId="urn:microsoft.com/office/officeart/2005/8/layout/pyramid1"/>
    <dgm:cxn modelId="{C4A9E07E-2800-45D1-A38A-460032BB5312}" type="presOf" srcId="{C1C3DB13-F9D9-41AC-9FA6-15B3F7974F46}" destId="{07E12E83-4BB7-458A-A0DC-772713F89E76}" srcOrd="1" destOrd="0" presId="urn:microsoft.com/office/officeart/2005/8/layout/pyramid1"/>
    <dgm:cxn modelId="{D72873C5-8DC2-4019-A440-31A9AD2BC07F}" type="presOf" srcId="{11ABF7F3-DE8C-44CD-B874-0A038204B50B}" destId="{22220ABD-C3F3-432A-A66A-B21A3B69931E}" srcOrd="1" destOrd="0" presId="urn:microsoft.com/office/officeart/2005/8/layout/pyramid1"/>
    <dgm:cxn modelId="{A834ED92-6C49-4483-BCC1-387E048273A1}" type="presOf" srcId="{99D6635D-10E3-405F-88A4-939D4F7F2FE5}" destId="{BE93FD7A-EB1E-4866-BECC-7D3A5127983E}" srcOrd="1" destOrd="0" presId="urn:microsoft.com/office/officeart/2005/8/layout/pyramid1"/>
    <dgm:cxn modelId="{E4596CED-026B-4E91-93B2-56BB2B707606}" type="presParOf" srcId="{2A1CAE07-F14D-4589-9F88-A5598EC3CB37}" destId="{436FADC9-DAF5-447F-B141-D432A25FB535}" srcOrd="0" destOrd="0" presId="urn:microsoft.com/office/officeart/2005/8/layout/pyramid1"/>
    <dgm:cxn modelId="{1827450E-65DC-47FE-B62B-E039E66B834A}" type="presParOf" srcId="{436FADC9-DAF5-447F-B141-D432A25FB535}" destId="{E5F55AA8-0204-437E-BF1E-ADBBD77426EA}" srcOrd="0" destOrd="0" presId="urn:microsoft.com/office/officeart/2005/8/layout/pyramid1"/>
    <dgm:cxn modelId="{63FA55A4-682D-4BA8-B344-B5B1A7AEDF93}" type="presParOf" srcId="{436FADC9-DAF5-447F-B141-D432A25FB535}" destId="{07E12E83-4BB7-458A-A0DC-772713F89E76}" srcOrd="1" destOrd="0" presId="urn:microsoft.com/office/officeart/2005/8/layout/pyramid1"/>
    <dgm:cxn modelId="{5306E334-D054-48A7-AB87-C48C96370857}" type="presParOf" srcId="{2A1CAE07-F14D-4589-9F88-A5598EC3CB37}" destId="{758EEC44-1B12-4261-8616-DCA8DE0192B8}" srcOrd="1" destOrd="0" presId="urn:microsoft.com/office/officeart/2005/8/layout/pyramid1"/>
    <dgm:cxn modelId="{17FAD3B5-374F-4E54-808B-DAE7CCB45F69}" type="presParOf" srcId="{758EEC44-1B12-4261-8616-DCA8DE0192B8}" destId="{B0D10939-FFB6-4978-870A-3A578B307CE7}" srcOrd="0" destOrd="0" presId="urn:microsoft.com/office/officeart/2005/8/layout/pyramid1"/>
    <dgm:cxn modelId="{FFDE93F3-9557-46A2-BA29-600D968EFBE2}" type="presParOf" srcId="{758EEC44-1B12-4261-8616-DCA8DE0192B8}" destId="{BE93FD7A-EB1E-4866-BECC-7D3A5127983E}" srcOrd="1" destOrd="0" presId="urn:microsoft.com/office/officeart/2005/8/layout/pyramid1"/>
    <dgm:cxn modelId="{55B49A25-E4C0-4DE7-AB44-8B1C2EA8C1CC}" type="presParOf" srcId="{2A1CAE07-F14D-4589-9F88-A5598EC3CB37}" destId="{D9BC8406-5A16-4E84-8A58-F3847C387E0E}" srcOrd="2" destOrd="0" presId="urn:microsoft.com/office/officeart/2005/8/layout/pyramid1"/>
    <dgm:cxn modelId="{6F203834-A26E-47C9-8256-9A6F6AC6051A}" type="presParOf" srcId="{D9BC8406-5A16-4E84-8A58-F3847C387E0E}" destId="{18C31063-436B-4DD3-9FCD-BE267655E2C6}" srcOrd="0" destOrd="0" presId="urn:microsoft.com/office/officeart/2005/8/layout/pyramid1"/>
    <dgm:cxn modelId="{D764A32F-BE4D-427E-9B42-2260BEA2EFBF}" type="presParOf" srcId="{D9BC8406-5A16-4E84-8A58-F3847C387E0E}" destId="{22220ABD-C3F3-432A-A66A-B21A3B69931E}" srcOrd="1" destOrd="0" presId="urn:microsoft.com/office/officeart/2005/8/layout/pyramid1"/>
    <dgm:cxn modelId="{A8D06467-5306-4748-A438-9C2032B4BDEF}" type="presParOf" srcId="{2A1CAE07-F14D-4589-9F88-A5598EC3CB37}" destId="{6B37BF82-EDDD-4CF4-A806-7886DBBBF112}" srcOrd="3" destOrd="0" presId="urn:microsoft.com/office/officeart/2005/8/layout/pyramid1"/>
    <dgm:cxn modelId="{29EAF4DF-22D7-4E60-8655-DBF85199ECCB}" type="presParOf" srcId="{6B37BF82-EDDD-4CF4-A806-7886DBBBF112}" destId="{2F138D36-B8DA-4B56-8C22-CA5B5723F177}" srcOrd="0" destOrd="0" presId="urn:microsoft.com/office/officeart/2005/8/layout/pyramid1"/>
    <dgm:cxn modelId="{F4182233-C7BF-48C8-B479-C4333A6B0ED1}" type="presParOf" srcId="{6B37BF82-EDDD-4CF4-A806-7886DBBBF112}" destId="{B4D8BEE9-EA7B-4B80-9B7A-F559F89B284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3F96C0-F147-423F-BD2F-6F39686B0165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D830DDDB-BD26-4BF1-A558-6B3FE920CF13}">
      <dgm:prSet phldrT="[Текст]"/>
      <dgm:spPr/>
      <dgm:t>
        <a:bodyPr/>
        <a:lstStyle/>
        <a:p>
          <a:r>
            <a:rPr lang="ro-RO" dirty="0" err="1" smtClean="0"/>
            <a:t>Finante</a:t>
          </a:r>
          <a:r>
            <a:rPr lang="ro-RO" dirty="0" smtClean="0"/>
            <a:t> -4</a:t>
          </a:r>
          <a:endParaRPr lang="ru-RU" dirty="0"/>
        </a:p>
      </dgm:t>
    </dgm:pt>
    <dgm:pt modelId="{2C6CCC36-D2E0-4B02-B768-CB65E87B7905}" type="parTrans" cxnId="{630000DD-B7A6-43A6-88BE-24C02716E3EB}">
      <dgm:prSet/>
      <dgm:spPr/>
      <dgm:t>
        <a:bodyPr/>
        <a:lstStyle/>
        <a:p>
          <a:endParaRPr lang="ru-RU"/>
        </a:p>
      </dgm:t>
    </dgm:pt>
    <dgm:pt modelId="{D8F5E6D4-4723-434A-8746-D48E532A4807}" type="sibTrans" cxnId="{630000DD-B7A6-43A6-88BE-24C02716E3EB}">
      <dgm:prSet/>
      <dgm:spPr/>
      <dgm:t>
        <a:bodyPr/>
        <a:lstStyle/>
        <a:p>
          <a:endParaRPr lang="ru-RU"/>
        </a:p>
      </dgm:t>
    </dgm:pt>
    <dgm:pt modelId="{7ADA55EF-DFCF-4895-860A-D2BA0BA038F3}">
      <dgm:prSet phldrT="[Текст]"/>
      <dgm:spPr/>
      <dgm:t>
        <a:bodyPr/>
        <a:lstStyle/>
        <a:p>
          <a:r>
            <a:rPr lang="ro-RO" dirty="0" smtClean="0"/>
            <a:t>Facilitate - 5</a:t>
          </a:r>
          <a:endParaRPr lang="ru-RU" dirty="0"/>
        </a:p>
      </dgm:t>
    </dgm:pt>
    <dgm:pt modelId="{30C65DD1-3DA7-4FC6-859B-5144C1C09A34}" type="parTrans" cxnId="{048E84EC-E47F-43CB-A72D-9D6C147536DD}">
      <dgm:prSet/>
      <dgm:spPr/>
      <dgm:t>
        <a:bodyPr/>
        <a:lstStyle/>
        <a:p>
          <a:endParaRPr lang="ru-RU"/>
        </a:p>
      </dgm:t>
    </dgm:pt>
    <dgm:pt modelId="{DBFF4912-DE97-471D-844F-8DB40A00803B}" type="sibTrans" cxnId="{048E84EC-E47F-43CB-A72D-9D6C147536DD}">
      <dgm:prSet/>
      <dgm:spPr/>
      <dgm:t>
        <a:bodyPr/>
        <a:lstStyle/>
        <a:p>
          <a:endParaRPr lang="ru-RU"/>
        </a:p>
      </dgm:t>
    </dgm:pt>
    <dgm:pt modelId="{E617B444-CD18-4C9C-AFCE-088D6FB16D7D}">
      <dgm:prSet phldrT="[Текст]"/>
      <dgm:spPr/>
      <dgm:t>
        <a:bodyPr/>
        <a:lstStyle/>
        <a:p>
          <a:r>
            <a:rPr lang="ro-RO" dirty="0" smtClean="0"/>
            <a:t>Infrastructura - 10</a:t>
          </a:r>
          <a:endParaRPr lang="ru-RU" dirty="0"/>
        </a:p>
      </dgm:t>
    </dgm:pt>
    <dgm:pt modelId="{33EC8508-7698-449F-9C7E-0BDDA341D996}" type="parTrans" cxnId="{2C53E119-7948-440E-8497-92E8174D8884}">
      <dgm:prSet/>
      <dgm:spPr/>
      <dgm:t>
        <a:bodyPr/>
        <a:lstStyle/>
        <a:p>
          <a:endParaRPr lang="ru-RU"/>
        </a:p>
      </dgm:t>
    </dgm:pt>
    <dgm:pt modelId="{B65E3A3B-635D-47B5-9FCC-E4F8774F47C9}" type="sibTrans" cxnId="{2C53E119-7948-440E-8497-92E8174D8884}">
      <dgm:prSet/>
      <dgm:spPr/>
      <dgm:t>
        <a:bodyPr/>
        <a:lstStyle/>
        <a:p>
          <a:endParaRPr lang="ru-RU"/>
        </a:p>
      </dgm:t>
    </dgm:pt>
    <dgm:pt modelId="{5C99E4E4-7E35-4163-AE8B-B84050DC8022}">
      <dgm:prSet/>
      <dgm:spPr/>
      <dgm:t>
        <a:bodyPr/>
        <a:lstStyle/>
        <a:p>
          <a:r>
            <a:rPr lang="ro-RO" dirty="0" smtClean="0"/>
            <a:t>Colaborare, organizare - 3</a:t>
          </a:r>
          <a:endParaRPr lang="ru-RU" dirty="0"/>
        </a:p>
      </dgm:t>
    </dgm:pt>
    <dgm:pt modelId="{6ABB82A3-C158-4D13-B9E1-6D0A47637E09}" type="parTrans" cxnId="{0FC0629B-32E8-4180-A8D6-B31B5297B54E}">
      <dgm:prSet/>
      <dgm:spPr/>
      <dgm:t>
        <a:bodyPr/>
        <a:lstStyle/>
        <a:p>
          <a:endParaRPr lang="ru-RU"/>
        </a:p>
      </dgm:t>
    </dgm:pt>
    <dgm:pt modelId="{A8BD3A3F-65EB-47A8-9CD7-7F2BB2210B30}" type="sibTrans" cxnId="{0FC0629B-32E8-4180-A8D6-B31B5297B54E}">
      <dgm:prSet/>
      <dgm:spPr/>
      <dgm:t>
        <a:bodyPr/>
        <a:lstStyle/>
        <a:p>
          <a:endParaRPr lang="ru-RU"/>
        </a:p>
      </dgm:t>
    </dgm:pt>
    <dgm:pt modelId="{A8B457DF-16A2-4D45-9D83-FA94CD9EA2E0}">
      <dgm:prSet/>
      <dgm:spPr/>
      <dgm:t>
        <a:bodyPr/>
        <a:lstStyle/>
        <a:p>
          <a:r>
            <a:rPr lang="ro-RO" dirty="0" smtClean="0"/>
            <a:t>Dispozitive -1</a:t>
          </a:r>
          <a:endParaRPr lang="ru-RU" dirty="0"/>
        </a:p>
      </dgm:t>
    </dgm:pt>
    <dgm:pt modelId="{0941EB29-EDEA-4EC8-B2B8-57A1B17AAC55}" type="parTrans" cxnId="{1D54DE31-7C11-480E-80F3-03FBBC716BA6}">
      <dgm:prSet/>
      <dgm:spPr/>
      <dgm:t>
        <a:bodyPr/>
        <a:lstStyle/>
        <a:p>
          <a:endParaRPr lang="ru-RU"/>
        </a:p>
      </dgm:t>
    </dgm:pt>
    <dgm:pt modelId="{C2D1F93E-CF80-48B3-8C85-D5071565F310}" type="sibTrans" cxnId="{1D54DE31-7C11-480E-80F3-03FBBC716BA6}">
      <dgm:prSet/>
      <dgm:spPr/>
      <dgm:t>
        <a:bodyPr/>
        <a:lstStyle/>
        <a:p>
          <a:endParaRPr lang="ru-RU"/>
        </a:p>
      </dgm:t>
    </dgm:pt>
    <dgm:pt modelId="{5D1D3798-5EE4-465C-88AD-28428020C4D7}" type="pres">
      <dgm:prSet presAssocID="{A33F96C0-F147-423F-BD2F-6F39686B0165}" presName="Name0" presStyleCnt="0">
        <dgm:presLayoutVars>
          <dgm:dir/>
          <dgm:animLvl val="lvl"/>
          <dgm:resizeHandles val="exact"/>
        </dgm:presLayoutVars>
      </dgm:prSet>
      <dgm:spPr/>
    </dgm:pt>
    <dgm:pt modelId="{71E3A8D1-FC3B-44F1-86E9-2BCE15B35667}" type="pres">
      <dgm:prSet presAssocID="{A8B457DF-16A2-4D45-9D83-FA94CD9EA2E0}" presName="Name8" presStyleCnt="0"/>
      <dgm:spPr/>
    </dgm:pt>
    <dgm:pt modelId="{B75B6138-795F-4887-94D3-9EC7151286F5}" type="pres">
      <dgm:prSet presAssocID="{A8B457DF-16A2-4D45-9D83-FA94CD9EA2E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7A93-8952-4357-A6B1-CE1820DE5227}" type="pres">
      <dgm:prSet presAssocID="{A8B457DF-16A2-4D45-9D83-FA94CD9EA2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0886D-3F3D-4445-BD95-C01DC387156D}" type="pres">
      <dgm:prSet presAssocID="{5C99E4E4-7E35-4163-AE8B-B84050DC8022}" presName="Name8" presStyleCnt="0"/>
      <dgm:spPr/>
    </dgm:pt>
    <dgm:pt modelId="{9FDBB9C5-33BB-4C32-8606-26B5491CF8C0}" type="pres">
      <dgm:prSet presAssocID="{5C99E4E4-7E35-4163-AE8B-B84050DC802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DB484-C2E6-4245-A754-1336CF2A403E}" type="pres">
      <dgm:prSet presAssocID="{5C99E4E4-7E35-4163-AE8B-B84050DC80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49C9E-0804-48F5-8E54-CCBE79DC878E}" type="pres">
      <dgm:prSet presAssocID="{D830DDDB-BD26-4BF1-A558-6B3FE920CF13}" presName="Name8" presStyleCnt="0"/>
      <dgm:spPr/>
    </dgm:pt>
    <dgm:pt modelId="{8AA516C1-3A7B-40EC-A077-8D5CEF4BF15D}" type="pres">
      <dgm:prSet presAssocID="{D830DDDB-BD26-4BF1-A558-6B3FE920CF13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D862D-3F7F-4FDE-8F2A-38CFB129BED2}" type="pres">
      <dgm:prSet presAssocID="{D830DDDB-BD26-4BF1-A558-6B3FE920CF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612EA-6C70-4495-984C-87FC29EEC3C7}" type="pres">
      <dgm:prSet presAssocID="{7ADA55EF-DFCF-4895-860A-D2BA0BA038F3}" presName="Name8" presStyleCnt="0"/>
      <dgm:spPr/>
    </dgm:pt>
    <dgm:pt modelId="{35210815-8D93-4FC2-B903-9CE353DCF60E}" type="pres">
      <dgm:prSet presAssocID="{7ADA55EF-DFCF-4895-860A-D2BA0BA038F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856C0-248D-4D77-99FA-4E40FFC7F35C}" type="pres">
      <dgm:prSet presAssocID="{7ADA55EF-DFCF-4895-860A-D2BA0BA038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61FEE-492A-4957-9930-D8BAED2EC00F}" type="pres">
      <dgm:prSet presAssocID="{E617B444-CD18-4C9C-AFCE-088D6FB16D7D}" presName="Name8" presStyleCnt="0"/>
      <dgm:spPr/>
    </dgm:pt>
    <dgm:pt modelId="{4456EBD0-7640-47DF-B8CD-7C2590A026D2}" type="pres">
      <dgm:prSet presAssocID="{E617B444-CD18-4C9C-AFCE-088D6FB16D7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3F496-8190-4458-827D-F210ACC03EB2}" type="pres">
      <dgm:prSet presAssocID="{E617B444-CD18-4C9C-AFCE-088D6FB16D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E84EC-E47F-43CB-A72D-9D6C147536DD}" srcId="{A33F96C0-F147-423F-BD2F-6F39686B0165}" destId="{7ADA55EF-DFCF-4895-860A-D2BA0BA038F3}" srcOrd="3" destOrd="0" parTransId="{30C65DD1-3DA7-4FC6-859B-5144C1C09A34}" sibTransId="{DBFF4912-DE97-471D-844F-8DB40A00803B}"/>
    <dgm:cxn modelId="{C8A896FB-C262-46E6-AB2E-186035412EBD}" type="presOf" srcId="{5C99E4E4-7E35-4163-AE8B-B84050DC8022}" destId="{A75DB484-C2E6-4245-A754-1336CF2A403E}" srcOrd="1" destOrd="0" presId="urn:microsoft.com/office/officeart/2005/8/layout/pyramid1"/>
    <dgm:cxn modelId="{83DFF81A-02F5-4C95-B02F-148FC492A99A}" type="presOf" srcId="{5C99E4E4-7E35-4163-AE8B-B84050DC8022}" destId="{9FDBB9C5-33BB-4C32-8606-26B5491CF8C0}" srcOrd="0" destOrd="0" presId="urn:microsoft.com/office/officeart/2005/8/layout/pyramid1"/>
    <dgm:cxn modelId="{C789A785-C227-4C3F-8E21-CD8A20D26B02}" type="presOf" srcId="{D830DDDB-BD26-4BF1-A558-6B3FE920CF13}" destId="{8AA516C1-3A7B-40EC-A077-8D5CEF4BF15D}" srcOrd="0" destOrd="0" presId="urn:microsoft.com/office/officeart/2005/8/layout/pyramid1"/>
    <dgm:cxn modelId="{5DFE071D-9F4D-4D91-A7F7-ED197C2ABB2F}" type="presOf" srcId="{E617B444-CD18-4C9C-AFCE-088D6FB16D7D}" destId="{F3B3F496-8190-4458-827D-F210ACC03EB2}" srcOrd="1" destOrd="0" presId="urn:microsoft.com/office/officeart/2005/8/layout/pyramid1"/>
    <dgm:cxn modelId="{0FC0629B-32E8-4180-A8D6-B31B5297B54E}" srcId="{A33F96C0-F147-423F-BD2F-6F39686B0165}" destId="{5C99E4E4-7E35-4163-AE8B-B84050DC8022}" srcOrd="1" destOrd="0" parTransId="{6ABB82A3-C158-4D13-B9E1-6D0A47637E09}" sibTransId="{A8BD3A3F-65EB-47A8-9CD7-7F2BB2210B30}"/>
    <dgm:cxn modelId="{630000DD-B7A6-43A6-88BE-24C02716E3EB}" srcId="{A33F96C0-F147-423F-BD2F-6F39686B0165}" destId="{D830DDDB-BD26-4BF1-A558-6B3FE920CF13}" srcOrd="2" destOrd="0" parTransId="{2C6CCC36-D2E0-4B02-B768-CB65E87B7905}" sibTransId="{D8F5E6D4-4723-434A-8746-D48E532A4807}"/>
    <dgm:cxn modelId="{8A74C9EE-0389-4303-AF14-14CA99C7797A}" type="presOf" srcId="{E617B444-CD18-4C9C-AFCE-088D6FB16D7D}" destId="{4456EBD0-7640-47DF-B8CD-7C2590A026D2}" srcOrd="0" destOrd="0" presId="urn:microsoft.com/office/officeart/2005/8/layout/pyramid1"/>
    <dgm:cxn modelId="{1D54DE31-7C11-480E-80F3-03FBBC716BA6}" srcId="{A33F96C0-F147-423F-BD2F-6F39686B0165}" destId="{A8B457DF-16A2-4D45-9D83-FA94CD9EA2E0}" srcOrd="0" destOrd="0" parTransId="{0941EB29-EDEA-4EC8-B2B8-57A1B17AAC55}" sibTransId="{C2D1F93E-CF80-48B3-8C85-D5071565F310}"/>
    <dgm:cxn modelId="{C3BE75E9-691B-45B4-B752-DDF69B21A41E}" type="presOf" srcId="{7ADA55EF-DFCF-4895-860A-D2BA0BA038F3}" destId="{809856C0-248D-4D77-99FA-4E40FFC7F35C}" srcOrd="1" destOrd="0" presId="urn:microsoft.com/office/officeart/2005/8/layout/pyramid1"/>
    <dgm:cxn modelId="{3CF1BE34-260E-427D-95A2-AE28E939C255}" type="presOf" srcId="{D830DDDB-BD26-4BF1-A558-6B3FE920CF13}" destId="{951D862D-3F7F-4FDE-8F2A-38CFB129BED2}" srcOrd="1" destOrd="0" presId="urn:microsoft.com/office/officeart/2005/8/layout/pyramid1"/>
    <dgm:cxn modelId="{B77A1359-37CF-4D36-B68A-188AE9B6EC45}" type="presOf" srcId="{A8B457DF-16A2-4D45-9D83-FA94CD9EA2E0}" destId="{B75B6138-795F-4887-94D3-9EC7151286F5}" srcOrd="0" destOrd="0" presId="urn:microsoft.com/office/officeart/2005/8/layout/pyramid1"/>
    <dgm:cxn modelId="{B045B9F4-7528-4739-9A44-D536183FC21D}" type="presOf" srcId="{7ADA55EF-DFCF-4895-860A-D2BA0BA038F3}" destId="{35210815-8D93-4FC2-B903-9CE353DCF60E}" srcOrd="0" destOrd="0" presId="urn:microsoft.com/office/officeart/2005/8/layout/pyramid1"/>
    <dgm:cxn modelId="{2C53E119-7948-440E-8497-92E8174D8884}" srcId="{A33F96C0-F147-423F-BD2F-6F39686B0165}" destId="{E617B444-CD18-4C9C-AFCE-088D6FB16D7D}" srcOrd="4" destOrd="0" parTransId="{33EC8508-7698-449F-9C7E-0BDDA341D996}" sibTransId="{B65E3A3B-635D-47B5-9FCC-E4F8774F47C9}"/>
    <dgm:cxn modelId="{EBC7B6D7-27A4-429E-BAE2-FB21DD8A750C}" type="presOf" srcId="{A8B457DF-16A2-4D45-9D83-FA94CD9EA2E0}" destId="{34AA7A93-8952-4357-A6B1-CE1820DE5227}" srcOrd="1" destOrd="0" presId="urn:microsoft.com/office/officeart/2005/8/layout/pyramid1"/>
    <dgm:cxn modelId="{97334ABD-709B-4366-9771-09664A895449}" type="presOf" srcId="{A33F96C0-F147-423F-BD2F-6F39686B0165}" destId="{5D1D3798-5EE4-465C-88AD-28428020C4D7}" srcOrd="0" destOrd="0" presId="urn:microsoft.com/office/officeart/2005/8/layout/pyramid1"/>
    <dgm:cxn modelId="{553A3CAE-391B-4C6D-AD38-473C7E5A6B21}" type="presParOf" srcId="{5D1D3798-5EE4-465C-88AD-28428020C4D7}" destId="{71E3A8D1-FC3B-44F1-86E9-2BCE15B35667}" srcOrd="0" destOrd="0" presId="urn:microsoft.com/office/officeart/2005/8/layout/pyramid1"/>
    <dgm:cxn modelId="{A63A0EBC-C1D2-4C0F-95B4-386F4B1C0851}" type="presParOf" srcId="{71E3A8D1-FC3B-44F1-86E9-2BCE15B35667}" destId="{B75B6138-795F-4887-94D3-9EC7151286F5}" srcOrd="0" destOrd="0" presId="urn:microsoft.com/office/officeart/2005/8/layout/pyramid1"/>
    <dgm:cxn modelId="{4AD274A7-55BE-409A-AE11-A93922C7E1ED}" type="presParOf" srcId="{71E3A8D1-FC3B-44F1-86E9-2BCE15B35667}" destId="{34AA7A93-8952-4357-A6B1-CE1820DE5227}" srcOrd="1" destOrd="0" presId="urn:microsoft.com/office/officeart/2005/8/layout/pyramid1"/>
    <dgm:cxn modelId="{B8C7A7B8-08D6-4B9B-9898-13537E0B229C}" type="presParOf" srcId="{5D1D3798-5EE4-465C-88AD-28428020C4D7}" destId="{C570886D-3F3D-4445-BD95-C01DC387156D}" srcOrd="1" destOrd="0" presId="urn:microsoft.com/office/officeart/2005/8/layout/pyramid1"/>
    <dgm:cxn modelId="{64821489-2AC9-42F6-8896-D7BA47B10E14}" type="presParOf" srcId="{C570886D-3F3D-4445-BD95-C01DC387156D}" destId="{9FDBB9C5-33BB-4C32-8606-26B5491CF8C0}" srcOrd="0" destOrd="0" presId="urn:microsoft.com/office/officeart/2005/8/layout/pyramid1"/>
    <dgm:cxn modelId="{0BADBDEE-E01C-4835-AE00-8A96E249BEDD}" type="presParOf" srcId="{C570886D-3F3D-4445-BD95-C01DC387156D}" destId="{A75DB484-C2E6-4245-A754-1336CF2A403E}" srcOrd="1" destOrd="0" presId="urn:microsoft.com/office/officeart/2005/8/layout/pyramid1"/>
    <dgm:cxn modelId="{F53BBF10-609F-453E-9619-C655D1FF1391}" type="presParOf" srcId="{5D1D3798-5EE4-465C-88AD-28428020C4D7}" destId="{3F049C9E-0804-48F5-8E54-CCBE79DC878E}" srcOrd="2" destOrd="0" presId="urn:microsoft.com/office/officeart/2005/8/layout/pyramid1"/>
    <dgm:cxn modelId="{A13860D9-7A2E-4A67-B6E5-B12098B665FC}" type="presParOf" srcId="{3F049C9E-0804-48F5-8E54-CCBE79DC878E}" destId="{8AA516C1-3A7B-40EC-A077-8D5CEF4BF15D}" srcOrd="0" destOrd="0" presId="urn:microsoft.com/office/officeart/2005/8/layout/pyramid1"/>
    <dgm:cxn modelId="{621D0118-54DA-4F08-BC98-1B66099FFB2E}" type="presParOf" srcId="{3F049C9E-0804-48F5-8E54-CCBE79DC878E}" destId="{951D862D-3F7F-4FDE-8F2A-38CFB129BED2}" srcOrd="1" destOrd="0" presId="urn:microsoft.com/office/officeart/2005/8/layout/pyramid1"/>
    <dgm:cxn modelId="{86E35954-F417-4797-B138-71503A61AEFC}" type="presParOf" srcId="{5D1D3798-5EE4-465C-88AD-28428020C4D7}" destId="{323612EA-6C70-4495-984C-87FC29EEC3C7}" srcOrd="3" destOrd="0" presId="urn:microsoft.com/office/officeart/2005/8/layout/pyramid1"/>
    <dgm:cxn modelId="{D4626721-AF36-4A53-8A56-C681F810BEB8}" type="presParOf" srcId="{323612EA-6C70-4495-984C-87FC29EEC3C7}" destId="{35210815-8D93-4FC2-B903-9CE353DCF60E}" srcOrd="0" destOrd="0" presId="urn:microsoft.com/office/officeart/2005/8/layout/pyramid1"/>
    <dgm:cxn modelId="{ED8789D1-A6B1-4F79-A345-1C4E0D39A494}" type="presParOf" srcId="{323612EA-6C70-4495-984C-87FC29EEC3C7}" destId="{809856C0-248D-4D77-99FA-4E40FFC7F35C}" srcOrd="1" destOrd="0" presId="urn:microsoft.com/office/officeart/2005/8/layout/pyramid1"/>
    <dgm:cxn modelId="{52A4D61D-E34D-47CC-A4FE-B43ABB0CF6DC}" type="presParOf" srcId="{5D1D3798-5EE4-465C-88AD-28428020C4D7}" destId="{E0161FEE-492A-4957-9930-D8BAED2EC00F}" srcOrd="4" destOrd="0" presId="urn:microsoft.com/office/officeart/2005/8/layout/pyramid1"/>
    <dgm:cxn modelId="{C648F670-C727-4E7E-A9CF-4264FDCF6498}" type="presParOf" srcId="{E0161FEE-492A-4957-9930-D8BAED2EC00F}" destId="{4456EBD0-7640-47DF-B8CD-7C2590A026D2}" srcOrd="0" destOrd="0" presId="urn:microsoft.com/office/officeart/2005/8/layout/pyramid1"/>
    <dgm:cxn modelId="{AD061976-610B-4165-9963-A8E52779B8EC}" type="presParOf" srcId="{E0161FEE-492A-4957-9930-D8BAED2EC00F}" destId="{F3B3F496-8190-4458-827D-F210ACC03EB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E0620-1A1C-4D97-B72A-F524CCC9D402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</dgm:pt>
    <dgm:pt modelId="{9D0A55AE-3A52-4E91-A95E-8AA6A15A114C}">
      <dgm:prSet phldrT="[Текст]"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9D92B-589E-40D2-A35D-CEDDDBFC5307}" type="parTrans" cxnId="{3E83B322-8311-4824-ABBF-4BB5B2158699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D5C689-DDD6-4AD4-B9C3-7AAD4C3ECDBE}" type="sibTrans" cxnId="{3E83B322-8311-4824-ABBF-4BB5B2158699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469A06-FA88-4270-841F-B72346A1496B}">
      <dgm:prSet phldrT="[Текст]"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D36D14-1830-4450-8F13-81BCDB7CDA08}" type="parTrans" cxnId="{1895B0BC-6146-4127-9D84-E9B15208B280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D4F684-0785-43D4-B93A-613F424A1D84}" type="sibTrans" cxnId="{1895B0BC-6146-4127-9D84-E9B15208B280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00D077-4581-4A72-B784-B66DA6B73458}">
      <dgm:prSet phldrT="[Текст]"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2021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3F76CB-49FB-40CE-B4FB-4288AC6A1280}" type="parTrans" cxnId="{8D178C3D-BCC1-414E-98EE-06FBC32D72BB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08CCDB-578D-44F3-89E2-1243DCCC267E}" type="sibTrans" cxnId="{8D178C3D-BCC1-414E-98EE-06FBC32D72BB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A3BC4A-0100-4BEF-923B-0E9BDF5A27FC}">
      <dgm:prSet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Servicii de proiectare -</a:t>
          </a:r>
          <a:r>
            <a:rPr lang="ro-R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250,7 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1371FB-AD80-43F5-B498-8E5BF98CCAC6}" type="parTrans" cxnId="{8B7E26DC-7E4A-4289-83D2-454B11226855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527A98-D43D-41B9-AEA5-5079DABD89E5}" type="sibTrans" cxnId="{8B7E26DC-7E4A-4289-83D2-454B11226855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1F915A-5CDD-4CE1-91AA-A8567B959667}">
      <dgm:prSet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Reparația sălilor de operații pentru protezare la șold -      </a:t>
          </a:r>
          <a:r>
            <a:rPr lang="ro-R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8 041,4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56120B-3CDC-441F-B29C-5235A50B1FBD}" type="parTrans" cxnId="{6D36568D-CD77-4808-88B4-DCE1829BBA02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42CE72-6F25-47ED-8859-3214DF603463}" type="sibTrans" cxnId="{6D36568D-CD77-4808-88B4-DCE1829BBA02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F653F0-00CA-4C90-9A17-3DF021D787B0}">
      <dgm:prSet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Servicii de proiectare - </a:t>
          </a:r>
          <a:r>
            <a:rPr lang="ro-R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675,9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4E5287-196B-4231-9702-0DFC2D0AF76E}" type="parTrans" cxnId="{D44487C8-36BF-48F5-9467-55FECD19FC59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A021E0-55CB-409A-8555-D09E9CF6EF0C}" type="sibTrans" cxnId="{D44487C8-36BF-48F5-9467-55FECD19FC59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CFEE73-E89C-49C5-AAF7-95290341711E}">
      <dgm:prSet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Reparația în cadrul DIL -              </a:t>
          </a:r>
          <a:r>
            <a:rPr lang="ro-R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6 050,7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E05FFA-598C-4875-AA3E-889CE895A3BA}" type="parTrans" cxnId="{C25AF392-D687-464F-9C3F-185DE5CD3F21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380B46-53EF-4F27-BAE4-A9871508F450}" type="sibTrans" cxnId="{C25AF392-D687-464F-9C3F-185DE5CD3F21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3C4521-2467-4155-9724-A7EFF22F3E6D}">
      <dgm:prSet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Servicii de proiectare - </a:t>
          </a:r>
          <a:r>
            <a:rPr lang="ro-R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979,5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D9E2B6-020C-46D2-B51B-2A59596CFDA4}" type="parTrans" cxnId="{FDA71905-36F0-4867-91EA-AC1B809D1CDD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339930-BB29-4D33-9DDF-30F8C8341BB5}" type="sibTrans" cxnId="{FDA71905-36F0-4867-91EA-AC1B809D1CDD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0E5913-F7FD-41B2-B4DC-6DE6E5D2DBA8}">
      <dgm:prSet custT="1"/>
      <dgm:spPr/>
      <dgm:t>
        <a:bodyPr/>
        <a:lstStyle/>
        <a:p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Reparația tunelului, 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           </a:t>
          </a:r>
          <a:r>
            <a:rPr lang="ro-RO" sz="2400" dirty="0" smtClean="0">
              <a:latin typeface="Calibri" panose="020F0502020204030204" pitchFamily="34" charset="0"/>
              <a:cs typeface="Calibri" panose="020F0502020204030204" pitchFamily="34" charset="0"/>
            </a:rPr>
            <a:t>rețelelor de evacuare a apelor pluviale - </a:t>
          </a:r>
          <a:r>
            <a:rPr lang="ro-RO" sz="2400" b="1" dirty="0" smtClean="0">
              <a:latin typeface="Calibri" panose="020F0502020204030204" pitchFamily="34" charset="0"/>
              <a:cs typeface="Calibri" panose="020F0502020204030204" pitchFamily="34" charset="0"/>
            </a:rPr>
            <a:t>727,8</a:t>
          </a:r>
          <a:endParaRPr lang="ru-RU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FE5CD1-B397-42B0-9B78-58DECF294780}" type="parTrans" cxnId="{D6789633-77A0-4AC9-89CC-559736A46E3B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C9E4A4-9EDC-496F-A99D-2E30A5FB5BE9}" type="sibTrans" cxnId="{D6789633-77A0-4AC9-89CC-559736A46E3B}">
      <dgm:prSet/>
      <dgm:spPr/>
      <dgm:t>
        <a:bodyPr/>
        <a:lstStyle/>
        <a:p>
          <a:endParaRPr lang="ru-RU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20E66A-706F-4197-875A-9031629994BC}" type="pres">
      <dgm:prSet presAssocID="{B5FE0620-1A1C-4D97-B72A-F524CCC9D402}" presName="Name0" presStyleCnt="0">
        <dgm:presLayoutVars>
          <dgm:dir/>
          <dgm:animLvl val="lvl"/>
          <dgm:resizeHandles val="exact"/>
        </dgm:presLayoutVars>
      </dgm:prSet>
      <dgm:spPr/>
    </dgm:pt>
    <dgm:pt modelId="{1B51D057-369D-41AB-B28A-70E0045CB504}" type="pres">
      <dgm:prSet presAssocID="{9D0A55AE-3A52-4E91-A95E-8AA6A15A114C}" presName="composite" presStyleCnt="0"/>
      <dgm:spPr/>
    </dgm:pt>
    <dgm:pt modelId="{04B5C74E-EE77-47E5-8666-D73EB228A405}" type="pres">
      <dgm:prSet presAssocID="{9D0A55AE-3A52-4E91-A95E-8AA6A15A114C}" presName="parTx" presStyleLbl="alignNode1" presStyleIdx="0" presStyleCnt="3" custLinFactNeighborX="-103" custLinFactNeighborY="-41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C6BF1-C093-4BBC-A7E7-81B3C142A9A2}" type="pres">
      <dgm:prSet presAssocID="{9D0A55AE-3A52-4E91-A95E-8AA6A15A114C}" presName="desTx" presStyleLbl="alignAccFollowNode1" presStyleIdx="0" presStyleCnt="3" custScaleY="10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DD99F-9BC0-46B4-8D77-681F8DCF7543}" type="pres">
      <dgm:prSet presAssocID="{D7D5C689-DDD6-4AD4-B9C3-7AAD4C3ECDBE}" presName="space" presStyleCnt="0"/>
      <dgm:spPr/>
    </dgm:pt>
    <dgm:pt modelId="{CDEB339D-5F9F-4A78-ADFD-9C5F6550953A}" type="pres">
      <dgm:prSet presAssocID="{18469A06-FA88-4270-841F-B72346A1496B}" presName="composite" presStyleCnt="0"/>
      <dgm:spPr/>
    </dgm:pt>
    <dgm:pt modelId="{B9950898-2755-4D0A-B5B0-E2A525563DA7}" type="pres">
      <dgm:prSet presAssocID="{18469A06-FA88-4270-841F-B72346A1496B}" presName="parTx" presStyleLbl="alignNode1" presStyleIdx="1" presStyleCnt="3" custLinFactNeighborX="-1282" custLinFactNeighborY="-41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44C87-98AD-4533-A1AE-C261550660BD}" type="pres">
      <dgm:prSet presAssocID="{18469A06-FA88-4270-841F-B72346A1496B}" presName="desTx" presStyleLbl="alignAccFollowNode1" presStyleIdx="1" presStyleCnt="3" custScaleY="10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CE015-EC21-4111-A04A-AE64B98D4331}" type="pres">
      <dgm:prSet presAssocID="{A4D4F684-0785-43D4-B93A-613F424A1D84}" presName="space" presStyleCnt="0"/>
      <dgm:spPr/>
    </dgm:pt>
    <dgm:pt modelId="{A12EB014-70D4-45AE-8D0B-F37EE4112982}" type="pres">
      <dgm:prSet presAssocID="{A800D077-4581-4A72-B784-B66DA6B73458}" presName="composite" presStyleCnt="0"/>
      <dgm:spPr/>
    </dgm:pt>
    <dgm:pt modelId="{19C99580-4D65-4E7E-825D-BCAE58418B53}" type="pres">
      <dgm:prSet presAssocID="{A800D077-4581-4A72-B784-B66DA6B73458}" presName="parTx" presStyleLbl="alignNode1" presStyleIdx="2" presStyleCnt="3" custLinFactNeighborX="-1282" custLinFactNeighborY="-41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ED21B-34BE-4241-9B20-A76456830DEE}" type="pres">
      <dgm:prSet presAssocID="{A800D077-4581-4A72-B784-B66DA6B73458}" presName="desTx" presStyleLbl="alignAccFollowNode1" presStyleIdx="2" presStyleCnt="3" custScaleY="10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6568D-CD77-4808-88B4-DCE1829BBA02}" srcId="{9D0A55AE-3A52-4E91-A95E-8AA6A15A114C}" destId="{DB1F915A-5CDD-4CE1-91AA-A8567B959667}" srcOrd="1" destOrd="0" parTransId="{F856120B-3CDC-441F-B29C-5235A50B1FBD}" sibTransId="{EA42CE72-6F25-47ED-8859-3214DF603463}"/>
    <dgm:cxn modelId="{3E83B322-8311-4824-ABBF-4BB5B2158699}" srcId="{B5FE0620-1A1C-4D97-B72A-F524CCC9D402}" destId="{9D0A55AE-3A52-4E91-A95E-8AA6A15A114C}" srcOrd="0" destOrd="0" parTransId="{CCA9D92B-589E-40D2-A35D-CEDDDBFC5307}" sibTransId="{D7D5C689-DDD6-4AD4-B9C3-7AAD4C3ECDBE}"/>
    <dgm:cxn modelId="{7FCC3EC9-E02D-4CCE-AEF0-90BFD94E2143}" type="presOf" srcId="{9D0A55AE-3A52-4E91-A95E-8AA6A15A114C}" destId="{04B5C74E-EE77-47E5-8666-D73EB228A405}" srcOrd="0" destOrd="0" presId="urn:microsoft.com/office/officeart/2005/8/layout/hList1"/>
    <dgm:cxn modelId="{9724967C-1FD7-4392-863E-93791A9F30EA}" type="presOf" srcId="{40F653F0-00CA-4C90-9A17-3DF021D787B0}" destId="{22444C87-98AD-4533-A1AE-C261550660BD}" srcOrd="0" destOrd="0" presId="urn:microsoft.com/office/officeart/2005/8/layout/hList1"/>
    <dgm:cxn modelId="{8B7E26DC-7E4A-4289-83D2-454B11226855}" srcId="{9D0A55AE-3A52-4E91-A95E-8AA6A15A114C}" destId="{81A3BC4A-0100-4BEF-923B-0E9BDF5A27FC}" srcOrd="0" destOrd="0" parTransId="{791371FB-AD80-43F5-B498-8E5BF98CCAC6}" sibTransId="{27527A98-D43D-41B9-AEA5-5079DABD89E5}"/>
    <dgm:cxn modelId="{6CF50929-18A8-423B-8229-AE0255BE7FA0}" type="presOf" srcId="{B5FE0620-1A1C-4D97-B72A-F524CCC9D402}" destId="{1720E66A-706F-4197-875A-9031629994BC}" srcOrd="0" destOrd="0" presId="urn:microsoft.com/office/officeart/2005/8/layout/hList1"/>
    <dgm:cxn modelId="{D44487C8-36BF-48F5-9467-55FECD19FC59}" srcId="{18469A06-FA88-4270-841F-B72346A1496B}" destId="{40F653F0-00CA-4C90-9A17-3DF021D787B0}" srcOrd="0" destOrd="0" parTransId="{6E4E5287-196B-4231-9702-0DFC2D0AF76E}" sibTransId="{42A021E0-55CB-409A-8555-D09E9CF6EF0C}"/>
    <dgm:cxn modelId="{C3E72FE4-AB88-4A9F-8CCC-3224F20CD5EC}" type="presOf" srcId="{DB1F915A-5CDD-4CE1-91AA-A8567B959667}" destId="{E8FC6BF1-C093-4BBC-A7E7-81B3C142A9A2}" srcOrd="0" destOrd="1" presId="urn:microsoft.com/office/officeart/2005/8/layout/hList1"/>
    <dgm:cxn modelId="{C25AF392-D687-464F-9C3F-185DE5CD3F21}" srcId="{18469A06-FA88-4270-841F-B72346A1496B}" destId="{2CCFEE73-E89C-49C5-AAF7-95290341711E}" srcOrd="1" destOrd="0" parTransId="{9BE05FFA-598C-4875-AA3E-889CE895A3BA}" sibTransId="{87380B46-53EF-4F27-BAE4-A9871508F450}"/>
    <dgm:cxn modelId="{FDA71905-36F0-4867-91EA-AC1B809D1CDD}" srcId="{A800D077-4581-4A72-B784-B66DA6B73458}" destId="{FF3C4521-2467-4155-9724-A7EFF22F3E6D}" srcOrd="0" destOrd="0" parTransId="{C0D9E2B6-020C-46D2-B51B-2A59596CFDA4}" sibTransId="{28339930-BB29-4D33-9DDF-30F8C8341BB5}"/>
    <dgm:cxn modelId="{A6381F9E-9ACD-49AF-B946-DAC1D79FDBE2}" type="presOf" srcId="{2CCFEE73-E89C-49C5-AAF7-95290341711E}" destId="{22444C87-98AD-4533-A1AE-C261550660BD}" srcOrd="0" destOrd="1" presId="urn:microsoft.com/office/officeart/2005/8/layout/hList1"/>
    <dgm:cxn modelId="{D6789633-77A0-4AC9-89CC-559736A46E3B}" srcId="{A800D077-4581-4A72-B784-B66DA6B73458}" destId="{6E0E5913-F7FD-41B2-B4DC-6DE6E5D2DBA8}" srcOrd="1" destOrd="0" parTransId="{0CFE5CD1-B397-42B0-9B78-58DECF294780}" sibTransId="{33C9E4A4-9EDC-496F-A99D-2E30A5FB5BE9}"/>
    <dgm:cxn modelId="{1895B0BC-6146-4127-9D84-E9B15208B280}" srcId="{B5FE0620-1A1C-4D97-B72A-F524CCC9D402}" destId="{18469A06-FA88-4270-841F-B72346A1496B}" srcOrd="1" destOrd="0" parTransId="{52D36D14-1830-4450-8F13-81BCDB7CDA08}" sibTransId="{A4D4F684-0785-43D4-B93A-613F424A1D84}"/>
    <dgm:cxn modelId="{DC713718-92E9-4355-BDF8-027974E798F5}" type="presOf" srcId="{18469A06-FA88-4270-841F-B72346A1496B}" destId="{B9950898-2755-4D0A-B5B0-E2A525563DA7}" srcOrd="0" destOrd="0" presId="urn:microsoft.com/office/officeart/2005/8/layout/hList1"/>
    <dgm:cxn modelId="{A6F9F7AB-269F-4C4F-BED9-FAF87FF8E5E7}" type="presOf" srcId="{81A3BC4A-0100-4BEF-923B-0E9BDF5A27FC}" destId="{E8FC6BF1-C093-4BBC-A7E7-81B3C142A9A2}" srcOrd="0" destOrd="0" presId="urn:microsoft.com/office/officeart/2005/8/layout/hList1"/>
    <dgm:cxn modelId="{6CD05D25-5BDD-400C-BB2B-5D78F0F6A409}" type="presOf" srcId="{6E0E5913-F7FD-41B2-B4DC-6DE6E5D2DBA8}" destId="{E24ED21B-34BE-4241-9B20-A76456830DEE}" srcOrd="0" destOrd="1" presId="urn:microsoft.com/office/officeart/2005/8/layout/hList1"/>
    <dgm:cxn modelId="{8D178C3D-BCC1-414E-98EE-06FBC32D72BB}" srcId="{B5FE0620-1A1C-4D97-B72A-F524CCC9D402}" destId="{A800D077-4581-4A72-B784-B66DA6B73458}" srcOrd="2" destOrd="0" parTransId="{D53F76CB-49FB-40CE-B4FB-4288AC6A1280}" sibTransId="{8D08CCDB-578D-44F3-89E2-1243DCCC267E}"/>
    <dgm:cxn modelId="{7ADB88EF-8087-43CB-B02A-9437FE0B3258}" type="presOf" srcId="{A800D077-4581-4A72-B784-B66DA6B73458}" destId="{19C99580-4D65-4E7E-825D-BCAE58418B53}" srcOrd="0" destOrd="0" presId="urn:microsoft.com/office/officeart/2005/8/layout/hList1"/>
    <dgm:cxn modelId="{E37BC7D7-D9BC-4ED0-AD76-342E832695E2}" type="presOf" srcId="{FF3C4521-2467-4155-9724-A7EFF22F3E6D}" destId="{E24ED21B-34BE-4241-9B20-A76456830DEE}" srcOrd="0" destOrd="0" presId="urn:microsoft.com/office/officeart/2005/8/layout/hList1"/>
    <dgm:cxn modelId="{DF6E34B8-3206-4D80-B4C1-5ADB68461A87}" type="presParOf" srcId="{1720E66A-706F-4197-875A-9031629994BC}" destId="{1B51D057-369D-41AB-B28A-70E0045CB504}" srcOrd="0" destOrd="0" presId="urn:microsoft.com/office/officeart/2005/8/layout/hList1"/>
    <dgm:cxn modelId="{2DCB769C-04FA-4AAA-930C-36623B635812}" type="presParOf" srcId="{1B51D057-369D-41AB-B28A-70E0045CB504}" destId="{04B5C74E-EE77-47E5-8666-D73EB228A405}" srcOrd="0" destOrd="0" presId="urn:microsoft.com/office/officeart/2005/8/layout/hList1"/>
    <dgm:cxn modelId="{7030B447-82FD-4A1E-89E0-DB034DC89F57}" type="presParOf" srcId="{1B51D057-369D-41AB-B28A-70E0045CB504}" destId="{E8FC6BF1-C093-4BBC-A7E7-81B3C142A9A2}" srcOrd="1" destOrd="0" presId="urn:microsoft.com/office/officeart/2005/8/layout/hList1"/>
    <dgm:cxn modelId="{D9C2E168-1208-4AAE-BE0A-6A1DE10184FD}" type="presParOf" srcId="{1720E66A-706F-4197-875A-9031629994BC}" destId="{634DD99F-9BC0-46B4-8D77-681F8DCF7543}" srcOrd="1" destOrd="0" presId="urn:microsoft.com/office/officeart/2005/8/layout/hList1"/>
    <dgm:cxn modelId="{73090031-6E21-4767-AE30-05774D519F41}" type="presParOf" srcId="{1720E66A-706F-4197-875A-9031629994BC}" destId="{CDEB339D-5F9F-4A78-ADFD-9C5F6550953A}" srcOrd="2" destOrd="0" presId="urn:microsoft.com/office/officeart/2005/8/layout/hList1"/>
    <dgm:cxn modelId="{E5B79A33-8CDC-4315-A295-A0C969AE0861}" type="presParOf" srcId="{CDEB339D-5F9F-4A78-ADFD-9C5F6550953A}" destId="{B9950898-2755-4D0A-B5B0-E2A525563DA7}" srcOrd="0" destOrd="0" presId="urn:microsoft.com/office/officeart/2005/8/layout/hList1"/>
    <dgm:cxn modelId="{ADF316BA-F488-4678-944C-4FFA9A402A49}" type="presParOf" srcId="{CDEB339D-5F9F-4A78-ADFD-9C5F6550953A}" destId="{22444C87-98AD-4533-A1AE-C261550660BD}" srcOrd="1" destOrd="0" presId="urn:microsoft.com/office/officeart/2005/8/layout/hList1"/>
    <dgm:cxn modelId="{06DD613B-61EA-462D-A32C-93F8E6984CBF}" type="presParOf" srcId="{1720E66A-706F-4197-875A-9031629994BC}" destId="{106CE015-EC21-4111-A04A-AE64B98D4331}" srcOrd="3" destOrd="0" presId="urn:microsoft.com/office/officeart/2005/8/layout/hList1"/>
    <dgm:cxn modelId="{E78CBC1A-3691-41C5-88F6-92CB5565EC2D}" type="presParOf" srcId="{1720E66A-706F-4197-875A-9031629994BC}" destId="{A12EB014-70D4-45AE-8D0B-F37EE4112982}" srcOrd="4" destOrd="0" presId="urn:microsoft.com/office/officeart/2005/8/layout/hList1"/>
    <dgm:cxn modelId="{F751561B-23B6-489F-9ED1-1C604301524D}" type="presParOf" srcId="{A12EB014-70D4-45AE-8D0B-F37EE4112982}" destId="{19C99580-4D65-4E7E-825D-BCAE58418B53}" srcOrd="0" destOrd="0" presId="urn:microsoft.com/office/officeart/2005/8/layout/hList1"/>
    <dgm:cxn modelId="{A5082D31-ED35-4A70-A760-E64A7D201191}" type="presParOf" srcId="{A12EB014-70D4-45AE-8D0B-F37EE4112982}" destId="{E24ED21B-34BE-4241-9B20-A76456830D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56C6E-D1C0-4F67-8C28-CF42BA3E2BA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624D35-621B-4899-954F-8BB6D201CAA0}">
      <dgm:prSet phldrT="[Текст]"/>
      <dgm:spPr/>
      <dgm:t>
        <a:bodyPr/>
        <a:lstStyle/>
        <a:p>
          <a:r>
            <a:rPr lang="x-none" b="1" dirty="0" smtClean="0"/>
            <a:t>Managementul organizațional</a:t>
          </a:r>
          <a:endParaRPr lang="ru-RU" b="1" dirty="0"/>
        </a:p>
      </dgm:t>
    </dgm:pt>
    <dgm:pt modelId="{7118139A-A065-49E8-A931-4AB00E929BEE}" type="parTrans" cxnId="{7A249CE5-ABC6-40A0-A4F0-9B9113030992}">
      <dgm:prSet/>
      <dgm:spPr/>
      <dgm:t>
        <a:bodyPr/>
        <a:lstStyle/>
        <a:p>
          <a:endParaRPr lang="ru-RU" b="1"/>
        </a:p>
      </dgm:t>
    </dgm:pt>
    <dgm:pt modelId="{43BBA3C4-DDA3-4712-A8B1-5B4790B6E3B9}" type="sibTrans" cxnId="{7A249CE5-ABC6-40A0-A4F0-9B9113030992}">
      <dgm:prSet/>
      <dgm:spPr/>
      <dgm:t>
        <a:bodyPr/>
        <a:lstStyle/>
        <a:p>
          <a:endParaRPr lang="ru-RU" b="1"/>
        </a:p>
      </dgm:t>
    </dgm:pt>
    <dgm:pt modelId="{AD483A12-DBAF-4739-BD18-9C9595D4E825}">
      <dgm:prSet phldrT="[Текст]"/>
      <dgm:spPr/>
      <dgm:t>
        <a:bodyPr/>
        <a:lstStyle/>
        <a:p>
          <a:r>
            <a:rPr lang="x-none" b="1" dirty="0" smtClean="0"/>
            <a:t>Optimizarea managementului resurselor umane</a:t>
          </a:r>
          <a:endParaRPr lang="ru-RU" b="1" dirty="0"/>
        </a:p>
      </dgm:t>
    </dgm:pt>
    <dgm:pt modelId="{83D6F774-E110-4613-9BA1-87CF4970A755}" type="parTrans" cxnId="{F657B14D-2A74-4DFF-934D-A06DE95893D8}">
      <dgm:prSet/>
      <dgm:spPr/>
      <dgm:t>
        <a:bodyPr/>
        <a:lstStyle/>
        <a:p>
          <a:endParaRPr lang="ru-RU" b="1"/>
        </a:p>
      </dgm:t>
    </dgm:pt>
    <dgm:pt modelId="{9A538793-871C-4702-AD6C-2DB977B3571D}" type="sibTrans" cxnId="{F657B14D-2A74-4DFF-934D-A06DE95893D8}">
      <dgm:prSet/>
      <dgm:spPr/>
      <dgm:t>
        <a:bodyPr/>
        <a:lstStyle/>
        <a:p>
          <a:endParaRPr lang="ru-RU" b="1"/>
        </a:p>
      </dgm:t>
    </dgm:pt>
    <dgm:pt modelId="{7F3726EC-99CB-4A18-8A9B-D95993FC5875}">
      <dgm:prSet phldrT="[Текст]"/>
      <dgm:spPr/>
      <dgm:t>
        <a:bodyPr/>
        <a:lstStyle/>
        <a:p>
          <a:r>
            <a:rPr lang="x-none" b="1" dirty="0" smtClean="0"/>
            <a:t>Eficientizarea managementului calității</a:t>
          </a:r>
          <a:endParaRPr lang="ru-RU" b="1" dirty="0"/>
        </a:p>
      </dgm:t>
    </dgm:pt>
    <dgm:pt modelId="{511C8E16-2F49-4F0E-B39B-EEA3C77BB9D7}" type="parTrans" cxnId="{A2A563F9-6C15-49FB-8AF2-15BB993CB67C}">
      <dgm:prSet/>
      <dgm:spPr/>
      <dgm:t>
        <a:bodyPr/>
        <a:lstStyle/>
        <a:p>
          <a:endParaRPr lang="ru-RU" b="1"/>
        </a:p>
      </dgm:t>
    </dgm:pt>
    <dgm:pt modelId="{3FB4F128-CA93-45CE-8E1F-27B7B4C44F09}" type="sibTrans" cxnId="{A2A563F9-6C15-49FB-8AF2-15BB993CB67C}">
      <dgm:prSet/>
      <dgm:spPr/>
      <dgm:t>
        <a:bodyPr/>
        <a:lstStyle/>
        <a:p>
          <a:endParaRPr lang="ru-RU" b="1"/>
        </a:p>
      </dgm:t>
    </dgm:pt>
    <dgm:pt modelId="{FDB54A55-D431-4C98-83FA-8D508267C6F8}">
      <dgm:prSet phldrT="[Текст]"/>
      <dgm:spPr/>
      <dgm:t>
        <a:bodyPr/>
        <a:lstStyle/>
        <a:p>
          <a:r>
            <a:rPr lang="x-none" b="1" dirty="0" smtClean="0"/>
            <a:t>Asigurarea serviciilor medicale de calitate</a:t>
          </a:r>
          <a:endParaRPr lang="ru-RU" b="1" dirty="0"/>
        </a:p>
      </dgm:t>
    </dgm:pt>
    <dgm:pt modelId="{C02FC4A8-25C5-4CEA-A942-6261D0816398}" type="parTrans" cxnId="{297F8636-7254-4F30-8043-45D500EA1B04}">
      <dgm:prSet/>
      <dgm:spPr/>
      <dgm:t>
        <a:bodyPr/>
        <a:lstStyle/>
        <a:p>
          <a:endParaRPr lang="ru-RU" b="1"/>
        </a:p>
      </dgm:t>
    </dgm:pt>
    <dgm:pt modelId="{0A82C544-EEDB-4DC4-9106-F9FE81316E0D}" type="sibTrans" cxnId="{297F8636-7254-4F30-8043-45D500EA1B04}">
      <dgm:prSet/>
      <dgm:spPr/>
      <dgm:t>
        <a:bodyPr/>
        <a:lstStyle/>
        <a:p>
          <a:endParaRPr lang="ru-RU" b="1"/>
        </a:p>
      </dgm:t>
    </dgm:pt>
    <dgm:pt modelId="{433DCB28-D76F-4209-9CA3-E7BEE7993EE6}">
      <dgm:prSet phldrT="[Текст]"/>
      <dgm:spPr/>
      <dgm:t>
        <a:bodyPr/>
        <a:lstStyle/>
        <a:p>
          <a:r>
            <a:rPr lang="x-none" b="1" dirty="0" smtClean="0"/>
            <a:t>Asigurarea siguranței personalului și suguranței actului medical</a:t>
          </a:r>
          <a:endParaRPr lang="ru-RU" b="1" dirty="0"/>
        </a:p>
      </dgm:t>
    </dgm:pt>
    <dgm:pt modelId="{56B82AE9-6850-4B50-A9C9-38CA1E2E6CEF}" type="parTrans" cxnId="{6323ADD1-255E-489A-B40C-82D8A8C76511}">
      <dgm:prSet/>
      <dgm:spPr/>
      <dgm:t>
        <a:bodyPr/>
        <a:lstStyle/>
        <a:p>
          <a:endParaRPr lang="ru-RU" b="1"/>
        </a:p>
      </dgm:t>
    </dgm:pt>
    <dgm:pt modelId="{4338C2B9-68FE-46D0-972E-7592DC8F648E}" type="sibTrans" cxnId="{6323ADD1-255E-489A-B40C-82D8A8C76511}">
      <dgm:prSet/>
      <dgm:spPr/>
      <dgm:t>
        <a:bodyPr/>
        <a:lstStyle/>
        <a:p>
          <a:endParaRPr lang="ru-RU" b="1"/>
        </a:p>
      </dgm:t>
    </dgm:pt>
    <dgm:pt modelId="{C585D0FF-C395-4EE5-9761-0DEEC1A3928A}">
      <dgm:prSet phldrT="[Текст]"/>
      <dgm:spPr/>
      <dgm:t>
        <a:bodyPr/>
        <a:lstStyle/>
        <a:p>
          <a:r>
            <a:rPr lang="x-none" b="1" dirty="0" smtClean="0"/>
            <a:t>Managementul eficient al resurselor economico-financiare</a:t>
          </a:r>
          <a:endParaRPr lang="ru-RU" b="1" dirty="0"/>
        </a:p>
      </dgm:t>
    </dgm:pt>
    <dgm:pt modelId="{81D745EF-4F1D-4049-9397-ABD8852948E8}" type="parTrans" cxnId="{483719FB-1AC6-4389-A229-ABE18B8B4BCC}">
      <dgm:prSet/>
      <dgm:spPr/>
      <dgm:t>
        <a:bodyPr/>
        <a:lstStyle/>
        <a:p>
          <a:endParaRPr lang="ru-RU" b="1"/>
        </a:p>
      </dgm:t>
    </dgm:pt>
    <dgm:pt modelId="{DE00B1ED-4C27-4795-9D3A-5281E276A4FC}" type="sibTrans" cxnId="{483719FB-1AC6-4389-A229-ABE18B8B4BCC}">
      <dgm:prSet/>
      <dgm:spPr/>
      <dgm:t>
        <a:bodyPr/>
        <a:lstStyle/>
        <a:p>
          <a:endParaRPr lang="ru-RU" b="1"/>
        </a:p>
      </dgm:t>
    </dgm:pt>
    <dgm:pt modelId="{6B79535A-55F7-4BBC-9203-A13D50596D3D}">
      <dgm:prSet phldrT="[Текст]"/>
      <dgm:spPr/>
      <dgm:t>
        <a:bodyPr/>
        <a:lstStyle/>
        <a:p>
          <a:r>
            <a:rPr lang="x-none" b="1" dirty="0" smtClean="0"/>
            <a:t>Fortificarea bazei tehnico-materiale</a:t>
          </a:r>
          <a:endParaRPr lang="ru-RU" b="1" dirty="0"/>
        </a:p>
      </dgm:t>
    </dgm:pt>
    <dgm:pt modelId="{23F8984C-FDFA-4C71-9F30-32D38C5C9CCA}" type="parTrans" cxnId="{50D498C0-8760-4A53-8B12-8DEDDC260F7A}">
      <dgm:prSet/>
      <dgm:spPr/>
      <dgm:t>
        <a:bodyPr/>
        <a:lstStyle/>
        <a:p>
          <a:endParaRPr lang="ru-RU" b="1"/>
        </a:p>
      </dgm:t>
    </dgm:pt>
    <dgm:pt modelId="{7B787443-E044-4F06-862E-67D867FCA318}" type="sibTrans" cxnId="{50D498C0-8760-4A53-8B12-8DEDDC260F7A}">
      <dgm:prSet/>
      <dgm:spPr/>
      <dgm:t>
        <a:bodyPr/>
        <a:lstStyle/>
        <a:p>
          <a:endParaRPr lang="ru-RU" b="1"/>
        </a:p>
      </dgm:t>
    </dgm:pt>
    <dgm:pt modelId="{EA17878D-737A-43E3-A925-35BFC1F642D1}" type="pres">
      <dgm:prSet presAssocID="{B5956C6E-D1C0-4F67-8C28-CF42BA3E2BA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831D9C8-EA27-4729-91D7-D88CE0BEC19A}" type="pres">
      <dgm:prSet presAssocID="{B5956C6E-D1C0-4F67-8C28-CF42BA3E2BA1}" presName="Name1" presStyleCnt="0"/>
      <dgm:spPr/>
    </dgm:pt>
    <dgm:pt modelId="{649981DD-4DBB-4011-B7D0-43F97855F197}" type="pres">
      <dgm:prSet presAssocID="{B5956C6E-D1C0-4F67-8C28-CF42BA3E2BA1}" presName="cycle" presStyleCnt="0"/>
      <dgm:spPr/>
    </dgm:pt>
    <dgm:pt modelId="{2DF38AED-04BD-4E20-8776-C78AFEFF046D}" type="pres">
      <dgm:prSet presAssocID="{B5956C6E-D1C0-4F67-8C28-CF42BA3E2BA1}" presName="srcNode" presStyleLbl="node1" presStyleIdx="0" presStyleCnt="7"/>
      <dgm:spPr/>
    </dgm:pt>
    <dgm:pt modelId="{84BD4CA9-1A70-4EC7-B005-066F8BCFBFD1}" type="pres">
      <dgm:prSet presAssocID="{B5956C6E-D1C0-4F67-8C28-CF42BA3E2BA1}" presName="conn" presStyleLbl="parChTrans1D2" presStyleIdx="0" presStyleCnt="1"/>
      <dgm:spPr/>
      <dgm:t>
        <a:bodyPr/>
        <a:lstStyle/>
        <a:p>
          <a:endParaRPr lang="en-US"/>
        </a:p>
      </dgm:t>
    </dgm:pt>
    <dgm:pt modelId="{5B6311DA-D960-4A85-9830-1E8A516E72BF}" type="pres">
      <dgm:prSet presAssocID="{B5956C6E-D1C0-4F67-8C28-CF42BA3E2BA1}" presName="extraNode" presStyleLbl="node1" presStyleIdx="0" presStyleCnt="7"/>
      <dgm:spPr/>
    </dgm:pt>
    <dgm:pt modelId="{14E5335C-21C2-40B2-839A-9743EDC62C94}" type="pres">
      <dgm:prSet presAssocID="{B5956C6E-D1C0-4F67-8C28-CF42BA3E2BA1}" presName="dstNode" presStyleLbl="node1" presStyleIdx="0" presStyleCnt="7"/>
      <dgm:spPr/>
    </dgm:pt>
    <dgm:pt modelId="{FD619B30-8C71-4275-9E67-C2BCB89A85AA}" type="pres">
      <dgm:prSet presAssocID="{23624D35-621B-4899-954F-8BB6D201CAA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626F9-B561-493B-93F6-5AB6DDECF590}" type="pres">
      <dgm:prSet presAssocID="{23624D35-621B-4899-954F-8BB6D201CAA0}" presName="accent_1" presStyleCnt="0"/>
      <dgm:spPr/>
    </dgm:pt>
    <dgm:pt modelId="{0347E0F9-5335-4D55-950B-9C1333AF1AE6}" type="pres">
      <dgm:prSet presAssocID="{23624D35-621B-4899-954F-8BB6D201CAA0}" presName="accentRepeatNode" presStyleLbl="solidFgAcc1" presStyleIdx="0" presStyleCnt="7"/>
      <dgm:spPr/>
    </dgm:pt>
    <dgm:pt modelId="{12496A85-C604-49C0-8715-8A4C278C8CA6}" type="pres">
      <dgm:prSet presAssocID="{AD483A12-DBAF-4739-BD18-9C9595D4E82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40B2A-044A-4694-B89A-F3949920191B}" type="pres">
      <dgm:prSet presAssocID="{AD483A12-DBAF-4739-BD18-9C9595D4E825}" presName="accent_2" presStyleCnt="0"/>
      <dgm:spPr/>
    </dgm:pt>
    <dgm:pt modelId="{E345EAEE-A8C4-452B-8E95-661F5BD9E093}" type="pres">
      <dgm:prSet presAssocID="{AD483A12-DBAF-4739-BD18-9C9595D4E825}" presName="accentRepeatNode" presStyleLbl="solidFgAcc1" presStyleIdx="1" presStyleCnt="7"/>
      <dgm:spPr/>
    </dgm:pt>
    <dgm:pt modelId="{AE5CC988-4314-4555-9CA6-B134198E09A4}" type="pres">
      <dgm:prSet presAssocID="{7F3726EC-99CB-4A18-8A9B-D95993FC587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B7B30-1BC6-43EF-8D3A-64AF8FD3BF9F}" type="pres">
      <dgm:prSet presAssocID="{7F3726EC-99CB-4A18-8A9B-D95993FC5875}" presName="accent_3" presStyleCnt="0"/>
      <dgm:spPr/>
    </dgm:pt>
    <dgm:pt modelId="{A06F45B9-621F-4B1C-B130-17E57B68ED09}" type="pres">
      <dgm:prSet presAssocID="{7F3726EC-99CB-4A18-8A9B-D95993FC5875}" presName="accentRepeatNode" presStyleLbl="solidFgAcc1" presStyleIdx="2" presStyleCnt="7"/>
      <dgm:spPr/>
    </dgm:pt>
    <dgm:pt modelId="{D5A5381C-EF11-4DF2-BD6D-26E4CDF76373}" type="pres">
      <dgm:prSet presAssocID="{FDB54A55-D431-4C98-83FA-8D508267C6F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2531C-690A-4AD8-A6DC-DE848395710C}" type="pres">
      <dgm:prSet presAssocID="{FDB54A55-D431-4C98-83FA-8D508267C6F8}" presName="accent_4" presStyleCnt="0"/>
      <dgm:spPr/>
    </dgm:pt>
    <dgm:pt modelId="{650B7E07-520C-4FC2-B54C-B2D1EDBC2FB2}" type="pres">
      <dgm:prSet presAssocID="{FDB54A55-D431-4C98-83FA-8D508267C6F8}" presName="accentRepeatNode" presStyleLbl="solidFgAcc1" presStyleIdx="3" presStyleCnt="7"/>
      <dgm:spPr/>
    </dgm:pt>
    <dgm:pt modelId="{1FD1F272-B75F-4470-8E53-91659C5A8D7A}" type="pres">
      <dgm:prSet presAssocID="{433DCB28-D76F-4209-9CA3-E7BEE7993EE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C90F0-0511-4107-9D74-37290291A20D}" type="pres">
      <dgm:prSet presAssocID="{433DCB28-D76F-4209-9CA3-E7BEE7993EE6}" presName="accent_5" presStyleCnt="0"/>
      <dgm:spPr/>
    </dgm:pt>
    <dgm:pt modelId="{D6A9AEE0-5EBB-4904-8EAD-3CDC31743249}" type="pres">
      <dgm:prSet presAssocID="{433DCB28-D76F-4209-9CA3-E7BEE7993EE6}" presName="accentRepeatNode" presStyleLbl="solidFgAcc1" presStyleIdx="4" presStyleCnt="7"/>
      <dgm:spPr/>
    </dgm:pt>
    <dgm:pt modelId="{90D22686-30F2-4E4E-B8BC-FD36699DDF54}" type="pres">
      <dgm:prSet presAssocID="{C585D0FF-C395-4EE5-9761-0DEEC1A3928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DFA9C-B240-46FA-BDDB-ED7568BAF1FE}" type="pres">
      <dgm:prSet presAssocID="{C585D0FF-C395-4EE5-9761-0DEEC1A3928A}" presName="accent_6" presStyleCnt="0"/>
      <dgm:spPr/>
    </dgm:pt>
    <dgm:pt modelId="{3A9D05DC-AAEB-4EDB-8282-29CA50A65A5A}" type="pres">
      <dgm:prSet presAssocID="{C585D0FF-C395-4EE5-9761-0DEEC1A3928A}" presName="accentRepeatNode" presStyleLbl="solidFgAcc1" presStyleIdx="5" presStyleCnt="7"/>
      <dgm:spPr/>
    </dgm:pt>
    <dgm:pt modelId="{FBFE794B-DE2A-4C95-B756-53A37EEB8A06}" type="pres">
      <dgm:prSet presAssocID="{6B79535A-55F7-4BBC-9203-A13D50596D3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FC53D-BA49-43D1-A592-DC182757C4B5}" type="pres">
      <dgm:prSet presAssocID="{6B79535A-55F7-4BBC-9203-A13D50596D3D}" presName="accent_7" presStyleCnt="0"/>
      <dgm:spPr/>
    </dgm:pt>
    <dgm:pt modelId="{CD757EC2-7920-4C25-8812-88DD42047C81}" type="pres">
      <dgm:prSet presAssocID="{6B79535A-55F7-4BBC-9203-A13D50596D3D}" presName="accentRepeatNode" presStyleLbl="solidFgAcc1" presStyleIdx="6" presStyleCnt="7"/>
      <dgm:spPr/>
    </dgm:pt>
  </dgm:ptLst>
  <dgm:cxnLst>
    <dgm:cxn modelId="{50D498C0-8760-4A53-8B12-8DEDDC260F7A}" srcId="{B5956C6E-D1C0-4F67-8C28-CF42BA3E2BA1}" destId="{6B79535A-55F7-4BBC-9203-A13D50596D3D}" srcOrd="6" destOrd="0" parTransId="{23F8984C-FDFA-4C71-9F30-32D38C5C9CCA}" sibTransId="{7B787443-E044-4F06-862E-67D867FCA318}"/>
    <dgm:cxn modelId="{6323ADD1-255E-489A-B40C-82D8A8C76511}" srcId="{B5956C6E-D1C0-4F67-8C28-CF42BA3E2BA1}" destId="{433DCB28-D76F-4209-9CA3-E7BEE7993EE6}" srcOrd="4" destOrd="0" parTransId="{56B82AE9-6850-4B50-A9C9-38CA1E2E6CEF}" sibTransId="{4338C2B9-68FE-46D0-972E-7592DC8F648E}"/>
    <dgm:cxn modelId="{7EF4594B-30F2-4AD8-91AA-14E20EB1E99C}" type="presOf" srcId="{7F3726EC-99CB-4A18-8A9B-D95993FC5875}" destId="{AE5CC988-4314-4555-9CA6-B134198E09A4}" srcOrd="0" destOrd="0" presId="urn:microsoft.com/office/officeart/2008/layout/VerticalCurvedList"/>
    <dgm:cxn modelId="{EECCB64C-75D2-4D5B-BFA3-A120A2B93FDE}" type="presOf" srcId="{23624D35-621B-4899-954F-8BB6D201CAA0}" destId="{FD619B30-8C71-4275-9E67-C2BCB89A85AA}" srcOrd="0" destOrd="0" presId="urn:microsoft.com/office/officeart/2008/layout/VerticalCurvedList"/>
    <dgm:cxn modelId="{BEBD6F4F-AB38-4A28-AD84-373E0ADD5BF5}" type="presOf" srcId="{6B79535A-55F7-4BBC-9203-A13D50596D3D}" destId="{FBFE794B-DE2A-4C95-B756-53A37EEB8A06}" srcOrd="0" destOrd="0" presId="urn:microsoft.com/office/officeart/2008/layout/VerticalCurvedList"/>
    <dgm:cxn modelId="{5BC8A848-D0BC-4FC8-A0DB-A333255FEB1B}" type="presOf" srcId="{B5956C6E-D1C0-4F67-8C28-CF42BA3E2BA1}" destId="{EA17878D-737A-43E3-A925-35BFC1F642D1}" srcOrd="0" destOrd="0" presId="urn:microsoft.com/office/officeart/2008/layout/VerticalCurvedList"/>
    <dgm:cxn modelId="{BC970E9A-9DD1-4871-BF65-DB26E8E7E937}" type="presOf" srcId="{433DCB28-D76F-4209-9CA3-E7BEE7993EE6}" destId="{1FD1F272-B75F-4470-8E53-91659C5A8D7A}" srcOrd="0" destOrd="0" presId="urn:microsoft.com/office/officeart/2008/layout/VerticalCurvedList"/>
    <dgm:cxn modelId="{B1E35355-19CB-41C9-819E-BA67A2084531}" type="presOf" srcId="{AD483A12-DBAF-4739-BD18-9C9595D4E825}" destId="{12496A85-C604-49C0-8715-8A4C278C8CA6}" srcOrd="0" destOrd="0" presId="urn:microsoft.com/office/officeart/2008/layout/VerticalCurvedList"/>
    <dgm:cxn modelId="{FC8CA61B-FC22-48FC-AA59-CC745783ECF7}" type="presOf" srcId="{FDB54A55-D431-4C98-83FA-8D508267C6F8}" destId="{D5A5381C-EF11-4DF2-BD6D-26E4CDF76373}" srcOrd="0" destOrd="0" presId="urn:microsoft.com/office/officeart/2008/layout/VerticalCurvedList"/>
    <dgm:cxn modelId="{297F8636-7254-4F30-8043-45D500EA1B04}" srcId="{B5956C6E-D1C0-4F67-8C28-CF42BA3E2BA1}" destId="{FDB54A55-D431-4C98-83FA-8D508267C6F8}" srcOrd="3" destOrd="0" parTransId="{C02FC4A8-25C5-4CEA-A942-6261D0816398}" sibTransId="{0A82C544-EEDB-4DC4-9106-F9FE81316E0D}"/>
    <dgm:cxn modelId="{A2A563F9-6C15-49FB-8AF2-15BB993CB67C}" srcId="{B5956C6E-D1C0-4F67-8C28-CF42BA3E2BA1}" destId="{7F3726EC-99CB-4A18-8A9B-D95993FC5875}" srcOrd="2" destOrd="0" parTransId="{511C8E16-2F49-4F0E-B39B-EEA3C77BB9D7}" sibTransId="{3FB4F128-CA93-45CE-8E1F-27B7B4C44F09}"/>
    <dgm:cxn modelId="{483719FB-1AC6-4389-A229-ABE18B8B4BCC}" srcId="{B5956C6E-D1C0-4F67-8C28-CF42BA3E2BA1}" destId="{C585D0FF-C395-4EE5-9761-0DEEC1A3928A}" srcOrd="5" destOrd="0" parTransId="{81D745EF-4F1D-4049-9397-ABD8852948E8}" sibTransId="{DE00B1ED-4C27-4795-9D3A-5281E276A4FC}"/>
    <dgm:cxn modelId="{0CAFBA48-5B71-4FF5-8258-E2CD53F9AD3A}" type="presOf" srcId="{43BBA3C4-DDA3-4712-A8B1-5B4790B6E3B9}" destId="{84BD4CA9-1A70-4EC7-B005-066F8BCFBFD1}" srcOrd="0" destOrd="0" presId="urn:microsoft.com/office/officeart/2008/layout/VerticalCurvedList"/>
    <dgm:cxn modelId="{5A1E4133-A0B9-4EF9-B05A-CD5B7BA74DFC}" type="presOf" srcId="{C585D0FF-C395-4EE5-9761-0DEEC1A3928A}" destId="{90D22686-30F2-4E4E-B8BC-FD36699DDF54}" srcOrd="0" destOrd="0" presId="urn:microsoft.com/office/officeart/2008/layout/VerticalCurvedList"/>
    <dgm:cxn modelId="{7A249CE5-ABC6-40A0-A4F0-9B9113030992}" srcId="{B5956C6E-D1C0-4F67-8C28-CF42BA3E2BA1}" destId="{23624D35-621B-4899-954F-8BB6D201CAA0}" srcOrd="0" destOrd="0" parTransId="{7118139A-A065-49E8-A931-4AB00E929BEE}" sibTransId="{43BBA3C4-DDA3-4712-A8B1-5B4790B6E3B9}"/>
    <dgm:cxn modelId="{F657B14D-2A74-4DFF-934D-A06DE95893D8}" srcId="{B5956C6E-D1C0-4F67-8C28-CF42BA3E2BA1}" destId="{AD483A12-DBAF-4739-BD18-9C9595D4E825}" srcOrd="1" destOrd="0" parTransId="{83D6F774-E110-4613-9BA1-87CF4970A755}" sibTransId="{9A538793-871C-4702-AD6C-2DB977B3571D}"/>
    <dgm:cxn modelId="{F6B3AC59-5D89-4734-BBEA-6A17895DA883}" type="presParOf" srcId="{EA17878D-737A-43E3-A925-35BFC1F642D1}" destId="{0831D9C8-EA27-4729-91D7-D88CE0BEC19A}" srcOrd="0" destOrd="0" presId="urn:microsoft.com/office/officeart/2008/layout/VerticalCurvedList"/>
    <dgm:cxn modelId="{F83CD17E-9465-4E20-98EB-097D47341E26}" type="presParOf" srcId="{0831D9C8-EA27-4729-91D7-D88CE0BEC19A}" destId="{649981DD-4DBB-4011-B7D0-43F97855F197}" srcOrd="0" destOrd="0" presId="urn:microsoft.com/office/officeart/2008/layout/VerticalCurvedList"/>
    <dgm:cxn modelId="{9836E0BA-8A28-457C-B5DA-1BE5914C1C84}" type="presParOf" srcId="{649981DD-4DBB-4011-B7D0-43F97855F197}" destId="{2DF38AED-04BD-4E20-8776-C78AFEFF046D}" srcOrd="0" destOrd="0" presId="urn:microsoft.com/office/officeart/2008/layout/VerticalCurvedList"/>
    <dgm:cxn modelId="{28F61469-DB0F-4946-8FBA-08832BE189DB}" type="presParOf" srcId="{649981DD-4DBB-4011-B7D0-43F97855F197}" destId="{84BD4CA9-1A70-4EC7-B005-066F8BCFBFD1}" srcOrd="1" destOrd="0" presId="urn:microsoft.com/office/officeart/2008/layout/VerticalCurvedList"/>
    <dgm:cxn modelId="{5BE7E866-2B41-4C9F-82B6-7A8754431EC7}" type="presParOf" srcId="{649981DD-4DBB-4011-B7D0-43F97855F197}" destId="{5B6311DA-D960-4A85-9830-1E8A516E72BF}" srcOrd="2" destOrd="0" presId="urn:microsoft.com/office/officeart/2008/layout/VerticalCurvedList"/>
    <dgm:cxn modelId="{16377D4C-D4A1-4087-9B39-5736650B723B}" type="presParOf" srcId="{649981DD-4DBB-4011-B7D0-43F97855F197}" destId="{14E5335C-21C2-40B2-839A-9743EDC62C94}" srcOrd="3" destOrd="0" presId="urn:microsoft.com/office/officeart/2008/layout/VerticalCurvedList"/>
    <dgm:cxn modelId="{A4553487-0280-4E5A-96FA-EADBF515BEDF}" type="presParOf" srcId="{0831D9C8-EA27-4729-91D7-D88CE0BEC19A}" destId="{FD619B30-8C71-4275-9E67-C2BCB89A85AA}" srcOrd="1" destOrd="0" presId="urn:microsoft.com/office/officeart/2008/layout/VerticalCurvedList"/>
    <dgm:cxn modelId="{58CD0AC8-E1C7-404E-83C7-CAB5BB131EA1}" type="presParOf" srcId="{0831D9C8-EA27-4729-91D7-D88CE0BEC19A}" destId="{709626F9-B561-493B-93F6-5AB6DDECF590}" srcOrd="2" destOrd="0" presId="urn:microsoft.com/office/officeart/2008/layout/VerticalCurvedList"/>
    <dgm:cxn modelId="{8289DD91-4A33-49F0-BA89-63E1039D2A7D}" type="presParOf" srcId="{709626F9-B561-493B-93F6-5AB6DDECF590}" destId="{0347E0F9-5335-4D55-950B-9C1333AF1AE6}" srcOrd="0" destOrd="0" presId="urn:microsoft.com/office/officeart/2008/layout/VerticalCurvedList"/>
    <dgm:cxn modelId="{3B5ABD41-C81A-4972-8969-A1320BE58A1F}" type="presParOf" srcId="{0831D9C8-EA27-4729-91D7-D88CE0BEC19A}" destId="{12496A85-C604-49C0-8715-8A4C278C8CA6}" srcOrd="3" destOrd="0" presId="urn:microsoft.com/office/officeart/2008/layout/VerticalCurvedList"/>
    <dgm:cxn modelId="{27F1B7A7-9847-4023-AB79-DEFBB275B4A2}" type="presParOf" srcId="{0831D9C8-EA27-4729-91D7-D88CE0BEC19A}" destId="{74040B2A-044A-4694-B89A-F3949920191B}" srcOrd="4" destOrd="0" presId="urn:microsoft.com/office/officeart/2008/layout/VerticalCurvedList"/>
    <dgm:cxn modelId="{D213BCC9-9372-4CB5-B2D9-D3452281CC57}" type="presParOf" srcId="{74040B2A-044A-4694-B89A-F3949920191B}" destId="{E345EAEE-A8C4-452B-8E95-661F5BD9E093}" srcOrd="0" destOrd="0" presId="urn:microsoft.com/office/officeart/2008/layout/VerticalCurvedList"/>
    <dgm:cxn modelId="{DB83A742-09B8-4726-A0A7-FF9D28707BC4}" type="presParOf" srcId="{0831D9C8-EA27-4729-91D7-D88CE0BEC19A}" destId="{AE5CC988-4314-4555-9CA6-B134198E09A4}" srcOrd="5" destOrd="0" presId="urn:microsoft.com/office/officeart/2008/layout/VerticalCurvedList"/>
    <dgm:cxn modelId="{985EE0A4-D581-4319-9999-0734AF708C3D}" type="presParOf" srcId="{0831D9C8-EA27-4729-91D7-D88CE0BEC19A}" destId="{4DBB7B30-1BC6-43EF-8D3A-64AF8FD3BF9F}" srcOrd="6" destOrd="0" presId="urn:microsoft.com/office/officeart/2008/layout/VerticalCurvedList"/>
    <dgm:cxn modelId="{BF8DF53E-A89A-4E81-8781-06BA20C06A52}" type="presParOf" srcId="{4DBB7B30-1BC6-43EF-8D3A-64AF8FD3BF9F}" destId="{A06F45B9-621F-4B1C-B130-17E57B68ED09}" srcOrd="0" destOrd="0" presId="urn:microsoft.com/office/officeart/2008/layout/VerticalCurvedList"/>
    <dgm:cxn modelId="{32EA28E3-4906-484E-BF8C-032DF7677CAE}" type="presParOf" srcId="{0831D9C8-EA27-4729-91D7-D88CE0BEC19A}" destId="{D5A5381C-EF11-4DF2-BD6D-26E4CDF76373}" srcOrd="7" destOrd="0" presId="urn:microsoft.com/office/officeart/2008/layout/VerticalCurvedList"/>
    <dgm:cxn modelId="{F83E812F-E216-429D-81CE-F7D63F5BAEA3}" type="presParOf" srcId="{0831D9C8-EA27-4729-91D7-D88CE0BEC19A}" destId="{7112531C-690A-4AD8-A6DC-DE848395710C}" srcOrd="8" destOrd="0" presId="urn:microsoft.com/office/officeart/2008/layout/VerticalCurvedList"/>
    <dgm:cxn modelId="{11C73847-F1E2-4431-A376-5360EE0EDA62}" type="presParOf" srcId="{7112531C-690A-4AD8-A6DC-DE848395710C}" destId="{650B7E07-520C-4FC2-B54C-B2D1EDBC2FB2}" srcOrd="0" destOrd="0" presId="urn:microsoft.com/office/officeart/2008/layout/VerticalCurvedList"/>
    <dgm:cxn modelId="{0A37FFFE-682D-459B-95F2-D653858638A4}" type="presParOf" srcId="{0831D9C8-EA27-4729-91D7-D88CE0BEC19A}" destId="{1FD1F272-B75F-4470-8E53-91659C5A8D7A}" srcOrd="9" destOrd="0" presId="urn:microsoft.com/office/officeart/2008/layout/VerticalCurvedList"/>
    <dgm:cxn modelId="{65C15BD9-35C7-4E6F-BB8F-6C922D547A53}" type="presParOf" srcId="{0831D9C8-EA27-4729-91D7-D88CE0BEC19A}" destId="{4CDC90F0-0511-4107-9D74-37290291A20D}" srcOrd="10" destOrd="0" presId="urn:microsoft.com/office/officeart/2008/layout/VerticalCurvedList"/>
    <dgm:cxn modelId="{565878D2-EF02-40CF-B891-DA3375F91747}" type="presParOf" srcId="{4CDC90F0-0511-4107-9D74-37290291A20D}" destId="{D6A9AEE0-5EBB-4904-8EAD-3CDC31743249}" srcOrd="0" destOrd="0" presId="urn:microsoft.com/office/officeart/2008/layout/VerticalCurvedList"/>
    <dgm:cxn modelId="{500860D7-9CFF-4381-91FA-84E0752BC233}" type="presParOf" srcId="{0831D9C8-EA27-4729-91D7-D88CE0BEC19A}" destId="{90D22686-30F2-4E4E-B8BC-FD36699DDF54}" srcOrd="11" destOrd="0" presId="urn:microsoft.com/office/officeart/2008/layout/VerticalCurvedList"/>
    <dgm:cxn modelId="{FB0D318C-3554-4508-85C9-89FE727BFE12}" type="presParOf" srcId="{0831D9C8-EA27-4729-91D7-D88CE0BEC19A}" destId="{B65DFA9C-B240-46FA-BDDB-ED7568BAF1FE}" srcOrd="12" destOrd="0" presId="urn:microsoft.com/office/officeart/2008/layout/VerticalCurvedList"/>
    <dgm:cxn modelId="{1625806B-573B-43B7-AEFF-4333DCC2BFA5}" type="presParOf" srcId="{B65DFA9C-B240-46FA-BDDB-ED7568BAF1FE}" destId="{3A9D05DC-AAEB-4EDB-8282-29CA50A65A5A}" srcOrd="0" destOrd="0" presId="urn:microsoft.com/office/officeart/2008/layout/VerticalCurvedList"/>
    <dgm:cxn modelId="{25633625-2542-4F12-B2F5-84E60EB50D5B}" type="presParOf" srcId="{0831D9C8-EA27-4729-91D7-D88CE0BEC19A}" destId="{FBFE794B-DE2A-4C95-B756-53A37EEB8A06}" srcOrd="13" destOrd="0" presId="urn:microsoft.com/office/officeart/2008/layout/VerticalCurvedList"/>
    <dgm:cxn modelId="{967CA976-C502-493B-8739-99D911C61E7C}" type="presParOf" srcId="{0831D9C8-EA27-4729-91D7-D88CE0BEC19A}" destId="{93CFC53D-BA49-43D1-A592-DC182757C4B5}" srcOrd="14" destOrd="0" presId="urn:microsoft.com/office/officeart/2008/layout/VerticalCurvedList"/>
    <dgm:cxn modelId="{43303A3F-B689-4210-B432-5D1CFDC72F85}" type="presParOf" srcId="{93CFC53D-BA49-43D1-A592-DC182757C4B5}" destId="{CD757EC2-7920-4C25-8812-88DD42047C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7B947-D8F2-43A6-8EC9-568BAF66E285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E4DAC7E2-6C8A-4220-98E5-777F140A40E2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tx1"/>
              </a:solidFill>
            </a:rPr>
            <a:t>Legislație, medicamente -2</a:t>
          </a:r>
          <a:endParaRPr lang="ru-RU" sz="1400" b="1" dirty="0">
            <a:solidFill>
              <a:schemeClr val="tx1"/>
            </a:solidFill>
          </a:endParaRPr>
        </a:p>
      </dgm:t>
    </dgm:pt>
    <dgm:pt modelId="{5C788621-C38B-4875-9B8F-49F379E31D42}" type="parTrans" cxnId="{1620ADD7-2028-4DB8-B4F9-26867798AD99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8C969B7C-5FCF-4B0B-B17B-696E945FC7EE}" type="sibTrans" cxnId="{1620ADD7-2028-4DB8-B4F9-26867798AD99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C4055B93-4E57-4438-B71F-76CDEE7B3BC5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Colaborare, comunicare-15</a:t>
          </a:r>
          <a:endParaRPr lang="ru-RU" sz="1400" b="1" dirty="0">
            <a:solidFill>
              <a:schemeClr val="bg1"/>
            </a:solidFill>
          </a:endParaRPr>
        </a:p>
      </dgm:t>
    </dgm:pt>
    <dgm:pt modelId="{CA933018-F281-4484-A84F-25EB9C86D039}" type="parTrans" cxnId="{BDED20F9-1946-4D71-B4F6-EF44A0B9957C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B8E90A32-9182-4CC5-B092-F60A6F8A7ACA}" type="sibTrans" cxnId="{BDED20F9-1946-4D71-B4F6-EF44A0B9957C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89B28810-0840-4C06-98FD-895BDF289EA8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Organizare-17</a:t>
          </a:r>
          <a:endParaRPr lang="ru-RU" sz="1400" b="1" dirty="0">
            <a:solidFill>
              <a:schemeClr val="bg1"/>
            </a:solidFill>
          </a:endParaRPr>
        </a:p>
      </dgm:t>
    </dgm:pt>
    <dgm:pt modelId="{529E1EE1-9E26-47D9-9BA2-971687DADB15}" type="parTrans" cxnId="{C28B4FB0-37EA-4E2B-BB79-57F7CE52DD85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BFF53B72-0007-49E4-848A-46B68C4FEFEF}" type="sibTrans" cxnId="{C28B4FB0-37EA-4E2B-BB79-57F7CE52DD85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91EBB8C0-18A6-433E-B8ED-3D5CD1AA9305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Infrastructura, instruiri-5</a:t>
          </a:r>
          <a:endParaRPr lang="ru-RU" sz="1400" b="1" dirty="0">
            <a:solidFill>
              <a:schemeClr val="bg1"/>
            </a:solidFill>
          </a:endParaRPr>
        </a:p>
      </dgm:t>
    </dgm:pt>
    <dgm:pt modelId="{C79C7532-A840-437E-996F-C70054365A23}" type="parTrans" cxnId="{536381CE-ED95-495C-86F5-E4CBD616F5CD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E71565C8-E89E-4276-A815-31ABA56360B2}" type="sibTrans" cxnId="{536381CE-ED95-495C-86F5-E4CBD616F5CD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5AD45454-108F-4747-85C2-DA69494062E5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Finante - 3</a:t>
          </a:r>
          <a:endParaRPr lang="ru-RU" sz="1400" b="1" dirty="0">
            <a:solidFill>
              <a:schemeClr val="bg1"/>
            </a:solidFill>
          </a:endParaRPr>
        </a:p>
      </dgm:t>
    </dgm:pt>
    <dgm:pt modelId="{8590D8B8-DB3F-4ED2-9ED4-2BBF695E5705}" type="parTrans" cxnId="{915BD998-D071-471E-8BE5-0DC69483EF6F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9CF11C67-C90E-40A7-997E-B234ED8941DD}" type="sibTrans" cxnId="{915BD998-D071-471E-8BE5-0DC69483EF6F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11E0FD48-F4F4-474C-9FD6-434614D3DEE7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Dispozitive-8</a:t>
          </a:r>
          <a:endParaRPr lang="ru-RU" sz="1400" b="1" dirty="0">
            <a:solidFill>
              <a:schemeClr val="bg1"/>
            </a:solidFill>
          </a:endParaRPr>
        </a:p>
      </dgm:t>
    </dgm:pt>
    <dgm:pt modelId="{F54FDA7E-6DD0-484F-8609-46E7A4A86358}" type="parTrans" cxnId="{3A3F59BA-756C-413C-937D-F3029D417F0E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E9BD8F03-30C0-45D4-B298-018272FA3E12}" type="sibTrans" cxnId="{3A3F59BA-756C-413C-937D-F3029D417F0E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2A516D72-2F75-4E4B-8AA8-FEA6DD1C29A6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Volum de lucru -6 </a:t>
          </a:r>
          <a:endParaRPr lang="ru-RU" sz="1400" b="1" dirty="0">
            <a:solidFill>
              <a:schemeClr val="bg1"/>
            </a:solidFill>
          </a:endParaRPr>
        </a:p>
      </dgm:t>
    </dgm:pt>
    <dgm:pt modelId="{4B854FCB-B594-453A-A2C8-A12D64FFA557}" type="parTrans" cxnId="{37C1C0EA-7EC8-4B5E-AD6F-591382B734CF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FAA75719-C63B-4832-893C-A228020249CB}" type="sibTrans" cxnId="{37C1C0EA-7EC8-4B5E-AD6F-591382B734CF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A2E1C2CA-6269-447A-A003-CC44B345D779}" type="pres">
      <dgm:prSet presAssocID="{3007B947-D8F2-43A6-8EC9-568BAF66E285}" presName="Name0" presStyleCnt="0">
        <dgm:presLayoutVars>
          <dgm:dir/>
          <dgm:animLvl val="lvl"/>
          <dgm:resizeHandles val="exact"/>
        </dgm:presLayoutVars>
      </dgm:prSet>
      <dgm:spPr/>
    </dgm:pt>
    <dgm:pt modelId="{D5D6E997-F1E4-46EF-904A-A74E0AFC39C1}" type="pres">
      <dgm:prSet presAssocID="{E4DAC7E2-6C8A-4220-98E5-777F140A40E2}" presName="Name8" presStyleCnt="0"/>
      <dgm:spPr/>
    </dgm:pt>
    <dgm:pt modelId="{84E03867-E3C2-4028-9D77-64540542CFBD}" type="pres">
      <dgm:prSet presAssocID="{E4DAC7E2-6C8A-4220-98E5-777F140A40E2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CB51C-5C35-4664-B0F1-8D7F530549B3}" type="pres">
      <dgm:prSet presAssocID="{E4DAC7E2-6C8A-4220-98E5-777F140A40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366B2-35B2-4E4A-A517-7E511B906034}" type="pres">
      <dgm:prSet presAssocID="{5AD45454-108F-4747-85C2-DA69494062E5}" presName="Name8" presStyleCnt="0"/>
      <dgm:spPr/>
    </dgm:pt>
    <dgm:pt modelId="{2FCB65CE-DD9F-42A8-83CB-E30697A4EB57}" type="pres">
      <dgm:prSet presAssocID="{5AD45454-108F-4747-85C2-DA69494062E5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CEA89-BB9D-402A-8D14-D6857BD85299}" type="pres">
      <dgm:prSet presAssocID="{5AD45454-108F-4747-85C2-DA69494062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F8D14-1DDF-4ACE-8135-238B13CE963A}" type="pres">
      <dgm:prSet presAssocID="{91EBB8C0-18A6-433E-B8ED-3D5CD1AA9305}" presName="Name8" presStyleCnt="0"/>
      <dgm:spPr/>
    </dgm:pt>
    <dgm:pt modelId="{1F2C8845-E662-4B69-ABA9-58CC208CBD15}" type="pres">
      <dgm:prSet presAssocID="{91EBB8C0-18A6-433E-B8ED-3D5CD1AA930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5817E-6062-4A0F-B0A2-055D987D9FE4}" type="pres">
      <dgm:prSet presAssocID="{91EBB8C0-18A6-433E-B8ED-3D5CD1AA93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FB8D-3737-4D78-866D-062FC1EADD86}" type="pres">
      <dgm:prSet presAssocID="{2A516D72-2F75-4E4B-8AA8-FEA6DD1C29A6}" presName="Name8" presStyleCnt="0"/>
      <dgm:spPr/>
    </dgm:pt>
    <dgm:pt modelId="{DCFCC36D-7A66-4BC4-BC0B-5B5C905AA877}" type="pres">
      <dgm:prSet presAssocID="{2A516D72-2F75-4E4B-8AA8-FEA6DD1C29A6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FFD0C-D91A-4874-B62E-79A122D39FB5}" type="pres">
      <dgm:prSet presAssocID="{2A516D72-2F75-4E4B-8AA8-FEA6DD1C29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5239B-C5EE-4850-AD7F-B6071A75D324}" type="pres">
      <dgm:prSet presAssocID="{11E0FD48-F4F4-474C-9FD6-434614D3DEE7}" presName="Name8" presStyleCnt="0"/>
      <dgm:spPr/>
    </dgm:pt>
    <dgm:pt modelId="{8CBCB423-5977-480B-BF10-7B3D733574B7}" type="pres">
      <dgm:prSet presAssocID="{11E0FD48-F4F4-474C-9FD6-434614D3DEE7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026FA-BEFA-4140-995F-95457932AB89}" type="pres">
      <dgm:prSet presAssocID="{11E0FD48-F4F4-474C-9FD6-434614D3DE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4B02-42A3-4382-B845-ECB3C5AAD8A6}" type="pres">
      <dgm:prSet presAssocID="{C4055B93-4E57-4438-B71F-76CDEE7B3BC5}" presName="Name8" presStyleCnt="0"/>
      <dgm:spPr/>
    </dgm:pt>
    <dgm:pt modelId="{4CD35A3D-7785-4936-B768-1E7E34F889D3}" type="pres">
      <dgm:prSet presAssocID="{C4055B93-4E57-4438-B71F-76CDEE7B3BC5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62B29-FC1B-4140-947C-AFDE5D0D84E8}" type="pres">
      <dgm:prSet presAssocID="{C4055B93-4E57-4438-B71F-76CDEE7B3B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9DC4F-C951-4EE4-913E-51214F868D69}" type="pres">
      <dgm:prSet presAssocID="{89B28810-0840-4C06-98FD-895BDF289EA8}" presName="Name8" presStyleCnt="0"/>
      <dgm:spPr/>
    </dgm:pt>
    <dgm:pt modelId="{FB268DDB-E0C8-40BA-869C-EC1A5FA6A06B}" type="pres">
      <dgm:prSet presAssocID="{89B28810-0840-4C06-98FD-895BDF289EA8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78AB6-AC7D-41C8-9A22-12AE73311B12}" type="pres">
      <dgm:prSet presAssocID="{89B28810-0840-4C06-98FD-895BDF289E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381CE-ED95-495C-86F5-E4CBD616F5CD}" srcId="{3007B947-D8F2-43A6-8EC9-568BAF66E285}" destId="{91EBB8C0-18A6-433E-B8ED-3D5CD1AA9305}" srcOrd="2" destOrd="0" parTransId="{C79C7532-A840-437E-996F-C70054365A23}" sibTransId="{E71565C8-E89E-4276-A815-31ABA56360B2}"/>
    <dgm:cxn modelId="{E6B800AE-13BF-4865-AE9B-AA740EC03CC9}" type="presOf" srcId="{91EBB8C0-18A6-433E-B8ED-3D5CD1AA9305}" destId="{1F2C8845-E662-4B69-ABA9-58CC208CBD15}" srcOrd="0" destOrd="0" presId="urn:microsoft.com/office/officeart/2005/8/layout/pyramid1"/>
    <dgm:cxn modelId="{1620ADD7-2028-4DB8-B4F9-26867798AD99}" srcId="{3007B947-D8F2-43A6-8EC9-568BAF66E285}" destId="{E4DAC7E2-6C8A-4220-98E5-777F140A40E2}" srcOrd="0" destOrd="0" parTransId="{5C788621-C38B-4875-9B8F-49F379E31D42}" sibTransId="{8C969B7C-5FCF-4B0B-B17B-696E945FC7EE}"/>
    <dgm:cxn modelId="{55EA971A-154B-4F79-81DC-A6D930D5E947}" type="presOf" srcId="{89B28810-0840-4C06-98FD-895BDF289EA8}" destId="{82078AB6-AC7D-41C8-9A22-12AE73311B12}" srcOrd="1" destOrd="0" presId="urn:microsoft.com/office/officeart/2005/8/layout/pyramid1"/>
    <dgm:cxn modelId="{79B3E8E8-63D6-4FBE-A70F-BED475AC7A11}" type="presOf" srcId="{C4055B93-4E57-4438-B71F-76CDEE7B3BC5}" destId="{4CD35A3D-7785-4936-B768-1E7E34F889D3}" srcOrd="0" destOrd="0" presId="urn:microsoft.com/office/officeart/2005/8/layout/pyramid1"/>
    <dgm:cxn modelId="{FA04A84E-D9B7-4002-8F54-9B13A769CC8D}" type="presOf" srcId="{2A516D72-2F75-4E4B-8AA8-FEA6DD1C29A6}" destId="{DCFCC36D-7A66-4BC4-BC0B-5B5C905AA877}" srcOrd="0" destOrd="0" presId="urn:microsoft.com/office/officeart/2005/8/layout/pyramid1"/>
    <dgm:cxn modelId="{BDED20F9-1946-4D71-B4F6-EF44A0B9957C}" srcId="{3007B947-D8F2-43A6-8EC9-568BAF66E285}" destId="{C4055B93-4E57-4438-B71F-76CDEE7B3BC5}" srcOrd="5" destOrd="0" parTransId="{CA933018-F281-4484-A84F-25EB9C86D039}" sibTransId="{B8E90A32-9182-4CC5-B092-F60A6F8A7ACA}"/>
    <dgm:cxn modelId="{6FD7F552-2525-4F33-AEAB-C241C90362B5}" type="presOf" srcId="{E4DAC7E2-6C8A-4220-98E5-777F140A40E2}" destId="{84E03867-E3C2-4028-9D77-64540542CFBD}" srcOrd="0" destOrd="0" presId="urn:microsoft.com/office/officeart/2005/8/layout/pyramid1"/>
    <dgm:cxn modelId="{9CAC57D4-2AE7-44B5-8115-357C93EEA52D}" type="presOf" srcId="{11E0FD48-F4F4-474C-9FD6-434614D3DEE7}" destId="{8CBCB423-5977-480B-BF10-7B3D733574B7}" srcOrd="0" destOrd="0" presId="urn:microsoft.com/office/officeart/2005/8/layout/pyramid1"/>
    <dgm:cxn modelId="{E8B5418C-E6B9-414C-A2DA-1F344DC36230}" type="presOf" srcId="{91EBB8C0-18A6-433E-B8ED-3D5CD1AA9305}" destId="{AD15817E-6062-4A0F-B0A2-055D987D9FE4}" srcOrd="1" destOrd="0" presId="urn:microsoft.com/office/officeart/2005/8/layout/pyramid1"/>
    <dgm:cxn modelId="{3A3F59BA-756C-413C-937D-F3029D417F0E}" srcId="{3007B947-D8F2-43A6-8EC9-568BAF66E285}" destId="{11E0FD48-F4F4-474C-9FD6-434614D3DEE7}" srcOrd="4" destOrd="0" parTransId="{F54FDA7E-6DD0-484F-8609-46E7A4A86358}" sibTransId="{E9BD8F03-30C0-45D4-B298-018272FA3E12}"/>
    <dgm:cxn modelId="{48087AB6-4FAE-42B9-AA3C-66BF69743E9C}" type="presOf" srcId="{3007B947-D8F2-43A6-8EC9-568BAF66E285}" destId="{A2E1C2CA-6269-447A-A003-CC44B345D779}" srcOrd="0" destOrd="0" presId="urn:microsoft.com/office/officeart/2005/8/layout/pyramid1"/>
    <dgm:cxn modelId="{37C1C0EA-7EC8-4B5E-AD6F-591382B734CF}" srcId="{3007B947-D8F2-43A6-8EC9-568BAF66E285}" destId="{2A516D72-2F75-4E4B-8AA8-FEA6DD1C29A6}" srcOrd="3" destOrd="0" parTransId="{4B854FCB-B594-453A-A2C8-A12D64FFA557}" sibTransId="{FAA75719-C63B-4832-893C-A228020249CB}"/>
    <dgm:cxn modelId="{C28B4FB0-37EA-4E2B-BB79-57F7CE52DD85}" srcId="{3007B947-D8F2-43A6-8EC9-568BAF66E285}" destId="{89B28810-0840-4C06-98FD-895BDF289EA8}" srcOrd="6" destOrd="0" parTransId="{529E1EE1-9E26-47D9-9BA2-971687DADB15}" sibTransId="{BFF53B72-0007-49E4-848A-46B68C4FEFEF}"/>
    <dgm:cxn modelId="{1D715FBF-1876-4CD6-B368-746005614E46}" type="presOf" srcId="{11E0FD48-F4F4-474C-9FD6-434614D3DEE7}" destId="{663026FA-BEFA-4140-995F-95457932AB89}" srcOrd="1" destOrd="0" presId="urn:microsoft.com/office/officeart/2005/8/layout/pyramid1"/>
    <dgm:cxn modelId="{DE8C0685-1FAC-4D5A-938F-2DA4BD396C58}" type="presOf" srcId="{2A516D72-2F75-4E4B-8AA8-FEA6DD1C29A6}" destId="{53FFFD0C-D91A-4874-B62E-79A122D39FB5}" srcOrd="1" destOrd="0" presId="urn:microsoft.com/office/officeart/2005/8/layout/pyramid1"/>
    <dgm:cxn modelId="{85581BDD-8D7C-47FD-85C0-5DB8D64CBB86}" type="presOf" srcId="{5AD45454-108F-4747-85C2-DA69494062E5}" destId="{2FCB65CE-DD9F-42A8-83CB-E30697A4EB57}" srcOrd="0" destOrd="0" presId="urn:microsoft.com/office/officeart/2005/8/layout/pyramid1"/>
    <dgm:cxn modelId="{915BD998-D071-471E-8BE5-0DC69483EF6F}" srcId="{3007B947-D8F2-43A6-8EC9-568BAF66E285}" destId="{5AD45454-108F-4747-85C2-DA69494062E5}" srcOrd="1" destOrd="0" parTransId="{8590D8B8-DB3F-4ED2-9ED4-2BBF695E5705}" sibTransId="{9CF11C67-C90E-40A7-997E-B234ED8941DD}"/>
    <dgm:cxn modelId="{02A679D2-2377-4AD1-B5F3-E8A5E4124408}" type="presOf" srcId="{89B28810-0840-4C06-98FD-895BDF289EA8}" destId="{FB268DDB-E0C8-40BA-869C-EC1A5FA6A06B}" srcOrd="0" destOrd="0" presId="urn:microsoft.com/office/officeart/2005/8/layout/pyramid1"/>
    <dgm:cxn modelId="{1353EBFD-E769-4CF8-98CF-14A8D2ED0EA9}" type="presOf" srcId="{5AD45454-108F-4747-85C2-DA69494062E5}" destId="{C68CEA89-BB9D-402A-8D14-D6857BD85299}" srcOrd="1" destOrd="0" presId="urn:microsoft.com/office/officeart/2005/8/layout/pyramid1"/>
    <dgm:cxn modelId="{A41537C3-695C-4C60-9FEF-898420981E53}" type="presOf" srcId="{C4055B93-4E57-4438-B71F-76CDEE7B3BC5}" destId="{64662B29-FC1B-4140-947C-AFDE5D0D84E8}" srcOrd="1" destOrd="0" presId="urn:microsoft.com/office/officeart/2005/8/layout/pyramid1"/>
    <dgm:cxn modelId="{CA16DDE1-0E66-41C1-83C4-CA252CBDCF02}" type="presOf" srcId="{E4DAC7E2-6C8A-4220-98E5-777F140A40E2}" destId="{4A6CB51C-5C35-4664-B0F1-8D7F530549B3}" srcOrd="1" destOrd="0" presId="urn:microsoft.com/office/officeart/2005/8/layout/pyramid1"/>
    <dgm:cxn modelId="{E56C9863-21F7-4495-B7F4-17CA194D977E}" type="presParOf" srcId="{A2E1C2CA-6269-447A-A003-CC44B345D779}" destId="{D5D6E997-F1E4-46EF-904A-A74E0AFC39C1}" srcOrd="0" destOrd="0" presId="urn:microsoft.com/office/officeart/2005/8/layout/pyramid1"/>
    <dgm:cxn modelId="{15461AA9-C930-414D-906E-A1BD710397F5}" type="presParOf" srcId="{D5D6E997-F1E4-46EF-904A-A74E0AFC39C1}" destId="{84E03867-E3C2-4028-9D77-64540542CFBD}" srcOrd="0" destOrd="0" presId="urn:microsoft.com/office/officeart/2005/8/layout/pyramid1"/>
    <dgm:cxn modelId="{4A1B584E-0B71-406C-B79F-BD19CB3DC4D5}" type="presParOf" srcId="{D5D6E997-F1E4-46EF-904A-A74E0AFC39C1}" destId="{4A6CB51C-5C35-4664-B0F1-8D7F530549B3}" srcOrd="1" destOrd="0" presId="urn:microsoft.com/office/officeart/2005/8/layout/pyramid1"/>
    <dgm:cxn modelId="{546744A6-42AA-4F4E-AF60-D481155859CC}" type="presParOf" srcId="{A2E1C2CA-6269-447A-A003-CC44B345D779}" destId="{CB0366B2-35B2-4E4A-A517-7E511B906034}" srcOrd="1" destOrd="0" presId="urn:microsoft.com/office/officeart/2005/8/layout/pyramid1"/>
    <dgm:cxn modelId="{20499416-BFA4-4FDB-BAA1-F5C2E1ED9AC5}" type="presParOf" srcId="{CB0366B2-35B2-4E4A-A517-7E511B906034}" destId="{2FCB65CE-DD9F-42A8-83CB-E30697A4EB57}" srcOrd="0" destOrd="0" presId="urn:microsoft.com/office/officeart/2005/8/layout/pyramid1"/>
    <dgm:cxn modelId="{9CB591DF-9BC5-4477-9036-6F4F34A0FB27}" type="presParOf" srcId="{CB0366B2-35B2-4E4A-A517-7E511B906034}" destId="{C68CEA89-BB9D-402A-8D14-D6857BD85299}" srcOrd="1" destOrd="0" presId="urn:microsoft.com/office/officeart/2005/8/layout/pyramid1"/>
    <dgm:cxn modelId="{B2D94AF3-79AB-431E-9516-99A2D517AFB6}" type="presParOf" srcId="{A2E1C2CA-6269-447A-A003-CC44B345D779}" destId="{CFCF8D14-1DDF-4ACE-8135-238B13CE963A}" srcOrd="2" destOrd="0" presId="urn:microsoft.com/office/officeart/2005/8/layout/pyramid1"/>
    <dgm:cxn modelId="{4D5D12ED-F9AD-4175-A96E-3DAC042FD628}" type="presParOf" srcId="{CFCF8D14-1DDF-4ACE-8135-238B13CE963A}" destId="{1F2C8845-E662-4B69-ABA9-58CC208CBD15}" srcOrd="0" destOrd="0" presId="urn:microsoft.com/office/officeart/2005/8/layout/pyramid1"/>
    <dgm:cxn modelId="{EF3603CE-0427-491B-AFCF-980B27FE0E86}" type="presParOf" srcId="{CFCF8D14-1DDF-4ACE-8135-238B13CE963A}" destId="{AD15817E-6062-4A0F-B0A2-055D987D9FE4}" srcOrd="1" destOrd="0" presId="urn:microsoft.com/office/officeart/2005/8/layout/pyramid1"/>
    <dgm:cxn modelId="{66F5E359-DEC0-4D3A-A44D-65507B297CDF}" type="presParOf" srcId="{A2E1C2CA-6269-447A-A003-CC44B345D779}" destId="{09B0FB8D-3737-4D78-866D-062FC1EADD86}" srcOrd="3" destOrd="0" presId="urn:microsoft.com/office/officeart/2005/8/layout/pyramid1"/>
    <dgm:cxn modelId="{A9E8F29C-A675-434B-A7DB-37402E029083}" type="presParOf" srcId="{09B0FB8D-3737-4D78-866D-062FC1EADD86}" destId="{DCFCC36D-7A66-4BC4-BC0B-5B5C905AA877}" srcOrd="0" destOrd="0" presId="urn:microsoft.com/office/officeart/2005/8/layout/pyramid1"/>
    <dgm:cxn modelId="{38C8D7B6-95A1-4CF3-8656-41CD91CC2FC6}" type="presParOf" srcId="{09B0FB8D-3737-4D78-866D-062FC1EADD86}" destId="{53FFFD0C-D91A-4874-B62E-79A122D39FB5}" srcOrd="1" destOrd="0" presId="urn:microsoft.com/office/officeart/2005/8/layout/pyramid1"/>
    <dgm:cxn modelId="{61B29DCE-EA33-4DC6-82B5-19F26F02DB44}" type="presParOf" srcId="{A2E1C2CA-6269-447A-A003-CC44B345D779}" destId="{D0B5239B-C5EE-4850-AD7F-B6071A75D324}" srcOrd="4" destOrd="0" presId="urn:microsoft.com/office/officeart/2005/8/layout/pyramid1"/>
    <dgm:cxn modelId="{017BCDCB-DFB3-4A14-A2FB-172D34B44251}" type="presParOf" srcId="{D0B5239B-C5EE-4850-AD7F-B6071A75D324}" destId="{8CBCB423-5977-480B-BF10-7B3D733574B7}" srcOrd="0" destOrd="0" presId="urn:microsoft.com/office/officeart/2005/8/layout/pyramid1"/>
    <dgm:cxn modelId="{301B1F37-F05C-4E2B-8760-3C9DF1936BE3}" type="presParOf" srcId="{D0B5239B-C5EE-4850-AD7F-B6071A75D324}" destId="{663026FA-BEFA-4140-995F-95457932AB89}" srcOrd="1" destOrd="0" presId="urn:microsoft.com/office/officeart/2005/8/layout/pyramid1"/>
    <dgm:cxn modelId="{FCFB987F-D466-401D-8404-D8907B8D3937}" type="presParOf" srcId="{A2E1C2CA-6269-447A-A003-CC44B345D779}" destId="{59854B02-42A3-4382-B845-ECB3C5AAD8A6}" srcOrd="5" destOrd="0" presId="urn:microsoft.com/office/officeart/2005/8/layout/pyramid1"/>
    <dgm:cxn modelId="{E0BCA97F-F13D-4111-9AF8-D348489A6454}" type="presParOf" srcId="{59854B02-42A3-4382-B845-ECB3C5AAD8A6}" destId="{4CD35A3D-7785-4936-B768-1E7E34F889D3}" srcOrd="0" destOrd="0" presId="urn:microsoft.com/office/officeart/2005/8/layout/pyramid1"/>
    <dgm:cxn modelId="{4D011B54-7BC9-4A07-B046-5F0FF082BDAB}" type="presParOf" srcId="{59854B02-42A3-4382-B845-ECB3C5AAD8A6}" destId="{64662B29-FC1B-4140-947C-AFDE5D0D84E8}" srcOrd="1" destOrd="0" presId="urn:microsoft.com/office/officeart/2005/8/layout/pyramid1"/>
    <dgm:cxn modelId="{B8CB9B4C-FCDE-44A3-8F91-6D5A85AF5531}" type="presParOf" srcId="{A2E1C2CA-6269-447A-A003-CC44B345D779}" destId="{A2D9DC4F-C951-4EE4-913E-51214F868D69}" srcOrd="6" destOrd="0" presId="urn:microsoft.com/office/officeart/2005/8/layout/pyramid1"/>
    <dgm:cxn modelId="{20F814E5-3F21-487E-8078-D427A71E15A0}" type="presParOf" srcId="{A2D9DC4F-C951-4EE4-913E-51214F868D69}" destId="{FB268DDB-E0C8-40BA-869C-EC1A5FA6A06B}" srcOrd="0" destOrd="0" presId="urn:microsoft.com/office/officeart/2005/8/layout/pyramid1"/>
    <dgm:cxn modelId="{B2AD34F4-F836-4F47-91DC-5433AF72C4AD}" type="presParOf" srcId="{A2D9DC4F-C951-4EE4-913E-51214F868D69}" destId="{82078AB6-AC7D-41C8-9A22-12AE73311B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891834-C1EB-471C-AD77-97CE5E5AF875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DC45F757-C19B-4DAB-B7D1-B5041F7FD2C0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tx1"/>
              </a:solidFill>
            </a:rPr>
            <a:t>Dezvoltare, Finanțe, Facilități, medicamente</a:t>
          </a:r>
          <a:endParaRPr lang="ru-RU" sz="1400" b="1" dirty="0">
            <a:solidFill>
              <a:schemeClr val="tx1"/>
            </a:solidFill>
          </a:endParaRPr>
        </a:p>
      </dgm:t>
    </dgm:pt>
    <dgm:pt modelId="{3B46D8AC-05F0-4AFD-ABCD-4695A7E55601}" type="parTrans" cxnId="{ED1171F4-389B-452A-80C6-E69B8668E156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4EAA0655-264F-4BBD-8D8D-AC6032141750}" type="sibTrans" cxnId="{ED1171F4-389B-452A-80C6-E69B8668E156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9A0A5636-5C4E-4DFB-9719-F1A18235696F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Instruiri - 3</a:t>
          </a:r>
          <a:endParaRPr lang="ru-RU" sz="1400" b="1" dirty="0">
            <a:solidFill>
              <a:schemeClr val="bg1"/>
            </a:solidFill>
          </a:endParaRPr>
        </a:p>
      </dgm:t>
    </dgm:pt>
    <dgm:pt modelId="{2C957F9D-F6F7-4EC9-A108-9A1A109AC384}" type="parTrans" cxnId="{554AE67E-68D5-454F-96D2-B0A650DADFD3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778BBF9B-5BFB-459B-A190-289279E4322D}" type="sibTrans" cxnId="{554AE67E-68D5-454F-96D2-B0A650DADFD3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4F766DE0-7E28-4E72-A942-F6DB5090CEDE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Volum de lucru -4</a:t>
          </a:r>
          <a:endParaRPr lang="ru-RU" sz="1400" b="1" dirty="0">
            <a:solidFill>
              <a:schemeClr val="bg1"/>
            </a:solidFill>
          </a:endParaRPr>
        </a:p>
      </dgm:t>
    </dgm:pt>
    <dgm:pt modelId="{04AF8256-21CC-42ED-88E1-787588859B0C}" type="parTrans" cxnId="{C7E24E57-13BF-4AD6-8912-E1F6E141980C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2C706F25-34CD-4EC3-805E-D87C5D062741}" type="sibTrans" cxnId="{C7E24E57-13BF-4AD6-8912-E1F6E141980C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9499B75E-1B48-4C4A-8632-394A109B7400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Organizarea -11</a:t>
          </a:r>
          <a:endParaRPr lang="ru-RU" sz="1400" b="1" dirty="0">
            <a:solidFill>
              <a:schemeClr val="bg1"/>
            </a:solidFill>
          </a:endParaRPr>
        </a:p>
      </dgm:t>
    </dgm:pt>
    <dgm:pt modelId="{1289ECD0-DA0D-4B58-9697-F5E17C1ED79D}" type="parTrans" cxnId="{77B70FF4-C4C8-44A7-AE2A-EA87FDFA64E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CC66482E-F010-4448-A062-6D1B48B0CE6D}" type="sibTrans" cxnId="{77B70FF4-C4C8-44A7-AE2A-EA87FDFA64E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088A620F-929A-4A64-A1D8-24C935BCD0FA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Dispozitive-6</a:t>
          </a:r>
          <a:endParaRPr lang="ru-RU" sz="1400" b="1" dirty="0">
            <a:solidFill>
              <a:schemeClr val="bg1"/>
            </a:solidFill>
          </a:endParaRPr>
        </a:p>
      </dgm:t>
    </dgm:pt>
    <dgm:pt modelId="{245578A1-0405-43D4-BB72-8901A44E3EE2}" type="parTrans" cxnId="{1858566C-8405-4D66-AF5E-68710C1CD9DE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B5865B27-261D-442E-A1C8-42F26008747C}" type="sibTrans" cxnId="{1858566C-8405-4D66-AF5E-68710C1CD9DE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2C1DEDD2-574E-429B-8DDA-08ACDEC4BC8C}">
      <dgm:prSet phldrT="[Текст]" custT="1"/>
      <dgm:spPr/>
      <dgm:t>
        <a:bodyPr/>
        <a:lstStyle/>
        <a:p>
          <a:r>
            <a:rPr lang="ro-MD" sz="1400" b="1" dirty="0" smtClean="0">
              <a:solidFill>
                <a:schemeClr val="bg1"/>
              </a:solidFill>
            </a:rPr>
            <a:t>Colaborare/comunicare - 10</a:t>
          </a:r>
          <a:endParaRPr lang="ru-RU" sz="1400" b="1" dirty="0">
            <a:solidFill>
              <a:schemeClr val="bg1"/>
            </a:solidFill>
          </a:endParaRPr>
        </a:p>
      </dgm:t>
    </dgm:pt>
    <dgm:pt modelId="{DF11681D-12EB-47E0-BB79-9D0DE99F7B7C}" type="parTrans" cxnId="{86FACF61-1EEC-4B1E-9C9E-D6AEECDBF19A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7D31471F-8D08-4CFD-B418-05298F2EC96C}" type="sibTrans" cxnId="{86FACF61-1EEC-4B1E-9C9E-D6AEECDBF19A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1ED66CA7-27D9-4110-8EE5-BBDF10A70EAC}" type="pres">
      <dgm:prSet presAssocID="{5A891834-C1EB-471C-AD77-97CE5E5AF875}" presName="Name0" presStyleCnt="0">
        <dgm:presLayoutVars>
          <dgm:dir/>
          <dgm:animLvl val="lvl"/>
          <dgm:resizeHandles val="exact"/>
        </dgm:presLayoutVars>
      </dgm:prSet>
      <dgm:spPr/>
    </dgm:pt>
    <dgm:pt modelId="{BFFDE156-1C3C-4F6E-8CC3-6D85267301F5}" type="pres">
      <dgm:prSet presAssocID="{DC45F757-C19B-4DAB-B7D1-B5041F7FD2C0}" presName="Name8" presStyleCnt="0"/>
      <dgm:spPr/>
    </dgm:pt>
    <dgm:pt modelId="{4E7EDA4B-B819-4844-BF9C-DEC1D824395E}" type="pres">
      <dgm:prSet presAssocID="{DC45F757-C19B-4DAB-B7D1-B5041F7FD2C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7E035-9D31-427B-8F37-85332A0D3877}" type="pres">
      <dgm:prSet presAssocID="{DC45F757-C19B-4DAB-B7D1-B5041F7FD2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DE9C4-D582-4B3A-98AD-5BC5D0B127CD}" type="pres">
      <dgm:prSet presAssocID="{9A0A5636-5C4E-4DFB-9719-F1A18235696F}" presName="Name8" presStyleCnt="0"/>
      <dgm:spPr/>
    </dgm:pt>
    <dgm:pt modelId="{94E54E17-212A-4AC1-9A6C-2E11123973AF}" type="pres">
      <dgm:prSet presAssocID="{9A0A5636-5C4E-4DFB-9719-F1A18235696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40112-D181-4EE7-A15C-DAC28C0C03E7}" type="pres">
      <dgm:prSet presAssocID="{9A0A5636-5C4E-4DFB-9719-F1A1823569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73BD2-58F3-4AC7-9537-B9E5607F928C}" type="pres">
      <dgm:prSet presAssocID="{4F766DE0-7E28-4E72-A942-F6DB5090CEDE}" presName="Name8" presStyleCnt="0"/>
      <dgm:spPr/>
    </dgm:pt>
    <dgm:pt modelId="{50C441F3-1874-497A-946F-7AB96294CB33}" type="pres">
      <dgm:prSet presAssocID="{4F766DE0-7E28-4E72-A942-F6DB5090CED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1AD65-14DE-402A-8DD9-7775D76B5621}" type="pres">
      <dgm:prSet presAssocID="{4F766DE0-7E28-4E72-A942-F6DB5090CE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4D05C-E11D-49F3-AD39-4571C1CD8BA3}" type="pres">
      <dgm:prSet presAssocID="{088A620F-929A-4A64-A1D8-24C935BCD0FA}" presName="Name8" presStyleCnt="0"/>
      <dgm:spPr/>
    </dgm:pt>
    <dgm:pt modelId="{0893BD09-E6AF-47DC-AB89-091C426944D8}" type="pres">
      <dgm:prSet presAssocID="{088A620F-929A-4A64-A1D8-24C935BCD0FA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4C9DE-3BEF-4413-A303-784D3D76DE6A}" type="pres">
      <dgm:prSet presAssocID="{088A620F-929A-4A64-A1D8-24C935BCD0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9FD96-6C6E-4380-82ED-10698E5B3C27}" type="pres">
      <dgm:prSet presAssocID="{2C1DEDD2-574E-429B-8DDA-08ACDEC4BC8C}" presName="Name8" presStyleCnt="0"/>
      <dgm:spPr/>
    </dgm:pt>
    <dgm:pt modelId="{08F772C1-A840-4BF3-9144-FCE85B61FB01}" type="pres">
      <dgm:prSet presAssocID="{2C1DEDD2-574E-429B-8DDA-08ACDEC4BC8C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B3237-107F-401A-A70E-950BDF8A7D39}" type="pres">
      <dgm:prSet presAssocID="{2C1DEDD2-574E-429B-8DDA-08ACDEC4BC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E6FD9-C01B-4DE2-A0CD-996DAD7DB059}" type="pres">
      <dgm:prSet presAssocID="{9499B75E-1B48-4C4A-8632-394A109B7400}" presName="Name8" presStyleCnt="0"/>
      <dgm:spPr/>
    </dgm:pt>
    <dgm:pt modelId="{A63E3183-75B1-48E1-BB59-BC008CA82F81}" type="pres">
      <dgm:prSet presAssocID="{9499B75E-1B48-4C4A-8632-394A109B740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0C18F-2372-4923-BB22-6B13C9DFA9EB}" type="pres">
      <dgm:prSet presAssocID="{9499B75E-1B48-4C4A-8632-394A109B74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3CFD58-0BF3-436A-8531-7D4328950D1D}" type="presOf" srcId="{2C1DEDD2-574E-429B-8DDA-08ACDEC4BC8C}" destId="{08F772C1-A840-4BF3-9144-FCE85B61FB01}" srcOrd="0" destOrd="0" presId="urn:microsoft.com/office/officeart/2005/8/layout/pyramid1"/>
    <dgm:cxn modelId="{3D414848-B5BD-4396-AE8C-CDC9FD7B3E3A}" type="presOf" srcId="{9499B75E-1B48-4C4A-8632-394A109B7400}" destId="{A63E3183-75B1-48E1-BB59-BC008CA82F81}" srcOrd="0" destOrd="0" presId="urn:microsoft.com/office/officeart/2005/8/layout/pyramid1"/>
    <dgm:cxn modelId="{0DF05937-6731-488A-BC01-3E303332FC58}" type="presOf" srcId="{5A891834-C1EB-471C-AD77-97CE5E5AF875}" destId="{1ED66CA7-27D9-4110-8EE5-BBDF10A70EAC}" srcOrd="0" destOrd="0" presId="urn:microsoft.com/office/officeart/2005/8/layout/pyramid1"/>
    <dgm:cxn modelId="{1858566C-8405-4D66-AF5E-68710C1CD9DE}" srcId="{5A891834-C1EB-471C-AD77-97CE5E5AF875}" destId="{088A620F-929A-4A64-A1D8-24C935BCD0FA}" srcOrd="3" destOrd="0" parTransId="{245578A1-0405-43D4-BB72-8901A44E3EE2}" sibTransId="{B5865B27-261D-442E-A1C8-42F26008747C}"/>
    <dgm:cxn modelId="{554AE67E-68D5-454F-96D2-B0A650DADFD3}" srcId="{5A891834-C1EB-471C-AD77-97CE5E5AF875}" destId="{9A0A5636-5C4E-4DFB-9719-F1A18235696F}" srcOrd="1" destOrd="0" parTransId="{2C957F9D-F6F7-4EC9-A108-9A1A109AC384}" sibTransId="{778BBF9B-5BFB-459B-A190-289279E4322D}"/>
    <dgm:cxn modelId="{5E3E37C6-869A-4DB7-8023-671870603E0B}" type="presOf" srcId="{DC45F757-C19B-4DAB-B7D1-B5041F7FD2C0}" destId="{B117E035-9D31-427B-8F37-85332A0D3877}" srcOrd="1" destOrd="0" presId="urn:microsoft.com/office/officeart/2005/8/layout/pyramid1"/>
    <dgm:cxn modelId="{C7E24E57-13BF-4AD6-8912-E1F6E141980C}" srcId="{5A891834-C1EB-471C-AD77-97CE5E5AF875}" destId="{4F766DE0-7E28-4E72-A942-F6DB5090CEDE}" srcOrd="2" destOrd="0" parTransId="{04AF8256-21CC-42ED-88E1-787588859B0C}" sibTransId="{2C706F25-34CD-4EC3-805E-D87C5D062741}"/>
    <dgm:cxn modelId="{ADFEE8A1-07C2-433B-989D-D19D45CA3E8B}" type="presOf" srcId="{088A620F-929A-4A64-A1D8-24C935BCD0FA}" destId="{0893BD09-E6AF-47DC-AB89-091C426944D8}" srcOrd="0" destOrd="0" presId="urn:microsoft.com/office/officeart/2005/8/layout/pyramid1"/>
    <dgm:cxn modelId="{08B6E015-E84E-4DF9-AA39-50EFDE13D35B}" type="presOf" srcId="{DC45F757-C19B-4DAB-B7D1-B5041F7FD2C0}" destId="{4E7EDA4B-B819-4844-BF9C-DEC1D824395E}" srcOrd="0" destOrd="0" presId="urn:microsoft.com/office/officeart/2005/8/layout/pyramid1"/>
    <dgm:cxn modelId="{6273B719-CE93-40CC-91EA-0883C6766D1A}" type="presOf" srcId="{4F766DE0-7E28-4E72-A942-F6DB5090CEDE}" destId="{50C441F3-1874-497A-946F-7AB96294CB33}" srcOrd="0" destOrd="0" presId="urn:microsoft.com/office/officeart/2005/8/layout/pyramid1"/>
    <dgm:cxn modelId="{81AB3A66-E921-4154-852B-1B28F56D2D3C}" type="presOf" srcId="{4F766DE0-7E28-4E72-A942-F6DB5090CEDE}" destId="{30B1AD65-14DE-402A-8DD9-7775D76B5621}" srcOrd="1" destOrd="0" presId="urn:microsoft.com/office/officeart/2005/8/layout/pyramid1"/>
    <dgm:cxn modelId="{005D5CE2-1227-4B5F-9C28-6640FA95E6C5}" type="presOf" srcId="{2C1DEDD2-574E-429B-8DDA-08ACDEC4BC8C}" destId="{531B3237-107F-401A-A70E-950BDF8A7D39}" srcOrd="1" destOrd="0" presId="urn:microsoft.com/office/officeart/2005/8/layout/pyramid1"/>
    <dgm:cxn modelId="{F2A7A149-D5B4-4262-8B39-AF5126AEFF72}" type="presOf" srcId="{9A0A5636-5C4E-4DFB-9719-F1A18235696F}" destId="{D2640112-D181-4EE7-A15C-DAC28C0C03E7}" srcOrd="1" destOrd="0" presId="urn:microsoft.com/office/officeart/2005/8/layout/pyramid1"/>
    <dgm:cxn modelId="{0D672007-6F6C-44C4-82B5-D90C452B92C1}" type="presOf" srcId="{088A620F-929A-4A64-A1D8-24C935BCD0FA}" destId="{EA54C9DE-3BEF-4413-A303-784D3D76DE6A}" srcOrd="1" destOrd="0" presId="urn:microsoft.com/office/officeart/2005/8/layout/pyramid1"/>
    <dgm:cxn modelId="{77B70FF4-C4C8-44A7-AE2A-EA87FDFA64E7}" srcId="{5A891834-C1EB-471C-AD77-97CE5E5AF875}" destId="{9499B75E-1B48-4C4A-8632-394A109B7400}" srcOrd="5" destOrd="0" parTransId="{1289ECD0-DA0D-4B58-9697-F5E17C1ED79D}" sibTransId="{CC66482E-F010-4448-A062-6D1B48B0CE6D}"/>
    <dgm:cxn modelId="{662F3A08-16FC-489E-A0BB-0ECF01F5D45C}" type="presOf" srcId="{9499B75E-1B48-4C4A-8632-394A109B7400}" destId="{4580C18F-2372-4923-BB22-6B13C9DFA9EB}" srcOrd="1" destOrd="0" presId="urn:microsoft.com/office/officeart/2005/8/layout/pyramid1"/>
    <dgm:cxn modelId="{ED1171F4-389B-452A-80C6-E69B8668E156}" srcId="{5A891834-C1EB-471C-AD77-97CE5E5AF875}" destId="{DC45F757-C19B-4DAB-B7D1-B5041F7FD2C0}" srcOrd="0" destOrd="0" parTransId="{3B46D8AC-05F0-4AFD-ABCD-4695A7E55601}" sibTransId="{4EAA0655-264F-4BBD-8D8D-AC6032141750}"/>
    <dgm:cxn modelId="{35CFA70D-1727-4845-A5E6-0D1F62C109D8}" type="presOf" srcId="{9A0A5636-5C4E-4DFB-9719-F1A18235696F}" destId="{94E54E17-212A-4AC1-9A6C-2E11123973AF}" srcOrd="0" destOrd="0" presId="urn:microsoft.com/office/officeart/2005/8/layout/pyramid1"/>
    <dgm:cxn modelId="{86FACF61-1EEC-4B1E-9C9E-D6AEECDBF19A}" srcId="{5A891834-C1EB-471C-AD77-97CE5E5AF875}" destId="{2C1DEDD2-574E-429B-8DDA-08ACDEC4BC8C}" srcOrd="4" destOrd="0" parTransId="{DF11681D-12EB-47E0-BB79-9D0DE99F7B7C}" sibTransId="{7D31471F-8D08-4CFD-B418-05298F2EC96C}"/>
    <dgm:cxn modelId="{3BCFAEC7-A214-45C8-9B51-E5F07DA9DB3A}" type="presParOf" srcId="{1ED66CA7-27D9-4110-8EE5-BBDF10A70EAC}" destId="{BFFDE156-1C3C-4F6E-8CC3-6D85267301F5}" srcOrd="0" destOrd="0" presId="urn:microsoft.com/office/officeart/2005/8/layout/pyramid1"/>
    <dgm:cxn modelId="{EBEC0C59-8867-4965-8EFD-CD71185EB347}" type="presParOf" srcId="{BFFDE156-1C3C-4F6E-8CC3-6D85267301F5}" destId="{4E7EDA4B-B819-4844-BF9C-DEC1D824395E}" srcOrd="0" destOrd="0" presId="urn:microsoft.com/office/officeart/2005/8/layout/pyramid1"/>
    <dgm:cxn modelId="{FCD557F4-2F50-4E3B-BB85-280C024809FF}" type="presParOf" srcId="{BFFDE156-1C3C-4F6E-8CC3-6D85267301F5}" destId="{B117E035-9D31-427B-8F37-85332A0D3877}" srcOrd="1" destOrd="0" presId="urn:microsoft.com/office/officeart/2005/8/layout/pyramid1"/>
    <dgm:cxn modelId="{AE9260C7-3E39-4905-9434-87A7EFEF8C11}" type="presParOf" srcId="{1ED66CA7-27D9-4110-8EE5-BBDF10A70EAC}" destId="{287DE9C4-D582-4B3A-98AD-5BC5D0B127CD}" srcOrd="1" destOrd="0" presId="urn:microsoft.com/office/officeart/2005/8/layout/pyramid1"/>
    <dgm:cxn modelId="{AF65CFCB-7B08-4476-B377-F1F0F9372F20}" type="presParOf" srcId="{287DE9C4-D582-4B3A-98AD-5BC5D0B127CD}" destId="{94E54E17-212A-4AC1-9A6C-2E11123973AF}" srcOrd="0" destOrd="0" presId="urn:microsoft.com/office/officeart/2005/8/layout/pyramid1"/>
    <dgm:cxn modelId="{8A32A142-3349-4B6D-81CE-9FA66DACEC49}" type="presParOf" srcId="{287DE9C4-D582-4B3A-98AD-5BC5D0B127CD}" destId="{D2640112-D181-4EE7-A15C-DAC28C0C03E7}" srcOrd="1" destOrd="0" presId="urn:microsoft.com/office/officeart/2005/8/layout/pyramid1"/>
    <dgm:cxn modelId="{5EC1F717-83EE-4A2C-A1B1-82AE6C850EDC}" type="presParOf" srcId="{1ED66CA7-27D9-4110-8EE5-BBDF10A70EAC}" destId="{85F73BD2-58F3-4AC7-9537-B9E5607F928C}" srcOrd="2" destOrd="0" presId="urn:microsoft.com/office/officeart/2005/8/layout/pyramid1"/>
    <dgm:cxn modelId="{14FEADDB-23FF-4B7A-9BC6-0171757F0F77}" type="presParOf" srcId="{85F73BD2-58F3-4AC7-9537-B9E5607F928C}" destId="{50C441F3-1874-497A-946F-7AB96294CB33}" srcOrd="0" destOrd="0" presId="urn:microsoft.com/office/officeart/2005/8/layout/pyramid1"/>
    <dgm:cxn modelId="{79DB9B4F-FA9A-4CB3-9CF7-2D9BC47F9906}" type="presParOf" srcId="{85F73BD2-58F3-4AC7-9537-B9E5607F928C}" destId="{30B1AD65-14DE-402A-8DD9-7775D76B5621}" srcOrd="1" destOrd="0" presId="urn:microsoft.com/office/officeart/2005/8/layout/pyramid1"/>
    <dgm:cxn modelId="{A4D19318-B51F-403D-B022-C195368DCC10}" type="presParOf" srcId="{1ED66CA7-27D9-4110-8EE5-BBDF10A70EAC}" destId="{0734D05C-E11D-49F3-AD39-4571C1CD8BA3}" srcOrd="3" destOrd="0" presId="urn:microsoft.com/office/officeart/2005/8/layout/pyramid1"/>
    <dgm:cxn modelId="{915FFCA0-15BC-4AD7-958D-01668325FF01}" type="presParOf" srcId="{0734D05C-E11D-49F3-AD39-4571C1CD8BA3}" destId="{0893BD09-E6AF-47DC-AB89-091C426944D8}" srcOrd="0" destOrd="0" presId="urn:microsoft.com/office/officeart/2005/8/layout/pyramid1"/>
    <dgm:cxn modelId="{C13ED951-5723-4C7F-873B-AD92B9B0372B}" type="presParOf" srcId="{0734D05C-E11D-49F3-AD39-4571C1CD8BA3}" destId="{EA54C9DE-3BEF-4413-A303-784D3D76DE6A}" srcOrd="1" destOrd="0" presId="urn:microsoft.com/office/officeart/2005/8/layout/pyramid1"/>
    <dgm:cxn modelId="{AF9F4D68-81FA-437D-8458-3D1FCC0876A3}" type="presParOf" srcId="{1ED66CA7-27D9-4110-8EE5-BBDF10A70EAC}" destId="{D149FD96-6C6E-4380-82ED-10698E5B3C27}" srcOrd="4" destOrd="0" presId="urn:microsoft.com/office/officeart/2005/8/layout/pyramid1"/>
    <dgm:cxn modelId="{A9565EA7-E588-4CB5-AF2E-7585247754D0}" type="presParOf" srcId="{D149FD96-6C6E-4380-82ED-10698E5B3C27}" destId="{08F772C1-A840-4BF3-9144-FCE85B61FB01}" srcOrd="0" destOrd="0" presId="urn:microsoft.com/office/officeart/2005/8/layout/pyramid1"/>
    <dgm:cxn modelId="{210C19AF-6971-4F8A-B174-1445DB7EC755}" type="presParOf" srcId="{D149FD96-6C6E-4380-82ED-10698E5B3C27}" destId="{531B3237-107F-401A-A70E-950BDF8A7D39}" srcOrd="1" destOrd="0" presId="urn:microsoft.com/office/officeart/2005/8/layout/pyramid1"/>
    <dgm:cxn modelId="{0D49C81B-570B-4DC9-96F3-8BC3332B1A59}" type="presParOf" srcId="{1ED66CA7-27D9-4110-8EE5-BBDF10A70EAC}" destId="{D25E6FD9-C01B-4DE2-A0CD-996DAD7DB059}" srcOrd="5" destOrd="0" presId="urn:microsoft.com/office/officeart/2005/8/layout/pyramid1"/>
    <dgm:cxn modelId="{A83018E5-C34E-4A89-8F54-526E35251DE7}" type="presParOf" srcId="{D25E6FD9-C01B-4DE2-A0CD-996DAD7DB059}" destId="{A63E3183-75B1-48E1-BB59-BC008CA82F81}" srcOrd="0" destOrd="0" presId="urn:microsoft.com/office/officeart/2005/8/layout/pyramid1"/>
    <dgm:cxn modelId="{9A964C6F-2F41-40F9-9710-1348EFDCCC91}" type="presParOf" srcId="{D25E6FD9-C01B-4DE2-A0CD-996DAD7DB059}" destId="{4580C18F-2372-4923-BB22-6B13C9DFA9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571480-99ED-4167-9922-B44AF2703ED3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DA8F856B-4C3A-483D-B800-6552F5F4E23A}">
      <dgm:prSet phldrT="[Текст]" custT="1"/>
      <dgm:spPr/>
      <dgm:t>
        <a:bodyPr/>
        <a:lstStyle/>
        <a:p>
          <a:r>
            <a:rPr lang="ro-MD" sz="1400" b="1" dirty="0" smtClean="0"/>
            <a:t>Finanțe, investigații, dezvoltare</a:t>
          </a:r>
          <a:endParaRPr lang="ru-RU" sz="1400" b="1" dirty="0"/>
        </a:p>
      </dgm:t>
    </dgm:pt>
    <dgm:pt modelId="{9E2E0F36-5755-4C5D-88A3-52D2C65F04C5}" type="parTrans" cxnId="{95F05C80-8457-4A80-BE8B-7A762F9CFD8A}">
      <dgm:prSet/>
      <dgm:spPr/>
      <dgm:t>
        <a:bodyPr/>
        <a:lstStyle/>
        <a:p>
          <a:endParaRPr lang="ru-RU" sz="1400" b="1"/>
        </a:p>
      </dgm:t>
    </dgm:pt>
    <dgm:pt modelId="{47F21B83-A298-4A93-A28E-164A1E602ABC}" type="sibTrans" cxnId="{95F05C80-8457-4A80-BE8B-7A762F9CFD8A}">
      <dgm:prSet/>
      <dgm:spPr/>
      <dgm:t>
        <a:bodyPr/>
        <a:lstStyle/>
        <a:p>
          <a:endParaRPr lang="ru-RU" sz="1400" b="1"/>
        </a:p>
      </dgm:t>
    </dgm:pt>
    <dgm:pt modelId="{20B6A81F-A226-4D76-9C58-31223E39E3FF}">
      <dgm:prSet phldrT="[Текст]" custT="1"/>
      <dgm:spPr/>
      <dgm:t>
        <a:bodyPr/>
        <a:lstStyle/>
        <a:p>
          <a:r>
            <a:rPr lang="ro-MD" sz="1400" b="1" dirty="0" smtClean="0"/>
            <a:t>Facilități, instruiri, medicamente, integritate </a:t>
          </a:r>
          <a:endParaRPr lang="ru-RU" sz="1400" b="1" dirty="0"/>
        </a:p>
      </dgm:t>
    </dgm:pt>
    <dgm:pt modelId="{786AD704-A541-49BA-B047-29D7E2DB082D}" type="parTrans" cxnId="{9B6E78EE-CE1F-4360-806F-A036F2D70BBD}">
      <dgm:prSet/>
      <dgm:spPr/>
      <dgm:t>
        <a:bodyPr/>
        <a:lstStyle/>
        <a:p>
          <a:endParaRPr lang="ru-RU" sz="1400" b="1"/>
        </a:p>
      </dgm:t>
    </dgm:pt>
    <dgm:pt modelId="{694569BE-E798-4FC4-A463-E61DA99342A8}" type="sibTrans" cxnId="{9B6E78EE-CE1F-4360-806F-A036F2D70BBD}">
      <dgm:prSet/>
      <dgm:spPr/>
      <dgm:t>
        <a:bodyPr/>
        <a:lstStyle/>
        <a:p>
          <a:endParaRPr lang="ru-RU" sz="1400" b="1"/>
        </a:p>
      </dgm:t>
    </dgm:pt>
    <dgm:pt modelId="{3720CFFC-C4CB-460F-8570-914A908A5A54}">
      <dgm:prSet phldrT="[Текст]" custT="1"/>
      <dgm:spPr/>
      <dgm:t>
        <a:bodyPr/>
        <a:lstStyle/>
        <a:p>
          <a:r>
            <a:rPr lang="ro-MD" sz="1400" b="1" dirty="0" smtClean="0"/>
            <a:t>Personal 3</a:t>
          </a:r>
          <a:endParaRPr lang="ru-RU" sz="1400" b="1" dirty="0"/>
        </a:p>
      </dgm:t>
    </dgm:pt>
    <dgm:pt modelId="{45523C9C-803D-4F4F-B28F-81A3720DA9CD}" type="parTrans" cxnId="{9A8D77C4-16D8-4E88-A7B8-FD71E8486AF9}">
      <dgm:prSet/>
      <dgm:spPr/>
      <dgm:t>
        <a:bodyPr/>
        <a:lstStyle/>
        <a:p>
          <a:endParaRPr lang="ru-RU" sz="1400" b="1"/>
        </a:p>
      </dgm:t>
    </dgm:pt>
    <dgm:pt modelId="{14AF1B10-1AFA-4E31-85CC-46136FA8C849}" type="sibTrans" cxnId="{9A8D77C4-16D8-4E88-A7B8-FD71E8486AF9}">
      <dgm:prSet/>
      <dgm:spPr/>
      <dgm:t>
        <a:bodyPr/>
        <a:lstStyle/>
        <a:p>
          <a:endParaRPr lang="ru-RU" sz="1400" b="1"/>
        </a:p>
      </dgm:t>
    </dgm:pt>
    <dgm:pt modelId="{AF77EE2F-2B03-4054-9257-0A2E0988E85E}">
      <dgm:prSet phldrT="[Текст]" custT="1"/>
      <dgm:spPr/>
      <dgm:t>
        <a:bodyPr/>
        <a:lstStyle/>
        <a:p>
          <a:r>
            <a:rPr lang="ro-MD" sz="1400" b="1" dirty="0" smtClean="0"/>
            <a:t>Organizarea -12</a:t>
          </a:r>
          <a:endParaRPr lang="ru-RU" sz="1400" b="1" dirty="0"/>
        </a:p>
      </dgm:t>
    </dgm:pt>
    <dgm:pt modelId="{3D526273-F0D2-4A7E-BD58-6BC7496B4C02}" type="parTrans" cxnId="{5DF81EBD-7BBE-427B-93A3-A63E2FA70678}">
      <dgm:prSet/>
      <dgm:spPr/>
      <dgm:t>
        <a:bodyPr/>
        <a:lstStyle/>
        <a:p>
          <a:endParaRPr lang="ru-RU" sz="1400" b="1"/>
        </a:p>
      </dgm:t>
    </dgm:pt>
    <dgm:pt modelId="{3620604E-8D48-49A3-B2A7-5826DD343709}" type="sibTrans" cxnId="{5DF81EBD-7BBE-427B-93A3-A63E2FA70678}">
      <dgm:prSet/>
      <dgm:spPr/>
      <dgm:t>
        <a:bodyPr/>
        <a:lstStyle/>
        <a:p>
          <a:endParaRPr lang="ru-RU" sz="1400" b="1"/>
        </a:p>
      </dgm:t>
    </dgm:pt>
    <dgm:pt modelId="{FAEC2508-E1CF-4148-BB72-330EACC176E9}">
      <dgm:prSet phldrT="[Текст]" custT="1"/>
      <dgm:spPr/>
      <dgm:t>
        <a:bodyPr/>
        <a:lstStyle/>
        <a:p>
          <a:r>
            <a:rPr lang="ro-MD" sz="1400" b="1" dirty="0" smtClean="0"/>
            <a:t>Dispozitive -4</a:t>
          </a:r>
          <a:endParaRPr lang="ru-RU" sz="1400" b="1" dirty="0"/>
        </a:p>
      </dgm:t>
    </dgm:pt>
    <dgm:pt modelId="{45AFCB68-37D9-4AAC-B436-20CD945EC529}" type="parTrans" cxnId="{FC5342F9-CFDD-4555-8746-CB46800C5CF2}">
      <dgm:prSet/>
      <dgm:spPr/>
      <dgm:t>
        <a:bodyPr/>
        <a:lstStyle/>
        <a:p>
          <a:endParaRPr lang="ru-RU" sz="1400" b="1"/>
        </a:p>
      </dgm:t>
    </dgm:pt>
    <dgm:pt modelId="{C1B2363C-0836-4C8E-9086-CF86DE804632}" type="sibTrans" cxnId="{FC5342F9-CFDD-4555-8746-CB46800C5CF2}">
      <dgm:prSet/>
      <dgm:spPr/>
      <dgm:t>
        <a:bodyPr/>
        <a:lstStyle/>
        <a:p>
          <a:endParaRPr lang="ru-RU" sz="1400" b="1"/>
        </a:p>
      </dgm:t>
    </dgm:pt>
    <dgm:pt modelId="{F98C66B8-3A7A-44D1-9C7F-4DED3D77FE34}">
      <dgm:prSet phldrT="[Текст]" custT="1"/>
      <dgm:spPr/>
      <dgm:t>
        <a:bodyPr/>
        <a:lstStyle/>
        <a:p>
          <a:r>
            <a:rPr lang="ro-MD" sz="1400" b="1" dirty="0" smtClean="0"/>
            <a:t>Infrastructura -5</a:t>
          </a:r>
          <a:endParaRPr lang="ru-RU" sz="1400" b="1" dirty="0"/>
        </a:p>
      </dgm:t>
    </dgm:pt>
    <dgm:pt modelId="{31846808-D237-4688-8E82-3747CDB4A313}" type="parTrans" cxnId="{416F00A1-F460-454F-9558-346EE41FBA76}">
      <dgm:prSet/>
      <dgm:spPr/>
      <dgm:t>
        <a:bodyPr/>
        <a:lstStyle/>
        <a:p>
          <a:endParaRPr lang="ru-RU" sz="1400" b="1"/>
        </a:p>
      </dgm:t>
    </dgm:pt>
    <dgm:pt modelId="{E5777A4F-2977-4379-97A9-2ADC61B6EFD4}" type="sibTrans" cxnId="{416F00A1-F460-454F-9558-346EE41FBA76}">
      <dgm:prSet/>
      <dgm:spPr/>
      <dgm:t>
        <a:bodyPr/>
        <a:lstStyle/>
        <a:p>
          <a:endParaRPr lang="ru-RU" sz="1400" b="1"/>
        </a:p>
      </dgm:t>
    </dgm:pt>
    <dgm:pt modelId="{D05605FB-220E-4B39-B912-9F5A9353C2EE}">
      <dgm:prSet phldrT="[Текст]" custT="1"/>
      <dgm:spPr/>
      <dgm:t>
        <a:bodyPr/>
        <a:lstStyle/>
        <a:p>
          <a:r>
            <a:rPr lang="ro-MD" sz="1400" b="1" dirty="0" smtClean="0"/>
            <a:t>Volum de lucru - 6</a:t>
          </a:r>
          <a:endParaRPr lang="ru-RU" sz="1400" b="1" dirty="0"/>
        </a:p>
      </dgm:t>
    </dgm:pt>
    <dgm:pt modelId="{645EE929-B5A3-48BE-BF15-765BFB18DF3F}" type="parTrans" cxnId="{BE44C43D-7CC1-4EC0-B742-8CC47CCC24B5}">
      <dgm:prSet/>
      <dgm:spPr/>
      <dgm:t>
        <a:bodyPr/>
        <a:lstStyle/>
        <a:p>
          <a:endParaRPr lang="ru-RU" sz="1400" b="1"/>
        </a:p>
      </dgm:t>
    </dgm:pt>
    <dgm:pt modelId="{2AA9ADEF-9B77-492F-AC6B-1E91392729AB}" type="sibTrans" cxnId="{BE44C43D-7CC1-4EC0-B742-8CC47CCC24B5}">
      <dgm:prSet/>
      <dgm:spPr/>
      <dgm:t>
        <a:bodyPr/>
        <a:lstStyle/>
        <a:p>
          <a:endParaRPr lang="ru-RU" sz="1400" b="1"/>
        </a:p>
      </dgm:t>
    </dgm:pt>
    <dgm:pt modelId="{BCC4CAC8-A4A0-4F33-A749-513B0DACE8F1}">
      <dgm:prSet phldrT="[Текст]" custT="1"/>
      <dgm:spPr/>
      <dgm:t>
        <a:bodyPr/>
        <a:lstStyle/>
        <a:p>
          <a:r>
            <a:rPr lang="ro-MD" sz="1400" b="1" dirty="0" smtClean="0"/>
            <a:t>Colaborare, comunicare -9</a:t>
          </a:r>
          <a:endParaRPr lang="ru-RU" sz="1400" b="1" dirty="0"/>
        </a:p>
      </dgm:t>
    </dgm:pt>
    <dgm:pt modelId="{06346825-61D1-493F-8E59-8A5810E88150}" type="parTrans" cxnId="{3CBF927E-C670-4192-A55A-DD0F0CA0300C}">
      <dgm:prSet/>
      <dgm:spPr/>
      <dgm:t>
        <a:bodyPr/>
        <a:lstStyle/>
        <a:p>
          <a:endParaRPr lang="ru-RU" sz="1400" b="1"/>
        </a:p>
      </dgm:t>
    </dgm:pt>
    <dgm:pt modelId="{29EF962A-B7B9-4F19-B82E-131BCE672CEB}" type="sibTrans" cxnId="{3CBF927E-C670-4192-A55A-DD0F0CA0300C}">
      <dgm:prSet/>
      <dgm:spPr/>
      <dgm:t>
        <a:bodyPr/>
        <a:lstStyle/>
        <a:p>
          <a:endParaRPr lang="ru-RU" sz="1400" b="1"/>
        </a:p>
      </dgm:t>
    </dgm:pt>
    <dgm:pt modelId="{1491D166-9ECE-40D8-BFC7-4A09D0BD4DDC}" type="pres">
      <dgm:prSet presAssocID="{BE571480-99ED-4167-9922-B44AF2703ED3}" presName="Name0" presStyleCnt="0">
        <dgm:presLayoutVars>
          <dgm:dir/>
          <dgm:animLvl val="lvl"/>
          <dgm:resizeHandles val="exact"/>
        </dgm:presLayoutVars>
      </dgm:prSet>
      <dgm:spPr/>
    </dgm:pt>
    <dgm:pt modelId="{135B7A7A-C263-4C30-A334-EF6C60720B65}" type="pres">
      <dgm:prSet presAssocID="{DA8F856B-4C3A-483D-B800-6552F5F4E23A}" presName="Name8" presStyleCnt="0"/>
      <dgm:spPr/>
    </dgm:pt>
    <dgm:pt modelId="{ED1B2DAB-0E5C-4BBB-820B-9A7094F6009C}" type="pres">
      <dgm:prSet presAssocID="{DA8F856B-4C3A-483D-B800-6552F5F4E23A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F0E18-6651-46CF-9AE1-6DDBA9193F6B}" type="pres">
      <dgm:prSet presAssocID="{DA8F856B-4C3A-483D-B800-6552F5F4E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9E524-7942-4096-8F92-A9911AE41E4C}" type="pres">
      <dgm:prSet presAssocID="{20B6A81F-A226-4D76-9C58-31223E39E3FF}" presName="Name8" presStyleCnt="0"/>
      <dgm:spPr/>
    </dgm:pt>
    <dgm:pt modelId="{9F138C02-40FA-499D-915B-4AA848800B96}" type="pres">
      <dgm:prSet presAssocID="{20B6A81F-A226-4D76-9C58-31223E39E3FF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CBC7-7BD6-4A1E-985A-4D97F2DF3940}" type="pres">
      <dgm:prSet presAssocID="{20B6A81F-A226-4D76-9C58-31223E39E3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3DA10-5BF5-4815-A60B-196356BD5B87}" type="pres">
      <dgm:prSet presAssocID="{3720CFFC-C4CB-460F-8570-914A908A5A54}" presName="Name8" presStyleCnt="0"/>
      <dgm:spPr/>
    </dgm:pt>
    <dgm:pt modelId="{DE1E30B0-C7F0-4516-A880-18CB7F8F5FD4}" type="pres">
      <dgm:prSet presAssocID="{3720CFFC-C4CB-460F-8570-914A908A5A54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78BF9-485A-4934-91A8-6CB49E3648C1}" type="pres">
      <dgm:prSet presAssocID="{3720CFFC-C4CB-460F-8570-914A908A5A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115DF-4928-4CD5-A69A-99ECA1080881}" type="pres">
      <dgm:prSet presAssocID="{FAEC2508-E1CF-4148-BB72-330EACC176E9}" presName="Name8" presStyleCnt="0"/>
      <dgm:spPr/>
    </dgm:pt>
    <dgm:pt modelId="{26F07790-A6D6-4D5C-92D6-300194248437}" type="pres">
      <dgm:prSet presAssocID="{FAEC2508-E1CF-4148-BB72-330EACC176E9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99F43-9502-4C6B-A581-830D3C423679}" type="pres">
      <dgm:prSet presAssocID="{FAEC2508-E1CF-4148-BB72-330EACC176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D69D6-2E9B-4977-9062-162D635936C5}" type="pres">
      <dgm:prSet presAssocID="{F98C66B8-3A7A-44D1-9C7F-4DED3D77FE34}" presName="Name8" presStyleCnt="0"/>
      <dgm:spPr/>
    </dgm:pt>
    <dgm:pt modelId="{D7FBEFA8-342A-454C-B9FA-7F225D470C1A}" type="pres">
      <dgm:prSet presAssocID="{F98C66B8-3A7A-44D1-9C7F-4DED3D77FE34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E5BB7-7EE5-40DE-9B18-8E1719B54390}" type="pres">
      <dgm:prSet presAssocID="{F98C66B8-3A7A-44D1-9C7F-4DED3D77FE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22EA-44A5-432E-8D73-8335A218E03D}" type="pres">
      <dgm:prSet presAssocID="{D05605FB-220E-4B39-B912-9F5A9353C2EE}" presName="Name8" presStyleCnt="0"/>
      <dgm:spPr/>
    </dgm:pt>
    <dgm:pt modelId="{130C48DC-42E5-4B4E-B6CE-239DCC96CF85}" type="pres">
      <dgm:prSet presAssocID="{D05605FB-220E-4B39-B912-9F5A9353C2EE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0E33F-B9D0-48C4-A8F4-F9E9609CE437}" type="pres">
      <dgm:prSet presAssocID="{D05605FB-220E-4B39-B912-9F5A9353C2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853DC-3EE4-4727-92BD-D7B086733015}" type="pres">
      <dgm:prSet presAssocID="{BCC4CAC8-A4A0-4F33-A749-513B0DACE8F1}" presName="Name8" presStyleCnt="0"/>
      <dgm:spPr/>
    </dgm:pt>
    <dgm:pt modelId="{951A45A7-F241-4B0F-86E7-B4FE13C90B68}" type="pres">
      <dgm:prSet presAssocID="{BCC4CAC8-A4A0-4F33-A749-513B0DACE8F1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3D5A-3DA5-46FA-ACA1-E42FFD387BDD}" type="pres">
      <dgm:prSet presAssocID="{BCC4CAC8-A4A0-4F33-A749-513B0DACE8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470F1-B564-4477-8D27-0318C4F96320}" type="pres">
      <dgm:prSet presAssocID="{AF77EE2F-2B03-4054-9257-0A2E0988E85E}" presName="Name8" presStyleCnt="0"/>
      <dgm:spPr/>
    </dgm:pt>
    <dgm:pt modelId="{A3330467-79E9-4D7D-A3C3-46FEDBD4470F}" type="pres">
      <dgm:prSet presAssocID="{AF77EE2F-2B03-4054-9257-0A2E0988E85E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3045A-237E-4B16-A486-277C3E6E34D4}" type="pres">
      <dgm:prSet presAssocID="{AF77EE2F-2B03-4054-9257-0A2E0988E8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97F3A-1C19-47CA-9B00-C7655C5B1E40}" type="presOf" srcId="{FAEC2508-E1CF-4148-BB72-330EACC176E9}" destId="{26F07790-A6D6-4D5C-92D6-300194248437}" srcOrd="0" destOrd="0" presId="urn:microsoft.com/office/officeart/2005/8/layout/pyramid1"/>
    <dgm:cxn modelId="{B2C92388-4A4F-43C0-9B8E-12D36FF20C20}" type="presOf" srcId="{D05605FB-220E-4B39-B912-9F5A9353C2EE}" destId="{A0D0E33F-B9D0-48C4-A8F4-F9E9609CE437}" srcOrd="1" destOrd="0" presId="urn:microsoft.com/office/officeart/2005/8/layout/pyramid1"/>
    <dgm:cxn modelId="{FC731FFB-8436-421D-BCD7-F9BEA2585961}" type="presOf" srcId="{AF77EE2F-2B03-4054-9257-0A2E0988E85E}" destId="{A3330467-79E9-4D7D-A3C3-46FEDBD4470F}" srcOrd="0" destOrd="0" presId="urn:microsoft.com/office/officeart/2005/8/layout/pyramid1"/>
    <dgm:cxn modelId="{7E800768-C1F0-4121-BFFD-7CA91D3D347B}" type="presOf" srcId="{DA8F856B-4C3A-483D-B800-6552F5F4E23A}" destId="{ED1B2DAB-0E5C-4BBB-820B-9A7094F6009C}" srcOrd="0" destOrd="0" presId="urn:microsoft.com/office/officeart/2005/8/layout/pyramid1"/>
    <dgm:cxn modelId="{87B9910A-8CE8-4C9C-8FA9-0902544E4A5C}" type="presOf" srcId="{D05605FB-220E-4B39-B912-9F5A9353C2EE}" destId="{130C48DC-42E5-4B4E-B6CE-239DCC96CF85}" srcOrd="0" destOrd="0" presId="urn:microsoft.com/office/officeart/2005/8/layout/pyramid1"/>
    <dgm:cxn modelId="{416F00A1-F460-454F-9558-346EE41FBA76}" srcId="{BE571480-99ED-4167-9922-B44AF2703ED3}" destId="{F98C66B8-3A7A-44D1-9C7F-4DED3D77FE34}" srcOrd="4" destOrd="0" parTransId="{31846808-D237-4688-8E82-3747CDB4A313}" sibTransId="{E5777A4F-2977-4379-97A9-2ADC61B6EFD4}"/>
    <dgm:cxn modelId="{7F1494D6-F4E4-4AA4-9BA1-93D4DE8936DA}" type="presOf" srcId="{BCC4CAC8-A4A0-4F33-A749-513B0DACE8F1}" destId="{14273D5A-3DA5-46FA-ACA1-E42FFD387BDD}" srcOrd="1" destOrd="0" presId="urn:microsoft.com/office/officeart/2005/8/layout/pyramid1"/>
    <dgm:cxn modelId="{2572FEA8-C632-40E0-B6C1-8E29364D82AD}" type="presOf" srcId="{20B6A81F-A226-4D76-9C58-31223E39E3FF}" destId="{826ACBC7-7BD6-4A1E-985A-4D97F2DF3940}" srcOrd="1" destOrd="0" presId="urn:microsoft.com/office/officeart/2005/8/layout/pyramid1"/>
    <dgm:cxn modelId="{7A10E6BA-8145-49E0-AF33-6DE0FEDC67C8}" type="presOf" srcId="{BCC4CAC8-A4A0-4F33-A749-513B0DACE8F1}" destId="{951A45A7-F241-4B0F-86E7-B4FE13C90B68}" srcOrd="0" destOrd="0" presId="urn:microsoft.com/office/officeart/2005/8/layout/pyramid1"/>
    <dgm:cxn modelId="{5DF81EBD-7BBE-427B-93A3-A63E2FA70678}" srcId="{BE571480-99ED-4167-9922-B44AF2703ED3}" destId="{AF77EE2F-2B03-4054-9257-0A2E0988E85E}" srcOrd="7" destOrd="0" parTransId="{3D526273-F0D2-4A7E-BD58-6BC7496B4C02}" sibTransId="{3620604E-8D48-49A3-B2A7-5826DD343709}"/>
    <dgm:cxn modelId="{3CBF927E-C670-4192-A55A-DD0F0CA0300C}" srcId="{BE571480-99ED-4167-9922-B44AF2703ED3}" destId="{BCC4CAC8-A4A0-4F33-A749-513B0DACE8F1}" srcOrd="6" destOrd="0" parTransId="{06346825-61D1-493F-8E59-8A5810E88150}" sibTransId="{29EF962A-B7B9-4F19-B82E-131BCE672CEB}"/>
    <dgm:cxn modelId="{9B6E78EE-CE1F-4360-806F-A036F2D70BBD}" srcId="{BE571480-99ED-4167-9922-B44AF2703ED3}" destId="{20B6A81F-A226-4D76-9C58-31223E39E3FF}" srcOrd="1" destOrd="0" parTransId="{786AD704-A541-49BA-B047-29D7E2DB082D}" sibTransId="{694569BE-E798-4FC4-A463-E61DA99342A8}"/>
    <dgm:cxn modelId="{9FCDC876-29BB-48DF-BD81-2B933BBBFCF4}" type="presOf" srcId="{FAEC2508-E1CF-4148-BB72-330EACC176E9}" destId="{86499F43-9502-4C6B-A581-830D3C423679}" srcOrd="1" destOrd="0" presId="urn:microsoft.com/office/officeart/2005/8/layout/pyramid1"/>
    <dgm:cxn modelId="{95F05C80-8457-4A80-BE8B-7A762F9CFD8A}" srcId="{BE571480-99ED-4167-9922-B44AF2703ED3}" destId="{DA8F856B-4C3A-483D-B800-6552F5F4E23A}" srcOrd="0" destOrd="0" parTransId="{9E2E0F36-5755-4C5D-88A3-52D2C65F04C5}" sibTransId="{47F21B83-A298-4A93-A28E-164A1E602ABC}"/>
    <dgm:cxn modelId="{8C502983-3295-4E46-B42D-79C17E742A70}" type="presOf" srcId="{20B6A81F-A226-4D76-9C58-31223E39E3FF}" destId="{9F138C02-40FA-499D-915B-4AA848800B96}" srcOrd="0" destOrd="0" presId="urn:microsoft.com/office/officeart/2005/8/layout/pyramid1"/>
    <dgm:cxn modelId="{9A8D77C4-16D8-4E88-A7B8-FD71E8486AF9}" srcId="{BE571480-99ED-4167-9922-B44AF2703ED3}" destId="{3720CFFC-C4CB-460F-8570-914A908A5A54}" srcOrd="2" destOrd="0" parTransId="{45523C9C-803D-4F4F-B28F-81A3720DA9CD}" sibTransId="{14AF1B10-1AFA-4E31-85CC-46136FA8C849}"/>
    <dgm:cxn modelId="{5B986692-6222-44F2-AA8C-EB1E1FA02DF7}" type="presOf" srcId="{F98C66B8-3A7A-44D1-9C7F-4DED3D77FE34}" destId="{D7FBEFA8-342A-454C-B9FA-7F225D470C1A}" srcOrd="0" destOrd="0" presId="urn:microsoft.com/office/officeart/2005/8/layout/pyramid1"/>
    <dgm:cxn modelId="{2F383961-D6D9-4E66-ACAF-1736B44B0D6B}" type="presOf" srcId="{AF77EE2F-2B03-4054-9257-0A2E0988E85E}" destId="{CF33045A-237E-4B16-A486-277C3E6E34D4}" srcOrd="1" destOrd="0" presId="urn:microsoft.com/office/officeart/2005/8/layout/pyramid1"/>
    <dgm:cxn modelId="{BE44C43D-7CC1-4EC0-B742-8CC47CCC24B5}" srcId="{BE571480-99ED-4167-9922-B44AF2703ED3}" destId="{D05605FB-220E-4B39-B912-9F5A9353C2EE}" srcOrd="5" destOrd="0" parTransId="{645EE929-B5A3-48BE-BF15-765BFB18DF3F}" sibTransId="{2AA9ADEF-9B77-492F-AC6B-1E91392729AB}"/>
    <dgm:cxn modelId="{026BD761-3782-4ECA-BD21-AB49C48F1AA6}" type="presOf" srcId="{3720CFFC-C4CB-460F-8570-914A908A5A54}" destId="{DE1E30B0-C7F0-4516-A880-18CB7F8F5FD4}" srcOrd="0" destOrd="0" presId="urn:microsoft.com/office/officeart/2005/8/layout/pyramid1"/>
    <dgm:cxn modelId="{F04A4F7E-FB0D-48F2-A6B9-9FC8658EB408}" type="presOf" srcId="{BE571480-99ED-4167-9922-B44AF2703ED3}" destId="{1491D166-9ECE-40D8-BFC7-4A09D0BD4DDC}" srcOrd="0" destOrd="0" presId="urn:microsoft.com/office/officeart/2005/8/layout/pyramid1"/>
    <dgm:cxn modelId="{3FE0F25E-4416-443F-B067-CED20775E5F0}" type="presOf" srcId="{3720CFFC-C4CB-460F-8570-914A908A5A54}" destId="{28078BF9-485A-4934-91A8-6CB49E3648C1}" srcOrd="1" destOrd="0" presId="urn:microsoft.com/office/officeart/2005/8/layout/pyramid1"/>
    <dgm:cxn modelId="{9F8FA11C-46AC-4943-B275-2209F99662E0}" type="presOf" srcId="{F98C66B8-3A7A-44D1-9C7F-4DED3D77FE34}" destId="{E0EE5BB7-7EE5-40DE-9B18-8E1719B54390}" srcOrd="1" destOrd="0" presId="urn:microsoft.com/office/officeart/2005/8/layout/pyramid1"/>
    <dgm:cxn modelId="{FC5342F9-CFDD-4555-8746-CB46800C5CF2}" srcId="{BE571480-99ED-4167-9922-B44AF2703ED3}" destId="{FAEC2508-E1CF-4148-BB72-330EACC176E9}" srcOrd="3" destOrd="0" parTransId="{45AFCB68-37D9-4AAC-B436-20CD945EC529}" sibTransId="{C1B2363C-0836-4C8E-9086-CF86DE804632}"/>
    <dgm:cxn modelId="{EFB1B380-8667-4877-AE38-FDF7C37056ED}" type="presOf" srcId="{DA8F856B-4C3A-483D-B800-6552F5F4E23A}" destId="{2C7F0E18-6651-46CF-9AE1-6DDBA9193F6B}" srcOrd="1" destOrd="0" presId="urn:microsoft.com/office/officeart/2005/8/layout/pyramid1"/>
    <dgm:cxn modelId="{D94FA5D4-2F9D-40D0-BAEE-47DE726CE6E6}" type="presParOf" srcId="{1491D166-9ECE-40D8-BFC7-4A09D0BD4DDC}" destId="{135B7A7A-C263-4C30-A334-EF6C60720B65}" srcOrd="0" destOrd="0" presId="urn:microsoft.com/office/officeart/2005/8/layout/pyramid1"/>
    <dgm:cxn modelId="{0C24701D-EAED-459E-AB22-F576C14D6869}" type="presParOf" srcId="{135B7A7A-C263-4C30-A334-EF6C60720B65}" destId="{ED1B2DAB-0E5C-4BBB-820B-9A7094F6009C}" srcOrd="0" destOrd="0" presId="urn:microsoft.com/office/officeart/2005/8/layout/pyramid1"/>
    <dgm:cxn modelId="{D28E1B9A-EFFC-45D8-B1AE-34E50BAF09DF}" type="presParOf" srcId="{135B7A7A-C263-4C30-A334-EF6C60720B65}" destId="{2C7F0E18-6651-46CF-9AE1-6DDBA9193F6B}" srcOrd="1" destOrd="0" presId="urn:microsoft.com/office/officeart/2005/8/layout/pyramid1"/>
    <dgm:cxn modelId="{2C09F9AC-E538-4556-9212-FC3121BC0106}" type="presParOf" srcId="{1491D166-9ECE-40D8-BFC7-4A09D0BD4DDC}" destId="{9B99E524-7942-4096-8F92-A9911AE41E4C}" srcOrd="1" destOrd="0" presId="urn:microsoft.com/office/officeart/2005/8/layout/pyramid1"/>
    <dgm:cxn modelId="{1FDA3EB5-DDC0-4944-AE21-B953DC7371A6}" type="presParOf" srcId="{9B99E524-7942-4096-8F92-A9911AE41E4C}" destId="{9F138C02-40FA-499D-915B-4AA848800B96}" srcOrd="0" destOrd="0" presId="urn:microsoft.com/office/officeart/2005/8/layout/pyramid1"/>
    <dgm:cxn modelId="{2352599A-8B54-4A97-8E37-DC2FB53F638C}" type="presParOf" srcId="{9B99E524-7942-4096-8F92-A9911AE41E4C}" destId="{826ACBC7-7BD6-4A1E-985A-4D97F2DF3940}" srcOrd="1" destOrd="0" presId="urn:microsoft.com/office/officeart/2005/8/layout/pyramid1"/>
    <dgm:cxn modelId="{7047D34A-4266-4102-883A-4074ACAC6070}" type="presParOf" srcId="{1491D166-9ECE-40D8-BFC7-4A09D0BD4DDC}" destId="{2143DA10-5BF5-4815-A60B-196356BD5B87}" srcOrd="2" destOrd="0" presId="urn:microsoft.com/office/officeart/2005/8/layout/pyramid1"/>
    <dgm:cxn modelId="{8890C48A-8A2F-40CC-92B4-EBE729016244}" type="presParOf" srcId="{2143DA10-5BF5-4815-A60B-196356BD5B87}" destId="{DE1E30B0-C7F0-4516-A880-18CB7F8F5FD4}" srcOrd="0" destOrd="0" presId="urn:microsoft.com/office/officeart/2005/8/layout/pyramid1"/>
    <dgm:cxn modelId="{DA77535F-E72A-4D93-929A-D67BAAB55BCC}" type="presParOf" srcId="{2143DA10-5BF5-4815-A60B-196356BD5B87}" destId="{28078BF9-485A-4934-91A8-6CB49E3648C1}" srcOrd="1" destOrd="0" presId="urn:microsoft.com/office/officeart/2005/8/layout/pyramid1"/>
    <dgm:cxn modelId="{FE919500-DEB2-48E3-93E2-1F75A4222E89}" type="presParOf" srcId="{1491D166-9ECE-40D8-BFC7-4A09D0BD4DDC}" destId="{72F115DF-4928-4CD5-A69A-99ECA1080881}" srcOrd="3" destOrd="0" presId="urn:microsoft.com/office/officeart/2005/8/layout/pyramid1"/>
    <dgm:cxn modelId="{447A72BE-B753-4096-8EC8-6C0F3DA7A4D0}" type="presParOf" srcId="{72F115DF-4928-4CD5-A69A-99ECA1080881}" destId="{26F07790-A6D6-4D5C-92D6-300194248437}" srcOrd="0" destOrd="0" presId="urn:microsoft.com/office/officeart/2005/8/layout/pyramid1"/>
    <dgm:cxn modelId="{5F2B4E13-89E2-4C0C-BE18-69CC0598E023}" type="presParOf" srcId="{72F115DF-4928-4CD5-A69A-99ECA1080881}" destId="{86499F43-9502-4C6B-A581-830D3C423679}" srcOrd="1" destOrd="0" presId="urn:microsoft.com/office/officeart/2005/8/layout/pyramid1"/>
    <dgm:cxn modelId="{F7504B32-D598-4C31-AC62-AF6CA88D4894}" type="presParOf" srcId="{1491D166-9ECE-40D8-BFC7-4A09D0BD4DDC}" destId="{B06D69D6-2E9B-4977-9062-162D635936C5}" srcOrd="4" destOrd="0" presId="urn:microsoft.com/office/officeart/2005/8/layout/pyramid1"/>
    <dgm:cxn modelId="{8E965745-6AC1-4133-827D-FC9037E73680}" type="presParOf" srcId="{B06D69D6-2E9B-4977-9062-162D635936C5}" destId="{D7FBEFA8-342A-454C-B9FA-7F225D470C1A}" srcOrd="0" destOrd="0" presId="urn:microsoft.com/office/officeart/2005/8/layout/pyramid1"/>
    <dgm:cxn modelId="{A798AED0-DD37-4628-BCAD-125E2516A592}" type="presParOf" srcId="{B06D69D6-2E9B-4977-9062-162D635936C5}" destId="{E0EE5BB7-7EE5-40DE-9B18-8E1719B54390}" srcOrd="1" destOrd="0" presId="urn:microsoft.com/office/officeart/2005/8/layout/pyramid1"/>
    <dgm:cxn modelId="{14B275E7-4EC2-4CCB-84E3-FCAE89DA8AF1}" type="presParOf" srcId="{1491D166-9ECE-40D8-BFC7-4A09D0BD4DDC}" destId="{926322EA-44A5-432E-8D73-8335A218E03D}" srcOrd="5" destOrd="0" presId="urn:microsoft.com/office/officeart/2005/8/layout/pyramid1"/>
    <dgm:cxn modelId="{6722C41D-8C3A-4DFA-82BF-37177C25707A}" type="presParOf" srcId="{926322EA-44A5-432E-8D73-8335A218E03D}" destId="{130C48DC-42E5-4B4E-B6CE-239DCC96CF85}" srcOrd="0" destOrd="0" presId="urn:microsoft.com/office/officeart/2005/8/layout/pyramid1"/>
    <dgm:cxn modelId="{4FAB67D3-DC01-462A-8747-62228C7E36D3}" type="presParOf" srcId="{926322EA-44A5-432E-8D73-8335A218E03D}" destId="{A0D0E33F-B9D0-48C4-A8F4-F9E9609CE437}" srcOrd="1" destOrd="0" presId="urn:microsoft.com/office/officeart/2005/8/layout/pyramid1"/>
    <dgm:cxn modelId="{53C7030E-FEE6-45C3-94AB-6993F9B1A60D}" type="presParOf" srcId="{1491D166-9ECE-40D8-BFC7-4A09D0BD4DDC}" destId="{D28853DC-3EE4-4727-92BD-D7B086733015}" srcOrd="6" destOrd="0" presId="urn:microsoft.com/office/officeart/2005/8/layout/pyramid1"/>
    <dgm:cxn modelId="{DB1962C4-5CB6-439A-AF6C-9FD8413201C8}" type="presParOf" srcId="{D28853DC-3EE4-4727-92BD-D7B086733015}" destId="{951A45A7-F241-4B0F-86E7-B4FE13C90B68}" srcOrd="0" destOrd="0" presId="urn:microsoft.com/office/officeart/2005/8/layout/pyramid1"/>
    <dgm:cxn modelId="{AEA4C037-41D3-4A9B-8DFB-EDA8000BE286}" type="presParOf" srcId="{D28853DC-3EE4-4727-92BD-D7B086733015}" destId="{14273D5A-3DA5-46FA-ACA1-E42FFD387BDD}" srcOrd="1" destOrd="0" presId="urn:microsoft.com/office/officeart/2005/8/layout/pyramid1"/>
    <dgm:cxn modelId="{298DA5FF-798A-4F5B-A12F-7FAE61D8262D}" type="presParOf" srcId="{1491D166-9ECE-40D8-BFC7-4A09D0BD4DDC}" destId="{BFA470F1-B564-4477-8D27-0318C4F96320}" srcOrd="7" destOrd="0" presId="urn:microsoft.com/office/officeart/2005/8/layout/pyramid1"/>
    <dgm:cxn modelId="{E787F56A-EEF1-4151-8A0D-3E89EF51DAE2}" type="presParOf" srcId="{BFA470F1-B564-4477-8D27-0318C4F96320}" destId="{A3330467-79E9-4D7D-A3C3-46FEDBD4470F}" srcOrd="0" destOrd="0" presId="urn:microsoft.com/office/officeart/2005/8/layout/pyramid1"/>
    <dgm:cxn modelId="{12A47E20-F506-44C9-8D8D-3515E303C7CB}" type="presParOf" srcId="{BFA470F1-B564-4477-8D27-0318C4F96320}" destId="{CF33045A-237E-4B16-A486-277C3E6E34D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37A98B-D4FE-4E92-B1B6-28BD0DFE536C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F6147D7-351F-453D-8FE7-8EC5876125B0}">
      <dgm:prSet phldrT="[Текст]" custT="1"/>
      <dgm:spPr/>
      <dgm:t>
        <a:bodyPr/>
        <a:lstStyle/>
        <a:p>
          <a:r>
            <a:rPr lang="ro-MD" sz="1600" b="1" dirty="0" smtClean="0"/>
            <a:t>Acces, Colaborare, comunicare, infrastructura, integritate</a:t>
          </a:r>
          <a:endParaRPr lang="ru-RU" sz="1600" b="1" dirty="0"/>
        </a:p>
      </dgm:t>
    </dgm:pt>
    <dgm:pt modelId="{F244F1FC-5879-4254-B78F-D626AFE1A032}" type="parTrans" cxnId="{D2C3DD09-365D-44D5-85F7-4876DA10BEF6}">
      <dgm:prSet/>
      <dgm:spPr/>
      <dgm:t>
        <a:bodyPr/>
        <a:lstStyle/>
        <a:p>
          <a:endParaRPr lang="ru-RU" sz="1600" b="1"/>
        </a:p>
      </dgm:t>
    </dgm:pt>
    <dgm:pt modelId="{0E97E0A6-FAA4-42A4-AB4F-0A96BE35A810}" type="sibTrans" cxnId="{D2C3DD09-365D-44D5-85F7-4876DA10BEF6}">
      <dgm:prSet/>
      <dgm:spPr/>
      <dgm:t>
        <a:bodyPr/>
        <a:lstStyle/>
        <a:p>
          <a:endParaRPr lang="ru-RU" sz="1600" b="1"/>
        </a:p>
      </dgm:t>
    </dgm:pt>
    <dgm:pt modelId="{60D7D0A6-B680-46C4-9D20-8D0C6C9F158B}">
      <dgm:prSet phldrT="[Текст]" custT="1"/>
      <dgm:spPr/>
      <dgm:t>
        <a:bodyPr/>
        <a:lstStyle/>
        <a:p>
          <a:r>
            <a:rPr lang="ro-MD" sz="1600" b="1" dirty="0" smtClean="0"/>
            <a:t>Organizare -6</a:t>
          </a:r>
          <a:endParaRPr lang="ru-RU" sz="1600" b="1" dirty="0"/>
        </a:p>
      </dgm:t>
    </dgm:pt>
    <dgm:pt modelId="{717044B8-B0E5-488C-8C67-7F428C9EFC53}" type="parTrans" cxnId="{B56ECAFB-3EB0-4331-9AED-B97B3EB51FBC}">
      <dgm:prSet/>
      <dgm:spPr/>
      <dgm:t>
        <a:bodyPr/>
        <a:lstStyle/>
        <a:p>
          <a:endParaRPr lang="ru-RU" sz="1600" b="1"/>
        </a:p>
      </dgm:t>
    </dgm:pt>
    <dgm:pt modelId="{A34B2C28-2A22-4DB5-B3D5-3A503194DBEB}" type="sibTrans" cxnId="{B56ECAFB-3EB0-4331-9AED-B97B3EB51FBC}">
      <dgm:prSet/>
      <dgm:spPr/>
      <dgm:t>
        <a:bodyPr/>
        <a:lstStyle/>
        <a:p>
          <a:endParaRPr lang="ru-RU" sz="1600" b="1"/>
        </a:p>
      </dgm:t>
    </dgm:pt>
    <dgm:pt modelId="{C1EE08BD-2A5B-49A4-B043-5DF06392CFB0}">
      <dgm:prSet phldrT="[Текст]" custT="1"/>
      <dgm:spPr/>
      <dgm:t>
        <a:bodyPr/>
        <a:lstStyle/>
        <a:p>
          <a:r>
            <a:rPr lang="ro-MD" sz="1600" b="1" dirty="0" smtClean="0"/>
            <a:t>Volum de lucru, Regim sanitar-epidemiologic - 2</a:t>
          </a:r>
          <a:endParaRPr lang="ru-RU" sz="1600" b="1" dirty="0"/>
        </a:p>
      </dgm:t>
    </dgm:pt>
    <dgm:pt modelId="{F556E86D-1275-4A35-9DBD-AC0A7A1961D9}" type="parTrans" cxnId="{940F18D3-A293-4AFA-9E92-75EF5D71D65E}">
      <dgm:prSet/>
      <dgm:spPr/>
      <dgm:t>
        <a:bodyPr/>
        <a:lstStyle/>
        <a:p>
          <a:endParaRPr lang="ru-RU" sz="1600" b="1"/>
        </a:p>
      </dgm:t>
    </dgm:pt>
    <dgm:pt modelId="{D59F98C6-5D9D-4033-AC6F-F84B97A1D8B7}" type="sibTrans" cxnId="{940F18D3-A293-4AFA-9E92-75EF5D71D65E}">
      <dgm:prSet/>
      <dgm:spPr/>
      <dgm:t>
        <a:bodyPr/>
        <a:lstStyle/>
        <a:p>
          <a:endParaRPr lang="ru-RU" sz="1600" b="1"/>
        </a:p>
      </dgm:t>
    </dgm:pt>
    <dgm:pt modelId="{14EFE568-74A3-4F6D-BA2D-AAD57B3C7BF6}">
      <dgm:prSet phldrT="[Текст]" custT="1"/>
      <dgm:spPr/>
      <dgm:t>
        <a:bodyPr/>
        <a:lstStyle/>
        <a:p>
          <a:r>
            <a:rPr lang="ro-MD" sz="1600" b="1" dirty="0" smtClean="0"/>
            <a:t>Medicamente - 3</a:t>
          </a:r>
          <a:endParaRPr lang="ru-RU" sz="1600" b="1" dirty="0"/>
        </a:p>
      </dgm:t>
    </dgm:pt>
    <dgm:pt modelId="{EC4E2A96-6765-43E3-9A16-7A50C9068D5C}" type="parTrans" cxnId="{A1FBEA2F-7ECE-4985-8F46-F26B0A09968C}">
      <dgm:prSet/>
      <dgm:spPr/>
      <dgm:t>
        <a:bodyPr/>
        <a:lstStyle/>
        <a:p>
          <a:endParaRPr lang="ru-RU" sz="1600" b="1"/>
        </a:p>
      </dgm:t>
    </dgm:pt>
    <dgm:pt modelId="{7314DC3C-20B1-4F33-8677-DD5BCC533856}" type="sibTrans" cxnId="{A1FBEA2F-7ECE-4985-8F46-F26B0A09968C}">
      <dgm:prSet/>
      <dgm:spPr/>
      <dgm:t>
        <a:bodyPr/>
        <a:lstStyle/>
        <a:p>
          <a:endParaRPr lang="ru-RU" sz="1600" b="1"/>
        </a:p>
      </dgm:t>
    </dgm:pt>
    <dgm:pt modelId="{4F4A1C0F-999D-4FEC-8D13-3D7EB58CB629}">
      <dgm:prSet phldrT="[Текст]" custT="1"/>
      <dgm:spPr/>
      <dgm:t>
        <a:bodyPr/>
        <a:lstStyle/>
        <a:p>
          <a:r>
            <a:rPr lang="ro-MD" sz="1600" b="1" dirty="0" smtClean="0"/>
            <a:t>Instruiri, Dispozitive - 4</a:t>
          </a:r>
          <a:endParaRPr lang="ru-RU" sz="1600" b="1" dirty="0"/>
        </a:p>
      </dgm:t>
    </dgm:pt>
    <dgm:pt modelId="{706081F9-9003-4112-A60C-9B843F5D3D93}" type="parTrans" cxnId="{9A50B263-70A5-4060-9F0D-7D9AF2395589}">
      <dgm:prSet/>
      <dgm:spPr/>
      <dgm:t>
        <a:bodyPr/>
        <a:lstStyle/>
        <a:p>
          <a:endParaRPr lang="ru-RU" sz="1600" b="1"/>
        </a:p>
      </dgm:t>
    </dgm:pt>
    <dgm:pt modelId="{75F2960E-3D38-4970-84C7-F1A96DC02BBD}" type="sibTrans" cxnId="{9A50B263-70A5-4060-9F0D-7D9AF2395589}">
      <dgm:prSet/>
      <dgm:spPr/>
      <dgm:t>
        <a:bodyPr/>
        <a:lstStyle/>
        <a:p>
          <a:endParaRPr lang="ru-RU" sz="1600" b="1"/>
        </a:p>
      </dgm:t>
    </dgm:pt>
    <dgm:pt modelId="{9412423C-D6D3-4ABD-9226-D6A276005BA8}" type="pres">
      <dgm:prSet presAssocID="{2537A98B-D4FE-4E92-B1B6-28BD0DFE536C}" presName="Name0" presStyleCnt="0">
        <dgm:presLayoutVars>
          <dgm:dir/>
          <dgm:animLvl val="lvl"/>
          <dgm:resizeHandles val="exact"/>
        </dgm:presLayoutVars>
      </dgm:prSet>
      <dgm:spPr/>
    </dgm:pt>
    <dgm:pt modelId="{3697AA55-38B8-4F2A-8EC1-6EFF7D3BBD4B}" type="pres">
      <dgm:prSet presAssocID="{4F6147D7-351F-453D-8FE7-8EC5876125B0}" presName="Name8" presStyleCnt="0"/>
      <dgm:spPr/>
    </dgm:pt>
    <dgm:pt modelId="{ECA91EE8-CA8A-47D1-91AE-0B9AD55C79D3}" type="pres">
      <dgm:prSet presAssocID="{4F6147D7-351F-453D-8FE7-8EC5876125B0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DD0A5-764E-4F72-A235-6D0594DE45CA}" type="pres">
      <dgm:prSet presAssocID="{4F6147D7-351F-453D-8FE7-8EC5876125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7A9EA-9280-43F1-BEFE-D032DD2CC993}" type="pres">
      <dgm:prSet presAssocID="{C1EE08BD-2A5B-49A4-B043-5DF06392CFB0}" presName="Name8" presStyleCnt="0"/>
      <dgm:spPr/>
    </dgm:pt>
    <dgm:pt modelId="{C8BA9AE2-3107-49E7-AF48-C1D4A102EBCF}" type="pres">
      <dgm:prSet presAssocID="{C1EE08BD-2A5B-49A4-B043-5DF06392CFB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F020-BC46-40C6-9B03-24451D6BC043}" type="pres">
      <dgm:prSet presAssocID="{C1EE08BD-2A5B-49A4-B043-5DF06392CF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5E1F4-AD20-4CB7-A0F1-FFE02B82E1A0}" type="pres">
      <dgm:prSet presAssocID="{14EFE568-74A3-4F6D-BA2D-AAD57B3C7BF6}" presName="Name8" presStyleCnt="0"/>
      <dgm:spPr/>
    </dgm:pt>
    <dgm:pt modelId="{2C30E74A-AB6C-4DC4-85EF-EBBD7742D622}" type="pres">
      <dgm:prSet presAssocID="{14EFE568-74A3-4F6D-BA2D-AAD57B3C7BF6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EE162-B6A6-400F-A42F-0504FDC1B172}" type="pres">
      <dgm:prSet presAssocID="{14EFE568-74A3-4F6D-BA2D-AAD57B3C7B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AAF7E-A4C8-4755-A9F6-123A43B147E3}" type="pres">
      <dgm:prSet presAssocID="{4F4A1C0F-999D-4FEC-8D13-3D7EB58CB629}" presName="Name8" presStyleCnt="0"/>
      <dgm:spPr/>
    </dgm:pt>
    <dgm:pt modelId="{BE9A9E07-C231-4CEF-BCE0-DDAF73DC6E6C}" type="pres">
      <dgm:prSet presAssocID="{4F4A1C0F-999D-4FEC-8D13-3D7EB58CB62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4C4E0-F80E-4BB3-9C5D-A67DC2E1DDD3}" type="pres">
      <dgm:prSet presAssocID="{4F4A1C0F-999D-4FEC-8D13-3D7EB58CB6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92A3-8D8B-46B9-AA1A-356DE4243CA7}" type="pres">
      <dgm:prSet presAssocID="{60D7D0A6-B680-46C4-9D20-8D0C6C9F158B}" presName="Name8" presStyleCnt="0"/>
      <dgm:spPr/>
    </dgm:pt>
    <dgm:pt modelId="{615D5727-4AF4-4FBF-ACE3-84DB15C2AF7D}" type="pres">
      <dgm:prSet presAssocID="{60D7D0A6-B680-46C4-9D20-8D0C6C9F158B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5AB1E-2193-471D-98D5-5B82E3340055}" type="pres">
      <dgm:prSet presAssocID="{60D7D0A6-B680-46C4-9D20-8D0C6C9F15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3DD09-365D-44D5-85F7-4876DA10BEF6}" srcId="{2537A98B-D4FE-4E92-B1B6-28BD0DFE536C}" destId="{4F6147D7-351F-453D-8FE7-8EC5876125B0}" srcOrd="0" destOrd="0" parTransId="{F244F1FC-5879-4254-B78F-D626AFE1A032}" sibTransId="{0E97E0A6-FAA4-42A4-AB4F-0A96BE35A810}"/>
    <dgm:cxn modelId="{B56ECAFB-3EB0-4331-9AED-B97B3EB51FBC}" srcId="{2537A98B-D4FE-4E92-B1B6-28BD0DFE536C}" destId="{60D7D0A6-B680-46C4-9D20-8D0C6C9F158B}" srcOrd="4" destOrd="0" parTransId="{717044B8-B0E5-488C-8C67-7F428C9EFC53}" sibTransId="{A34B2C28-2A22-4DB5-B3D5-3A503194DBEB}"/>
    <dgm:cxn modelId="{C6B772DD-28FE-43F8-AF92-DB5B196FA360}" type="presOf" srcId="{60D7D0A6-B680-46C4-9D20-8D0C6C9F158B}" destId="{615D5727-4AF4-4FBF-ACE3-84DB15C2AF7D}" srcOrd="0" destOrd="0" presId="urn:microsoft.com/office/officeart/2005/8/layout/pyramid1"/>
    <dgm:cxn modelId="{CE1AAA52-59E9-4F6A-9F43-F271DE881A29}" type="presOf" srcId="{14EFE568-74A3-4F6D-BA2D-AAD57B3C7BF6}" destId="{7B7EE162-B6A6-400F-A42F-0504FDC1B172}" srcOrd="1" destOrd="0" presId="urn:microsoft.com/office/officeart/2005/8/layout/pyramid1"/>
    <dgm:cxn modelId="{F9249077-622F-4BD1-A4B8-A4C887056FF1}" type="presOf" srcId="{2537A98B-D4FE-4E92-B1B6-28BD0DFE536C}" destId="{9412423C-D6D3-4ABD-9226-D6A276005BA8}" srcOrd="0" destOrd="0" presId="urn:microsoft.com/office/officeart/2005/8/layout/pyramid1"/>
    <dgm:cxn modelId="{0E0A90C8-B340-4B14-A521-61A717A6BD73}" type="presOf" srcId="{4F4A1C0F-999D-4FEC-8D13-3D7EB58CB629}" destId="{DFD4C4E0-F80E-4BB3-9C5D-A67DC2E1DDD3}" srcOrd="1" destOrd="0" presId="urn:microsoft.com/office/officeart/2005/8/layout/pyramid1"/>
    <dgm:cxn modelId="{EA83AAA3-77D6-4476-ACD1-392AD6BD193D}" type="presOf" srcId="{C1EE08BD-2A5B-49A4-B043-5DF06392CFB0}" destId="{83B9F020-BC46-40C6-9B03-24451D6BC043}" srcOrd="1" destOrd="0" presId="urn:microsoft.com/office/officeart/2005/8/layout/pyramid1"/>
    <dgm:cxn modelId="{412D70F3-2D95-4C7F-B58B-554A04887E1A}" type="presOf" srcId="{4F4A1C0F-999D-4FEC-8D13-3D7EB58CB629}" destId="{BE9A9E07-C231-4CEF-BCE0-DDAF73DC6E6C}" srcOrd="0" destOrd="0" presId="urn:microsoft.com/office/officeart/2005/8/layout/pyramid1"/>
    <dgm:cxn modelId="{A1FBEA2F-7ECE-4985-8F46-F26B0A09968C}" srcId="{2537A98B-D4FE-4E92-B1B6-28BD0DFE536C}" destId="{14EFE568-74A3-4F6D-BA2D-AAD57B3C7BF6}" srcOrd="2" destOrd="0" parTransId="{EC4E2A96-6765-43E3-9A16-7A50C9068D5C}" sibTransId="{7314DC3C-20B1-4F33-8677-DD5BCC533856}"/>
    <dgm:cxn modelId="{27859A74-54E9-454F-B29C-0B2D405877BF}" type="presOf" srcId="{C1EE08BD-2A5B-49A4-B043-5DF06392CFB0}" destId="{C8BA9AE2-3107-49E7-AF48-C1D4A102EBCF}" srcOrd="0" destOrd="0" presId="urn:microsoft.com/office/officeart/2005/8/layout/pyramid1"/>
    <dgm:cxn modelId="{940F18D3-A293-4AFA-9E92-75EF5D71D65E}" srcId="{2537A98B-D4FE-4E92-B1B6-28BD0DFE536C}" destId="{C1EE08BD-2A5B-49A4-B043-5DF06392CFB0}" srcOrd="1" destOrd="0" parTransId="{F556E86D-1275-4A35-9DBD-AC0A7A1961D9}" sibTransId="{D59F98C6-5D9D-4033-AC6F-F84B97A1D8B7}"/>
    <dgm:cxn modelId="{8202790E-E1C9-424E-8FEF-DDF69C0648BD}" type="presOf" srcId="{60D7D0A6-B680-46C4-9D20-8D0C6C9F158B}" destId="{6F05AB1E-2193-471D-98D5-5B82E3340055}" srcOrd="1" destOrd="0" presId="urn:microsoft.com/office/officeart/2005/8/layout/pyramid1"/>
    <dgm:cxn modelId="{DC9228A9-A240-45A9-9A17-170F0D8EB620}" type="presOf" srcId="{4F6147D7-351F-453D-8FE7-8EC5876125B0}" destId="{82ADD0A5-764E-4F72-A235-6D0594DE45CA}" srcOrd="1" destOrd="0" presId="urn:microsoft.com/office/officeart/2005/8/layout/pyramid1"/>
    <dgm:cxn modelId="{9A50B263-70A5-4060-9F0D-7D9AF2395589}" srcId="{2537A98B-D4FE-4E92-B1B6-28BD0DFE536C}" destId="{4F4A1C0F-999D-4FEC-8D13-3D7EB58CB629}" srcOrd="3" destOrd="0" parTransId="{706081F9-9003-4112-A60C-9B843F5D3D93}" sibTransId="{75F2960E-3D38-4970-84C7-F1A96DC02BBD}"/>
    <dgm:cxn modelId="{E940CC21-E434-4993-B316-5BF11C2A0E18}" type="presOf" srcId="{14EFE568-74A3-4F6D-BA2D-AAD57B3C7BF6}" destId="{2C30E74A-AB6C-4DC4-85EF-EBBD7742D622}" srcOrd="0" destOrd="0" presId="urn:microsoft.com/office/officeart/2005/8/layout/pyramid1"/>
    <dgm:cxn modelId="{DF4F4FA3-EF71-4D1B-9D7F-A684660E7DE2}" type="presOf" srcId="{4F6147D7-351F-453D-8FE7-8EC5876125B0}" destId="{ECA91EE8-CA8A-47D1-91AE-0B9AD55C79D3}" srcOrd="0" destOrd="0" presId="urn:microsoft.com/office/officeart/2005/8/layout/pyramid1"/>
    <dgm:cxn modelId="{B1CDF313-A968-48EC-8BF1-85BF237BA1BB}" type="presParOf" srcId="{9412423C-D6D3-4ABD-9226-D6A276005BA8}" destId="{3697AA55-38B8-4F2A-8EC1-6EFF7D3BBD4B}" srcOrd="0" destOrd="0" presId="urn:microsoft.com/office/officeart/2005/8/layout/pyramid1"/>
    <dgm:cxn modelId="{DADA1C97-D41E-4C86-95CC-2D022316849C}" type="presParOf" srcId="{3697AA55-38B8-4F2A-8EC1-6EFF7D3BBD4B}" destId="{ECA91EE8-CA8A-47D1-91AE-0B9AD55C79D3}" srcOrd="0" destOrd="0" presId="urn:microsoft.com/office/officeart/2005/8/layout/pyramid1"/>
    <dgm:cxn modelId="{1C5A38DD-D2CE-4C22-9697-12B4F26D2A6B}" type="presParOf" srcId="{3697AA55-38B8-4F2A-8EC1-6EFF7D3BBD4B}" destId="{82ADD0A5-764E-4F72-A235-6D0594DE45CA}" srcOrd="1" destOrd="0" presId="urn:microsoft.com/office/officeart/2005/8/layout/pyramid1"/>
    <dgm:cxn modelId="{7B59A744-16B8-4865-A5E2-98F3AFDE2EA3}" type="presParOf" srcId="{9412423C-D6D3-4ABD-9226-D6A276005BA8}" destId="{5A47A9EA-9280-43F1-BEFE-D032DD2CC993}" srcOrd="1" destOrd="0" presId="urn:microsoft.com/office/officeart/2005/8/layout/pyramid1"/>
    <dgm:cxn modelId="{CA9E4AAC-CFBF-4FF8-8D9B-64A301555891}" type="presParOf" srcId="{5A47A9EA-9280-43F1-BEFE-D032DD2CC993}" destId="{C8BA9AE2-3107-49E7-AF48-C1D4A102EBCF}" srcOrd="0" destOrd="0" presId="urn:microsoft.com/office/officeart/2005/8/layout/pyramid1"/>
    <dgm:cxn modelId="{29BB31E5-8C73-4C3F-B961-B0F651E687DA}" type="presParOf" srcId="{5A47A9EA-9280-43F1-BEFE-D032DD2CC993}" destId="{83B9F020-BC46-40C6-9B03-24451D6BC043}" srcOrd="1" destOrd="0" presId="urn:microsoft.com/office/officeart/2005/8/layout/pyramid1"/>
    <dgm:cxn modelId="{79606315-AC73-41F3-BEF8-A7219B3C7DF5}" type="presParOf" srcId="{9412423C-D6D3-4ABD-9226-D6A276005BA8}" destId="{2BE5E1F4-AD20-4CB7-A0F1-FFE02B82E1A0}" srcOrd="2" destOrd="0" presId="urn:microsoft.com/office/officeart/2005/8/layout/pyramid1"/>
    <dgm:cxn modelId="{AE1B1015-80BA-4D8F-88F6-2262198C95F4}" type="presParOf" srcId="{2BE5E1F4-AD20-4CB7-A0F1-FFE02B82E1A0}" destId="{2C30E74A-AB6C-4DC4-85EF-EBBD7742D622}" srcOrd="0" destOrd="0" presId="urn:microsoft.com/office/officeart/2005/8/layout/pyramid1"/>
    <dgm:cxn modelId="{04242487-033E-44EC-9144-1365A10B00C8}" type="presParOf" srcId="{2BE5E1F4-AD20-4CB7-A0F1-FFE02B82E1A0}" destId="{7B7EE162-B6A6-400F-A42F-0504FDC1B172}" srcOrd="1" destOrd="0" presId="urn:microsoft.com/office/officeart/2005/8/layout/pyramid1"/>
    <dgm:cxn modelId="{F0BE967A-D02D-478D-B631-7605A7B52A37}" type="presParOf" srcId="{9412423C-D6D3-4ABD-9226-D6A276005BA8}" destId="{460AAF7E-A4C8-4755-A9F6-123A43B147E3}" srcOrd="3" destOrd="0" presId="urn:microsoft.com/office/officeart/2005/8/layout/pyramid1"/>
    <dgm:cxn modelId="{BB4D5F34-EE43-405F-AE61-767316BCC5E5}" type="presParOf" srcId="{460AAF7E-A4C8-4755-A9F6-123A43B147E3}" destId="{BE9A9E07-C231-4CEF-BCE0-DDAF73DC6E6C}" srcOrd="0" destOrd="0" presId="urn:microsoft.com/office/officeart/2005/8/layout/pyramid1"/>
    <dgm:cxn modelId="{ABF30E2B-939C-4751-B5D9-BBE31E4C91BF}" type="presParOf" srcId="{460AAF7E-A4C8-4755-A9F6-123A43B147E3}" destId="{DFD4C4E0-F80E-4BB3-9C5D-A67DC2E1DDD3}" srcOrd="1" destOrd="0" presId="urn:microsoft.com/office/officeart/2005/8/layout/pyramid1"/>
    <dgm:cxn modelId="{52F28349-FE01-4821-88EC-EC01A123CCF5}" type="presParOf" srcId="{9412423C-D6D3-4ABD-9226-D6A276005BA8}" destId="{917E92A3-8D8B-46B9-AA1A-356DE4243CA7}" srcOrd="4" destOrd="0" presId="urn:microsoft.com/office/officeart/2005/8/layout/pyramid1"/>
    <dgm:cxn modelId="{EA3D403B-698B-41B5-AC3A-A8C860F4E2DD}" type="presParOf" srcId="{917E92A3-8D8B-46B9-AA1A-356DE4243CA7}" destId="{615D5727-4AF4-4FBF-ACE3-84DB15C2AF7D}" srcOrd="0" destOrd="0" presId="urn:microsoft.com/office/officeart/2005/8/layout/pyramid1"/>
    <dgm:cxn modelId="{A10F4AFE-F823-43CD-9FF1-616FBE41EC6F}" type="presParOf" srcId="{917E92A3-8D8B-46B9-AA1A-356DE4243CA7}" destId="{6F05AB1E-2193-471D-98D5-5B82E33400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2C6894-8C8E-4E89-B0B4-3D7E45E8BA7B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4A627C4-7E14-4461-BE82-71F3275584A8}">
      <dgm:prSet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Dispozitive - 3</a:t>
          </a:r>
          <a:endParaRPr lang="ru-RU" sz="1400" b="1" dirty="0">
            <a:solidFill>
              <a:schemeClr val="tx1"/>
            </a:solidFill>
          </a:endParaRPr>
        </a:p>
      </dgm:t>
    </dgm:pt>
    <dgm:pt modelId="{26D6499D-B4E9-428D-890B-3F20D5E1D3BE}" type="parTrans" cxnId="{5C5FF170-59FF-404F-9FB5-5EC5B035B8D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0FD850C8-16B8-4439-8D62-24EB926C79C1}" type="sibTrans" cxnId="{5C5FF170-59FF-404F-9FB5-5EC5B035B8D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0FDA317-0327-4CF4-B152-432C1AECF648}">
      <dgm:prSet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Volum de lucru -4</a:t>
          </a:r>
          <a:endParaRPr lang="ru-RU" sz="1400" b="1" dirty="0">
            <a:solidFill>
              <a:schemeClr val="tx1"/>
            </a:solidFill>
          </a:endParaRPr>
        </a:p>
      </dgm:t>
    </dgm:pt>
    <dgm:pt modelId="{0BBE4BD3-8FB9-4BAF-93F9-A4A306BCD5C0}" type="parTrans" cxnId="{8988ECA4-D395-4BCD-8DDB-63DD27A980D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02871D22-692D-409B-B5B9-5E3B858DED44}" type="sibTrans" cxnId="{8988ECA4-D395-4BCD-8DDB-63DD27A980D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C6280FB5-B70D-4B8F-B040-C42080831997}">
      <dgm:prSet phldrT="[Текст]"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Infrastructura - 7</a:t>
          </a:r>
          <a:endParaRPr lang="ru-RU" sz="1400" b="1" dirty="0">
            <a:solidFill>
              <a:schemeClr val="tx1"/>
            </a:solidFill>
          </a:endParaRPr>
        </a:p>
      </dgm:t>
    </dgm:pt>
    <dgm:pt modelId="{5E771209-4298-4EEF-895F-C9B0E6882032}" type="parTrans" cxnId="{BF507218-AAEF-41BF-BDD9-2F5B6ED086BF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F2FD0F5-6A3A-4AFA-A2D5-9DD6698ACF33}" type="sibTrans" cxnId="{BF507218-AAEF-41BF-BDD9-2F5B6ED086BF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D1953205-16F7-4DED-B8EA-75BA7B5793F4}">
      <dgm:prSet phldrT="[Текст]"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Colaborare - 8</a:t>
          </a:r>
          <a:endParaRPr lang="ru-RU" sz="1400" b="1" dirty="0">
            <a:solidFill>
              <a:schemeClr val="tx1"/>
            </a:solidFill>
          </a:endParaRPr>
        </a:p>
      </dgm:t>
    </dgm:pt>
    <dgm:pt modelId="{545C3387-74B2-457F-9245-11FD05E4D1B6}" type="parTrans" cxnId="{00C1A651-E191-4A62-AB33-6B634812602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E39221E-AB78-4747-BF62-07E271BD5574}" type="sibTrans" cxnId="{00C1A651-E191-4A62-AB33-6B634812602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AF3FE93D-AA81-437F-BA63-E882472E3F11}">
      <dgm:prSet phldrT="[Текст]"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Organizare - 9</a:t>
          </a:r>
          <a:endParaRPr lang="ru-RU" sz="1400" b="1" dirty="0">
            <a:solidFill>
              <a:schemeClr val="tx1"/>
            </a:solidFill>
          </a:endParaRPr>
        </a:p>
      </dgm:t>
    </dgm:pt>
    <dgm:pt modelId="{C8BB6BE9-49D6-4072-A5BA-5005F40C6DF1}" type="parTrans" cxnId="{96E5C937-9689-4165-9D67-2D5558EF232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79E9761-81D4-40C4-8EA9-AD65AC4BECA0}" type="sibTrans" cxnId="{96E5C937-9689-4165-9D67-2D5558EF232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2EC5A00-62F6-4CAA-8D98-11C85CCE119F}">
      <dgm:prSet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Integritate -2</a:t>
          </a:r>
          <a:endParaRPr lang="ru-RU" sz="1400" b="1" dirty="0">
            <a:solidFill>
              <a:schemeClr val="tx1"/>
            </a:solidFill>
          </a:endParaRPr>
        </a:p>
      </dgm:t>
    </dgm:pt>
    <dgm:pt modelId="{18D699D5-FF0A-4D2F-9263-86D34A062ED2}" type="parTrans" cxnId="{15AEA18E-8F51-4B69-B9C9-D4F592B3414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737C79A-AD2A-4717-9454-9E095F7A93E3}" type="sibTrans" cxnId="{15AEA18E-8F51-4B69-B9C9-D4F592B3414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249AD46-BC9D-4379-B138-69C5BA2DA8E3}">
      <dgm:prSet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Personal, </a:t>
          </a:r>
          <a:r>
            <a:rPr lang="ro-RO" sz="1400" b="1" dirty="0" err="1" smtClean="0">
              <a:solidFill>
                <a:schemeClr val="tx1"/>
              </a:solidFill>
            </a:rPr>
            <a:t>medicamente,instruiri</a:t>
          </a:r>
          <a:r>
            <a:rPr lang="ro-RO" sz="1400" b="1" dirty="0" smtClean="0">
              <a:solidFill>
                <a:schemeClr val="tx1"/>
              </a:solidFill>
            </a:rPr>
            <a:t>, dezvoltare - 1</a:t>
          </a:r>
          <a:endParaRPr lang="ru-RU" sz="1400" b="1" dirty="0">
            <a:solidFill>
              <a:schemeClr val="tx1"/>
            </a:solidFill>
          </a:endParaRPr>
        </a:p>
      </dgm:t>
    </dgm:pt>
    <dgm:pt modelId="{DA2E189F-09A9-4CA8-8797-AAB0192AB650}" type="parTrans" cxnId="{57C01F09-173C-4328-82D8-696CCDAE7DD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E1260C1-1805-48D1-A0C0-978371EC7FB2}" type="sibTrans" cxnId="{57C01F09-173C-4328-82D8-696CCDAE7DD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4E47A61-79B4-4E00-A326-9FABBDB829DE}" type="pres">
      <dgm:prSet presAssocID="{102C6894-8C8E-4E89-B0B4-3D7E45E8BA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924312-5262-45BF-9C3B-0DD2FCE80BB7}" type="pres">
      <dgm:prSet presAssocID="{E249AD46-BC9D-4379-B138-69C5BA2DA8E3}" presName="Name8" presStyleCnt="0"/>
      <dgm:spPr/>
      <dgm:t>
        <a:bodyPr/>
        <a:lstStyle/>
        <a:p>
          <a:endParaRPr lang="ru-RU"/>
        </a:p>
      </dgm:t>
    </dgm:pt>
    <dgm:pt modelId="{C8334BF6-E12F-492B-B120-1269BA8C3C9F}" type="pres">
      <dgm:prSet presAssocID="{E249AD46-BC9D-4379-B138-69C5BA2DA8E3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D15D6-A35A-4C98-8C19-3F5A9A7C030F}" type="pres">
      <dgm:prSet presAssocID="{E249AD46-BC9D-4379-B138-69C5BA2DA8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FB84A-BF3E-492A-8825-FCB34143C911}" type="pres">
      <dgm:prSet presAssocID="{72EC5A00-62F6-4CAA-8D98-11C85CCE119F}" presName="Name8" presStyleCnt="0"/>
      <dgm:spPr/>
      <dgm:t>
        <a:bodyPr/>
        <a:lstStyle/>
        <a:p>
          <a:endParaRPr lang="ru-RU"/>
        </a:p>
      </dgm:t>
    </dgm:pt>
    <dgm:pt modelId="{FBF4EABB-EB03-47AE-B272-A3D1FA758B40}" type="pres">
      <dgm:prSet presAssocID="{72EC5A00-62F6-4CAA-8D98-11C85CCE119F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87D54-E8BB-4616-B8D2-8A5440FEF442}" type="pres">
      <dgm:prSet presAssocID="{72EC5A00-62F6-4CAA-8D98-11C85CCE11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BD97D-C56F-4D79-BFD8-7E4F18184250}" type="pres">
      <dgm:prSet presAssocID="{F4A627C4-7E14-4461-BE82-71F3275584A8}" presName="Name8" presStyleCnt="0"/>
      <dgm:spPr/>
      <dgm:t>
        <a:bodyPr/>
        <a:lstStyle/>
        <a:p>
          <a:endParaRPr lang="ru-RU"/>
        </a:p>
      </dgm:t>
    </dgm:pt>
    <dgm:pt modelId="{832FE3B2-A844-45A6-9D2B-C3AAA4046C7E}" type="pres">
      <dgm:prSet presAssocID="{F4A627C4-7E14-4461-BE82-71F3275584A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D6EA2-1449-48E1-9244-CC98033A890A}" type="pres">
      <dgm:prSet presAssocID="{F4A627C4-7E14-4461-BE82-71F3275584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E3040-85FE-4725-8055-9C646298293B}" type="pres">
      <dgm:prSet presAssocID="{80FDA317-0327-4CF4-B152-432C1AECF648}" presName="Name8" presStyleCnt="0"/>
      <dgm:spPr/>
      <dgm:t>
        <a:bodyPr/>
        <a:lstStyle/>
        <a:p>
          <a:endParaRPr lang="ru-RU"/>
        </a:p>
      </dgm:t>
    </dgm:pt>
    <dgm:pt modelId="{E3CA740C-3382-4945-89F0-DDE686F62C9C}" type="pres">
      <dgm:prSet presAssocID="{80FDA317-0327-4CF4-B152-432C1AECF648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7AA02-2033-4E69-AE95-166087024936}" type="pres">
      <dgm:prSet presAssocID="{80FDA317-0327-4CF4-B152-432C1AECF6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72482-4A5B-4681-BEDF-B4678E3BA9A5}" type="pres">
      <dgm:prSet presAssocID="{C6280FB5-B70D-4B8F-B040-C42080831997}" presName="Name8" presStyleCnt="0"/>
      <dgm:spPr/>
      <dgm:t>
        <a:bodyPr/>
        <a:lstStyle/>
        <a:p>
          <a:endParaRPr lang="ru-RU"/>
        </a:p>
      </dgm:t>
    </dgm:pt>
    <dgm:pt modelId="{2D481E6D-7B99-4D45-8095-2C586879EBC5}" type="pres">
      <dgm:prSet presAssocID="{C6280FB5-B70D-4B8F-B040-C42080831997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1B573-B6FA-4C64-849C-959DE378E399}" type="pres">
      <dgm:prSet presAssocID="{C6280FB5-B70D-4B8F-B040-C420808319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0861C-79B8-4507-890C-D968C7CF310D}" type="pres">
      <dgm:prSet presAssocID="{D1953205-16F7-4DED-B8EA-75BA7B5793F4}" presName="Name8" presStyleCnt="0"/>
      <dgm:spPr/>
      <dgm:t>
        <a:bodyPr/>
        <a:lstStyle/>
        <a:p>
          <a:endParaRPr lang="ru-RU"/>
        </a:p>
      </dgm:t>
    </dgm:pt>
    <dgm:pt modelId="{73EDA315-6976-4C0C-B801-4EFD58B7E619}" type="pres">
      <dgm:prSet presAssocID="{D1953205-16F7-4DED-B8EA-75BA7B5793F4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5EA68-20F3-4BDE-B0E3-F077A1956D33}" type="pres">
      <dgm:prSet presAssocID="{D1953205-16F7-4DED-B8EA-75BA7B5793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36C33-0D19-4CA5-9697-E8E96028898A}" type="pres">
      <dgm:prSet presAssocID="{AF3FE93D-AA81-437F-BA63-E882472E3F11}" presName="Name8" presStyleCnt="0"/>
      <dgm:spPr/>
      <dgm:t>
        <a:bodyPr/>
        <a:lstStyle/>
        <a:p>
          <a:endParaRPr lang="ru-RU"/>
        </a:p>
      </dgm:t>
    </dgm:pt>
    <dgm:pt modelId="{90C06273-B647-47DD-993E-51497174B25C}" type="pres">
      <dgm:prSet presAssocID="{AF3FE93D-AA81-437F-BA63-E882472E3F11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6AB77-D88E-41C6-B316-CE517182EC4B}" type="pres">
      <dgm:prSet presAssocID="{AF3FE93D-AA81-437F-BA63-E882472E3F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8ECA4-D395-4BCD-8DDB-63DD27A980DD}" srcId="{102C6894-8C8E-4E89-B0B4-3D7E45E8BA7B}" destId="{80FDA317-0327-4CF4-B152-432C1AECF648}" srcOrd="3" destOrd="0" parTransId="{0BBE4BD3-8FB9-4BAF-93F9-A4A306BCD5C0}" sibTransId="{02871D22-692D-409B-B5B9-5E3B858DED44}"/>
    <dgm:cxn modelId="{15AEA18E-8F51-4B69-B9C9-D4F592B34144}" srcId="{102C6894-8C8E-4E89-B0B4-3D7E45E8BA7B}" destId="{72EC5A00-62F6-4CAA-8D98-11C85CCE119F}" srcOrd="1" destOrd="0" parTransId="{18D699D5-FF0A-4D2F-9263-86D34A062ED2}" sibTransId="{1737C79A-AD2A-4717-9454-9E095F7A93E3}"/>
    <dgm:cxn modelId="{7B4D68C9-4398-4193-A503-B851C96A7199}" type="presOf" srcId="{80FDA317-0327-4CF4-B152-432C1AECF648}" destId="{E3CA740C-3382-4945-89F0-DDE686F62C9C}" srcOrd="0" destOrd="0" presId="urn:microsoft.com/office/officeart/2005/8/layout/pyramid1"/>
    <dgm:cxn modelId="{5C5FF170-59FF-404F-9FB5-5EC5B035B8D3}" srcId="{102C6894-8C8E-4E89-B0B4-3D7E45E8BA7B}" destId="{F4A627C4-7E14-4461-BE82-71F3275584A8}" srcOrd="2" destOrd="0" parTransId="{26D6499D-B4E9-428D-890B-3F20D5E1D3BE}" sibTransId="{0FD850C8-16B8-4439-8D62-24EB926C79C1}"/>
    <dgm:cxn modelId="{00C1A651-E191-4A62-AB33-6B6348126029}" srcId="{102C6894-8C8E-4E89-B0B4-3D7E45E8BA7B}" destId="{D1953205-16F7-4DED-B8EA-75BA7B5793F4}" srcOrd="5" destOrd="0" parTransId="{545C3387-74B2-457F-9245-11FD05E4D1B6}" sibTransId="{1E39221E-AB78-4747-BF62-07E271BD5574}"/>
    <dgm:cxn modelId="{BF507218-AAEF-41BF-BDD9-2F5B6ED086BF}" srcId="{102C6894-8C8E-4E89-B0B4-3D7E45E8BA7B}" destId="{C6280FB5-B70D-4B8F-B040-C42080831997}" srcOrd="4" destOrd="0" parTransId="{5E771209-4298-4EEF-895F-C9B0E6882032}" sibTransId="{2F2FD0F5-6A3A-4AFA-A2D5-9DD6698ACF33}"/>
    <dgm:cxn modelId="{1206045D-A40A-4810-8912-5213130D88BC}" type="presOf" srcId="{E249AD46-BC9D-4379-B138-69C5BA2DA8E3}" destId="{C8334BF6-E12F-492B-B120-1269BA8C3C9F}" srcOrd="0" destOrd="0" presId="urn:microsoft.com/office/officeart/2005/8/layout/pyramid1"/>
    <dgm:cxn modelId="{A2DDFD6D-5A72-4379-B561-5BBEF4A5C8FA}" type="presOf" srcId="{D1953205-16F7-4DED-B8EA-75BA7B5793F4}" destId="{73EDA315-6976-4C0C-B801-4EFD58B7E619}" srcOrd="0" destOrd="0" presId="urn:microsoft.com/office/officeart/2005/8/layout/pyramid1"/>
    <dgm:cxn modelId="{50F44CAA-5891-4769-AC30-4D7E75B128AC}" type="presOf" srcId="{102C6894-8C8E-4E89-B0B4-3D7E45E8BA7B}" destId="{44E47A61-79B4-4E00-A326-9FABBDB829DE}" srcOrd="0" destOrd="0" presId="urn:microsoft.com/office/officeart/2005/8/layout/pyramid1"/>
    <dgm:cxn modelId="{482FFEB1-97C4-40A6-8736-C65A10D6FF69}" type="presOf" srcId="{AF3FE93D-AA81-437F-BA63-E882472E3F11}" destId="{90C06273-B647-47DD-993E-51497174B25C}" srcOrd="0" destOrd="0" presId="urn:microsoft.com/office/officeart/2005/8/layout/pyramid1"/>
    <dgm:cxn modelId="{96E5C937-9689-4165-9D67-2D5558EF2328}" srcId="{102C6894-8C8E-4E89-B0B4-3D7E45E8BA7B}" destId="{AF3FE93D-AA81-437F-BA63-E882472E3F11}" srcOrd="6" destOrd="0" parTransId="{C8BB6BE9-49D6-4072-A5BA-5005F40C6DF1}" sibTransId="{779E9761-81D4-40C4-8EA9-AD65AC4BECA0}"/>
    <dgm:cxn modelId="{1656D1DF-691E-40E1-B51E-ED5F5DC49681}" type="presOf" srcId="{F4A627C4-7E14-4461-BE82-71F3275584A8}" destId="{9C3D6EA2-1449-48E1-9244-CC98033A890A}" srcOrd="1" destOrd="0" presId="urn:microsoft.com/office/officeart/2005/8/layout/pyramid1"/>
    <dgm:cxn modelId="{150054E1-D2D2-4565-9C44-4DBCE5692F43}" type="presOf" srcId="{80FDA317-0327-4CF4-B152-432C1AECF648}" destId="{6C67AA02-2033-4E69-AE95-166087024936}" srcOrd="1" destOrd="0" presId="urn:microsoft.com/office/officeart/2005/8/layout/pyramid1"/>
    <dgm:cxn modelId="{1F046313-9E52-4D9B-9251-F5778BA93BC9}" type="presOf" srcId="{C6280FB5-B70D-4B8F-B040-C42080831997}" destId="{6CB1B573-B6FA-4C64-849C-959DE378E399}" srcOrd="1" destOrd="0" presId="urn:microsoft.com/office/officeart/2005/8/layout/pyramid1"/>
    <dgm:cxn modelId="{57C01F09-173C-4328-82D8-696CCDAE7DD0}" srcId="{102C6894-8C8E-4E89-B0B4-3D7E45E8BA7B}" destId="{E249AD46-BC9D-4379-B138-69C5BA2DA8E3}" srcOrd="0" destOrd="0" parTransId="{DA2E189F-09A9-4CA8-8797-AAB0192AB650}" sibTransId="{3E1260C1-1805-48D1-A0C0-978371EC7FB2}"/>
    <dgm:cxn modelId="{2FC1B6F8-60EC-4B00-B82D-45664BA88273}" type="presOf" srcId="{C6280FB5-B70D-4B8F-B040-C42080831997}" destId="{2D481E6D-7B99-4D45-8095-2C586879EBC5}" srcOrd="0" destOrd="0" presId="urn:microsoft.com/office/officeart/2005/8/layout/pyramid1"/>
    <dgm:cxn modelId="{CE667AE0-D0F7-45A9-877D-F86EA4D39C25}" type="presOf" srcId="{72EC5A00-62F6-4CAA-8D98-11C85CCE119F}" destId="{FBF4EABB-EB03-47AE-B272-A3D1FA758B40}" srcOrd="0" destOrd="0" presId="urn:microsoft.com/office/officeart/2005/8/layout/pyramid1"/>
    <dgm:cxn modelId="{6A00795A-4552-4F82-A013-CBFA088FA43B}" type="presOf" srcId="{72EC5A00-62F6-4CAA-8D98-11C85CCE119F}" destId="{DFC87D54-E8BB-4616-B8D2-8A5440FEF442}" srcOrd="1" destOrd="0" presId="urn:microsoft.com/office/officeart/2005/8/layout/pyramid1"/>
    <dgm:cxn modelId="{57FF5FCB-2C60-4CED-B611-9BBEA3CFFD72}" type="presOf" srcId="{F4A627C4-7E14-4461-BE82-71F3275584A8}" destId="{832FE3B2-A844-45A6-9D2B-C3AAA4046C7E}" srcOrd="0" destOrd="0" presId="urn:microsoft.com/office/officeart/2005/8/layout/pyramid1"/>
    <dgm:cxn modelId="{F59BB99C-ECC3-4590-9DE9-303547A396B9}" type="presOf" srcId="{AF3FE93D-AA81-437F-BA63-E882472E3F11}" destId="{F936AB77-D88E-41C6-B316-CE517182EC4B}" srcOrd="1" destOrd="0" presId="urn:microsoft.com/office/officeart/2005/8/layout/pyramid1"/>
    <dgm:cxn modelId="{4716EB2A-9708-472F-BF5A-805586E9286F}" type="presOf" srcId="{E249AD46-BC9D-4379-B138-69C5BA2DA8E3}" destId="{53DD15D6-A35A-4C98-8C19-3F5A9A7C030F}" srcOrd="1" destOrd="0" presId="urn:microsoft.com/office/officeart/2005/8/layout/pyramid1"/>
    <dgm:cxn modelId="{A8162ADC-0075-4D9E-8938-47EA5B1EFC7A}" type="presOf" srcId="{D1953205-16F7-4DED-B8EA-75BA7B5793F4}" destId="{0FA5EA68-20F3-4BDE-B0E3-F077A1956D33}" srcOrd="1" destOrd="0" presId="urn:microsoft.com/office/officeart/2005/8/layout/pyramid1"/>
    <dgm:cxn modelId="{7D7EFE50-43B5-4AF0-90AE-213706C3772F}" type="presParOf" srcId="{44E47A61-79B4-4E00-A326-9FABBDB829DE}" destId="{76924312-5262-45BF-9C3B-0DD2FCE80BB7}" srcOrd="0" destOrd="0" presId="urn:microsoft.com/office/officeart/2005/8/layout/pyramid1"/>
    <dgm:cxn modelId="{6AB12960-386C-41AC-908C-361F8E811C78}" type="presParOf" srcId="{76924312-5262-45BF-9C3B-0DD2FCE80BB7}" destId="{C8334BF6-E12F-492B-B120-1269BA8C3C9F}" srcOrd="0" destOrd="0" presId="urn:microsoft.com/office/officeart/2005/8/layout/pyramid1"/>
    <dgm:cxn modelId="{824F7789-7ECC-4035-99B0-900B2473CB2D}" type="presParOf" srcId="{76924312-5262-45BF-9C3B-0DD2FCE80BB7}" destId="{53DD15D6-A35A-4C98-8C19-3F5A9A7C030F}" srcOrd="1" destOrd="0" presId="urn:microsoft.com/office/officeart/2005/8/layout/pyramid1"/>
    <dgm:cxn modelId="{775959DB-274F-4D3E-B637-CE0357917306}" type="presParOf" srcId="{44E47A61-79B4-4E00-A326-9FABBDB829DE}" destId="{1C7FB84A-BF3E-492A-8825-FCB34143C911}" srcOrd="1" destOrd="0" presId="urn:microsoft.com/office/officeart/2005/8/layout/pyramid1"/>
    <dgm:cxn modelId="{99F71FCF-7703-4EEA-A417-B6B1BA60B65F}" type="presParOf" srcId="{1C7FB84A-BF3E-492A-8825-FCB34143C911}" destId="{FBF4EABB-EB03-47AE-B272-A3D1FA758B40}" srcOrd="0" destOrd="0" presId="urn:microsoft.com/office/officeart/2005/8/layout/pyramid1"/>
    <dgm:cxn modelId="{15071DF8-43F0-4E3D-A482-82921F912EC4}" type="presParOf" srcId="{1C7FB84A-BF3E-492A-8825-FCB34143C911}" destId="{DFC87D54-E8BB-4616-B8D2-8A5440FEF442}" srcOrd="1" destOrd="0" presId="urn:microsoft.com/office/officeart/2005/8/layout/pyramid1"/>
    <dgm:cxn modelId="{30D66689-D510-4B9D-AC2B-CAA8BFAEC6DC}" type="presParOf" srcId="{44E47A61-79B4-4E00-A326-9FABBDB829DE}" destId="{CD5BD97D-C56F-4D79-BFD8-7E4F18184250}" srcOrd="2" destOrd="0" presId="urn:microsoft.com/office/officeart/2005/8/layout/pyramid1"/>
    <dgm:cxn modelId="{EC07F378-B1A1-479B-BDE9-2AE4832A56EE}" type="presParOf" srcId="{CD5BD97D-C56F-4D79-BFD8-7E4F18184250}" destId="{832FE3B2-A844-45A6-9D2B-C3AAA4046C7E}" srcOrd="0" destOrd="0" presId="urn:microsoft.com/office/officeart/2005/8/layout/pyramid1"/>
    <dgm:cxn modelId="{3C27EB76-21DD-4F58-B69F-E8969D9E7A4B}" type="presParOf" srcId="{CD5BD97D-C56F-4D79-BFD8-7E4F18184250}" destId="{9C3D6EA2-1449-48E1-9244-CC98033A890A}" srcOrd="1" destOrd="0" presId="urn:microsoft.com/office/officeart/2005/8/layout/pyramid1"/>
    <dgm:cxn modelId="{26F488B9-2417-46FB-B072-1166669FFE97}" type="presParOf" srcId="{44E47A61-79B4-4E00-A326-9FABBDB829DE}" destId="{795E3040-85FE-4725-8055-9C646298293B}" srcOrd="3" destOrd="0" presId="urn:microsoft.com/office/officeart/2005/8/layout/pyramid1"/>
    <dgm:cxn modelId="{433A251D-C0F1-4779-B7A4-4498BCF61E7A}" type="presParOf" srcId="{795E3040-85FE-4725-8055-9C646298293B}" destId="{E3CA740C-3382-4945-89F0-DDE686F62C9C}" srcOrd="0" destOrd="0" presId="urn:microsoft.com/office/officeart/2005/8/layout/pyramid1"/>
    <dgm:cxn modelId="{4B7685B8-B86C-46C8-9181-E65269E49045}" type="presParOf" srcId="{795E3040-85FE-4725-8055-9C646298293B}" destId="{6C67AA02-2033-4E69-AE95-166087024936}" srcOrd="1" destOrd="0" presId="urn:microsoft.com/office/officeart/2005/8/layout/pyramid1"/>
    <dgm:cxn modelId="{C3C5332B-7219-4C3A-A0BC-1F5BDC7A71E0}" type="presParOf" srcId="{44E47A61-79B4-4E00-A326-9FABBDB829DE}" destId="{C9B72482-4A5B-4681-BEDF-B4678E3BA9A5}" srcOrd="4" destOrd="0" presId="urn:microsoft.com/office/officeart/2005/8/layout/pyramid1"/>
    <dgm:cxn modelId="{509EF513-F96F-40B8-83DF-1778A7449BE2}" type="presParOf" srcId="{C9B72482-4A5B-4681-BEDF-B4678E3BA9A5}" destId="{2D481E6D-7B99-4D45-8095-2C586879EBC5}" srcOrd="0" destOrd="0" presId="urn:microsoft.com/office/officeart/2005/8/layout/pyramid1"/>
    <dgm:cxn modelId="{B7598A34-AAD8-4E3F-9CCA-B4EAAB886A27}" type="presParOf" srcId="{C9B72482-4A5B-4681-BEDF-B4678E3BA9A5}" destId="{6CB1B573-B6FA-4C64-849C-959DE378E399}" srcOrd="1" destOrd="0" presId="urn:microsoft.com/office/officeart/2005/8/layout/pyramid1"/>
    <dgm:cxn modelId="{DA857695-B1EC-4DEF-BE21-B338729CDA1B}" type="presParOf" srcId="{44E47A61-79B4-4E00-A326-9FABBDB829DE}" destId="{EEA0861C-79B8-4507-890C-D968C7CF310D}" srcOrd="5" destOrd="0" presId="urn:microsoft.com/office/officeart/2005/8/layout/pyramid1"/>
    <dgm:cxn modelId="{A27C1F02-BBBA-447A-96CF-4D4701EF5C47}" type="presParOf" srcId="{EEA0861C-79B8-4507-890C-D968C7CF310D}" destId="{73EDA315-6976-4C0C-B801-4EFD58B7E619}" srcOrd="0" destOrd="0" presId="urn:microsoft.com/office/officeart/2005/8/layout/pyramid1"/>
    <dgm:cxn modelId="{F4E47178-E81C-4FE8-AC2A-CB509BB8A6FB}" type="presParOf" srcId="{EEA0861C-79B8-4507-890C-D968C7CF310D}" destId="{0FA5EA68-20F3-4BDE-B0E3-F077A1956D33}" srcOrd="1" destOrd="0" presId="urn:microsoft.com/office/officeart/2005/8/layout/pyramid1"/>
    <dgm:cxn modelId="{2A8D14E0-A0E2-4C9F-927C-FB6AA1C13E82}" type="presParOf" srcId="{44E47A61-79B4-4E00-A326-9FABBDB829DE}" destId="{4E836C33-0D19-4CA5-9697-E8E96028898A}" srcOrd="6" destOrd="0" presId="urn:microsoft.com/office/officeart/2005/8/layout/pyramid1"/>
    <dgm:cxn modelId="{EFDA6D97-23BD-4F3E-AAD4-66AB211B4340}" type="presParOf" srcId="{4E836C33-0D19-4CA5-9697-E8E96028898A}" destId="{90C06273-B647-47DD-993E-51497174B25C}" srcOrd="0" destOrd="0" presId="urn:microsoft.com/office/officeart/2005/8/layout/pyramid1"/>
    <dgm:cxn modelId="{4EF4D439-94BF-404D-97C8-968CCAE200FC}" type="presParOf" srcId="{4E836C33-0D19-4CA5-9697-E8E96028898A}" destId="{F936AB77-D88E-41C6-B316-CE517182EC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3D5BF7-4494-4BD8-BC9F-92065888B8B4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8B6110-79BD-4B19-A912-40F8C4841E24}">
      <dgm:prSet custT="1"/>
      <dgm:spPr/>
      <dgm:t>
        <a:bodyPr/>
        <a:lstStyle/>
        <a:p>
          <a:r>
            <a:rPr lang="ro-RO" sz="1400" b="1" dirty="0" smtClean="0"/>
            <a:t>Personal, dezvoltare -1</a:t>
          </a:r>
          <a:endParaRPr lang="ru-RU" sz="1400" b="1" dirty="0"/>
        </a:p>
      </dgm:t>
    </dgm:pt>
    <dgm:pt modelId="{55B11388-28F2-488E-8082-885059789996}" type="parTrans" cxnId="{6374E2FA-91F4-48DB-9B00-CC7F1EE824AB}">
      <dgm:prSet/>
      <dgm:spPr/>
      <dgm:t>
        <a:bodyPr/>
        <a:lstStyle/>
        <a:p>
          <a:endParaRPr lang="ru-RU" sz="1400" b="1"/>
        </a:p>
      </dgm:t>
    </dgm:pt>
    <dgm:pt modelId="{1EAA150F-076C-4234-B705-EDC35F076B96}" type="sibTrans" cxnId="{6374E2FA-91F4-48DB-9B00-CC7F1EE824AB}">
      <dgm:prSet/>
      <dgm:spPr/>
      <dgm:t>
        <a:bodyPr/>
        <a:lstStyle/>
        <a:p>
          <a:endParaRPr lang="ru-RU" sz="1400" b="1"/>
        </a:p>
      </dgm:t>
    </dgm:pt>
    <dgm:pt modelId="{84D14B1A-A96B-473E-8B3C-41A97A473207}">
      <dgm:prSet custT="1"/>
      <dgm:spPr/>
      <dgm:t>
        <a:bodyPr/>
        <a:lstStyle/>
        <a:p>
          <a:r>
            <a:rPr lang="ro-RO" sz="1400" b="1" dirty="0" smtClean="0"/>
            <a:t>Facilitare, finanțe -3</a:t>
          </a:r>
          <a:endParaRPr lang="ru-RU" sz="1400" b="1" dirty="0"/>
        </a:p>
      </dgm:t>
    </dgm:pt>
    <dgm:pt modelId="{72575A0C-ED23-4FB1-91A6-B7463F1C7FC3}" type="parTrans" cxnId="{D0622C9F-AB6D-4F04-BF25-028692020490}">
      <dgm:prSet/>
      <dgm:spPr/>
      <dgm:t>
        <a:bodyPr/>
        <a:lstStyle/>
        <a:p>
          <a:endParaRPr lang="ru-RU" sz="1400" b="1"/>
        </a:p>
      </dgm:t>
    </dgm:pt>
    <dgm:pt modelId="{CC31B1B7-27AF-49A6-9A97-7017F6ED7F3A}" type="sibTrans" cxnId="{D0622C9F-AB6D-4F04-BF25-028692020490}">
      <dgm:prSet/>
      <dgm:spPr/>
      <dgm:t>
        <a:bodyPr/>
        <a:lstStyle/>
        <a:p>
          <a:endParaRPr lang="ru-RU" sz="1400" b="1"/>
        </a:p>
      </dgm:t>
    </dgm:pt>
    <dgm:pt modelId="{DC32C522-D458-40CD-9422-DD5B9CB60BFA}">
      <dgm:prSet phldrT="[Текст]" custT="1"/>
      <dgm:spPr/>
      <dgm:t>
        <a:bodyPr/>
        <a:lstStyle/>
        <a:p>
          <a:r>
            <a:rPr lang="ro-RO" sz="1400" b="1" dirty="0" smtClean="0"/>
            <a:t>Infrastructura -6</a:t>
          </a:r>
          <a:endParaRPr lang="ru-RU" sz="1400" b="1" dirty="0"/>
        </a:p>
      </dgm:t>
    </dgm:pt>
    <dgm:pt modelId="{D6E2F587-7C13-4439-92CC-5E111C93B960}" type="parTrans" cxnId="{84B5EAA5-87DF-49E8-84B2-C70BFA928C76}">
      <dgm:prSet/>
      <dgm:spPr/>
      <dgm:t>
        <a:bodyPr/>
        <a:lstStyle/>
        <a:p>
          <a:endParaRPr lang="ru-RU" sz="1400" b="1"/>
        </a:p>
      </dgm:t>
    </dgm:pt>
    <dgm:pt modelId="{10EEB14F-75ED-4FB4-8C66-2949D3E6798D}" type="sibTrans" cxnId="{84B5EAA5-87DF-49E8-84B2-C70BFA928C76}">
      <dgm:prSet/>
      <dgm:spPr/>
      <dgm:t>
        <a:bodyPr/>
        <a:lstStyle/>
        <a:p>
          <a:endParaRPr lang="ru-RU" sz="1400" b="1"/>
        </a:p>
      </dgm:t>
    </dgm:pt>
    <dgm:pt modelId="{6655F92E-1E08-4A2E-83CE-5B3195A5BD7E}">
      <dgm:prSet phldrT="[Текст]" custT="1"/>
      <dgm:spPr/>
      <dgm:t>
        <a:bodyPr/>
        <a:lstStyle/>
        <a:p>
          <a:r>
            <a:rPr lang="ro-RO" sz="1400" b="1" dirty="0" smtClean="0"/>
            <a:t>Dispozitive, Instruire, Colaborare - 7</a:t>
          </a:r>
          <a:endParaRPr lang="ru-RU" sz="1400" b="1" dirty="0"/>
        </a:p>
      </dgm:t>
    </dgm:pt>
    <dgm:pt modelId="{419622C9-90A1-4840-8390-F1F8F799AC71}" type="parTrans" cxnId="{AAAD3AE1-2E70-4906-A950-2115EE94524F}">
      <dgm:prSet/>
      <dgm:spPr/>
      <dgm:t>
        <a:bodyPr/>
        <a:lstStyle/>
        <a:p>
          <a:endParaRPr lang="ru-RU" sz="1400" b="1"/>
        </a:p>
      </dgm:t>
    </dgm:pt>
    <dgm:pt modelId="{45B2E586-224C-4C3C-98EE-38D2F6C7F352}" type="sibTrans" cxnId="{AAAD3AE1-2E70-4906-A950-2115EE94524F}">
      <dgm:prSet/>
      <dgm:spPr/>
      <dgm:t>
        <a:bodyPr/>
        <a:lstStyle/>
        <a:p>
          <a:endParaRPr lang="ru-RU" sz="1400" b="1"/>
        </a:p>
      </dgm:t>
    </dgm:pt>
    <dgm:pt modelId="{A0D882BC-AE35-437E-8050-67F3C63921E9}">
      <dgm:prSet phldrT="[Текст]" custT="1"/>
      <dgm:spPr/>
      <dgm:t>
        <a:bodyPr/>
        <a:lstStyle/>
        <a:p>
          <a:r>
            <a:rPr lang="ro-RO" sz="1400" b="1" smtClean="0"/>
            <a:t>Organizare - 15</a:t>
          </a:r>
          <a:endParaRPr lang="ru-RU" sz="1400" b="1" dirty="0"/>
        </a:p>
      </dgm:t>
    </dgm:pt>
    <dgm:pt modelId="{365A87E2-272B-4CD5-80C7-2070CB49FCF8}" type="parTrans" cxnId="{B4FA0C28-356D-4665-8B96-6D6E673641F8}">
      <dgm:prSet/>
      <dgm:spPr/>
      <dgm:t>
        <a:bodyPr/>
        <a:lstStyle/>
        <a:p>
          <a:endParaRPr lang="ru-RU" sz="1400" b="1"/>
        </a:p>
      </dgm:t>
    </dgm:pt>
    <dgm:pt modelId="{4EE5BA3F-9441-4AFB-AA94-11E76A53270D}" type="sibTrans" cxnId="{B4FA0C28-356D-4665-8B96-6D6E673641F8}">
      <dgm:prSet/>
      <dgm:spPr/>
      <dgm:t>
        <a:bodyPr/>
        <a:lstStyle/>
        <a:p>
          <a:endParaRPr lang="ru-RU" sz="1400" b="1"/>
        </a:p>
      </dgm:t>
    </dgm:pt>
    <dgm:pt modelId="{8C3F049D-D3BF-458E-A526-4D95F1E458CD}" type="pres">
      <dgm:prSet presAssocID="{DD3D5BF7-4494-4BD8-BC9F-92065888B8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9757C-EE7A-4644-9BC4-E9AB73BE4C44}" type="pres">
      <dgm:prSet presAssocID="{528B6110-79BD-4B19-A912-40F8C4841E24}" presName="Name8" presStyleCnt="0"/>
      <dgm:spPr/>
      <dgm:t>
        <a:bodyPr/>
        <a:lstStyle/>
        <a:p>
          <a:endParaRPr lang="ru-RU"/>
        </a:p>
      </dgm:t>
    </dgm:pt>
    <dgm:pt modelId="{4305E465-AE99-4E7F-8E56-4302048FA81C}" type="pres">
      <dgm:prSet presAssocID="{528B6110-79BD-4B19-A912-40F8C4841E2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4FC37-E136-42B8-B8FE-B8CE5B546BC2}" type="pres">
      <dgm:prSet presAssocID="{528B6110-79BD-4B19-A912-40F8C4841E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255A1-53A1-466E-89FF-F7376B39ABE1}" type="pres">
      <dgm:prSet presAssocID="{84D14B1A-A96B-473E-8B3C-41A97A473207}" presName="Name8" presStyleCnt="0"/>
      <dgm:spPr/>
      <dgm:t>
        <a:bodyPr/>
        <a:lstStyle/>
        <a:p>
          <a:endParaRPr lang="ru-RU"/>
        </a:p>
      </dgm:t>
    </dgm:pt>
    <dgm:pt modelId="{F08C34DD-17AC-4F42-90FA-13879943F6F7}" type="pres">
      <dgm:prSet presAssocID="{84D14B1A-A96B-473E-8B3C-41A97A47320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95DBF-D8DE-4444-8F77-B5E20E17E43B}" type="pres">
      <dgm:prSet presAssocID="{84D14B1A-A96B-473E-8B3C-41A97A4732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0AF80-1546-4763-AD05-BF2DD4EE55A5}" type="pres">
      <dgm:prSet presAssocID="{DC32C522-D458-40CD-9422-DD5B9CB60BFA}" presName="Name8" presStyleCnt="0"/>
      <dgm:spPr/>
      <dgm:t>
        <a:bodyPr/>
        <a:lstStyle/>
        <a:p>
          <a:endParaRPr lang="ru-RU"/>
        </a:p>
      </dgm:t>
    </dgm:pt>
    <dgm:pt modelId="{8FC15A2F-4028-4113-8B94-4E776F65A9AF}" type="pres">
      <dgm:prSet presAssocID="{DC32C522-D458-40CD-9422-DD5B9CB60BF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74DC7-A234-42EE-98C4-812498F7F08E}" type="pres">
      <dgm:prSet presAssocID="{DC32C522-D458-40CD-9422-DD5B9CB60B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30DFC-F4EB-4B9D-8579-E6A369AA3725}" type="pres">
      <dgm:prSet presAssocID="{6655F92E-1E08-4A2E-83CE-5B3195A5BD7E}" presName="Name8" presStyleCnt="0"/>
      <dgm:spPr/>
      <dgm:t>
        <a:bodyPr/>
        <a:lstStyle/>
        <a:p>
          <a:endParaRPr lang="ru-RU"/>
        </a:p>
      </dgm:t>
    </dgm:pt>
    <dgm:pt modelId="{A6428B57-0E09-4F6C-9546-F2C2EC9F0037}" type="pres">
      <dgm:prSet presAssocID="{6655F92E-1E08-4A2E-83CE-5B3195A5BD7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E911A-FE1F-4E89-82A7-5AD288AE397F}" type="pres">
      <dgm:prSet presAssocID="{6655F92E-1E08-4A2E-83CE-5B3195A5BD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CDDF3-8C19-4211-B140-0B1C90324F42}" type="pres">
      <dgm:prSet presAssocID="{A0D882BC-AE35-437E-8050-67F3C63921E9}" presName="Name8" presStyleCnt="0"/>
      <dgm:spPr/>
      <dgm:t>
        <a:bodyPr/>
        <a:lstStyle/>
        <a:p>
          <a:endParaRPr lang="ru-RU"/>
        </a:p>
      </dgm:t>
    </dgm:pt>
    <dgm:pt modelId="{93448FFC-25BF-44D0-BB20-3E3CF0F17B80}" type="pres">
      <dgm:prSet presAssocID="{A0D882BC-AE35-437E-8050-67F3C63921E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4F88-30AC-4439-A1A1-482DB10768D5}" type="pres">
      <dgm:prSet presAssocID="{A0D882BC-AE35-437E-8050-67F3C63921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D3AE1-2E70-4906-A950-2115EE94524F}" srcId="{DD3D5BF7-4494-4BD8-BC9F-92065888B8B4}" destId="{6655F92E-1E08-4A2E-83CE-5B3195A5BD7E}" srcOrd="3" destOrd="0" parTransId="{419622C9-90A1-4840-8390-F1F8F799AC71}" sibTransId="{45B2E586-224C-4C3C-98EE-38D2F6C7F352}"/>
    <dgm:cxn modelId="{D0622C9F-AB6D-4F04-BF25-028692020490}" srcId="{DD3D5BF7-4494-4BD8-BC9F-92065888B8B4}" destId="{84D14B1A-A96B-473E-8B3C-41A97A473207}" srcOrd="1" destOrd="0" parTransId="{72575A0C-ED23-4FB1-91A6-B7463F1C7FC3}" sibTransId="{CC31B1B7-27AF-49A6-9A97-7017F6ED7F3A}"/>
    <dgm:cxn modelId="{B4FA0C28-356D-4665-8B96-6D6E673641F8}" srcId="{DD3D5BF7-4494-4BD8-BC9F-92065888B8B4}" destId="{A0D882BC-AE35-437E-8050-67F3C63921E9}" srcOrd="4" destOrd="0" parTransId="{365A87E2-272B-4CD5-80C7-2070CB49FCF8}" sibTransId="{4EE5BA3F-9441-4AFB-AA94-11E76A53270D}"/>
    <dgm:cxn modelId="{84B5EAA5-87DF-49E8-84B2-C70BFA928C76}" srcId="{DD3D5BF7-4494-4BD8-BC9F-92065888B8B4}" destId="{DC32C522-D458-40CD-9422-DD5B9CB60BFA}" srcOrd="2" destOrd="0" parTransId="{D6E2F587-7C13-4439-92CC-5E111C93B960}" sibTransId="{10EEB14F-75ED-4FB4-8C66-2949D3E6798D}"/>
    <dgm:cxn modelId="{57ECFC5F-223B-44CC-9E86-F2440B644E38}" type="presOf" srcId="{84D14B1A-A96B-473E-8B3C-41A97A473207}" destId="{F08C34DD-17AC-4F42-90FA-13879943F6F7}" srcOrd="0" destOrd="0" presId="urn:microsoft.com/office/officeart/2005/8/layout/pyramid1"/>
    <dgm:cxn modelId="{1DF6C1FE-5B68-4FA7-B5B3-71C3914AFD93}" type="presOf" srcId="{A0D882BC-AE35-437E-8050-67F3C63921E9}" destId="{93448FFC-25BF-44D0-BB20-3E3CF0F17B80}" srcOrd="0" destOrd="0" presId="urn:microsoft.com/office/officeart/2005/8/layout/pyramid1"/>
    <dgm:cxn modelId="{38712687-9A58-45C5-86BA-5C2A6C140216}" type="presOf" srcId="{6655F92E-1E08-4A2E-83CE-5B3195A5BD7E}" destId="{A6428B57-0E09-4F6C-9546-F2C2EC9F0037}" srcOrd="0" destOrd="0" presId="urn:microsoft.com/office/officeart/2005/8/layout/pyramid1"/>
    <dgm:cxn modelId="{47AC075A-DA0A-4DEA-8653-6D1681481FF5}" type="presOf" srcId="{6655F92E-1E08-4A2E-83CE-5B3195A5BD7E}" destId="{705E911A-FE1F-4E89-82A7-5AD288AE397F}" srcOrd="1" destOrd="0" presId="urn:microsoft.com/office/officeart/2005/8/layout/pyramid1"/>
    <dgm:cxn modelId="{7E8D203B-594D-4092-90B6-7913DE710659}" type="presOf" srcId="{528B6110-79BD-4B19-A912-40F8C4841E24}" destId="{4305E465-AE99-4E7F-8E56-4302048FA81C}" srcOrd="0" destOrd="0" presId="urn:microsoft.com/office/officeart/2005/8/layout/pyramid1"/>
    <dgm:cxn modelId="{BE2FAA3E-D292-4A44-9BF2-0458C82EC321}" type="presOf" srcId="{DC32C522-D458-40CD-9422-DD5B9CB60BFA}" destId="{8FC15A2F-4028-4113-8B94-4E776F65A9AF}" srcOrd="0" destOrd="0" presId="urn:microsoft.com/office/officeart/2005/8/layout/pyramid1"/>
    <dgm:cxn modelId="{0E5A544A-A676-4E67-BFBF-4CC29C78A338}" type="presOf" srcId="{A0D882BC-AE35-437E-8050-67F3C63921E9}" destId="{031D4F88-30AC-4439-A1A1-482DB10768D5}" srcOrd="1" destOrd="0" presId="urn:microsoft.com/office/officeart/2005/8/layout/pyramid1"/>
    <dgm:cxn modelId="{6374E2FA-91F4-48DB-9B00-CC7F1EE824AB}" srcId="{DD3D5BF7-4494-4BD8-BC9F-92065888B8B4}" destId="{528B6110-79BD-4B19-A912-40F8C4841E24}" srcOrd="0" destOrd="0" parTransId="{55B11388-28F2-488E-8082-885059789996}" sibTransId="{1EAA150F-076C-4234-B705-EDC35F076B96}"/>
    <dgm:cxn modelId="{0DF52558-5BB6-4735-A559-A6C0DD45EF8D}" type="presOf" srcId="{DC32C522-D458-40CD-9422-DD5B9CB60BFA}" destId="{32874DC7-A234-42EE-98C4-812498F7F08E}" srcOrd="1" destOrd="0" presId="urn:microsoft.com/office/officeart/2005/8/layout/pyramid1"/>
    <dgm:cxn modelId="{F11DAED6-498E-4218-941B-A47C9F15A5ED}" type="presOf" srcId="{DD3D5BF7-4494-4BD8-BC9F-92065888B8B4}" destId="{8C3F049D-D3BF-458E-A526-4D95F1E458CD}" srcOrd="0" destOrd="0" presId="urn:microsoft.com/office/officeart/2005/8/layout/pyramid1"/>
    <dgm:cxn modelId="{96F45C65-575C-45A5-993B-431BEF8264AB}" type="presOf" srcId="{84D14B1A-A96B-473E-8B3C-41A97A473207}" destId="{03395DBF-D8DE-4444-8F77-B5E20E17E43B}" srcOrd="1" destOrd="0" presId="urn:microsoft.com/office/officeart/2005/8/layout/pyramid1"/>
    <dgm:cxn modelId="{C502FEB4-F613-4E06-8311-CA668F4ECBB1}" type="presOf" srcId="{528B6110-79BD-4B19-A912-40F8C4841E24}" destId="{0DE4FC37-E136-42B8-B8FE-B8CE5B546BC2}" srcOrd="1" destOrd="0" presId="urn:microsoft.com/office/officeart/2005/8/layout/pyramid1"/>
    <dgm:cxn modelId="{B69EE20B-A266-4183-B3A4-32007F67542F}" type="presParOf" srcId="{8C3F049D-D3BF-458E-A526-4D95F1E458CD}" destId="{F609757C-EE7A-4644-9BC4-E9AB73BE4C44}" srcOrd="0" destOrd="0" presId="urn:microsoft.com/office/officeart/2005/8/layout/pyramid1"/>
    <dgm:cxn modelId="{3D854F7A-B06C-46BE-AA48-A2D0E97034FC}" type="presParOf" srcId="{F609757C-EE7A-4644-9BC4-E9AB73BE4C44}" destId="{4305E465-AE99-4E7F-8E56-4302048FA81C}" srcOrd="0" destOrd="0" presId="urn:microsoft.com/office/officeart/2005/8/layout/pyramid1"/>
    <dgm:cxn modelId="{13F9E6BF-5216-4927-9731-8DB8276270F5}" type="presParOf" srcId="{F609757C-EE7A-4644-9BC4-E9AB73BE4C44}" destId="{0DE4FC37-E136-42B8-B8FE-B8CE5B546BC2}" srcOrd="1" destOrd="0" presId="urn:microsoft.com/office/officeart/2005/8/layout/pyramid1"/>
    <dgm:cxn modelId="{7D14F41F-E303-4E78-B7E0-1A47D3B2280C}" type="presParOf" srcId="{8C3F049D-D3BF-458E-A526-4D95F1E458CD}" destId="{E22255A1-53A1-466E-89FF-F7376B39ABE1}" srcOrd="1" destOrd="0" presId="urn:microsoft.com/office/officeart/2005/8/layout/pyramid1"/>
    <dgm:cxn modelId="{32BCDF7B-AD0E-481B-AB3C-7BDA0DC847E7}" type="presParOf" srcId="{E22255A1-53A1-466E-89FF-F7376B39ABE1}" destId="{F08C34DD-17AC-4F42-90FA-13879943F6F7}" srcOrd="0" destOrd="0" presId="urn:microsoft.com/office/officeart/2005/8/layout/pyramid1"/>
    <dgm:cxn modelId="{9D0ADD1B-019A-483E-A555-1EBD8F607CA5}" type="presParOf" srcId="{E22255A1-53A1-466E-89FF-F7376B39ABE1}" destId="{03395DBF-D8DE-4444-8F77-B5E20E17E43B}" srcOrd="1" destOrd="0" presId="urn:microsoft.com/office/officeart/2005/8/layout/pyramid1"/>
    <dgm:cxn modelId="{615FC0A8-B832-4140-B8A7-AAD26791E3FB}" type="presParOf" srcId="{8C3F049D-D3BF-458E-A526-4D95F1E458CD}" destId="{7DB0AF80-1546-4763-AD05-BF2DD4EE55A5}" srcOrd="2" destOrd="0" presId="urn:microsoft.com/office/officeart/2005/8/layout/pyramid1"/>
    <dgm:cxn modelId="{FD4D0045-3885-43F1-B156-064E9ED8285B}" type="presParOf" srcId="{7DB0AF80-1546-4763-AD05-BF2DD4EE55A5}" destId="{8FC15A2F-4028-4113-8B94-4E776F65A9AF}" srcOrd="0" destOrd="0" presId="urn:microsoft.com/office/officeart/2005/8/layout/pyramid1"/>
    <dgm:cxn modelId="{D2B88A6C-DD31-4D03-A7EC-0BFFBF7F843F}" type="presParOf" srcId="{7DB0AF80-1546-4763-AD05-BF2DD4EE55A5}" destId="{32874DC7-A234-42EE-98C4-812498F7F08E}" srcOrd="1" destOrd="0" presId="urn:microsoft.com/office/officeart/2005/8/layout/pyramid1"/>
    <dgm:cxn modelId="{0B6EF5DC-FC31-4068-8FFF-BC82964EBD2D}" type="presParOf" srcId="{8C3F049D-D3BF-458E-A526-4D95F1E458CD}" destId="{CA030DFC-F4EB-4B9D-8579-E6A369AA3725}" srcOrd="3" destOrd="0" presId="urn:microsoft.com/office/officeart/2005/8/layout/pyramid1"/>
    <dgm:cxn modelId="{73672982-05A1-43A3-AC9F-2DC477226CAF}" type="presParOf" srcId="{CA030DFC-F4EB-4B9D-8579-E6A369AA3725}" destId="{A6428B57-0E09-4F6C-9546-F2C2EC9F0037}" srcOrd="0" destOrd="0" presId="urn:microsoft.com/office/officeart/2005/8/layout/pyramid1"/>
    <dgm:cxn modelId="{0A7540F0-9F63-4DE9-A039-1483A5127312}" type="presParOf" srcId="{CA030DFC-F4EB-4B9D-8579-E6A369AA3725}" destId="{705E911A-FE1F-4E89-82A7-5AD288AE397F}" srcOrd="1" destOrd="0" presId="urn:microsoft.com/office/officeart/2005/8/layout/pyramid1"/>
    <dgm:cxn modelId="{2F7F5D2B-3DEF-4DBE-8DFB-1EFE81C6E398}" type="presParOf" srcId="{8C3F049D-D3BF-458E-A526-4D95F1E458CD}" destId="{870CDDF3-8C19-4211-B140-0B1C90324F42}" srcOrd="4" destOrd="0" presId="urn:microsoft.com/office/officeart/2005/8/layout/pyramid1"/>
    <dgm:cxn modelId="{EDF8DFBD-86DC-4115-B5D1-1D2525BFEBAA}" type="presParOf" srcId="{870CDDF3-8C19-4211-B140-0B1C90324F42}" destId="{93448FFC-25BF-44D0-BB20-3E3CF0F17B80}" srcOrd="0" destOrd="0" presId="urn:microsoft.com/office/officeart/2005/8/layout/pyramid1"/>
    <dgm:cxn modelId="{222DC883-3B42-444C-92AB-9487FDBAB99C}" type="presParOf" srcId="{870CDDF3-8C19-4211-B140-0B1C90324F42}" destId="{031D4F88-30AC-4439-A1A1-482DB10768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D4F48-477B-40A4-BEB1-5BBA9A8957CD}">
      <dsp:nvSpPr>
        <dsp:cNvPr id="0" name=""/>
        <dsp:cNvSpPr/>
      </dsp:nvSpPr>
      <dsp:spPr>
        <a:xfrm rot="5400000">
          <a:off x="-253352" y="376327"/>
          <a:ext cx="1689016" cy="118231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714131"/>
        <a:ext cx="1182311" cy="506705"/>
      </dsp:txXfrm>
    </dsp:sp>
    <dsp:sp modelId="{336EEE60-861D-424A-9161-2A4BEF38456D}">
      <dsp:nvSpPr>
        <dsp:cNvPr id="0" name=""/>
        <dsp:cNvSpPr/>
      </dsp:nvSpPr>
      <dsp:spPr>
        <a:xfrm rot="5400000">
          <a:off x="5119033" y="-3933447"/>
          <a:ext cx="1337259" cy="9210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Ultrasonograf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portabil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cu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troliu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M9 - 1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(677,0)</a:t>
          </a:r>
          <a:endParaRPr lang="ru-RU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Condiționere</a:t>
          </a:r>
          <a:r>
            <a:rPr lang="ro-RO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/ Recuperatoare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ro-RO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43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(</a:t>
          </a:r>
          <a:r>
            <a:rPr lang="ro-RO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327,3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ru-RU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Mobilier, inclusiv pentru DIL (1 196,0)</a:t>
          </a:r>
          <a:endParaRPr lang="ru-RU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182311" y="68555"/>
        <a:ext cx="9145424" cy="1206699"/>
      </dsp:txXfrm>
    </dsp:sp>
    <dsp:sp modelId="{3FF9D600-93CD-4010-9A81-A9DF3BB48479}">
      <dsp:nvSpPr>
        <dsp:cNvPr id="0" name=""/>
        <dsp:cNvSpPr/>
      </dsp:nvSpPr>
      <dsp:spPr>
        <a:xfrm rot="5400000">
          <a:off x="-253352" y="1877541"/>
          <a:ext cx="1689016" cy="1182311"/>
        </a:xfrm>
        <a:prstGeom prst="chevron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2215345"/>
        <a:ext cx="1182311" cy="506705"/>
      </dsp:txXfrm>
    </dsp:sp>
    <dsp:sp modelId="{8FB25823-E008-47AD-B007-D6C175D0E56E}">
      <dsp:nvSpPr>
        <dsp:cNvPr id="0" name=""/>
        <dsp:cNvSpPr/>
      </dsp:nvSpPr>
      <dsp:spPr>
        <a:xfrm rot="5400000">
          <a:off x="5238733" y="-2432232"/>
          <a:ext cx="1097860" cy="9210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Troliu endoscopic – 1 buc. (1 497,6)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Sistem de litotripsie Shock Pulse SE</a:t>
          </a:r>
          <a:r>
            <a:rPr lang="ro-R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1 buc. (731,7)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Aerosept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500</a:t>
          </a:r>
          <a:r>
            <a:rPr lang="ro-RO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5 buc. (603,4)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182312" y="1677782"/>
        <a:ext cx="9157111" cy="990674"/>
      </dsp:txXfrm>
    </dsp:sp>
    <dsp:sp modelId="{8E1E83DD-F464-4E74-A456-EFA5DD00C2D5}">
      <dsp:nvSpPr>
        <dsp:cNvPr id="0" name=""/>
        <dsp:cNvSpPr/>
      </dsp:nvSpPr>
      <dsp:spPr>
        <a:xfrm rot="5400000">
          <a:off x="-253352" y="3378755"/>
          <a:ext cx="1689016" cy="1182311"/>
        </a:xfrm>
        <a:prstGeom prst="chevron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3716559"/>
        <a:ext cx="1182311" cy="506705"/>
      </dsp:txXfrm>
    </dsp:sp>
    <dsp:sp modelId="{CE4AD028-EE50-47CF-B159-89A53BA58797}">
      <dsp:nvSpPr>
        <dsp:cNvPr id="0" name=""/>
        <dsp:cNvSpPr/>
      </dsp:nvSpPr>
      <dsp:spPr>
        <a:xfrm rot="5400000">
          <a:off x="5238733" y="-931018"/>
          <a:ext cx="1097860" cy="9210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Ultrasonograf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Arietta 850 – 2 </a:t>
          </a: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(4 512,0)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Troliu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endoscopic – 1 </a:t>
          </a: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(1 647,8)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Autoclav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Plusteam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1L – 2 </a:t>
          </a:r>
          <a:r>
            <a:rPr lang="en-US" sz="2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buc</a:t>
          </a: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(1 058,4)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182312" y="3178996"/>
        <a:ext cx="9157111" cy="9906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8E221-ABAF-48E3-AAD6-C0DD4C7D8E41}">
      <dsp:nvSpPr>
        <dsp:cNvPr id="0" name=""/>
        <dsp:cNvSpPr/>
      </dsp:nvSpPr>
      <dsp:spPr>
        <a:xfrm>
          <a:off x="2124134" y="0"/>
          <a:ext cx="708044" cy="770992"/>
        </a:xfrm>
        <a:prstGeom prst="trapezoid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dirty="0" smtClean="0"/>
            <a:t>Acces -1</a:t>
          </a:r>
          <a:endParaRPr lang="ru-RU" sz="1700" b="1" kern="1200" dirty="0"/>
        </a:p>
      </dsp:txBody>
      <dsp:txXfrm>
        <a:off x="2124134" y="0"/>
        <a:ext cx="708044" cy="770992"/>
      </dsp:txXfrm>
    </dsp:sp>
    <dsp:sp modelId="{ECA91EE8-CA8A-47D1-91AE-0B9AD55C79D3}">
      <dsp:nvSpPr>
        <dsp:cNvPr id="0" name=""/>
        <dsp:cNvSpPr/>
      </dsp:nvSpPr>
      <dsp:spPr>
        <a:xfrm>
          <a:off x="1770111" y="770992"/>
          <a:ext cx="1416089" cy="770992"/>
        </a:xfrm>
        <a:prstGeom prst="trapezoid">
          <a:avLst>
            <a:gd name="adj" fmla="val 45918"/>
          </a:avLst>
        </a:prstGeom>
        <a:solidFill>
          <a:schemeClr val="accent3">
            <a:hueOff val="126213"/>
            <a:satOff val="1651"/>
            <a:lumOff val="-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b="1" kern="1200" dirty="0" smtClean="0"/>
            <a:t>Finanțe, facilități - 2</a:t>
          </a:r>
          <a:endParaRPr lang="ru-RU" sz="1700" b="1" kern="1200" dirty="0"/>
        </a:p>
      </dsp:txBody>
      <dsp:txXfrm>
        <a:off x="2017927" y="770992"/>
        <a:ext cx="920458" cy="770992"/>
      </dsp:txXfrm>
    </dsp:sp>
    <dsp:sp modelId="{CD73F190-A944-4B36-B9E4-EFF3B54267BA}">
      <dsp:nvSpPr>
        <dsp:cNvPr id="0" name=""/>
        <dsp:cNvSpPr/>
      </dsp:nvSpPr>
      <dsp:spPr>
        <a:xfrm>
          <a:off x="1416089" y="1541985"/>
          <a:ext cx="2124134" cy="770992"/>
        </a:xfrm>
        <a:prstGeom prst="trapezoid">
          <a:avLst>
            <a:gd name="adj" fmla="val 45918"/>
          </a:avLst>
        </a:prstGeom>
        <a:solidFill>
          <a:schemeClr val="accent3">
            <a:hueOff val="252426"/>
            <a:satOff val="3301"/>
            <a:lumOff val="-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700" b="1" kern="1200" dirty="0" smtClean="0"/>
            <a:t>Dispozitive - 3</a:t>
          </a:r>
          <a:endParaRPr lang="ru-RU" sz="1700" b="1" kern="1200" dirty="0"/>
        </a:p>
      </dsp:txBody>
      <dsp:txXfrm>
        <a:off x="1787812" y="1541985"/>
        <a:ext cx="1380687" cy="770992"/>
      </dsp:txXfrm>
    </dsp:sp>
    <dsp:sp modelId="{C8BA9AE2-3107-49E7-AF48-C1D4A102EBCF}">
      <dsp:nvSpPr>
        <dsp:cNvPr id="0" name=""/>
        <dsp:cNvSpPr/>
      </dsp:nvSpPr>
      <dsp:spPr>
        <a:xfrm>
          <a:off x="1062067" y="2312977"/>
          <a:ext cx="2832178" cy="770992"/>
        </a:xfrm>
        <a:prstGeom prst="trapezoid">
          <a:avLst>
            <a:gd name="adj" fmla="val 45918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700" b="1" kern="1200" dirty="0" smtClean="0"/>
            <a:t>Personal, instruiri – 4 </a:t>
          </a:r>
          <a:endParaRPr lang="ru-RU" sz="1700" b="1" kern="1200" dirty="0"/>
        </a:p>
      </dsp:txBody>
      <dsp:txXfrm>
        <a:off x="1557698" y="2312977"/>
        <a:ext cx="1840916" cy="770992"/>
      </dsp:txXfrm>
    </dsp:sp>
    <dsp:sp modelId="{2C30E74A-AB6C-4DC4-85EF-EBBD7742D622}">
      <dsp:nvSpPr>
        <dsp:cNvPr id="0" name=""/>
        <dsp:cNvSpPr/>
      </dsp:nvSpPr>
      <dsp:spPr>
        <a:xfrm>
          <a:off x="708044" y="3083970"/>
          <a:ext cx="3540223" cy="770992"/>
        </a:xfrm>
        <a:prstGeom prst="trapezoid">
          <a:avLst>
            <a:gd name="adj" fmla="val 45918"/>
          </a:avLst>
        </a:prstGeom>
        <a:solidFill>
          <a:schemeClr val="accent3">
            <a:hueOff val="504853"/>
            <a:satOff val="6602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700" b="1" kern="1200" dirty="0" smtClean="0"/>
            <a:t>Volum de lucru, infrastructura - 5</a:t>
          </a:r>
          <a:endParaRPr lang="ru-RU" sz="1700" b="1" kern="1200" dirty="0"/>
        </a:p>
      </dsp:txBody>
      <dsp:txXfrm>
        <a:off x="1327583" y="3083970"/>
        <a:ext cx="2301145" cy="770992"/>
      </dsp:txXfrm>
    </dsp:sp>
    <dsp:sp modelId="{BE9A9E07-C231-4CEF-BCE0-DDAF73DC6E6C}">
      <dsp:nvSpPr>
        <dsp:cNvPr id="0" name=""/>
        <dsp:cNvSpPr/>
      </dsp:nvSpPr>
      <dsp:spPr>
        <a:xfrm>
          <a:off x="354022" y="3854962"/>
          <a:ext cx="4248268" cy="770992"/>
        </a:xfrm>
        <a:prstGeom prst="trapezoid">
          <a:avLst>
            <a:gd name="adj" fmla="val 45918"/>
          </a:avLst>
        </a:prstGeom>
        <a:solidFill>
          <a:schemeClr val="accent3">
            <a:hueOff val="631066"/>
            <a:satOff val="8253"/>
            <a:lumOff val="-1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700" b="1" kern="1200" dirty="0" smtClean="0"/>
            <a:t>Colaborare- 9</a:t>
          </a:r>
          <a:endParaRPr lang="ru-RU" sz="1700" b="1" kern="1200" dirty="0"/>
        </a:p>
      </dsp:txBody>
      <dsp:txXfrm>
        <a:off x="1097469" y="3854962"/>
        <a:ext cx="2761374" cy="770992"/>
      </dsp:txXfrm>
    </dsp:sp>
    <dsp:sp modelId="{615D5727-4AF4-4FBF-ACE3-84DB15C2AF7D}">
      <dsp:nvSpPr>
        <dsp:cNvPr id="0" name=""/>
        <dsp:cNvSpPr/>
      </dsp:nvSpPr>
      <dsp:spPr>
        <a:xfrm>
          <a:off x="0" y="4625955"/>
          <a:ext cx="4956313" cy="770992"/>
        </a:xfrm>
        <a:prstGeom prst="trapezoid">
          <a:avLst>
            <a:gd name="adj" fmla="val 45918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700" b="1" kern="1200" dirty="0" smtClean="0"/>
            <a:t>Organizare -17</a:t>
          </a:r>
          <a:endParaRPr lang="ru-RU" sz="1700" b="1" kern="1200" dirty="0"/>
        </a:p>
      </dsp:txBody>
      <dsp:txXfrm>
        <a:off x="867354" y="4625955"/>
        <a:ext cx="3221603" cy="7709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FC44C-2646-4C5F-BABB-B25C6A059931}">
      <dsp:nvSpPr>
        <dsp:cNvPr id="0" name=""/>
        <dsp:cNvSpPr/>
      </dsp:nvSpPr>
      <dsp:spPr>
        <a:xfrm>
          <a:off x="1943100" y="0"/>
          <a:ext cx="1295400" cy="1371600"/>
        </a:xfrm>
        <a:prstGeom prst="trapezoid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Facilități, dezvoltare, finanțe -1</a:t>
          </a:r>
          <a:endParaRPr lang="ru-RU" sz="2100" kern="1200" dirty="0"/>
        </a:p>
      </dsp:txBody>
      <dsp:txXfrm>
        <a:off x="1943100" y="0"/>
        <a:ext cx="1295400" cy="1371600"/>
      </dsp:txXfrm>
    </dsp:sp>
    <dsp:sp modelId="{4F37DF77-6FDB-4213-8014-AC3A1188863C}">
      <dsp:nvSpPr>
        <dsp:cNvPr id="0" name=""/>
        <dsp:cNvSpPr/>
      </dsp:nvSpPr>
      <dsp:spPr>
        <a:xfrm>
          <a:off x="1295400" y="1371600"/>
          <a:ext cx="2590800" cy="1371600"/>
        </a:xfrm>
        <a:prstGeom prst="trapezoid">
          <a:avLst>
            <a:gd name="adj" fmla="val 47222"/>
          </a:avLst>
        </a:prstGeom>
        <a:solidFill>
          <a:schemeClr val="accent3">
            <a:hueOff val="252426"/>
            <a:satOff val="3301"/>
            <a:lumOff val="-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Infrastructura, dispozitive, instruiri -2</a:t>
          </a:r>
          <a:endParaRPr lang="ru-RU" sz="2100" kern="1200" dirty="0"/>
        </a:p>
      </dsp:txBody>
      <dsp:txXfrm>
        <a:off x="1748790" y="1371600"/>
        <a:ext cx="1684020" cy="1371600"/>
      </dsp:txXfrm>
    </dsp:sp>
    <dsp:sp modelId="{C3D3AD9E-06FD-4587-9C5C-D916007C9E76}">
      <dsp:nvSpPr>
        <dsp:cNvPr id="0" name=""/>
        <dsp:cNvSpPr/>
      </dsp:nvSpPr>
      <dsp:spPr>
        <a:xfrm>
          <a:off x="647700" y="2743200"/>
          <a:ext cx="3886200" cy="1371600"/>
        </a:xfrm>
        <a:prstGeom prst="trapezoid">
          <a:avLst>
            <a:gd name="adj" fmla="val 47222"/>
          </a:avLst>
        </a:prstGeom>
        <a:solidFill>
          <a:schemeClr val="accent3">
            <a:hueOff val="504853"/>
            <a:satOff val="6602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Colaborare -4</a:t>
          </a:r>
          <a:endParaRPr lang="ru-RU" sz="2100" kern="1200" dirty="0"/>
        </a:p>
      </dsp:txBody>
      <dsp:txXfrm>
        <a:off x="1327784" y="2743200"/>
        <a:ext cx="2526030" cy="1371600"/>
      </dsp:txXfrm>
    </dsp:sp>
    <dsp:sp modelId="{7827D104-413A-4B7E-BF03-DA543F2213D1}">
      <dsp:nvSpPr>
        <dsp:cNvPr id="0" name=""/>
        <dsp:cNvSpPr/>
      </dsp:nvSpPr>
      <dsp:spPr>
        <a:xfrm>
          <a:off x="0" y="4114800"/>
          <a:ext cx="5181600" cy="1371600"/>
        </a:xfrm>
        <a:prstGeom prst="trapezoid">
          <a:avLst>
            <a:gd name="adj" fmla="val 47222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 smtClean="0"/>
            <a:t>Organizarea -7</a:t>
          </a:r>
          <a:endParaRPr lang="ru-RU" sz="2100" kern="1200" dirty="0"/>
        </a:p>
      </dsp:txBody>
      <dsp:txXfrm>
        <a:off x="906779" y="4114800"/>
        <a:ext cx="3368040" cy="13716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55AA8-0204-437E-BF1E-ADBBD77426EA}">
      <dsp:nvSpPr>
        <dsp:cNvPr id="0" name=""/>
        <dsp:cNvSpPr/>
      </dsp:nvSpPr>
      <dsp:spPr>
        <a:xfrm>
          <a:off x="1943100" y="0"/>
          <a:ext cx="1295400" cy="1371599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Dezvoltare -1</a:t>
          </a:r>
          <a:endParaRPr lang="ru-RU" sz="2200" kern="1200" dirty="0"/>
        </a:p>
      </dsp:txBody>
      <dsp:txXfrm>
        <a:off x="1943100" y="0"/>
        <a:ext cx="1295400" cy="1371599"/>
      </dsp:txXfrm>
    </dsp:sp>
    <dsp:sp modelId="{B0D10939-FFB6-4978-870A-3A578B307CE7}">
      <dsp:nvSpPr>
        <dsp:cNvPr id="0" name=""/>
        <dsp:cNvSpPr/>
      </dsp:nvSpPr>
      <dsp:spPr>
        <a:xfrm>
          <a:off x="1295400" y="1371599"/>
          <a:ext cx="2590800" cy="1371599"/>
        </a:xfrm>
        <a:prstGeom prst="trapezoid">
          <a:avLst>
            <a:gd name="adj" fmla="val 47222"/>
          </a:avLst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Colaborare, dispozitive, finanțe -2</a:t>
          </a:r>
          <a:endParaRPr lang="ru-RU" sz="2200" kern="1200" dirty="0"/>
        </a:p>
      </dsp:txBody>
      <dsp:txXfrm>
        <a:off x="1748790" y="1371599"/>
        <a:ext cx="1684020" cy="1371599"/>
      </dsp:txXfrm>
    </dsp:sp>
    <dsp:sp modelId="{18C31063-436B-4DD3-9FCD-BE267655E2C6}">
      <dsp:nvSpPr>
        <dsp:cNvPr id="0" name=""/>
        <dsp:cNvSpPr/>
      </dsp:nvSpPr>
      <dsp:spPr>
        <a:xfrm>
          <a:off x="647700" y="2743199"/>
          <a:ext cx="3886200" cy="1371599"/>
        </a:xfrm>
        <a:prstGeom prst="trapezoid">
          <a:avLst>
            <a:gd name="adj" fmla="val 47222"/>
          </a:avLst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Infrastructura -3</a:t>
          </a:r>
          <a:endParaRPr lang="ru-RU" sz="2200" kern="1200" dirty="0"/>
        </a:p>
      </dsp:txBody>
      <dsp:txXfrm>
        <a:off x="1327784" y="2743199"/>
        <a:ext cx="2526030" cy="1371599"/>
      </dsp:txXfrm>
    </dsp:sp>
    <dsp:sp modelId="{2F138D36-B8DA-4B56-8C22-CA5B5723F177}">
      <dsp:nvSpPr>
        <dsp:cNvPr id="0" name=""/>
        <dsp:cNvSpPr/>
      </dsp:nvSpPr>
      <dsp:spPr>
        <a:xfrm>
          <a:off x="0" y="4114799"/>
          <a:ext cx="5181600" cy="1371599"/>
        </a:xfrm>
        <a:prstGeom prst="trapezoid">
          <a:avLst>
            <a:gd name="adj" fmla="val 47222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/>
            <a:t>Organizarea -5</a:t>
          </a:r>
          <a:endParaRPr lang="ru-RU" sz="2200" kern="1200" dirty="0"/>
        </a:p>
      </dsp:txBody>
      <dsp:txXfrm>
        <a:off x="906779" y="4114799"/>
        <a:ext cx="3368040" cy="13715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B6138-795F-4887-94D3-9EC7151286F5}">
      <dsp:nvSpPr>
        <dsp:cNvPr id="0" name=""/>
        <dsp:cNvSpPr/>
      </dsp:nvSpPr>
      <dsp:spPr>
        <a:xfrm>
          <a:off x="2072640" y="0"/>
          <a:ext cx="1036320" cy="1127097"/>
        </a:xfrm>
        <a:prstGeom prst="trapezoid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Dispozitive -1</a:t>
          </a:r>
          <a:endParaRPr lang="ru-RU" sz="1700" kern="1200" dirty="0"/>
        </a:p>
      </dsp:txBody>
      <dsp:txXfrm>
        <a:off x="2072640" y="0"/>
        <a:ext cx="1036320" cy="1127097"/>
      </dsp:txXfrm>
    </dsp:sp>
    <dsp:sp modelId="{9FDBB9C5-33BB-4C32-8606-26B5491CF8C0}">
      <dsp:nvSpPr>
        <dsp:cNvPr id="0" name=""/>
        <dsp:cNvSpPr/>
      </dsp:nvSpPr>
      <dsp:spPr>
        <a:xfrm>
          <a:off x="1554480" y="1127097"/>
          <a:ext cx="2072640" cy="1127097"/>
        </a:xfrm>
        <a:prstGeom prst="trapezoid">
          <a:avLst>
            <a:gd name="adj" fmla="val 45973"/>
          </a:avLst>
        </a:prstGeom>
        <a:solidFill>
          <a:schemeClr val="accent3">
            <a:hueOff val="189320"/>
            <a:satOff val="2476"/>
            <a:lumOff val="-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Colaborare, organizare - 3</a:t>
          </a:r>
          <a:endParaRPr lang="ru-RU" sz="1700" kern="1200" dirty="0"/>
        </a:p>
      </dsp:txBody>
      <dsp:txXfrm>
        <a:off x="1917192" y="1127097"/>
        <a:ext cx="1347216" cy="1127097"/>
      </dsp:txXfrm>
    </dsp:sp>
    <dsp:sp modelId="{8AA516C1-3A7B-40EC-A077-8D5CEF4BF15D}">
      <dsp:nvSpPr>
        <dsp:cNvPr id="0" name=""/>
        <dsp:cNvSpPr/>
      </dsp:nvSpPr>
      <dsp:spPr>
        <a:xfrm>
          <a:off x="1036320" y="2254194"/>
          <a:ext cx="3108960" cy="1127097"/>
        </a:xfrm>
        <a:prstGeom prst="trapezoid">
          <a:avLst>
            <a:gd name="adj" fmla="val 45973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err="1" smtClean="0"/>
            <a:t>Finante</a:t>
          </a:r>
          <a:r>
            <a:rPr lang="ro-RO" sz="1700" kern="1200" dirty="0" smtClean="0"/>
            <a:t> -4</a:t>
          </a:r>
          <a:endParaRPr lang="ru-RU" sz="1700" kern="1200" dirty="0"/>
        </a:p>
      </dsp:txBody>
      <dsp:txXfrm>
        <a:off x="1580387" y="2254194"/>
        <a:ext cx="2020824" cy="1127097"/>
      </dsp:txXfrm>
    </dsp:sp>
    <dsp:sp modelId="{35210815-8D93-4FC2-B903-9CE353DCF60E}">
      <dsp:nvSpPr>
        <dsp:cNvPr id="0" name=""/>
        <dsp:cNvSpPr/>
      </dsp:nvSpPr>
      <dsp:spPr>
        <a:xfrm>
          <a:off x="518160" y="3381292"/>
          <a:ext cx="4145280" cy="1127097"/>
        </a:xfrm>
        <a:prstGeom prst="trapezoid">
          <a:avLst>
            <a:gd name="adj" fmla="val 45973"/>
          </a:avLst>
        </a:prstGeom>
        <a:solidFill>
          <a:schemeClr val="accent3">
            <a:hueOff val="567960"/>
            <a:satOff val="7427"/>
            <a:lumOff val="-9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Facilitate - 5</a:t>
          </a:r>
          <a:endParaRPr lang="ru-RU" sz="1700" kern="1200" dirty="0"/>
        </a:p>
      </dsp:txBody>
      <dsp:txXfrm>
        <a:off x="1243583" y="3381292"/>
        <a:ext cx="2694432" cy="1127097"/>
      </dsp:txXfrm>
    </dsp:sp>
    <dsp:sp modelId="{4456EBD0-7640-47DF-B8CD-7C2590A026D2}">
      <dsp:nvSpPr>
        <dsp:cNvPr id="0" name=""/>
        <dsp:cNvSpPr/>
      </dsp:nvSpPr>
      <dsp:spPr>
        <a:xfrm>
          <a:off x="0" y="4508389"/>
          <a:ext cx="5181600" cy="1127097"/>
        </a:xfrm>
        <a:prstGeom prst="trapezoid">
          <a:avLst>
            <a:gd name="adj" fmla="val 45973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700" kern="1200" dirty="0" smtClean="0"/>
            <a:t>Infrastructura - 10</a:t>
          </a:r>
          <a:endParaRPr lang="ru-RU" sz="1700" kern="1200" dirty="0"/>
        </a:p>
      </dsp:txBody>
      <dsp:txXfrm>
        <a:off x="906779" y="4508389"/>
        <a:ext cx="3368040" cy="1127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5C74E-EE77-47E5-8666-D73EB228A405}">
      <dsp:nvSpPr>
        <dsp:cNvPr id="0" name=""/>
        <dsp:cNvSpPr/>
      </dsp:nvSpPr>
      <dsp:spPr>
        <a:xfrm>
          <a:off x="0" y="0"/>
          <a:ext cx="3291007" cy="13164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2019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3291007" cy="1316402"/>
      </dsp:txXfrm>
    </dsp:sp>
    <dsp:sp modelId="{E8FC6BF1-C093-4BBC-A7E7-81B3C142A9A2}">
      <dsp:nvSpPr>
        <dsp:cNvPr id="0" name=""/>
        <dsp:cNvSpPr/>
      </dsp:nvSpPr>
      <dsp:spPr>
        <a:xfrm>
          <a:off x="3375" y="1502464"/>
          <a:ext cx="3291007" cy="28801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Servicii de proiectare -</a:t>
          </a:r>
          <a:r>
            <a:rPr lang="ro-R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250,7 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Reparația sălilor de operații pentru protezare la șold -      </a:t>
          </a:r>
          <a:r>
            <a:rPr lang="ro-R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8 041,4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75" y="1502464"/>
        <a:ext cx="3291007" cy="2880196"/>
      </dsp:txXfrm>
    </dsp:sp>
    <dsp:sp modelId="{B9950898-2755-4D0A-B5B0-E2A525563DA7}">
      <dsp:nvSpPr>
        <dsp:cNvPr id="0" name=""/>
        <dsp:cNvSpPr/>
      </dsp:nvSpPr>
      <dsp:spPr>
        <a:xfrm>
          <a:off x="3712933" y="0"/>
          <a:ext cx="3291007" cy="1316402"/>
        </a:xfrm>
        <a:prstGeom prst="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2020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12933" y="0"/>
        <a:ext cx="3291007" cy="1316402"/>
      </dsp:txXfrm>
    </dsp:sp>
    <dsp:sp modelId="{22444C87-98AD-4533-A1AE-C261550660BD}">
      <dsp:nvSpPr>
        <dsp:cNvPr id="0" name=""/>
        <dsp:cNvSpPr/>
      </dsp:nvSpPr>
      <dsp:spPr>
        <a:xfrm>
          <a:off x="3755123" y="1502464"/>
          <a:ext cx="3291007" cy="2880196"/>
        </a:xfrm>
        <a:prstGeom prst="rect">
          <a:avLst/>
        </a:prstGeom>
        <a:solidFill>
          <a:schemeClr val="accent5">
            <a:tint val="40000"/>
            <a:alpha val="90000"/>
            <a:hueOff val="498070"/>
            <a:satOff val="23416"/>
            <a:lumOff val="193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498070"/>
              <a:satOff val="23416"/>
              <a:lumOff val="19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Servicii de proiectare - </a:t>
          </a:r>
          <a:r>
            <a:rPr lang="ro-R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675,9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Reparația în cadrul DIL -              </a:t>
          </a:r>
          <a:r>
            <a:rPr lang="ro-R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6 050,7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55123" y="1502464"/>
        <a:ext cx="3291007" cy="2880196"/>
      </dsp:txXfrm>
    </dsp:sp>
    <dsp:sp modelId="{19C99580-4D65-4E7E-825D-BCAE58418B53}">
      <dsp:nvSpPr>
        <dsp:cNvPr id="0" name=""/>
        <dsp:cNvSpPr/>
      </dsp:nvSpPr>
      <dsp:spPr>
        <a:xfrm>
          <a:off x="7464681" y="0"/>
          <a:ext cx="3291007" cy="1316402"/>
        </a:xfrm>
        <a:prstGeom prst="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2021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64681" y="0"/>
        <a:ext cx="3291007" cy="1316402"/>
      </dsp:txXfrm>
    </dsp:sp>
    <dsp:sp modelId="{E24ED21B-34BE-4241-9B20-A76456830DEE}">
      <dsp:nvSpPr>
        <dsp:cNvPr id="0" name=""/>
        <dsp:cNvSpPr/>
      </dsp:nvSpPr>
      <dsp:spPr>
        <a:xfrm>
          <a:off x="7506872" y="1502464"/>
          <a:ext cx="3291007" cy="2880196"/>
        </a:xfrm>
        <a:prstGeom prst="rect">
          <a:avLst/>
        </a:prstGeom>
        <a:solidFill>
          <a:schemeClr val="accent5">
            <a:tint val="40000"/>
            <a:alpha val="90000"/>
            <a:hueOff val="996140"/>
            <a:satOff val="46832"/>
            <a:lumOff val="38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996140"/>
              <a:satOff val="46832"/>
              <a:lumOff val="3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Servicii de proiectare - </a:t>
          </a:r>
          <a:r>
            <a:rPr lang="ro-R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979,5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Reparația tunelului, </a:t>
          </a: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           </a:t>
          </a:r>
          <a:r>
            <a:rPr lang="ro-RO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rețelelor de evacuare a apelor pluviale - </a:t>
          </a:r>
          <a:r>
            <a:rPr lang="ro-RO" sz="2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727,8</a:t>
          </a:r>
          <a:endParaRPr lang="ru-RU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6872" y="1502464"/>
        <a:ext cx="3291007" cy="2880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4CA9-1A70-4EC7-B005-066F8BCFBFD1}">
      <dsp:nvSpPr>
        <dsp:cNvPr id="0" name=""/>
        <dsp:cNvSpPr/>
      </dsp:nvSpPr>
      <dsp:spPr>
        <a:xfrm>
          <a:off x="-5634152" y="-862971"/>
          <a:ext cx="6711826" cy="671182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19B30-8C71-4275-9E67-C2BCB89A85AA}">
      <dsp:nvSpPr>
        <dsp:cNvPr id="0" name=""/>
        <dsp:cNvSpPr/>
      </dsp:nvSpPr>
      <dsp:spPr>
        <a:xfrm>
          <a:off x="349759" y="226658"/>
          <a:ext cx="10099278" cy="4531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6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/>
            <a:t>Managementul organizațional</a:t>
          </a:r>
          <a:endParaRPr lang="ru-RU" sz="2300" b="1" kern="1200" dirty="0"/>
        </a:p>
      </dsp:txBody>
      <dsp:txXfrm>
        <a:off x="349759" y="226658"/>
        <a:ext cx="10099278" cy="453117"/>
      </dsp:txXfrm>
    </dsp:sp>
    <dsp:sp modelId="{0347E0F9-5335-4D55-950B-9C1333AF1AE6}">
      <dsp:nvSpPr>
        <dsp:cNvPr id="0" name=""/>
        <dsp:cNvSpPr/>
      </dsp:nvSpPr>
      <dsp:spPr>
        <a:xfrm>
          <a:off x="66561" y="170018"/>
          <a:ext cx="566396" cy="566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2496A85-C604-49C0-8715-8A4C278C8CA6}">
      <dsp:nvSpPr>
        <dsp:cNvPr id="0" name=""/>
        <dsp:cNvSpPr/>
      </dsp:nvSpPr>
      <dsp:spPr>
        <a:xfrm>
          <a:off x="760097" y="906732"/>
          <a:ext cx="9688940" cy="453117"/>
        </a:xfrm>
        <a:prstGeom prst="rect">
          <a:avLst/>
        </a:prstGeom>
        <a:gradFill rotWithShape="0">
          <a:gsLst>
            <a:gs pos="0">
              <a:schemeClr val="accent5">
                <a:hueOff val="184375"/>
                <a:satOff val="2093"/>
                <a:lumOff val="18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84375"/>
                <a:satOff val="2093"/>
                <a:lumOff val="18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84375"/>
                <a:satOff val="2093"/>
                <a:lumOff val="18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6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/>
            <a:t>Optimizarea managementului resurselor umane</a:t>
          </a:r>
          <a:endParaRPr lang="ru-RU" sz="2300" b="1" kern="1200" dirty="0"/>
        </a:p>
      </dsp:txBody>
      <dsp:txXfrm>
        <a:off x="760097" y="906732"/>
        <a:ext cx="9688940" cy="453117"/>
      </dsp:txXfrm>
    </dsp:sp>
    <dsp:sp modelId="{E345EAEE-A8C4-452B-8E95-661F5BD9E093}">
      <dsp:nvSpPr>
        <dsp:cNvPr id="0" name=""/>
        <dsp:cNvSpPr/>
      </dsp:nvSpPr>
      <dsp:spPr>
        <a:xfrm>
          <a:off x="476899" y="850093"/>
          <a:ext cx="566396" cy="566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84375"/>
              <a:satOff val="2093"/>
              <a:lumOff val="18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E5CC988-4314-4555-9CA6-B134198E09A4}">
      <dsp:nvSpPr>
        <dsp:cNvPr id="0" name=""/>
        <dsp:cNvSpPr/>
      </dsp:nvSpPr>
      <dsp:spPr>
        <a:xfrm>
          <a:off x="984961" y="1586308"/>
          <a:ext cx="9464077" cy="453117"/>
        </a:xfrm>
        <a:prstGeom prst="rect">
          <a:avLst/>
        </a:prstGeom>
        <a:gradFill rotWithShape="0">
          <a:gsLst>
            <a:gs pos="0">
              <a:schemeClr val="accent5">
                <a:hueOff val="368749"/>
                <a:satOff val="4187"/>
                <a:lumOff val="37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68749"/>
                <a:satOff val="4187"/>
                <a:lumOff val="37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68749"/>
                <a:satOff val="4187"/>
                <a:lumOff val="37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6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/>
            <a:t>Eficientizarea managementului calității</a:t>
          </a:r>
          <a:endParaRPr lang="ru-RU" sz="2300" b="1" kern="1200" dirty="0"/>
        </a:p>
      </dsp:txBody>
      <dsp:txXfrm>
        <a:off x="984961" y="1586308"/>
        <a:ext cx="9464077" cy="453117"/>
      </dsp:txXfrm>
    </dsp:sp>
    <dsp:sp modelId="{A06F45B9-621F-4B1C-B130-17E57B68ED09}">
      <dsp:nvSpPr>
        <dsp:cNvPr id="0" name=""/>
        <dsp:cNvSpPr/>
      </dsp:nvSpPr>
      <dsp:spPr>
        <a:xfrm>
          <a:off x="701763" y="1529668"/>
          <a:ext cx="566396" cy="566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A5381C-EF11-4DF2-BD6D-26E4CDF76373}">
      <dsp:nvSpPr>
        <dsp:cNvPr id="0" name=""/>
        <dsp:cNvSpPr/>
      </dsp:nvSpPr>
      <dsp:spPr>
        <a:xfrm>
          <a:off x="1056757" y="2266382"/>
          <a:ext cx="9392280" cy="453117"/>
        </a:xfrm>
        <a:prstGeom prst="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6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/>
            <a:t>Asigurarea serviciilor medicale de calitate</a:t>
          </a:r>
          <a:endParaRPr lang="ru-RU" sz="2300" b="1" kern="1200" dirty="0"/>
        </a:p>
      </dsp:txBody>
      <dsp:txXfrm>
        <a:off x="1056757" y="2266382"/>
        <a:ext cx="9392280" cy="453117"/>
      </dsp:txXfrm>
    </dsp:sp>
    <dsp:sp modelId="{650B7E07-520C-4FC2-B54C-B2D1EDBC2FB2}">
      <dsp:nvSpPr>
        <dsp:cNvPr id="0" name=""/>
        <dsp:cNvSpPr/>
      </dsp:nvSpPr>
      <dsp:spPr>
        <a:xfrm>
          <a:off x="773559" y="2209743"/>
          <a:ext cx="566396" cy="566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D1F272-B75F-4470-8E53-91659C5A8D7A}">
      <dsp:nvSpPr>
        <dsp:cNvPr id="0" name=""/>
        <dsp:cNvSpPr/>
      </dsp:nvSpPr>
      <dsp:spPr>
        <a:xfrm>
          <a:off x="984961" y="2946457"/>
          <a:ext cx="9464077" cy="453117"/>
        </a:xfrm>
        <a:prstGeom prst="rect">
          <a:avLst/>
        </a:prstGeom>
        <a:gradFill rotWithShape="0">
          <a:gsLst>
            <a:gs pos="0">
              <a:schemeClr val="accent5">
                <a:hueOff val="737499"/>
                <a:satOff val="8374"/>
                <a:lumOff val="75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37499"/>
                <a:satOff val="8374"/>
                <a:lumOff val="75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37499"/>
                <a:satOff val="8374"/>
                <a:lumOff val="75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6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/>
            <a:t>Asigurarea siguranței personalului și suguranței actului medical</a:t>
          </a:r>
          <a:endParaRPr lang="ru-RU" sz="2300" b="1" kern="1200" dirty="0"/>
        </a:p>
      </dsp:txBody>
      <dsp:txXfrm>
        <a:off x="984961" y="2946457"/>
        <a:ext cx="9464077" cy="453117"/>
      </dsp:txXfrm>
    </dsp:sp>
    <dsp:sp modelId="{D6A9AEE0-5EBB-4904-8EAD-3CDC31743249}">
      <dsp:nvSpPr>
        <dsp:cNvPr id="0" name=""/>
        <dsp:cNvSpPr/>
      </dsp:nvSpPr>
      <dsp:spPr>
        <a:xfrm>
          <a:off x="701763" y="2889817"/>
          <a:ext cx="566396" cy="566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0D22686-30F2-4E4E-B8BC-FD36699DDF54}">
      <dsp:nvSpPr>
        <dsp:cNvPr id="0" name=""/>
        <dsp:cNvSpPr/>
      </dsp:nvSpPr>
      <dsp:spPr>
        <a:xfrm>
          <a:off x="760097" y="3626033"/>
          <a:ext cx="9688940" cy="453117"/>
        </a:xfrm>
        <a:prstGeom prst="rect">
          <a:avLst/>
        </a:prstGeom>
        <a:gradFill rotWithShape="0">
          <a:gsLst>
            <a:gs pos="0">
              <a:schemeClr val="accent5">
                <a:hueOff val="921873"/>
                <a:satOff val="10467"/>
                <a:lumOff val="94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921873"/>
                <a:satOff val="10467"/>
                <a:lumOff val="94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921873"/>
                <a:satOff val="10467"/>
                <a:lumOff val="94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6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/>
            <a:t>Managementul eficient al resurselor economico-financiare</a:t>
          </a:r>
          <a:endParaRPr lang="ru-RU" sz="2300" b="1" kern="1200" dirty="0"/>
        </a:p>
      </dsp:txBody>
      <dsp:txXfrm>
        <a:off x="760097" y="3626033"/>
        <a:ext cx="9688940" cy="453117"/>
      </dsp:txXfrm>
    </dsp:sp>
    <dsp:sp modelId="{3A9D05DC-AAEB-4EDB-8282-29CA50A65A5A}">
      <dsp:nvSpPr>
        <dsp:cNvPr id="0" name=""/>
        <dsp:cNvSpPr/>
      </dsp:nvSpPr>
      <dsp:spPr>
        <a:xfrm>
          <a:off x="476899" y="3569393"/>
          <a:ext cx="566396" cy="566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921873"/>
              <a:satOff val="10467"/>
              <a:lumOff val="94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FE794B-DE2A-4C95-B756-53A37EEB8A06}">
      <dsp:nvSpPr>
        <dsp:cNvPr id="0" name=""/>
        <dsp:cNvSpPr/>
      </dsp:nvSpPr>
      <dsp:spPr>
        <a:xfrm>
          <a:off x="349759" y="4306107"/>
          <a:ext cx="10099278" cy="453117"/>
        </a:xfrm>
        <a:prstGeom prst="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966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kern="1200" dirty="0" smtClean="0"/>
            <a:t>Fortificarea bazei tehnico-materiale</a:t>
          </a:r>
          <a:endParaRPr lang="ru-RU" sz="2300" b="1" kern="1200" dirty="0"/>
        </a:p>
      </dsp:txBody>
      <dsp:txXfrm>
        <a:off x="349759" y="4306107"/>
        <a:ext cx="10099278" cy="453117"/>
      </dsp:txXfrm>
    </dsp:sp>
    <dsp:sp modelId="{CD757EC2-7920-4C25-8812-88DD42047C81}">
      <dsp:nvSpPr>
        <dsp:cNvPr id="0" name=""/>
        <dsp:cNvSpPr/>
      </dsp:nvSpPr>
      <dsp:spPr>
        <a:xfrm>
          <a:off x="66561" y="4249468"/>
          <a:ext cx="566396" cy="566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3867-E3C2-4028-9D77-64540542CFBD}">
      <dsp:nvSpPr>
        <dsp:cNvPr id="0" name=""/>
        <dsp:cNvSpPr/>
      </dsp:nvSpPr>
      <dsp:spPr>
        <a:xfrm>
          <a:off x="2232044" y="0"/>
          <a:ext cx="744014" cy="759633"/>
        </a:xfrm>
        <a:prstGeom prst="trapezoid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tx1"/>
              </a:solidFill>
            </a:rPr>
            <a:t>Legislație, medicamente -2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32044" y="0"/>
        <a:ext cx="744014" cy="759633"/>
      </dsp:txXfrm>
    </dsp:sp>
    <dsp:sp modelId="{2FCB65CE-DD9F-42A8-83CB-E30697A4EB57}">
      <dsp:nvSpPr>
        <dsp:cNvPr id="0" name=""/>
        <dsp:cNvSpPr/>
      </dsp:nvSpPr>
      <dsp:spPr>
        <a:xfrm>
          <a:off x="1860036" y="759633"/>
          <a:ext cx="1488029" cy="759633"/>
        </a:xfrm>
        <a:prstGeom prst="trapezoid">
          <a:avLst>
            <a:gd name="adj" fmla="val 48972"/>
          </a:avLst>
        </a:prstGeom>
        <a:solidFill>
          <a:schemeClr val="accent3">
            <a:hueOff val="126213"/>
            <a:satOff val="1651"/>
            <a:lumOff val="-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Finante - 3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120441" y="759633"/>
        <a:ext cx="967219" cy="759633"/>
      </dsp:txXfrm>
    </dsp:sp>
    <dsp:sp modelId="{1F2C8845-E662-4B69-ABA9-58CC208CBD15}">
      <dsp:nvSpPr>
        <dsp:cNvPr id="0" name=""/>
        <dsp:cNvSpPr/>
      </dsp:nvSpPr>
      <dsp:spPr>
        <a:xfrm>
          <a:off x="1488029" y="1519266"/>
          <a:ext cx="2232044" cy="759633"/>
        </a:xfrm>
        <a:prstGeom prst="trapezoid">
          <a:avLst>
            <a:gd name="adj" fmla="val 48972"/>
          </a:avLst>
        </a:prstGeom>
        <a:solidFill>
          <a:schemeClr val="accent3">
            <a:hueOff val="252426"/>
            <a:satOff val="3301"/>
            <a:lumOff val="-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Infrastructura, instruiri-5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878637" y="1519266"/>
        <a:ext cx="1450828" cy="759633"/>
      </dsp:txXfrm>
    </dsp:sp>
    <dsp:sp modelId="{DCFCC36D-7A66-4BC4-BC0B-5B5C905AA877}">
      <dsp:nvSpPr>
        <dsp:cNvPr id="0" name=""/>
        <dsp:cNvSpPr/>
      </dsp:nvSpPr>
      <dsp:spPr>
        <a:xfrm>
          <a:off x="1116022" y="2278900"/>
          <a:ext cx="2976058" cy="759633"/>
        </a:xfrm>
        <a:prstGeom prst="trapezoid">
          <a:avLst>
            <a:gd name="adj" fmla="val 48972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Volum de lucru -6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636832" y="2278900"/>
        <a:ext cx="1934438" cy="759633"/>
      </dsp:txXfrm>
    </dsp:sp>
    <dsp:sp modelId="{8CBCB423-5977-480B-BF10-7B3D733574B7}">
      <dsp:nvSpPr>
        <dsp:cNvPr id="0" name=""/>
        <dsp:cNvSpPr/>
      </dsp:nvSpPr>
      <dsp:spPr>
        <a:xfrm>
          <a:off x="744014" y="3038533"/>
          <a:ext cx="3720073" cy="759633"/>
        </a:xfrm>
        <a:prstGeom prst="trapezoid">
          <a:avLst>
            <a:gd name="adj" fmla="val 48972"/>
          </a:avLst>
        </a:prstGeom>
        <a:solidFill>
          <a:schemeClr val="accent3">
            <a:hueOff val="504853"/>
            <a:satOff val="6602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Dispozitive-8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395027" y="3038533"/>
        <a:ext cx="2418047" cy="759633"/>
      </dsp:txXfrm>
    </dsp:sp>
    <dsp:sp modelId="{4CD35A3D-7785-4936-B768-1E7E34F889D3}">
      <dsp:nvSpPr>
        <dsp:cNvPr id="0" name=""/>
        <dsp:cNvSpPr/>
      </dsp:nvSpPr>
      <dsp:spPr>
        <a:xfrm>
          <a:off x="372007" y="3798167"/>
          <a:ext cx="4464088" cy="759633"/>
        </a:xfrm>
        <a:prstGeom prst="trapezoid">
          <a:avLst>
            <a:gd name="adj" fmla="val 48972"/>
          </a:avLst>
        </a:prstGeom>
        <a:solidFill>
          <a:schemeClr val="accent3">
            <a:hueOff val="631066"/>
            <a:satOff val="8253"/>
            <a:lumOff val="-1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Colaborare, comunicare-15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153222" y="3798167"/>
        <a:ext cx="2901657" cy="759633"/>
      </dsp:txXfrm>
    </dsp:sp>
    <dsp:sp modelId="{FB268DDB-E0C8-40BA-869C-EC1A5FA6A06B}">
      <dsp:nvSpPr>
        <dsp:cNvPr id="0" name=""/>
        <dsp:cNvSpPr/>
      </dsp:nvSpPr>
      <dsp:spPr>
        <a:xfrm>
          <a:off x="0" y="4557800"/>
          <a:ext cx="5208103" cy="759633"/>
        </a:xfrm>
        <a:prstGeom prst="trapezoid">
          <a:avLst>
            <a:gd name="adj" fmla="val 48972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Organizare-17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911418" y="4557800"/>
        <a:ext cx="3385266" cy="759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EDA4B-B819-4844-BF9C-DEC1D824395E}">
      <dsp:nvSpPr>
        <dsp:cNvPr id="0" name=""/>
        <dsp:cNvSpPr/>
      </dsp:nvSpPr>
      <dsp:spPr>
        <a:xfrm>
          <a:off x="2211456" y="0"/>
          <a:ext cx="884582" cy="886239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tx1"/>
              </a:solidFill>
            </a:rPr>
            <a:t>Dezvoltare, Finanțe, Facilități, medicamente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11456" y="0"/>
        <a:ext cx="884582" cy="886239"/>
      </dsp:txXfrm>
    </dsp:sp>
    <dsp:sp modelId="{94E54E17-212A-4AC1-9A6C-2E11123973AF}">
      <dsp:nvSpPr>
        <dsp:cNvPr id="0" name=""/>
        <dsp:cNvSpPr/>
      </dsp:nvSpPr>
      <dsp:spPr>
        <a:xfrm>
          <a:off x="1769165" y="886239"/>
          <a:ext cx="1769165" cy="886239"/>
        </a:xfrm>
        <a:prstGeom prst="trapezoid">
          <a:avLst>
            <a:gd name="adj" fmla="val 49907"/>
          </a:avLst>
        </a:prstGeom>
        <a:solidFill>
          <a:schemeClr val="accent5">
            <a:hueOff val="221250"/>
            <a:satOff val="2512"/>
            <a:lumOff val="2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Instruiri - 3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078769" y="886239"/>
        <a:ext cx="1149957" cy="886239"/>
      </dsp:txXfrm>
    </dsp:sp>
    <dsp:sp modelId="{50C441F3-1874-497A-946F-7AB96294CB33}">
      <dsp:nvSpPr>
        <dsp:cNvPr id="0" name=""/>
        <dsp:cNvSpPr/>
      </dsp:nvSpPr>
      <dsp:spPr>
        <a:xfrm>
          <a:off x="1326874" y="1772478"/>
          <a:ext cx="2653748" cy="886239"/>
        </a:xfrm>
        <a:prstGeom prst="trapezoid">
          <a:avLst>
            <a:gd name="adj" fmla="val 49907"/>
          </a:avLst>
        </a:prstGeom>
        <a:solidFill>
          <a:schemeClr val="accent5">
            <a:hueOff val="442499"/>
            <a:satOff val="5024"/>
            <a:lumOff val="4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Volum de lucru -4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791279" y="1772478"/>
        <a:ext cx="1724936" cy="886239"/>
      </dsp:txXfrm>
    </dsp:sp>
    <dsp:sp modelId="{0893BD09-E6AF-47DC-AB89-091C426944D8}">
      <dsp:nvSpPr>
        <dsp:cNvPr id="0" name=""/>
        <dsp:cNvSpPr/>
      </dsp:nvSpPr>
      <dsp:spPr>
        <a:xfrm>
          <a:off x="884582" y="2658717"/>
          <a:ext cx="3538330" cy="886239"/>
        </a:xfrm>
        <a:prstGeom prst="trapezoid">
          <a:avLst>
            <a:gd name="adj" fmla="val 49907"/>
          </a:avLst>
        </a:prstGeom>
        <a:solidFill>
          <a:schemeClr val="accent5">
            <a:hueOff val="663749"/>
            <a:satOff val="7537"/>
            <a:lumOff val="6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Dispozitive-6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503790" y="2658717"/>
        <a:ext cx="2299914" cy="886239"/>
      </dsp:txXfrm>
    </dsp:sp>
    <dsp:sp modelId="{08F772C1-A840-4BF3-9144-FCE85B61FB01}">
      <dsp:nvSpPr>
        <dsp:cNvPr id="0" name=""/>
        <dsp:cNvSpPr/>
      </dsp:nvSpPr>
      <dsp:spPr>
        <a:xfrm>
          <a:off x="442291" y="3544956"/>
          <a:ext cx="4422913" cy="886239"/>
        </a:xfrm>
        <a:prstGeom prst="trapezoid">
          <a:avLst>
            <a:gd name="adj" fmla="val 49907"/>
          </a:avLst>
        </a:prstGeom>
        <a:solidFill>
          <a:schemeClr val="accent5">
            <a:hueOff val="884998"/>
            <a:satOff val="10049"/>
            <a:lumOff val="9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Colaborare/comunicare - 10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216301" y="3544956"/>
        <a:ext cx="2874893" cy="886239"/>
      </dsp:txXfrm>
    </dsp:sp>
    <dsp:sp modelId="{A63E3183-75B1-48E1-BB59-BC008CA82F81}">
      <dsp:nvSpPr>
        <dsp:cNvPr id="0" name=""/>
        <dsp:cNvSpPr/>
      </dsp:nvSpPr>
      <dsp:spPr>
        <a:xfrm>
          <a:off x="0" y="4431195"/>
          <a:ext cx="5307496" cy="886239"/>
        </a:xfrm>
        <a:prstGeom prst="trapezoid">
          <a:avLst>
            <a:gd name="adj" fmla="val 49907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>
              <a:solidFill>
                <a:schemeClr val="bg1"/>
              </a:solidFill>
            </a:rPr>
            <a:t>Organizarea -11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928811" y="4431195"/>
        <a:ext cx="3449872" cy="886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B2DAB-0E5C-4BBB-820B-9A7094F6009C}">
      <dsp:nvSpPr>
        <dsp:cNvPr id="0" name=""/>
        <dsp:cNvSpPr/>
      </dsp:nvSpPr>
      <dsp:spPr>
        <a:xfrm>
          <a:off x="2266950" y="0"/>
          <a:ext cx="647700" cy="729010"/>
        </a:xfrm>
        <a:prstGeom prst="trapezoid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Finanțe, investigații, dezvoltare</a:t>
          </a:r>
          <a:endParaRPr lang="ru-RU" sz="1400" b="1" kern="1200" dirty="0"/>
        </a:p>
      </dsp:txBody>
      <dsp:txXfrm>
        <a:off x="2266950" y="0"/>
        <a:ext cx="647700" cy="729010"/>
      </dsp:txXfrm>
    </dsp:sp>
    <dsp:sp modelId="{9F138C02-40FA-499D-915B-4AA848800B96}">
      <dsp:nvSpPr>
        <dsp:cNvPr id="0" name=""/>
        <dsp:cNvSpPr/>
      </dsp:nvSpPr>
      <dsp:spPr>
        <a:xfrm>
          <a:off x="1943100" y="729010"/>
          <a:ext cx="1295400" cy="729010"/>
        </a:xfrm>
        <a:prstGeom prst="trapezoid">
          <a:avLst>
            <a:gd name="adj" fmla="val 44423"/>
          </a:avLst>
        </a:prstGeom>
        <a:solidFill>
          <a:schemeClr val="accent3">
            <a:hueOff val="108183"/>
            <a:satOff val="1415"/>
            <a:lumOff val="-17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Facilități, instruiri, medicamente, integritate </a:t>
          </a:r>
          <a:endParaRPr lang="ru-RU" sz="1400" b="1" kern="1200" dirty="0"/>
        </a:p>
      </dsp:txBody>
      <dsp:txXfrm>
        <a:off x="2169795" y="729010"/>
        <a:ext cx="842010" cy="729010"/>
      </dsp:txXfrm>
    </dsp:sp>
    <dsp:sp modelId="{DE1E30B0-C7F0-4516-A880-18CB7F8F5FD4}">
      <dsp:nvSpPr>
        <dsp:cNvPr id="0" name=""/>
        <dsp:cNvSpPr/>
      </dsp:nvSpPr>
      <dsp:spPr>
        <a:xfrm>
          <a:off x="1619250" y="1458021"/>
          <a:ext cx="1943099" cy="729010"/>
        </a:xfrm>
        <a:prstGeom prst="trapezoid">
          <a:avLst>
            <a:gd name="adj" fmla="val 44423"/>
          </a:avLst>
        </a:prstGeom>
        <a:solidFill>
          <a:schemeClr val="accent3">
            <a:hueOff val="216366"/>
            <a:satOff val="2829"/>
            <a:lumOff val="-3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Personal 3</a:t>
          </a:r>
          <a:endParaRPr lang="ru-RU" sz="1400" b="1" kern="1200" dirty="0"/>
        </a:p>
      </dsp:txBody>
      <dsp:txXfrm>
        <a:off x="1959292" y="1458021"/>
        <a:ext cx="1263015" cy="729010"/>
      </dsp:txXfrm>
    </dsp:sp>
    <dsp:sp modelId="{26F07790-A6D6-4D5C-92D6-300194248437}">
      <dsp:nvSpPr>
        <dsp:cNvPr id="0" name=""/>
        <dsp:cNvSpPr/>
      </dsp:nvSpPr>
      <dsp:spPr>
        <a:xfrm>
          <a:off x="1295400" y="2187032"/>
          <a:ext cx="2590800" cy="729010"/>
        </a:xfrm>
        <a:prstGeom prst="trapezoid">
          <a:avLst>
            <a:gd name="adj" fmla="val 44423"/>
          </a:avLst>
        </a:prstGeom>
        <a:solidFill>
          <a:schemeClr val="accent3">
            <a:hueOff val="324548"/>
            <a:satOff val="4244"/>
            <a:lumOff val="-52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Dispozitive -4</a:t>
          </a:r>
          <a:endParaRPr lang="ru-RU" sz="1400" b="1" kern="1200" dirty="0"/>
        </a:p>
      </dsp:txBody>
      <dsp:txXfrm>
        <a:off x="1748790" y="2187032"/>
        <a:ext cx="1684020" cy="729010"/>
      </dsp:txXfrm>
    </dsp:sp>
    <dsp:sp modelId="{D7FBEFA8-342A-454C-B9FA-7F225D470C1A}">
      <dsp:nvSpPr>
        <dsp:cNvPr id="0" name=""/>
        <dsp:cNvSpPr/>
      </dsp:nvSpPr>
      <dsp:spPr>
        <a:xfrm>
          <a:off x="971550" y="2916043"/>
          <a:ext cx="3238500" cy="729010"/>
        </a:xfrm>
        <a:prstGeom prst="trapezoid">
          <a:avLst>
            <a:gd name="adj" fmla="val 44423"/>
          </a:avLst>
        </a:prstGeom>
        <a:solidFill>
          <a:schemeClr val="accent3">
            <a:hueOff val="432731"/>
            <a:satOff val="5659"/>
            <a:lumOff val="-6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Infrastructura -5</a:t>
          </a:r>
          <a:endParaRPr lang="ru-RU" sz="1400" b="1" kern="1200" dirty="0"/>
        </a:p>
      </dsp:txBody>
      <dsp:txXfrm>
        <a:off x="1538287" y="2916043"/>
        <a:ext cx="2105025" cy="729010"/>
      </dsp:txXfrm>
    </dsp:sp>
    <dsp:sp modelId="{130C48DC-42E5-4B4E-B6CE-239DCC96CF85}">
      <dsp:nvSpPr>
        <dsp:cNvPr id="0" name=""/>
        <dsp:cNvSpPr/>
      </dsp:nvSpPr>
      <dsp:spPr>
        <a:xfrm>
          <a:off x="647700" y="3645054"/>
          <a:ext cx="3886200" cy="729010"/>
        </a:xfrm>
        <a:prstGeom prst="trapezoid">
          <a:avLst>
            <a:gd name="adj" fmla="val 44423"/>
          </a:avLst>
        </a:prstGeom>
        <a:solidFill>
          <a:schemeClr val="accent3">
            <a:hueOff val="540914"/>
            <a:satOff val="7074"/>
            <a:lumOff val="-86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Volum de lucru - 6</a:t>
          </a:r>
          <a:endParaRPr lang="ru-RU" sz="1400" b="1" kern="1200" dirty="0"/>
        </a:p>
      </dsp:txBody>
      <dsp:txXfrm>
        <a:off x="1327784" y="3645054"/>
        <a:ext cx="2526030" cy="729010"/>
      </dsp:txXfrm>
    </dsp:sp>
    <dsp:sp modelId="{951A45A7-F241-4B0F-86E7-B4FE13C90B68}">
      <dsp:nvSpPr>
        <dsp:cNvPr id="0" name=""/>
        <dsp:cNvSpPr/>
      </dsp:nvSpPr>
      <dsp:spPr>
        <a:xfrm>
          <a:off x="323850" y="4374065"/>
          <a:ext cx="4533900" cy="729010"/>
        </a:xfrm>
        <a:prstGeom prst="trapezoid">
          <a:avLst>
            <a:gd name="adj" fmla="val 44423"/>
          </a:avLst>
        </a:prstGeom>
        <a:solidFill>
          <a:schemeClr val="accent3">
            <a:hueOff val="649097"/>
            <a:satOff val="8488"/>
            <a:lumOff val="-10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Colaborare, comunicare -9</a:t>
          </a:r>
          <a:endParaRPr lang="ru-RU" sz="1400" b="1" kern="1200" dirty="0"/>
        </a:p>
      </dsp:txBody>
      <dsp:txXfrm>
        <a:off x="1117282" y="4374065"/>
        <a:ext cx="2947035" cy="729010"/>
      </dsp:txXfrm>
    </dsp:sp>
    <dsp:sp modelId="{A3330467-79E9-4D7D-A3C3-46FEDBD4470F}">
      <dsp:nvSpPr>
        <dsp:cNvPr id="0" name=""/>
        <dsp:cNvSpPr/>
      </dsp:nvSpPr>
      <dsp:spPr>
        <a:xfrm>
          <a:off x="0" y="5103076"/>
          <a:ext cx="5181600" cy="729010"/>
        </a:xfrm>
        <a:prstGeom prst="trapezoid">
          <a:avLst>
            <a:gd name="adj" fmla="val 44423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400" b="1" kern="1200" dirty="0" smtClean="0"/>
            <a:t>Organizarea -12</a:t>
          </a:r>
          <a:endParaRPr lang="ru-RU" sz="1400" b="1" kern="1200" dirty="0"/>
        </a:p>
      </dsp:txBody>
      <dsp:txXfrm>
        <a:off x="906779" y="5103076"/>
        <a:ext cx="3368040" cy="729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91EE8-CA8A-47D1-91AE-0B9AD55C79D3}">
      <dsp:nvSpPr>
        <dsp:cNvPr id="0" name=""/>
        <dsp:cNvSpPr/>
      </dsp:nvSpPr>
      <dsp:spPr>
        <a:xfrm>
          <a:off x="1982525" y="0"/>
          <a:ext cx="991262" cy="1170004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/>
            <a:t>Acces, Colaborare, comunicare, infrastructura, integritate</a:t>
          </a:r>
          <a:endParaRPr lang="ru-RU" sz="1600" b="1" kern="1200" dirty="0"/>
        </a:p>
      </dsp:txBody>
      <dsp:txXfrm>
        <a:off x="1982525" y="0"/>
        <a:ext cx="991262" cy="1170004"/>
      </dsp:txXfrm>
    </dsp:sp>
    <dsp:sp modelId="{C8BA9AE2-3107-49E7-AF48-C1D4A102EBCF}">
      <dsp:nvSpPr>
        <dsp:cNvPr id="0" name=""/>
        <dsp:cNvSpPr/>
      </dsp:nvSpPr>
      <dsp:spPr>
        <a:xfrm>
          <a:off x="1486893" y="1170004"/>
          <a:ext cx="1982525" cy="1170004"/>
        </a:xfrm>
        <a:prstGeom prst="trapezoid">
          <a:avLst>
            <a:gd name="adj" fmla="val 42361"/>
          </a:avLst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/>
            <a:t>Volum de lucru, Regim sanitar-epidemiologic - 2</a:t>
          </a:r>
          <a:endParaRPr lang="ru-RU" sz="1600" b="1" kern="1200" dirty="0"/>
        </a:p>
      </dsp:txBody>
      <dsp:txXfrm>
        <a:off x="1833835" y="1170004"/>
        <a:ext cx="1288641" cy="1170004"/>
      </dsp:txXfrm>
    </dsp:sp>
    <dsp:sp modelId="{2C30E74A-AB6C-4DC4-85EF-EBBD7742D622}">
      <dsp:nvSpPr>
        <dsp:cNvPr id="0" name=""/>
        <dsp:cNvSpPr/>
      </dsp:nvSpPr>
      <dsp:spPr>
        <a:xfrm>
          <a:off x="991262" y="2340009"/>
          <a:ext cx="2973787" cy="1170004"/>
        </a:xfrm>
        <a:prstGeom prst="trapezoid">
          <a:avLst>
            <a:gd name="adj" fmla="val 42361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/>
            <a:t>Medicamente - 3</a:t>
          </a:r>
          <a:endParaRPr lang="ru-RU" sz="1600" b="1" kern="1200" dirty="0"/>
        </a:p>
      </dsp:txBody>
      <dsp:txXfrm>
        <a:off x="1511675" y="2340009"/>
        <a:ext cx="1932962" cy="1170004"/>
      </dsp:txXfrm>
    </dsp:sp>
    <dsp:sp modelId="{BE9A9E07-C231-4CEF-BCE0-DDAF73DC6E6C}">
      <dsp:nvSpPr>
        <dsp:cNvPr id="0" name=""/>
        <dsp:cNvSpPr/>
      </dsp:nvSpPr>
      <dsp:spPr>
        <a:xfrm>
          <a:off x="495631" y="3510014"/>
          <a:ext cx="3965050" cy="1170004"/>
        </a:xfrm>
        <a:prstGeom prst="trapezoid">
          <a:avLst>
            <a:gd name="adj" fmla="val 42361"/>
          </a:avLst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/>
            <a:t>Instruiri, Dispozitive - 4</a:t>
          </a:r>
          <a:endParaRPr lang="ru-RU" sz="1600" b="1" kern="1200" dirty="0"/>
        </a:p>
      </dsp:txBody>
      <dsp:txXfrm>
        <a:off x="1189515" y="3510014"/>
        <a:ext cx="2577282" cy="1170004"/>
      </dsp:txXfrm>
    </dsp:sp>
    <dsp:sp modelId="{615D5727-4AF4-4FBF-ACE3-84DB15C2AF7D}">
      <dsp:nvSpPr>
        <dsp:cNvPr id="0" name=""/>
        <dsp:cNvSpPr/>
      </dsp:nvSpPr>
      <dsp:spPr>
        <a:xfrm>
          <a:off x="0" y="4680019"/>
          <a:ext cx="4956313" cy="1170004"/>
        </a:xfrm>
        <a:prstGeom prst="trapezoid">
          <a:avLst>
            <a:gd name="adj" fmla="val 42361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/>
            <a:t>Organizare -6</a:t>
          </a:r>
          <a:endParaRPr lang="ru-RU" sz="1600" b="1" kern="1200" dirty="0"/>
        </a:p>
      </dsp:txBody>
      <dsp:txXfrm>
        <a:off x="867354" y="4680019"/>
        <a:ext cx="3221603" cy="1170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34BF6-E12F-492B-B120-1269BA8C3C9F}">
      <dsp:nvSpPr>
        <dsp:cNvPr id="0" name=""/>
        <dsp:cNvSpPr/>
      </dsp:nvSpPr>
      <dsp:spPr>
        <a:xfrm>
          <a:off x="2220685" y="0"/>
          <a:ext cx="740228" cy="687999"/>
        </a:xfrm>
        <a:prstGeom prst="trapezoid">
          <a:avLst>
            <a:gd name="adj" fmla="val 537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Personal, </a:t>
          </a:r>
          <a:r>
            <a:rPr lang="ro-RO" sz="1400" b="1" kern="1200" dirty="0" err="1" smtClean="0">
              <a:solidFill>
                <a:schemeClr val="tx1"/>
              </a:solidFill>
            </a:rPr>
            <a:t>medicamente,instruiri</a:t>
          </a:r>
          <a:r>
            <a:rPr lang="ro-RO" sz="1400" b="1" kern="1200" dirty="0" smtClean="0">
              <a:solidFill>
                <a:schemeClr val="tx1"/>
              </a:solidFill>
            </a:rPr>
            <a:t>, dezvoltare - 1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20685" y="0"/>
        <a:ext cx="740228" cy="687999"/>
      </dsp:txXfrm>
    </dsp:sp>
    <dsp:sp modelId="{FBF4EABB-EB03-47AE-B272-A3D1FA758B40}">
      <dsp:nvSpPr>
        <dsp:cNvPr id="0" name=""/>
        <dsp:cNvSpPr/>
      </dsp:nvSpPr>
      <dsp:spPr>
        <a:xfrm>
          <a:off x="1850571" y="687999"/>
          <a:ext cx="1480457" cy="687999"/>
        </a:xfrm>
        <a:prstGeom prst="trapezoid">
          <a:avLst>
            <a:gd name="adj" fmla="val 53796"/>
          </a:avLst>
        </a:prstGeom>
        <a:solidFill>
          <a:schemeClr val="accent3">
            <a:hueOff val="126213"/>
            <a:satOff val="1651"/>
            <a:lumOff val="-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Integritate -2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109651" y="687999"/>
        <a:ext cx="962297" cy="687999"/>
      </dsp:txXfrm>
    </dsp:sp>
    <dsp:sp modelId="{832FE3B2-A844-45A6-9D2B-C3AAA4046C7E}">
      <dsp:nvSpPr>
        <dsp:cNvPr id="0" name=""/>
        <dsp:cNvSpPr/>
      </dsp:nvSpPr>
      <dsp:spPr>
        <a:xfrm>
          <a:off x="1480457" y="1375998"/>
          <a:ext cx="2220685" cy="687999"/>
        </a:xfrm>
        <a:prstGeom prst="trapezoid">
          <a:avLst>
            <a:gd name="adj" fmla="val 53796"/>
          </a:avLst>
        </a:prstGeom>
        <a:solidFill>
          <a:schemeClr val="accent3">
            <a:hueOff val="252426"/>
            <a:satOff val="3301"/>
            <a:lumOff val="-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Dispozitive - 3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869077" y="1375998"/>
        <a:ext cx="1443445" cy="687999"/>
      </dsp:txXfrm>
    </dsp:sp>
    <dsp:sp modelId="{E3CA740C-3382-4945-89F0-DDE686F62C9C}">
      <dsp:nvSpPr>
        <dsp:cNvPr id="0" name=""/>
        <dsp:cNvSpPr/>
      </dsp:nvSpPr>
      <dsp:spPr>
        <a:xfrm>
          <a:off x="1110342" y="2063998"/>
          <a:ext cx="2960914" cy="687999"/>
        </a:xfrm>
        <a:prstGeom prst="trapezoid">
          <a:avLst>
            <a:gd name="adj" fmla="val 53796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Volum de lucru -4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628502" y="2063998"/>
        <a:ext cx="1924594" cy="687999"/>
      </dsp:txXfrm>
    </dsp:sp>
    <dsp:sp modelId="{2D481E6D-7B99-4D45-8095-2C586879EBC5}">
      <dsp:nvSpPr>
        <dsp:cNvPr id="0" name=""/>
        <dsp:cNvSpPr/>
      </dsp:nvSpPr>
      <dsp:spPr>
        <a:xfrm>
          <a:off x="740228" y="2751997"/>
          <a:ext cx="3701142" cy="687999"/>
        </a:xfrm>
        <a:prstGeom prst="trapezoid">
          <a:avLst>
            <a:gd name="adj" fmla="val 53796"/>
          </a:avLst>
        </a:prstGeom>
        <a:solidFill>
          <a:schemeClr val="accent3">
            <a:hueOff val="504853"/>
            <a:satOff val="6602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Infrastructura - 7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387928" y="2751997"/>
        <a:ext cx="2405742" cy="687999"/>
      </dsp:txXfrm>
    </dsp:sp>
    <dsp:sp modelId="{73EDA315-6976-4C0C-B801-4EFD58B7E619}">
      <dsp:nvSpPr>
        <dsp:cNvPr id="0" name=""/>
        <dsp:cNvSpPr/>
      </dsp:nvSpPr>
      <dsp:spPr>
        <a:xfrm>
          <a:off x="370114" y="3439997"/>
          <a:ext cx="4441371" cy="687999"/>
        </a:xfrm>
        <a:prstGeom prst="trapezoid">
          <a:avLst>
            <a:gd name="adj" fmla="val 53796"/>
          </a:avLst>
        </a:prstGeom>
        <a:solidFill>
          <a:schemeClr val="accent3">
            <a:hueOff val="631066"/>
            <a:satOff val="8253"/>
            <a:lumOff val="-1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Colaborare - 8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147354" y="3439997"/>
        <a:ext cx="2886891" cy="687999"/>
      </dsp:txXfrm>
    </dsp:sp>
    <dsp:sp modelId="{90C06273-B647-47DD-993E-51497174B25C}">
      <dsp:nvSpPr>
        <dsp:cNvPr id="0" name=""/>
        <dsp:cNvSpPr/>
      </dsp:nvSpPr>
      <dsp:spPr>
        <a:xfrm>
          <a:off x="0" y="4127996"/>
          <a:ext cx="5181599" cy="687999"/>
        </a:xfrm>
        <a:prstGeom prst="trapezoid">
          <a:avLst>
            <a:gd name="adj" fmla="val 53796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Organizare - 9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06780" y="4127996"/>
        <a:ext cx="3368040" cy="687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5E465-AE99-4E7F-8E56-4302048FA81C}">
      <dsp:nvSpPr>
        <dsp:cNvPr id="0" name=""/>
        <dsp:cNvSpPr/>
      </dsp:nvSpPr>
      <dsp:spPr>
        <a:xfrm>
          <a:off x="2072640" y="0"/>
          <a:ext cx="1036320" cy="963199"/>
        </a:xfrm>
        <a:prstGeom prst="trapezoid">
          <a:avLst>
            <a:gd name="adj" fmla="val 5379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Personal, dezvoltare -1</a:t>
          </a:r>
          <a:endParaRPr lang="ru-RU" sz="1400" b="1" kern="1200" dirty="0"/>
        </a:p>
      </dsp:txBody>
      <dsp:txXfrm>
        <a:off x="2072640" y="0"/>
        <a:ext cx="1036320" cy="963199"/>
      </dsp:txXfrm>
    </dsp:sp>
    <dsp:sp modelId="{F08C34DD-17AC-4F42-90FA-13879943F6F7}">
      <dsp:nvSpPr>
        <dsp:cNvPr id="0" name=""/>
        <dsp:cNvSpPr/>
      </dsp:nvSpPr>
      <dsp:spPr>
        <a:xfrm>
          <a:off x="1554480" y="963199"/>
          <a:ext cx="2072640" cy="963199"/>
        </a:xfrm>
        <a:prstGeom prst="trapezoid">
          <a:avLst>
            <a:gd name="adj" fmla="val 53796"/>
          </a:avLst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Facilitare, finanțe -3</a:t>
          </a:r>
          <a:endParaRPr lang="ru-RU" sz="1400" b="1" kern="1200" dirty="0"/>
        </a:p>
      </dsp:txBody>
      <dsp:txXfrm>
        <a:off x="1917191" y="963199"/>
        <a:ext cx="1347216" cy="963199"/>
      </dsp:txXfrm>
    </dsp:sp>
    <dsp:sp modelId="{8FC15A2F-4028-4113-8B94-4E776F65A9AF}">
      <dsp:nvSpPr>
        <dsp:cNvPr id="0" name=""/>
        <dsp:cNvSpPr/>
      </dsp:nvSpPr>
      <dsp:spPr>
        <a:xfrm>
          <a:off x="1036319" y="1926398"/>
          <a:ext cx="3108960" cy="963199"/>
        </a:xfrm>
        <a:prstGeom prst="trapezoid">
          <a:avLst>
            <a:gd name="adj" fmla="val 53796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Infrastructura -6</a:t>
          </a:r>
          <a:endParaRPr lang="ru-RU" sz="1400" b="1" kern="1200" dirty="0"/>
        </a:p>
      </dsp:txBody>
      <dsp:txXfrm>
        <a:off x="1580387" y="1926398"/>
        <a:ext cx="2020824" cy="963199"/>
      </dsp:txXfrm>
    </dsp:sp>
    <dsp:sp modelId="{A6428B57-0E09-4F6C-9546-F2C2EC9F0037}">
      <dsp:nvSpPr>
        <dsp:cNvPr id="0" name=""/>
        <dsp:cNvSpPr/>
      </dsp:nvSpPr>
      <dsp:spPr>
        <a:xfrm>
          <a:off x="518159" y="2889597"/>
          <a:ext cx="4145280" cy="963199"/>
        </a:xfrm>
        <a:prstGeom prst="trapezoid">
          <a:avLst>
            <a:gd name="adj" fmla="val 53796"/>
          </a:avLst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/>
            <a:t>Dispozitive, Instruire, Colaborare - 7</a:t>
          </a:r>
          <a:endParaRPr lang="ru-RU" sz="1400" b="1" kern="1200" dirty="0"/>
        </a:p>
      </dsp:txBody>
      <dsp:txXfrm>
        <a:off x="1243583" y="2889597"/>
        <a:ext cx="2694432" cy="963199"/>
      </dsp:txXfrm>
    </dsp:sp>
    <dsp:sp modelId="{93448FFC-25BF-44D0-BB20-3E3CF0F17B80}">
      <dsp:nvSpPr>
        <dsp:cNvPr id="0" name=""/>
        <dsp:cNvSpPr/>
      </dsp:nvSpPr>
      <dsp:spPr>
        <a:xfrm>
          <a:off x="0" y="3852796"/>
          <a:ext cx="5181600" cy="963199"/>
        </a:xfrm>
        <a:prstGeom prst="trapezoid">
          <a:avLst>
            <a:gd name="adj" fmla="val 53796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smtClean="0"/>
            <a:t>Organizare - 15</a:t>
          </a:r>
          <a:endParaRPr lang="ru-RU" sz="1400" b="1" kern="1200" dirty="0"/>
        </a:p>
      </dsp:txBody>
      <dsp:txXfrm>
        <a:off x="906779" y="3852796"/>
        <a:ext cx="3368040" cy="963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BBA6-8455-421B-BA34-67714DBDA69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0EE8-CB18-42C7-A818-54FD43B1C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5124A-0EBE-4451-A6FF-072F58CE2381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5124A-0EBE-4451-A6FF-072F58CE238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C_6AB94398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897102" y="278988"/>
            <a:ext cx="5814391" cy="51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ctrTitle"/>
          </p:nvPr>
        </p:nvSpPr>
        <p:spPr>
          <a:xfrm>
            <a:off x="1484243" y="1539807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Analiza indicatorilor de activitate medicală a instituției pentru anul 2021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DA6A8B8-C245-453E-8C2F-5AF854C7551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16" y="1172545"/>
          <a:ext cx="7173157" cy="496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9B5435-56CC-4E03-957B-96B6FDB0DF1F}"/>
              </a:ext>
            </a:extLst>
          </p:cNvPr>
          <p:cNvSpPr txBox="1"/>
          <p:nvPr/>
        </p:nvSpPr>
        <p:spPr>
          <a:xfrm>
            <a:off x="2473910" y="758847"/>
            <a:ext cx="724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/>
              <a:t>TIPUL CAZULUI TRATAT ȘI ICM REALIZAT 2021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B64C8-72C1-403A-B016-89459C7BFCCE}"/>
              </a:ext>
            </a:extLst>
          </p:cNvPr>
          <p:cNvSpPr txBox="1"/>
          <p:nvPr/>
        </p:nvSpPr>
        <p:spPr>
          <a:xfrm>
            <a:off x="2124739" y="6095790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71% Program general</a:t>
            </a:r>
          </a:p>
          <a:p>
            <a:r>
              <a:rPr lang="ro-RO" dirty="0"/>
              <a:t>29% Programe speciale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A87375-B7DD-4AE3-8C1D-6C721B95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10</a:t>
            </a:fld>
            <a:endParaRPr lang="ro-RO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F28CE21-E49E-4681-9FAC-5A91C36972A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78073" y="1305017"/>
          <a:ext cx="4833413" cy="496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53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06875-8FA5-4269-9576-E3FD4699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11</a:t>
            </a:fld>
            <a:endParaRPr lang="ro-RO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4CEB74E-97DD-49E3-B4A5-A174AD3803A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67613" y="1595535"/>
          <a:ext cx="5181600" cy="457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2AFF7D6-7EE8-4080-A812-D83B29B8B52E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358812" y="1614197"/>
          <a:ext cx="5181600" cy="458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6042ECB-F7C4-42CD-B080-959B26CED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15540"/>
            <a:ext cx="1051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24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2018 -2021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64D6966-A787-4E8B-96CC-C61C036CD70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325822" y="1823461"/>
          <a:ext cx="12517821" cy="384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8ABDC9-AC75-4D69-A690-CEE08D2C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2268"/>
            <a:ext cx="2743200" cy="365125"/>
          </a:xfrm>
        </p:spPr>
        <p:txBody>
          <a:bodyPr/>
          <a:lstStyle/>
          <a:p>
            <a:fld id="{184C5787-B0C6-4A67-8C2C-CBB59660079D}" type="slidenum">
              <a:rPr lang="ro-RO" smtClean="0"/>
              <a:t>12</a:t>
            </a:fld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BD449-6579-4F52-97B7-00F0CF350017}"/>
              </a:ext>
            </a:extLst>
          </p:cNvPr>
          <p:cNvSpPr txBox="1"/>
          <p:nvPr/>
        </p:nvSpPr>
        <p:spPr>
          <a:xfrm>
            <a:off x="7169872" y="5736166"/>
            <a:ext cx="184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3ED43-60AC-4E83-8431-5FE435FF9656}"/>
              </a:ext>
            </a:extLst>
          </p:cNvPr>
          <p:cNvSpPr txBox="1"/>
          <p:nvPr/>
        </p:nvSpPr>
        <p:spPr>
          <a:xfrm>
            <a:off x="2558297" y="5735271"/>
            <a:ext cx="295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necesitat tratament TI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BD8AB-CB60-4470-AF96-865D6E196C5D}"/>
              </a:ext>
            </a:extLst>
          </p:cNvPr>
          <p:cNvSpPr txBox="1"/>
          <p:nvPr/>
        </p:nvSpPr>
        <p:spPr>
          <a:xfrm>
            <a:off x="9204678" y="5736166"/>
            <a:ext cx="155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C7868-9229-4808-A7D5-9ACF5E10E158}"/>
              </a:ext>
            </a:extLst>
          </p:cNvPr>
          <p:cNvSpPr txBox="1"/>
          <p:nvPr/>
        </p:nvSpPr>
        <p:spPr>
          <a:xfrm>
            <a:off x="2947615" y="1013707"/>
            <a:ext cx="6296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INFECȚIA CU CORONAVIRUS DE TIP NOU (COVID-19)</a:t>
            </a: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A072CB4-9AD4-4FA5-8D7F-22C3C87096D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5007" y="1513840"/>
          <a:ext cx="11077903" cy="468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F85851-3DE8-4B31-A549-1B1B79D2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13</a:t>
            </a:fld>
            <a:endParaRPr lang="ro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707F8-70A2-4699-919D-5A0995427413}"/>
              </a:ext>
            </a:extLst>
          </p:cNvPr>
          <p:cNvSpPr txBox="1"/>
          <p:nvPr/>
        </p:nvSpPr>
        <p:spPr>
          <a:xfrm>
            <a:off x="1468231" y="1018967"/>
            <a:ext cx="925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 OPERATOR PENTRU CATARACTA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28399B-9046-440A-B86B-920EDC93342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83476" y="1825625"/>
          <a:ext cx="1121453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BBBA44-1571-49C1-86B7-D5DE96CB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14</a:t>
            </a:fld>
            <a:endParaRPr lang="ro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88058-CFDF-4E93-A872-DE4CFD49A889}"/>
              </a:ext>
            </a:extLst>
          </p:cNvPr>
          <p:cNvSpPr txBox="1"/>
          <p:nvPr/>
        </p:nvSpPr>
        <p:spPr>
          <a:xfrm>
            <a:off x="2769476" y="931277"/>
            <a:ext cx="66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24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Chirurgie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zi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2018-2021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B0157B-B95C-474D-A349-E9792C7EBC8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99090" y="1534510"/>
          <a:ext cx="10972800" cy="464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C22307-7D85-4643-A528-06B68F5D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15</a:t>
            </a:fld>
            <a:endParaRPr lang="ro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C9CD0-FC6A-4836-9EC3-A479E47AE41D}"/>
              </a:ext>
            </a:extLst>
          </p:cNvPr>
          <p:cNvSpPr txBox="1"/>
          <p:nvPr/>
        </p:nvSpPr>
        <p:spPr>
          <a:xfrm>
            <a:off x="2979683" y="926334"/>
            <a:ext cx="623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CARDIOCHIRURGIE 2018-2021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284E81-DEDD-4CAA-8356-925C2DACAE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68720" y="2304660"/>
          <a:ext cx="5178490" cy="395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3B7509-8E30-4E1A-BD7C-6EBBF92F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16</a:t>
            </a:fld>
            <a:endParaRPr lang="ro-RO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E24DE95F-3B01-40EA-8120-C0A3656A71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10131" y="2304660"/>
          <a:ext cx="5178489" cy="405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A61C0A-A923-41D7-A359-C602819C8C84}"/>
              </a:ext>
            </a:extLst>
          </p:cNvPr>
          <p:cNvSpPr txBox="1"/>
          <p:nvPr/>
        </p:nvSpPr>
        <p:spPr>
          <a:xfrm>
            <a:off x="7072603" y="1689897"/>
            <a:ext cx="385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RADIOLOGIE INTERVENȚIONALĂ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0E30C-6429-4753-A2A8-2C7A2C88884E}"/>
              </a:ext>
            </a:extLst>
          </p:cNvPr>
          <p:cNvSpPr txBox="1"/>
          <p:nvPr/>
        </p:nvSpPr>
        <p:spPr>
          <a:xfrm>
            <a:off x="838200" y="1689897"/>
            <a:ext cx="4623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PROGRAME SPECIALE</a:t>
            </a:r>
            <a:r>
              <a:rPr lang="ro-RO" sz="1400" b="1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1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HIRURGIA VASCULARĂ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576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B245FD1-E4FB-4208-9D10-2D61D42E70F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58118" y="1249680"/>
          <a:ext cx="10436042" cy="492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9AFCA4-040E-4F7E-A67E-3D679579CA77}"/>
              </a:ext>
            </a:extLst>
          </p:cNvPr>
          <p:cNvSpPr txBox="1"/>
          <p:nvPr/>
        </p:nvSpPr>
        <p:spPr>
          <a:xfrm rot="16200000">
            <a:off x="-2168996" y="3773033"/>
            <a:ext cx="559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INDICATORI DE </a:t>
            </a:r>
            <a:r>
              <a:rPr lang="ro-RO" cap="all" dirty="0"/>
              <a:t> utilizare a serviciilor medicale </a:t>
            </a:r>
            <a:endParaRPr lang="ro-R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CF446-418A-4DBF-AC9D-82AB1A7125D3}"/>
              </a:ext>
            </a:extLst>
          </p:cNvPr>
          <p:cNvSpPr txBox="1"/>
          <p:nvPr/>
        </p:nvSpPr>
        <p:spPr>
          <a:xfrm rot="16200000">
            <a:off x="265153" y="3978876"/>
            <a:ext cx="16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TIP CAZ TRATAT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A88FD3-DD3B-499A-93F2-EEC5854D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00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66EA23A-B6CD-429B-B206-7954BE09839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35641" y="999460"/>
          <a:ext cx="10018159" cy="517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548C00-28B7-4260-98FA-8EC5B67A5DA8}"/>
              </a:ext>
            </a:extLst>
          </p:cNvPr>
          <p:cNvSpPr txBox="1"/>
          <p:nvPr/>
        </p:nvSpPr>
        <p:spPr>
          <a:xfrm rot="16200000">
            <a:off x="-2168996" y="3773033"/>
            <a:ext cx="559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INDICATORI DE </a:t>
            </a:r>
            <a:r>
              <a:rPr lang="ro-RO" cap="all" dirty="0"/>
              <a:t> utilizare a serviciilor medicale </a:t>
            </a:r>
            <a:endParaRPr lang="ro-R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4EA33-ACFA-48B1-8622-D45388E5C6DD}"/>
              </a:ext>
            </a:extLst>
          </p:cNvPr>
          <p:cNvSpPr txBox="1"/>
          <p:nvPr/>
        </p:nvSpPr>
        <p:spPr>
          <a:xfrm rot="16200000">
            <a:off x="265153" y="3978876"/>
            <a:ext cx="16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TIP CAZ TRATAT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00CB83-1161-42C4-956C-C6CD40A5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87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3C1002-C7CF-4386-A905-B922A45B4C2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97159" y="1194318"/>
          <a:ext cx="5710335" cy="498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D6FAF4-F4D5-464E-9980-0F81CE36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19</a:t>
            </a:fld>
            <a:endParaRPr lang="ro-RO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CFF9CBC0-C75D-4A8F-A210-053ED54410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99379" y="1194318"/>
          <a:ext cx="4895461" cy="498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20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5469693-2582-4FE4-904C-9465722CC5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599" y="1433872"/>
          <a:ext cx="10972799" cy="31395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75002">
                  <a:extLst>
                    <a:ext uri="{9D8B030D-6E8A-4147-A177-3AD203B41FA5}">
                      <a16:colId xmlns:a16="http://schemas.microsoft.com/office/drawing/2014/main" val="46363948"/>
                    </a:ext>
                  </a:extLst>
                </a:gridCol>
                <a:gridCol w="3520074">
                  <a:extLst>
                    <a:ext uri="{9D8B030D-6E8A-4147-A177-3AD203B41FA5}">
                      <a16:colId xmlns:a16="http://schemas.microsoft.com/office/drawing/2014/main" val="2727927000"/>
                    </a:ext>
                  </a:extLst>
                </a:gridCol>
                <a:gridCol w="3177723">
                  <a:extLst>
                    <a:ext uri="{9D8B030D-6E8A-4147-A177-3AD203B41FA5}">
                      <a16:colId xmlns:a16="http://schemas.microsoft.com/office/drawing/2014/main" val="354482603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Denumirea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n i i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90117"/>
                  </a:ext>
                </a:extLst>
              </a:tr>
              <a:tr h="29113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702800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planificate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92839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108304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10128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efectuate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76420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107999</a:t>
                      </a:r>
                      <a:endParaRPr lang="ro-RO" sz="14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18506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Îndeplinirea funcţiei planificate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82,45%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ro-RO" sz="14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621849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la pacienți asigurați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68289 (89,4%)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98008(90,7%)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71857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contra plată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8198 (10,6%)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9992(9,3%)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159119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primare pacienți asigurați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38393(61%)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53553(54,6%)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718597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primare pacienți  contra plată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7250(88,4%)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7959(79,6%)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512984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la pacienți din mediu  urban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29398 (38%)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39218(38%)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03963"/>
                  </a:ext>
                </a:extLst>
              </a:tr>
              <a:tr h="291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Consultații la pacienți din mediul rural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47022 (62%)</a:t>
                      </a:r>
                      <a:endParaRPr lang="ro-RO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68781(62%)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07" marR="6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6161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2468E5-7CC9-43FC-84AF-A415168F3777}"/>
              </a:ext>
            </a:extLst>
          </p:cNvPr>
          <p:cNvSpPr txBox="1"/>
          <p:nvPr/>
        </p:nvSpPr>
        <p:spPr>
          <a:xfrm>
            <a:off x="838199" y="879969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Activitatea </a:t>
            </a:r>
            <a:r>
              <a:rPr lang="ro-RO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Secției consultative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anul 2020 comparativ cu anul 2021</a:t>
            </a:r>
            <a:endParaRPr lang="ro-RO" sz="24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0EC33E-5347-4BFC-B573-3A504624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</a:t>
            </a:fld>
            <a:endParaRPr lang="ro-RO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5AD7C08-816A-4A2A-9C4C-9F68BAB99C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0104" y="5213032"/>
          <a:ext cx="10962294" cy="1325880"/>
        </p:xfrm>
        <a:graphic>
          <a:graphicData uri="http://schemas.openxmlformats.org/drawingml/2006/table">
            <a:tbl>
              <a:tblPr/>
              <a:tblGrid>
                <a:gridCol w="851440">
                  <a:extLst>
                    <a:ext uri="{9D8B030D-6E8A-4147-A177-3AD203B41FA5}">
                      <a16:colId xmlns:a16="http://schemas.microsoft.com/office/drawing/2014/main" val="2076759411"/>
                    </a:ext>
                  </a:extLst>
                </a:gridCol>
                <a:gridCol w="851440">
                  <a:extLst>
                    <a:ext uri="{9D8B030D-6E8A-4147-A177-3AD203B41FA5}">
                      <a16:colId xmlns:a16="http://schemas.microsoft.com/office/drawing/2014/main" val="2627458498"/>
                    </a:ext>
                  </a:extLst>
                </a:gridCol>
                <a:gridCol w="851440">
                  <a:extLst>
                    <a:ext uri="{9D8B030D-6E8A-4147-A177-3AD203B41FA5}">
                      <a16:colId xmlns:a16="http://schemas.microsoft.com/office/drawing/2014/main" val="795481961"/>
                    </a:ext>
                  </a:extLst>
                </a:gridCol>
                <a:gridCol w="851440">
                  <a:extLst>
                    <a:ext uri="{9D8B030D-6E8A-4147-A177-3AD203B41FA5}">
                      <a16:colId xmlns:a16="http://schemas.microsoft.com/office/drawing/2014/main" val="2338487933"/>
                    </a:ext>
                  </a:extLst>
                </a:gridCol>
                <a:gridCol w="851440">
                  <a:extLst>
                    <a:ext uri="{9D8B030D-6E8A-4147-A177-3AD203B41FA5}">
                      <a16:colId xmlns:a16="http://schemas.microsoft.com/office/drawing/2014/main" val="3931384667"/>
                    </a:ext>
                  </a:extLst>
                </a:gridCol>
                <a:gridCol w="851440">
                  <a:extLst>
                    <a:ext uri="{9D8B030D-6E8A-4147-A177-3AD203B41FA5}">
                      <a16:colId xmlns:a16="http://schemas.microsoft.com/office/drawing/2014/main" val="1184035963"/>
                    </a:ext>
                  </a:extLst>
                </a:gridCol>
                <a:gridCol w="1206207">
                  <a:extLst>
                    <a:ext uri="{9D8B030D-6E8A-4147-A177-3AD203B41FA5}">
                      <a16:colId xmlns:a16="http://schemas.microsoft.com/office/drawing/2014/main" val="1589799447"/>
                    </a:ext>
                  </a:extLst>
                </a:gridCol>
                <a:gridCol w="1206207">
                  <a:extLst>
                    <a:ext uri="{9D8B030D-6E8A-4147-A177-3AD203B41FA5}">
                      <a16:colId xmlns:a16="http://schemas.microsoft.com/office/drawing/2014/main" val="495529589"/>
                    </a:ext>
                  </a:extLst>
                </a:gridCol>
                <a:gridCol w="1720620">
                  <a:extLst>
                    <a:ext uri="{9D8B030D-6E8A-4147-A177-3AD203B41FA5}">
                      <a16:colId xmlns:a16="http://schemas.microsoft.com/office/drawing/2014/main" val="795254526"/>
                    </a:ext>
                  </a:extLst>
                </a:gridCol>
                <a:gridCol w="1720620">
                  <a:extLst>
                    <a:ext uri="{9D8B030D-6E8A-4147-A177-3AD203B41FA5}">
                      <a16:colId xmlns:a16="http://schemas.microsoft.com/office/drawing/2014/main" val="1066230828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Anul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o-R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Consulatații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Audiograme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Protezare auditivă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99522"/>
                  </a:ext>
                </a:extLst>
              </a:tr>
              <a:tr h="63246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CNAM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 plată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CNAM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 plată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Aparate distribuite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aparate eliberate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Aparate în stoc la 31/12.2021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2768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36036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2922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2699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2049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DC960C-05CA-47DD-957A-DD0150885B04}"/>
              </a:ext>
            </a:extLst>
          </p:cNvPr>
          <p:cNvSpPr txBox="1"/>
          <p:nvPr/>
        </p:nvSpPr>
        <p:spPr>
          <a:xfrm>
            <a:off x="2028497" y="4654463"/>
            <a:ext cx="667406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Protezare auditivă.</a:t>
            </a:r>
            <a:r>
              <a:rPr lang="ro-RO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0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7FD51-1094-448E-83BC-6952670E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581" y="804760"/>
            <a:ext cx="8669323" cy="1325563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 CHIRURGICALĂ  2018-2021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A9E1437-C973-4810-B615-F8506970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20</a:t>
            </a:fld>
            <a:endParaRPr lang="ro-RO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E194897-08B8-45D2-82FD-A0457EA987F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2843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6950BFC3-D8DA-4A85-94F7-54DA5524770B}">
      <p188:commentRel xmlns=""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9239E-36B5-4B22-A55A-66EA5FB2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1165854"/>
            <a:ext cx="10515600" cy="725444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ACTIVITĂȚII CHIRURGICALE 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FCD57D73-7C21-43B6-AC26-39328A65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21</a:t>
            </a:fld>
            <a:endParaRPr lang="ro-RO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839D024-656D-42A0-94AE-59E2BECEEF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87829" y="2425959"/>
          <a:ext cx="11019451" cy="3713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851">
                  <a:extLst>
                    <a:ext uri="{9D8B030D-6E8A-4147-A177-3AD203B41FA5}">
                      <a16:colId xmlns:a16="http://schemas.microsoft.com/office/drawing/2014/main" val="2547460409"/>
                    </a:ext>
                  </a:extLst>
                </a:gridCol>
                <a:gridCol w="1717920">
                  <a:extLst>
                    <a:ext uri="{9D8B030D-6E8A-4147-A177-3AD203B41FA5}">
                      <a16:colId xmlns:a16="http://schemas.microsoft.com/office/drawing/2014/main" val="1866922700"/>
                    </a:ext>
                  </a:extLst>
                </a:gridCol>
                <a:gridCol w="1717920">
                  <a:extLst>
                    <a:ext uri="{9D8B030D-6E8A-4147-A177-3AD203B41FA5}">
                      <a16:colId xmlns:a16="http://schemas.microsoft.com/office/drawing/2014/main" val="3826862729"/>
                    </a:ext>
                  </a:extLst>
                </a:gridCol>
                <a:gridCol w="1717920">
                  <a:extLst>
                    <a:ext uri="{9D8B030D-6E8A-4147-A177-3AD203B41FA5}">
                      <a16:colId xmlns:a16="http://schemas.microsoft.com/office/drawing/2014/main" val="2894435143"/>
                    </a:ext>
                  </a:extLst>
                </a:gridCol>
                <a:gridCol w="1717920">
                  <a:extLst>
                    <a:ext uri="{9D8B030D-6E8A-4147-A177-3AD203B41FA5}">
                      <a16:colId xmlns:a16="http://schemas.microsoft.com/office/drawing/2014/main" val="2212808757"/>
                    </a:ext>
                  </a:extLst>
                </a:gridCol>
                <a:gridCol w="1717920">
                  <a:extLst>
                    <a:ext uri="{9D8B030D-6E8A-4147-A177-3AD203B41FA5}">
                      <a16:colId xmlns:a16="http://schemas.microsoft.com/office/drawing/2014/main" val="2748551267"/>
                    </a:ext>
                  </a:extLst>
                </a:gridCol>
              </a:tblGrid>
              <a:tr h="1054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Denumirea secției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Numărul total de bolnavi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Indicele activității chirurgicale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Durata tratamentului bolnavilor operați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Durata spitalizării bolnavilor preoperator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Durata tratamentului bolnavilor postoperator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9884704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Departament chirurgie</a:t>
                      </a:r>
                      <a:endParaRPr lang="ro-RO" sz="14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11808</a:t>
                      </a:r>
                      <a:endParaRPr lang="ro-RO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90.5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6.34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4.48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104459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Departament chirurgie cardivasculară și toracică</a:t>
                      </a:r>
                      <a:endParaRPr lang="ro-RO" sz="14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2483</a:t>
                      </a:r>
                      <a:endParaRPr lang="ro-RO" sz="14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92.5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6.83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5411362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chirurgie</a:t>
                      </a:r>
                      <a:endParaRPr lang="ro-RO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14291</a:t>
                      </a:r>
                      <a:endParaRPr lang="ro-RO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90.9</a:t>
                      </a:r>
                      <a:endParaRPr lang="ro-RO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7.08</a:t>
                      </a:r>
                      <a:endParaRPr lang="ro-RO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</a:t>
                      </a:r>
                      <a:endParaRPr lang="ro-RO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ro-RO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5253130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Departament terapie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9100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10.94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4.79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6.15</a:t>
                      </a:r>
                      <a:endParaRPr lang="ro-RO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4241114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algn="l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SPITAL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23391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59.6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7.34</a:t>
                      </a:r>
                      <a:endParaRPr lang="ro-RO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4.98</a:t>
                      </a:r>
                      <a:endParaRPr lang="ro-RO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501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554AF10-0A95-458A-9A5E-5D084D1C1D3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5152" y="1842928"/>
          <a:ext cx="10728639" cy="4380592"/>
        </p:xfrm>
        <a:graphic>
          <a:graphicData uri="http://schemas.openxmlformats.org/drawingml/2006/table">
            <a:tbl>
              <a:tblPr/>
              <a:tblGrid>
                <a:gridCol w="3672219">
                  <a:extLst>
                    <a:ext uri="{9D8B030D-6E8A-4147-A177-3AD203B41FA5}">
                      <a16:colId xmlns:a16="http://schemas.microsoft.com/office/drawing/2014/main" val="1569190453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1626965558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1050158728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2286281884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3004849342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3044056232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4161336904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1813131168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1120295584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584961613"/>
                    </a:ext>
                  </a:extLst>
                </a:gridCol>
                <a:gridCol w="705642">
                  <a:extLst>
                    <a:ext uri="{9D8B030D-6E8A-4147-A177-3AD203B41FA5}">
                      <a16:colId xmlns:a16="http://schemas.microsoft.com/office/drawing/2014/main" val="704838503"/>
                    </a:ext>
                  </a:extLst>
                </a:gridCol>
              </a:tblGrid>
              <a:tr h="6652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Nosologie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Decedați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Întârziere mai mult 24 ore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Operați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Decedați după operații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07706"/>
                  </a:ext>
                </a:extLst>
              </a:tr>
              <a:tr h="33775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9696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Colecistită acută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53042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Hernie strangulată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421886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Pancreatită acută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23682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Apendicită acută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048485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Hemoragii gastrointestinale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20636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Ocluzie intestinală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563534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Ulcer perforant</a:t>
                      </a:r>
                      <a:endParaRPr lang="ro-RO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71045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 cavității abdominale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995307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Sarcina extrauterină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69483"/>
                  </a:ext>
                </a:extLst>
              </a:tr>
              <a:tr h="337756"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940814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9FA9A74-367C-4C63-A7AC-815A8E77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 chirurgicală  de urgență 2020-2021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1DAFA46-72EA-4989-B1F2-E8C24A1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62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670D5E1-1A22-4FF9-89B0-BF075E62F39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81224" y="1314539"/>
          <a:ext cx="8943976" cy="5338057"/>
        </p:xfrm>
        <a:graphic>
          <a:graphicData uri="http://schemas.openxmlformats.org/drawingml/2006/table">
            <a:tbl>
              <a:tblPr/>
              <a:tblGrid>
                <a:gridCol w="2816079">
                  <a:extLst>
                    <a:ext uri="{9D8B030D-6E8A-4147-A177-3AD203B41FA5}">
                      <a16:colId xmlns:a16="http://schemas.microsoft.com/office/drawing/2014/main" val="693124774"/>
                    </a:ext>
                  </a:extLst>
                </a:gridCol>
                <a:gridCol w="2816079">
                  <a:extLst>
                    <a:ext uri="{9D8B030D-6E8A-4147-A177-3AD203B41FA5}">
                      <a16:colId xmlns:a16="http://schemas.microsoft.com/office/drawing/2014/main" val="2279402253"/>
                    </a:ext>
                  </a:extLst>
                </a:gridCol>
                <a:gridCol w="812771">
                  <a:extLst>
                    <a:ext uri="{9D8B030D-6E8A-4147-A177-3AD203B41FA5}">
                      <a16:colId xmlns:a16="http://schemas.microsoft.com/office/drawing/2014/main" val="958066226"/>
                    </a:ext>
                  </a:extLst>
                </a:gridCol>
                <a:gridCol w="812771">
                  <a:extLst>
                    <a:ext uri="{9D8B030D-6E8A-4147-A177-3AD203B41FA5}">
                      <a16:colId xmlns:a16="http://schemas.microsoft.com/office/drawing/2014/main" val="2349718503"/>
                    </a:ext>
                  </a:extLst>
                </a:gridCol>
                <a:gridCol w="812771">
                  <a:extLst>
                    <a:ext uri="{9D8B030D-6E8A-4147-A177-3AD203B41FA5}">
                      <a16:colId xmlns:a16="http://schemas.microsoft.com/office/drawing/2014/main" val="313752645"/>
                    </a:ext>
                  </a:extLst>
                </a:gridCol>
                <a:gridCol w="873505">
                  <a:extLst>
                    <a:ext uri="{9D8B030D-6E8A-4147-A177-3AD203B41FA5}">
                      <a16:colId xmlns:a16="http://schemas.microsoft.com/office/drawing/2014/main" val="2178466927"/>
                    </a:ext>
                  </a:extLst>
                </a:gridCol>
              </a:tblGrid>
              <a:tr h="3591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Denumirea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Unitatea de măsura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Dinamica  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55436"/>
                  </a:ext>
                </a:extLst>
              </a:tr>
              <a:tr h="170683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Utilizarea clinica</a:t>
                      </a:r>
                    </a:p>
                  </a:txBody>
                  <a:tcPr marL="4840" marR="4840" marT="484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Sânge conservat transfuzat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3.078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3.591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764854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45500"/>
                  </a:ext>
                </a:extLst>
              </a:tr>
              <a:tr h="22493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Toate tipurile de CE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2157.65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2841.151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367197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7584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9851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243261"/>
                  </a:ext>
                </a:extLst>
              </a:tr>
              <a:tr h="22493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Toate tipurile de plasma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4483.47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5309.165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591023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15259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17919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22025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Concentrat plachetar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135.957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229.96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082137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Doze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433920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Crioprecipitat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65.74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99.34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864831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Doze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4967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006854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Albumina 10% (litri)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1361.6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939.3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670811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39258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PPC  CCV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 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315.02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20.4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61074"/>
                  </a:ext>
                </a:extLst>
              </a:tr>
              <a:tr h="17068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1574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11013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  de pacienți recipienţi care au primit produse  sanguine  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2856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474930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 de pacienți recipienţi COVID-19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1158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1223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62843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 pacienți recipienţi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4655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4079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07673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cantitatea transfuzată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8522.515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9442.907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57023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Numărul transfuziilor  produselor  sanguine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36491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40170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858155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  examinărilor imunohematologice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4136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5265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444105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 testărilor  pretransfuzionale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9153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11588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177249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Hemovigelența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94510"/>
                  </a:ext>
                </a:extLst>
              </a:tr>
              <a:tr h="1706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Reacții </a:t>
                      </a:r>
                      <a:r>
                        <a:rPr lang="ro-R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posttransfuzionale</a:t>
                      </a:r>
                      <a:r>
                        <a:rPr lang="ro-R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Grad de severitate 0-1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Nr.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533"/>
                  </a:ext>
                </a:extLst>
              </a:tr>
              <a:tr h="2249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MDL </a:t>
                      </a:r>
                    </a:p>
                  </a:txBody>
                  <a:tcPr marL="4840" marR="4840" marT="4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lei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33700288.5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30793528.9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4840" marR="4840" marT="4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9571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2FF9A9-1022-4D1C-83E8-4D8242DB2613}"/>
              </a:ext>
            </a:extLst>
          </p:cNvPr>
          <p:cNvSpPr txBox="1"/>
          <p:nvPr/>
        </p:nvSpPr>
        <p:spPr>
          <a:xfrm>
            <a:off x="2562224" y="707787"/>
            <a:ext cx="818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Volumul de produse sanguine administrat în anul 2021 </a:t>
            </a:r>
            <a:r>
              <a:rPr lang="ro-RO" sz="2400" dirty="0" err="1"/>
              <a:t>vs</a:t>
            </a:r>
            <a:r>
              <a:rPr lang="ro-RO" sz="2400" dirty="0"/>
              <a:t>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D9A3E-540A-4440-949C-2A013C8E5D43}"/>
              </a:ext>
            </a:extLst>
          </p:cNvPr>
          <p:cNvSpPr txBox="1"/>
          <p:nvPr/>
        </p:nvSpPr>
        <p:spPr>
          <a:xfrm rot="16200000">
            <a:off x="-709155" y="3942140"/>
            <a:ext cx="267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INDICATORI DE ACTIVTATE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F73A65-DC07-4A19-A0E0-D1D0B316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41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08BBD-A566-4752-A115-F03C2C34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12" y="610443"/>
            <a:ext cx="8334375" cy="1325563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Letalitatea spitalicească IMSP SCR ”Timofei Moșneaga”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2018-2021</a:t>
            </a:r>
            <a:endParaRPr lang="ro-RO" sz="5400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33140E9-0B2D-456F-B8DF-5086BFFD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24</a:t>
            </a:fld>
            <a:endParaRPr lang="ro-RO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47123EC-A4D9-43D0-A978-FE31FBF5855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1257" y="1548883"/>
          <a:ext cx="11092543" cy="469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2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72B1C-CBCE-4F2A-AAAB-B1FC0699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984091"/>
            <a:ext cx="10045700" cy="1325563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Letalitatea postoperatorie IMSP SCR ”Timofei Moșneaga” 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2018-2021</a:t>
            </a:r>
            <a:endParaRPr lang="ro-RO" sz="2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E49AB-230D-461D-83A9-88F8E425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25</a:t>
            </a:fld>
            <a:endParaRPr lang="ro-RO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194D7A2-B212-4E84-AA4E-3B77087062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26232" y="218757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3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A5164-EBAA-4A22-A1F9-41C88637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82985"/>
            <a:ext cx="10515600" cy="797553"/>
          </a:xfrm>
        </p:spPr>
        <p:txBody>
          <a:bodyPr/>
          <a:lstStyle/>
          <a:p>
            <a:pPr algn="ctr"/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Realizarea contractului de prestare  servicii cu CNAM în 2021</a:t>
            </a:r>
            <a:endParaRPr lang="ro-RO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CDE794A-7720-4C8B-9274-B3F0681C3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94528" y="4985"/>
            <a:ext cx="22381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Realizarea contractului de prestare  servicii cu CNAM </a:t>
            </a:r>
            <a:r>
              <a:rPr kumimoji="0" lang="ro-RO" altLang="ro-RO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ro-RO" altLang="ro-RO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2021</a:t>
            </a:r>
            <a:endParaRPr kumimoji="0" lang="ro-RO" alt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8122C-8C2D-4B2C-9E62-0CC826635EAC}"/>
              </a:ext>
            </a:extLst>
          </p:cNvPr>
          <p:cNvSpPr txBox="1"/>
          <p:nvPr/>
        </p:nvSpPr>
        <p:spPr>
          <a:xfrm rot="16200000">
            <a:off x="-709156" y="3942139"/>
            <a:ext cx="267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INDICATORI DE ACTIVTATE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C65A11E-C4A5-4CE1-9F78-221259ED2B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1124" y="1825622"/>
          <a:ext cx="9972673" cy="4642609"/>
        </p:xfrm>
        <a:graphic>
          <a:graphicData uri="http://schemas.openxmlformats.org/drawingml/2006/table">
            <a:tbl>
              <a:tblPr/>
              <a:tblGrid>
                <a:gridCol w="5681402">
                  <a:extLst>
                    <a:ext uri="{9D8B030D-6E8A-4147-A177-3AD203B41FA5}">
                      <a16:colId xmlns:a16="http://schemas.microsoft.com/office/drawing/2014/main" val="137128300"/>
                    </a:ext>
                  </a:extLst>
                </a:gridCol>
                <a:gridCol w="1435460">
                  <a:extLst>
                    <a:ext uri="{9D8B030D-6E8A-4147-A177-3AD203B41FA5}">
                      <a16:colId xmlns:a16="http://schemas.microsoft.com/office/drawing/2014/main" val="3394230620"/>
                    </a:ext>
                  </a:extLst>
                </a:gridCol>
                <a:gridCol w="1707442">
                  <a:extLst>
                    <a:ext uri="{9D8B030D-6E8A-4147-A177-3AD203B41FA5}">
                      <a16:colId xmlns:a16="http://schemas.microsoft.com/office/drawing/2014/main" val="1641355448"/>
                    </a:ext>
                  </a:extLst>
                </a:gridCol>
                <a:gridCol w="1148369">
                  <a:extLst>
                    <a:ext uri="{9D8B030D-6E8A-4147-A177-3AD203B41FA5}">
                      <a16:colId xmlns:a16="http://schemas.microsoft.com/office/drawing/2014/main" val="4064607664"/>
                    </a:ext>
                  </a:extLst>
                </a:gridCol>
              </a:tblGrid>
              <a:tr h="48784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CNAM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Cazuri contractate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Cazuri efectuate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Rata de îndeplinire %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24698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Chirurgie de zi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117.25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967724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”Neurochirurgia fracturilor de coloanei vertebrale”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102.11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50365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”Protezări vasculare”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100.71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54367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 general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15592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476607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”Tratament operator pentru cataractă”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41126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”Cardiologie intervențională”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523016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”Cardiologie intervențională congenitală”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40765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..Implant cohlear”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303679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”Cardiochirurgie”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99.56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74988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Transplant de organe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95.24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246624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”Chirurgie endovasculară”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94.40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68322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”Infecția cu Coronavirus de tip nou (COVID-19)”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77.13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33200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”Neuroradiologia intervențională”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73.33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35939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just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Reabilitare cardiologica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12418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503591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Numărul de cazuri CNAM</a:t>
                      </a:r>
                    </a:p>
                  </a:txBody>
                  <a:tcPr marL="5607" marR="5607" marT="5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22913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22324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0.9743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25023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CNAM valoric (lei)</a:t>
                      </a:r>
                    </a:p>
                  </a:txBody>
                  <a:tcPr marL="5607" marR="5607" marT="5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598616995.8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604553813.5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1.0099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578163"/>
                  </a:ext>
                </a:extLst>
              </a:tr>
              <a:tr h="207474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 valoric (lei)</a:t>
                      </a:r>
                    </a:p>
                  </a:txBody>
                  <a:tcPr marL="5607" marR="5607" marT="5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10935575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10719079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0.9802</a:t>
                      </a:r>
                    </a:p>
                  </a:txBody>
                  <a:tcPr marL="5607" marR="5607" marT="5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80412"/>
                  </a:ext>
                </a:extLst>
              </a:tr>
            </a:tbl>
          </a:graphicData>
        </a:graphic>
      </p:graphicFrame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DDE8EF82-A78E-4E1B-A066-6D2F44F3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80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12AAC-B41C-402F-B1BB-34279B27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340" y="690245"/>
            <a:ext cx="8783320" cy="1325563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Activitatea patului în staționar 2020 </a:t>
            </a:r>
            <a:r>
              <a:rPr lang="ro-RO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vs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</a:t>
            </a:r>
            <a:endParaRPr lang="ro-RO" sz="5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0F04D8C-241F-442B-AAD0-F09D2A951BE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25600" y="2161570"/>
          <a:ext cx="9728202" cy="3135425"/>
        </p:xfrm>
        <a:graphic>
          <a:graphicData uri="http://schemas.openxmlformats.org/drawingml/2006/table">
            <a:tbl>
              <a:tblPr firstRow="1" firstCol="1" bandRow="1"/>
              <a:tblGrid>
                <a:gridCol w="2649069">
                  <a:extLst>
                    <a:ext uri="{9D8B030D-6E8A-4147-A177-3AD203B41FA5}">
                      <a16:colId xmlns:a16="http://schemas.microsoft.com/office/drawing/2014/main" val="1260884454"/>
                    </a:ext>
                  </a:extLst>
                </a:gridCol>
                <a:gridCol w="927875">
                  <a:extLst>
                    <a:ext uri="{9D8B030D-6E8A-4147-A177-3AD203B41FA5}">
                      <a16:colId xmlns:a16="http://schemas.microsoft.com/office/drawing/2014/main" val="2154122773"/>
                    </a:ext>
                  </a:extLst>
                </a:gridCol>
                <a:gridCol w="926940">
                  <a:extLst>
                    <a:ext uri="{9D8B030D-6E8A-4147-A177-3AD203B41FA5}">
                      <a16:colId xmlns:a16="http://schemas.microsoft.com/office/drawing/2014/main" val="595091005"/>
                    </a:ext>
                  </a:extLst>
                </a:gridCol>
                <a:gridCol w="927875">
                  <a:extLst>
                    <a:ext uri="{9D8B030D-6E8A-4147-A177-3AD203B41FA5}">
                      <a16:colId xmlns:a16="http://schemas.microsoft.com/office/drawing/2014/main" val="1460931245"/>
                    </a:ext>
                  </a:extLst>
                </a:gridCol>
                <a:gridCol w="927875">
                  <a:extLst>
                    <a:ext uri="{9D8B030D-6E8A-4147-A177-3AD203B41FA5}">
                      <a16:colId xmlns:a16="http://schemas.microsoft.com/office/drawing/2014/main" val="3824586374"/>
                    </a:ext>
                  </a:extLst>
                </a:gridCol>
                <a:gridCol w="926940">
                  <a:extLst>
                    <a:ext uri="{9D8B030D-6E8A-4147-A177-3AD203B41FA5}">
                      <a16:colId xmlns:a16="http://schemas.microsoft.com/office/drawing/2014/main" val="3903131168"/>
                    </a:ext>
                  </a:extLst>
                </a:gridCol>
                <a:gridCol w="795188">
                  <a:extLst>
                    <a:ext uri="{9D8B030D-6E8A-4147-A177-3AD203B41FA5}">
                      <a16:colId xmlns:a16="http://schemas.microsoft.com/office/drawing/2014/main" val="3482180476"/>
                    </a:ext>
                  </a:extLst>
                </a:gridCol>
                <a:gridCol w="823220">
                  <a:extLst>
                    <a:ext uri="{9D8B030D-6E8A-4147-A177-3AD203B41FA5}">
                      <a16:colId xmlns:a16="http://schemas.microsoft.com/office/drawing/2014/main" val="875587302"/>
                    </a:ext>
                  </a:extLst>
                </a:gridCol>
                <a:gridCol w="823220">
                  <a:extLst>
                    <a:ext uri="{9D8B030D-6E8A-4147-A177-3AD203B41FA5}">
                      <a16:colId xmlns:a16="http://schemas.microsoft.com/office/drawing/2014/main" val="2444208706"/>
                    </a:ext>
                  </a:extLst>
                </a:gridCol>
              </a:tblGrid>
              <a:tr h="55027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Profilul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Ocupate zilnic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Durata medie de utilizare a patului în an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Rata de utilizare a patului (%)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Rotația patului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56229"/>
                  </a:ext>
                </a:extLst>
              </a:tr>
              <a:tr h="26368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915673"/>
                  </a:ext>
                </a:extLst>
              </a:tr>
              <a:tr h="55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chirurgie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128503"/>
                  </a:ext>
                </a:extLst>
              </a:tr>
              <a:tr h="55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chirurgie cardiovasculară și toracică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156132"/>
                  </a:ext>
                </a:extLst>
              </a:tr>
              <a:tr h="2636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terapie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201857"/>
                  </a:ext>
                </a:extLst>
              </a:tr>
              <a:tr h="2636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 COVID-19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903509"/>
                  </a:ext>
                </a:extLst>
              </a:tr>
              <a:tr h="2636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ATI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979473"/>
                  </a:ext>
                </a:extLst>
              </a:tr>
              <a:tr h="2636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SPITAL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471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68,7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1036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707C9D-0204-4795-8669-8235BC777C28}"/>
              </a:ext>
            </a:extLst>
          </p:cNvPr>
          <p:cNvSpPr txBox="1"/>
          <p:nvPr/>
        </p:nvSpPr>
        <p:spPr>
          <a:xfrm rot="16200000">
            <a:off x="-709156" y="3942139"/>
            <a:ext cx="267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INDICATORI DE ACTIVTATE 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BA729E9-5A2F-49D3-B2EC-11C8A370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760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AC05A5-F933-45B4-A2DE-273FDA0A46F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78280" y="1690688"/>
          <a:ext cx="987552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3145701">
                  <a:extLst>
                    <a:ext uri="{9D8B030D-6E8A-4147-A177-3AD203B41FA5}">
                      <a16:colId xmlns:a16="http://schemas.microsoft.com/office/drawing/2014/main" val="927530180"/>
                    </a:ext>
                  </a:extLst>
                </a:gridCol>
                <a:gridCol w="2147643">
                  <a:extLst>
                    <a:ext uri="{9D8B030D-6E8A-4147-A177-3AD203B41FA5}">
                      <a16:colId xmlns:a16="http://schemas.microsoft.com/office/drawing/2014/main" val="2741012255"/>
                    </a:ext>
                  </a:extLst>
                </a:gridCol>
                <a:gridCol w="2291088">
                  <a:extLst>
                    <a:ext uri="{9D8B030D-6E8A-4147-A177-3AD203B41FA5}">
                      <a16:colId xmlns:a16="http://schemas.microsoft.com/office/drawing/2014/main" val="21362962"/>
                    </a:ext>
                  </a:extLst>
                </a:gridCol>
                <a:gridCol w="2291088">
                  <a:extLst>
                    <a:ext uri="{9D8B030D-6E8A-4147-A177-3AD203B41FA5}">
                      <a16:colId xmlns:a16="http://schemas.microsoft.com/office/drawing/2014/main" val="4223472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Profilul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Durata medie de spitalizare a pacienților la pat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Durata medie de tratare a bolnavilor externați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Durata medie de inactivitate a 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patului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78512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chirurgie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448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chirurgie cardiovasculară și toracică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06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terapie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62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 COVID-19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072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ATI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78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SPITAL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579680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F57F031-E34A-40A9-B750-9A21F474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Activitatea patului în staționar 2021</a:t>
            </a:r>
            <a:endParaRPr lang="ro-RO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DECEE-1FF4-4548-A4C4-29DB5EE50EC4}"/>
              </a:ext>
            </a:extLst>
          </p:cNvPr>
          <p:cNvSpPr txBox="1"/>
          <p:nvPr/>
        </p:nvSpPr>
        <p:spPr>
          <a:xfrm rot="16200000">
            <a:off x="-709156" y="3942139"/>
            <a:ext cx="267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INDICATORI DE ACTIVTATE </a:t>
            </a: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1222D429-6722-45F6-B274-E3C01FC2929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78281" y="4306890"/>
          <a:ext cx="9875520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345662">
                  <a:extLst>
                    <a:ext uri="{9D8B030D-6E8A-4147-A177-3AD203B41FA5}">
                      <a16:colId xmlns:a16="http://schemas.microsoft.com/office/drawing/2014/main" val="1519302148"/>
                    </a:ext>
                  </a:extLst>
                </a:gridCol>
                <a:gridCol w="1363944">
                  <a:extLst>
                    <a:ext uri="{9D8B030D-6E8A-4147-A177-3AD203B41FA5}">
                      <a16:colId xmlns:a16="http://schemas.microsoft.com/office/drawing/2014/main" val="1732066096"/>
                    </a:ext>
                  </a:extLst>
                </a:gridCol>
                <a:gridCol w="1363944">
                  <a:extLst>
                    <a:ext uri="{9D8B030D-6E8A-4147-A177-3AD203B41FA5}">
                      <a16:colId xmlns:a16="http://schemas.microsoft.com/office/drawing/2014/main" val="1842582044"/>
                    </a:ext>
                  </a:extLst>
                </a:gridCol>
                <a:gridCol w="1128574">
                  <a:extLst>
                    <a:ext uri="{9D8B030D-6E8A-4147-A177-3AD203B41FA5}">
                      <a16:colId xmlns:a16="http://schemas.microsoft.com/office/drawing/2014/main" val="3116005181"/>
                    </a:ext>
                  </a:extLst>
                </a:gridCol>
                <a:gridCol w="1278447">
                  <a:extLst>
                    <a:ext uri="{9D8B030D-6E8A-4147-A177-3AD203B41FA5}">
                      <a16:colId xmlns:a16="http://schemas.microsoft.com/office/drawing/2014/main" val="2514359607"/>
                    </a:ext>
                  </a:extLst>
                </a:gridCol>
                <a:gridCol w="1278447">
                  <a:extLst>
                    <a:ext uri="{9D8B030D-6E8A-4147-A177-3AD203B41FA5}">
                      <a16:colId xmlns:a16="http://schemas.microsoft.com/office/drawing/2014/main" val="3870189503"/>
                    </a:ext>
                  </a:extLst>
                </a:gridCol>
                <a:gridCol w="1116502">
                  <a:extLst>
                    <a:ext uri="{9D8B030D-6E8A-4147-A177-3AD203B41FA5}">
                      <a16:colId xmlns:a16="http://schemas.microsoft.com/office/drawing/2014/main" val="149174564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5063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Asigurat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 plată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Asigurat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 plată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91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chirurgie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61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chirurgie cardiovasculară și toracică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00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Terapie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01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COVID-19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849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ATI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82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8,57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4,38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8,38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427759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B23D05-BBF9-4BF8-A281-4C5E83BA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28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9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767893" y="209414"/>
            <a:ext cx="5814391" cy="51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ctrTitle"/>
          </p:nvPr>
        </p:nvSpPr>
        <p:spPr>
          <a:xfrm>
            <a:off x="1484243" y="1539807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naliza activității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economico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financiar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x-non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x-non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instituției pentru </a:t>
            </a:r>
            <a:r>
              <a:rPr lang="x-non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anul 202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545A49D-0986-4737-9F14-7B8AAB556C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4853" y="1949938"/>
          <a:ext cx="10962293" cy="4036860"/>
        </p:xfrm>
        <a:graphic>
          <a:graphicData uri="http://schemas.openxmlformats.org/drawingml/2006/table">
            <a:tbl>
              <a:tblPr/>
              <a:tblGrid>
                <a:gridCol w="3291883">
                  <a:extLst>
                    <a:ext uri="{9D8B030D-6E8A-4147-A177-3AD203B41FA5}">
                      <a16:colId xmlns:a16="http://schemas.microsoft.com/office/drawing/2014/main" val="1788571768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156103376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2137372615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612855610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4090235287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299446171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1795526736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1608853809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2505662253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4212671058"/>
                    </a:ext>
                  </a:extLst>
                </a:gridCol>
                <a:gridCol w="767041">
                  <a:extLst>
                    <a:ext uri="{9D8B030D-6E8A-4147-A177-3AD203B41FA5}">
                      <a16:colId xmlns:a16="http://schemas.microsoft.com/office/drawing/2014/main" val="2376357986"/>
                    </a:ext>
                  </a:extLst>
                </a:gridCol>
              </a:tblGrid>
              <a:tr h="224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48053"/>
                  </a:ext>
                </a:extLst>
              </a:tr>
              <a:tr h="88068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Adresări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Internări 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Rata internări, 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Refuzuri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Rata refuzuri,%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Adresări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Internări 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Rata internări, 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Refuzuri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Rata refuzuri,%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40043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Secția Consultativă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918008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Serviciul 112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898234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AVIASAN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26008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 (CMF, CS)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683955"/>
                  </a:ext>
                </a:extLst>
              </a:tr>
              <a:tr h="440342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Secțiile consultative raionale, municipale, republicane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71810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 interspitalicesc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842241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MS (Adminnistrația)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216105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Catedrele (USMF)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84047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 cerere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038072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Fără trimitere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566621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spital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dirty="0">
                          <a:solidFill>
                            <a:schemeClr val="accent2"/>
                          </a:solidFill>
                        </a:rPr>
                        <a:t>26720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311591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l" fontAlgn="ctr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Media pe 24 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78502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EBEFCF-50E7-4C4C-925E-A135FDA6A2A2}"/>
              </a:ext>
            </a:extLst>
          </p:cNvPr>
          <p:cNvSpPr txBox="1"/>
          <p:nvPr/>
        </p:nvSpPr>
        <p:spPr>
          <a:xfrm>
            <a:off x="614853" y="89862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secției de internare anul 2020 comparativ cu anul 2021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CF4E7077-6EF4-4BFB-9E9C-0F894B17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15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887023"/>
            <a:ext cx="10515600" cy="803665"/>
          </a:xfrm>
        </p:spPr>
        <p:txBody>
          <a:bodyPr>
            <a:noAutofit/>
          </a:bodyPr>
          <a:lstStyle/>
          <a:p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Contractul de prest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</a:t>
            </a:r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servici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 </a:t>
            </a:r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medicale 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încheiat cu CNAM </a:t>
            </a:r>
            <a:r>
              <a:rPr lang="x-none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ro-RO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anul 2021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991544" y="2204865"/>
            <a:ext cx="8424936" cy="39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ontract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inițial  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574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798,6</a:t>
            </a:r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mii lei</a:t>
            </a:r>
          </a:p>
          <a:p>
            <a:pPr>
              <a:buNone/>
            </a:pPr>
            <a:endParaRPr lang="ro-RO" sz="2400" b="1" dirty="0">
              <a:cs typeface="Times New Roman" pitchFamily="18" charset="0"/>
            </a:endParaRPr>
          </a:p>
          <a:p>
            <a:pPr>
              <a:buNone/>
            </a:pPr>
            <a:r>
              <a:rPr lang="ro-RO" sz="2400" b="1" dirty="0">
                <a:cs typeface="Times New Roman" pitchFamily="18" charset="0"/>
              </a:rPr>
              <a:t>    </a:t>
            </a:r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16  Acorduri adiționale: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sz="2400" dirty="0" err="1">
                <a:latin typeface="Times New Roman" pitchFamily="18" charset="0"/>
                <a:cs typeface="Times New Roman" pitchFamily="18" charset="0"/>
              </a:rPr>
              <a:t>uget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global COVID-19 –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041,5 mii lei</a:t>
            </a:r>
          </a:p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Buget pentru creșterea cheltuielilor de personal –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085,4 mii lei </a:t>
            </a:r>
          </a:p>
          <a:p>
            <a:pPr>
              <a:buNone/>
            </a:pPr>
            <a:endParaRPr lang="x-none" sz="2400" b="1" dirty="0">
              <a:cs typeface="Times New Roman" pitchFamily="18" charset="0"/>
            </a:endParaRPr>
          </a:p>
          <a:p>
            <a:pPr algn="ctr">
              <a:buNone/>
            </a:pP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CONTRACTAT  2021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620 893,6 mii lei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838200" y="887413"/>
            <a:ext cx="10515600" cy="803275"/>
          </a:xfrm>
        </p:spPr>
        <p:txBody>
          <a:bodyPr>
            <a:noAutofit/>
          </a:bodyPr>
          <a:lstStyle/>
          <a:p>
            <a:pPr algn="r"/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tructur</a:t>
            </a:r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comparativă 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veniturilor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acumulate</a:t>
            </a:r>
            <a: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x-non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22300"/>
              </p:ext>
            </p:extLst>
          </p:nvPr>
        </p:nvGraphicFramePr>
        <p:xfrm>
          <a:off x="838200" y="1852545"/>
          <a:ext cx="9717157" cy="390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2393">
                  <a:extLst>
                    <a:ext uri="{9D8B030D-6E8A-4147-A177-3AD203B41FA5}">
                      <a16:colId xmlns:a16="http://schemas.microsoft.com/office/drawing/2014/main" val="1770995959"/>
                    </a:ext>
                  </a:extLst>
                </a:gridCol>
                <a:gridCol w="1754832">
                  <a:extLst>
                    <a:ext uri="{9D8B030D-6E8A-4147-A177-3AD203B41FA5}">
                      <a16:colId xmlns:a16="http://schemas.microsoft.com/office/drawing/2014/main" val="554134802"/>
                    </a:ext>
                  </a:extLst>
                </a:gridCol>
                <a:gridCol w="1769966">
                  <a:extLst>
                    <a:ext uri="{9D8B030D-6E8A-4147-A177-3AD203B41FA5}">
                      <a16:colId xmlns:a16="http://schemas.microsoft.com/office/drawing/2014/main" val="1451533310"/>
                    </a:ext>
                  </a:extLst>
                </a:gridCol>
                <a:gridCol w="1769966">
                  <a:extLst>
                    <a:ext uri="{9D8B030D-6E8A-4147-A177-3AD203B41FA5}">
                      <a16:colId xmlns:a16="http://schemas.microsoft.com/office/drawing/2014/main" val="2398267789"/>
                    </a:ext>
                  </a:extLst>
                </a:gridCol>
              </a:tblGrid>
              <a:tr h="28721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SURSE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o-RO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REALIZAT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o-RO" sz="2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mii lei 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8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o-RO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9880904"/>
                  </a:ext>
                </a:extLst>
              </a:tr>
              <a:tr h="30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Fondurile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CNAM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388</a:t>
                      </a:r>
                      <a:r>
                        <a:rPr lang="en-US" sz="2000" b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913,5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442 284,1*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618 525,2</a:t>
                      </a:r>
                      <a:endParaRPr lang="ru-RU" sz="2000" b="0" i="0" u="none" strike="noStrike" dirty="0">
                        <a:solidFill>
                          <a:srgbClr val="170CEE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152378"/>
                  </a:ext>
                </a:extLst>
              </a:tr>
              <a:tr h="567139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0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ervicii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contra</a:t>
                      </a:r>
                      <a:r>
                        <a:rPr lang="en-US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</a:t>
                      </a:r>
                      <a:r>
                        <a:rPr lang="ro-RO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ă,  incl. medicale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r>
                        <a:rPr lang="en-US" sz="2000" b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522,2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12 408,4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13 427,0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158439"/>
                  </a:ext>
                </a:extLst>
              </a:tr>
              <a:tr h="567139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</a:t>
                      </a:r>
                      <a:r>
                        <a:rPr lang="ro-RO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dezvoltare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și</a:t>
                      </a:r>
                      <a:r>
                        <a:rPr lang="ro-RO" sz="20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1" u="none" strike="noStrike" baseline="0" dirty="0" smtClean="0">
                          <a:solidFill>
                            <a:srgbClr val="1109B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CNAM</a:t>
                      </a:r>
                      <a:endParaRPr lang="en-US" sz="2000" b="1" i="0" u="none" strike="noStrike" dirty="0">
                        <a:solidFill>
                          <a:srgbClr val="1109B7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solidFill>
                            <a:srgbClr val="1109B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2000" b="0" u="none" strike="noStrike" baseline="0" dirty="0" smtClean="0">
                          <a:solidFill>
                            <a:srgbClr val="1109B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0" u="none" strike="noStrike" dirty="0" smtClean="0">
                          <a:solidFill>
                            <a:srgbClr val="1109B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073,5</a:t>
                      </a:r>
                      <a:endParaRPr lang="en-US" sz="2000" b="0" i="0" u="none" strike="noStrike" dirty="0" smtClean="0">
                        <a:solidFill>
                          <a:srgbClr val="1109B7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0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976,7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657023"/>
                  </a:ext>
                </a:extLst>
              </a:tr>
              <a:tr h="300408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Venituri din </a:t>
                      </a:r>
                      <a:r>
                        <a:rPr lang="en-US" sz="2000" b="1" u="none" strike="noStrike" kern="1200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</a:t>
                      </a:r>
                      <a:r>
                        <a:rPr lang="ro-RO" sz="2000" b="1" u="none" strike="noStrike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ți</a:t>
                      </a:r>
                      <a:r>
                        <a:rPr lang="en-US" sz="2000" b="1" u="none" strike="noStrike" kern="1200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3 994,9</a:t>
                      </a:r>
                      <a:r>
                        <a:rPr lang="en-US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4 230,7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4 203,2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840466"/>
                  </a:ext>
                </a:extLst>
              </a:tr>
              <a:tr h="300408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Activitate științifică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1 332,8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579,8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433,3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3603278"/>
                  </a:ext>
                </a:extLst>
              </a:tr>
              <a:tr h="300408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Medicamente</a:t>
                      </a:r>
                      <a:r>
                        <a:rPr lang="ro-RO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centralizate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32 083,3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26 919,9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22 616,6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0895154"/>
                  </a:ext>
                </a:extLst>
              </a:tr>
              <a:tr h="567139">
                <a:tc>
                  <a:txBody>
                    <a:bodyPr/>
                    <a:lstStyle/>
                    <a:p>
                      <a:pPr algn="l" fontAlgn="b"/>
                      <a:r>
                        <a:rPr lang="ro-RO" sz="2000" b="1" u="none" strike="noStrike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Proiect transfrontalier moldo-român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o-RO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168,9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2759948"/>
                  </a:ext>
                </a:extLst>
              </a:tr>
              <a:tr h="30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</a:t>
                      </a:r>
                      <a:r>
                        <a:rPr lang="en-US" sz="2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TOTAL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463</a:t>
                      </a:r>
                      <a:r>
                        <a:rPr lang="ro-RO" sz="2000" b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920</a:t>
                      </a:r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481 075,1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659 977,7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607033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8200" y="5916094"/>
            <a:ext cx="979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Îndemnizații unice</a:t>
            </a:r>
            <a:r>
              <a:rPr lang="ro-RO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angajaților infectați cu COVID-19 în anul 2021</a:t>
            </a:r>
            <a:r>
              <a:rPr lang="ro-RO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ro-RO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431</a:t>
            </a:r>
            <a:r>
              <a:rPr lang="ro-RO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persoane 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în sumă de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6 896</a:t>
            </a:r>
            <a:r>
              <a:rPr lang="ro-RO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,0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mii lei</a:t>
            </a:r>
          </a:p>
        </p:txBody>
      </p:sp>
    </p:spTree>
    <p:extLst>
      <p:ext uri="{BB962C8B-B14F-4D97-AF65-F5344CB8AC3E}">
        <p14:creationId xmlns:p14="http://schemas.microsoft.com/office/powerpoint/2010/main" val="22330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887413"/>
            <a:ext cx="10515600" cy="803275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Venituri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fondurile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CNAM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43637"/>
              </p:ext>
            </p:extLst>
          </p:nvPr>
        </p:nvGraphicFramePr>
        <p:xfrm>
          <a:off x="935075" y="1949300"/>
          <a:ext cx="9570585" cy="3646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1388">
                  <a:extLst>
                    <a:ext uri="{9D8B030D-6E8A-4147-A177-3AD203B41FA5}">
                      <a16:colId xmlns:a16="http://schemas.microsoft.com/office/drawing/2014/main" val="2232030012"/>
                    </a:ext>
                  </a:extLst>
                </a:gridCol>
                <a:gridCol w="1686661">
                  <a:extLst>
                    <a:ext uri="{9D8B030D-6E8A-4147-A177-3AD203B41FA5}">
                      <a16:colId xmlns:a16="http://schemas.microsoft.com/office/drawing/2014/main" val="3124750133"/>
                    </a:ext>
                  </a:extLst>
                </a:gridCol>
                <a:gridCol w="1785875">
                  <a:extLst>
                    <a:ext uri="{9D8B030D-6E8A-4147-A177-3AD203B41FA5}">
                      <a16:colId xmlns:a16="http://schemas.microsoft.com/office/drawing/2014/main" val="4161699570"/>
                    </a:ext>
                  </a:extLst>
                </a:gridCol>
                <a:gridCol w="1686661">
                  <a:extLst>
                    <a:ext uri="{9D8B030D-6E8A-4147-A177-3AD203B41FA5}">
                      <a16:colId xmlns:a16="http://schemas.microsoft.com/office/drawing/2014/main" val="3773972534"/>
                    </a:ext>
                  </a:extLst>
                </a:gridCol>
              </a:tblGrid>
              <a:tr h="6672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o-RO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Asistență medicală contractată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o-RO" sz="24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FACTURAT, </a:t>
                      </a:r>
                      <a:r>
                        <a:rPr lang="ro-RO" sz="2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mii lei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02">
                <a:tc vMerge="1">
                  <a:txBody>
                    <a:bodyPr/>
                    <a:lstStyle/>
                    <a:p>
                      <a:pPr algn="l" fontAlgn="b"/>
                      <a:endParaRPr lang="en-US" sz="18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24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6128222"/>
                  </a:ext>
                </a:extLst>
              </a:tr>
              <a:tr h="494815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None/>
                      </a:pPr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</a:t>
                      </a:r>
                      <a:r>
                        <a:rPr lang="en-US" sz="24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ctivitate</a:t>
                      </a:r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spitaliceasc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</a:t>
                      </a: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372 781,6</a:t>
                      </a:r>
                      <a:endParaRPr lang="ru-RU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indent="-342900" algn="ctr" fontAlgn="b">
                        <a:buFont typeface="Arial" panose="020B0604020202020204" pitchFamily="34" charset="0"/>
                        <a:buNone/>
                      </a:pPr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407 653,1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596 464,9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5210564"/>
                  </a:ext>
                </a:extLst>
              </a:tr>
              <a:tr h="847839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None/>
                      </a:pP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Asistență medicală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None/>
                      </a:pPr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s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pecializată de </a:t>
                      </a:r>
                      <a:r>
                        <a:rPr lang="ro-RO" sz="24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7 346,9</a:t>
                      </a:r>
                      <a:endParaRPr lang="ro-RO" sz="2400" b="0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indent="-342900" algn="ctr" fontAlgn="b">
                        <a:buFont typeface="Arial" panose="020B0604020202020204" pitchFamily="34" charset="0"/>
                        <a:buNone/>
                      </a:pPr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8 328,5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11 341,2</a:t>
                      </a:r>
                      <a:endParaRPr lang="ro-RO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066544"/>
                  </a:ext>
                </a:extLst>
              </a:tr>
              <a:tr h="494815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ro-RO" sz="24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ervicii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înaltă</a:t>
                      </a:r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erformanță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8 785,0</a:t>
                      </a:r>
                      <a:endParaRPr lang="en-US" sz="2400" b="0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indent="-342900" algn="ctr" fontAlgn="b">
                        <a:buFont typeface="Arial" panose="020B0604020202020204" pitchFamily="34" charset="0"/>
                        <a:buNone/>
                      </a:pPr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6 302,5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10 719,1</a:t>
                      </a:r>
                      <a:endParaRPr lang="en-US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3022064"/>
                  </a:ext>
                </a:extLst>
              </a:tr>
              <a:tr h="494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endParaRPr lang="en-US" sz="2400" b="1" i="1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388 913,5</a:t>
                      </a:r>
                      <a:endParaRPr lang="ru-RU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422 284,1</a:t>
                      </a:r>
                      <a:endParaRPr lang="en-US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618 525,2</a:t>
                      </a:r>
                      <a:endParaRPr lang="ru-RU" sz="2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3575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35075" y="5724128"/>
            <a:ext cx="1041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Cazuri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tratate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din care:         </a:t>
            </a:r>
            <a:r>
              <a:rPr lang="x-non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x-non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996       </a:t>
            </a:r>
            <a:r>
              <a:rPr lang="x-non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583        </a:t>
            </a:r>
            <a:r>
              <a:rPr lang="x-non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325</a:t>
            </a:r>
          </a:p>
          <a:p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cazuri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ro-RO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828           </a:t>
            </a:r>
            <a:r>
              <a:rPr lang="x-non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2</a:t>
            </a:r>
            <a:r>
              <a:rPr lang="ro-RO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499</a:t>
            </a: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962629" y="2564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882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887413"/>
            <a:ext cx="10515600" cy="803275"/>
          </a:xfrm>
        </p:spPr>
        <p:txBody>
          <a:bodyPr>
            <a:noAutofit/>
          </a:bodyPr>
          <a:lstStyle/>
          <a:p>
            <a:r>
              <a:rPr lang="ro-RO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Realizarea devizului  de cheltuieli  </a:t>
            </a:r>
            <a:b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93010"/>
              </p:ext>
            </p:extLst>
          </p:nvPr>
        </p:nvGraphicFramePr>
        <p:xfrm>
          <a:off x="955589" y="1852545"/>
          <a:ext cx="9937697" cy="33158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1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9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Articole de cheltuieli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EFECTIV</a:t>
                      </a:r>
                      <a:r>
                        <a:rPr lang="ro-RO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, 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mii lei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2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o-RO" sz="2000" b="1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2020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2021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Cheltuieli de personal, </a:t>
                      </a: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din care: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212 706,9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266 919,7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402 881,0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o-RO" sz="20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-Fondul</a:t>
                      </a: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remunerare a muncii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173 638,1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217 897,1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324 902,4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Produse alimentare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6 417,6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3 711,7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5 548,8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Medicamente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130 461,3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149 983,7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182 748,1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 </a:t>
                      </a: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cheltuieli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126 502,3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130 795,2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147 311,6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476 088,1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555 476,9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738 489,5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asetăText 5"/>
          <p:cNvSpPr txBox="1"/>
          <p:nvPr/>
        </p:nvSpPr>
        <p:spPr>
          <a:xfrm>
            <a:off x="1123837" y="5269870"/>
            <a:ext cx="96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Alimentație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 pentru </a:t>
            </a:r>
            <a:r>
              <a:rPr lang="ro-RO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zi/pat, </a:t>
            </a:r>
            <a:r>
              <a:rPr lang="ro-RO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lei </a:t>
            </a:r>
            <a:r>
              <a:rPr lang="ro-RO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ro-RO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ro-RO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                  	31                			29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tăText 4"/>
          <p:cNvSpPr txBox="1"/>
          <p:nvPr/>
        </p:nvSpPr>
        <p:spPr>
          <a:xfrm>
            <a:off x="1123837" y="5771500"/>
            <a:ext cx="9888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Medicamente,   </a:t>
            </a:r>
            <a:r>
              <a:rPr lang="ro-RO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lei </a:t>
            </a:r>
            <a:r>
              <a:rPr lang="ro-RO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 -  pentru </a:t>
            </a:r>
            <a:r>
              <a:rPr lang="ro-RO" sz="2000" b="1" dirty="0">
                <a:solidFill>
                  <a:srgbClr val="170C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zi/pat</a:t>
            </a:r>
            <a:r>
              <a:rPr lang="ro-RO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</a:t>
            </a:r>
            <a:r>
              <a:rPr lang="ro-RO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596              </a:t>
            </a:r>
            <a:r>
              <a:rPr lang="ro-RO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1 123               </a:t>
            </a:r>
            <a:r>
              <a:rPr lang="ro-RO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932</a:t>
            </a:r>
            <a:endParaRPr lang="ro-RO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 -  pentru </a:t>
            </a:r>
            <a:r>
              <a:rPr lang="ro-RO" sz="2000" b="1" dirty="0">
                <a:solidFill>
                  <a:srgbClr val="170C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caz tratat                                     </a:t>
            </a:r>
            <a:r>
              <a:rPr lang="ro-RO" sz="2000" b="1" dirty="0" smtClean="0">
                <a:solidFill>
                  <a:srgbClr val="170C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ro-RO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o-RO" sz="2000" b="1" dirty="0">
                <a:latin typeface="Calibri" panose="020F0502020204030204" pitchFamily="34" charset="0"/>
                <a:cs typeface="Calibri" panose="020F0502020204030204" pitchFamily="34" charset="0"/>
              </a:rPr>
              <a:t>688             9 845            </a:t>
            </a:r>
            <a:r>
              <a:rPr lang="ro-RO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7 </a:t>
            </a:r>
            <a:r>
              <a:rPr lang="ro-RO" sz="2000" b="1" dirty="0">
                <a:latin typeface="Calibri" panose="020F0502020204030204" pitchFamily="34" charset="0"/>
                <a:cs typeface="Calibri" panose="020F0502020204030204" pitchFamily="34" charset="0"/>
              </a:rPr>
              <a:t>813</a:t>
            </a: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26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887413"/>
            <a:ext cx="10515600" cy="803275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Fondul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emunerare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ro-RO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uncii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 dinamică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887699"/>
              </p:ext>
            </p:extLst>
          </p:nvPr>
        </p:nvGraphicFramePr>
        <p:xfrm>
          <a:off x="964275" y="2268597"/>
          <a:ext cx="8072496" cy="2143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706">
                <a:tc>
                  <a:txBody>
                    <a:bodyPr/>
                    <a:lstStyle/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ru-RU" sz="20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93">
                <a:tc>
                  <a:txBody>
                    <a:bodyPr/>
                    <a:lstStyle/>
                    <a:p>
                      <a:pPr algn="l"/>
                      <a:r>
                        <a:rPr lang="ro-RO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RM</a:t>
                      </a:r>
                      <a:r>
                        <a:rPr lang="ro-RO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integral, </a:t>
                      </a:r>
                      <a:r>
                        <a:rPr lang="ro-RO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mii lei</a:t>
                      </a:r>
                      <a:endParaRPr lang="ru-RU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</a:t>
                      </a:r>
                      <a:r>
                        <a:rPr lang="ro-RO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638,1</a:t>
                      </a:r>
                      <a:endParaRPr lang="ro-RO" sz="20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217 897,1</a:t>
                      </a:r>
                      <a:endParaRPr lang="ru-RU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  <a:r>
                        <a:rPr lang="ro-RO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902,4</a:t>
                      </a:r>
                      <a:endParaRPr lang="ru-RU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Salariu mediu,</a:t>
                      </a:r>
                      <a:r>
                        <a:rPr lang="ro-RO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0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</a:t>
                      </a:r>
                      <a:endParaRPr lang="ru-RU" sz="20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8 789</a:t>
                      </a:r>
                      <a:endParaRPr lang="ru-RU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11 029 </a:t>
                      </a:r>
                      <a:endParaRPr lang="ru-RU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15 201</a:t>
                      </a:r>
                      <a:endParaRPr lang="ru-RU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8200" y="4824738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accent5">
                    <a:lumMod val="75000"/>
                  </a:schemeClr>
                </a:solidFill>
              </a:rPr>
              <a:t>Creșterea FRM se datorează:</a:t>
            </a:r>
          </a:p>
          <a:p>
            <a:r>
              <a:rPr lang="ro-RO" b="1" dirty="0"/>
              <a:t>       - </a:t>
            </a:r>
            <a:r>
              <a:rPr lang="ro-RO" dirty="0"/>
              <a:t>creșterii din 1 octombrie 2019 a </a:t>
            </a:r>
            <a:r>
              <a:rPr lang="ro-RO" b="1" dirty="0"/>
              <a:t>sporului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pentru nopți</a:t>
            </a:r>
            <a:r>
              <a:rPr lang="ro-RO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r>
              <a:rPr lang="ro-RO" dirty="0"/>
              <a:t>       -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indexării salariului cu 10%, </a:t>
            </a:r>
            <a:r>
              <a:rPr lang="ro-RO" dirty="0"/>
              <a:t>începând cu 1 aprilie 2020.</a:t>
            </a:r>
          </a:p>
          <a:p>
            <a:r>
              <a:rPr lang="ro-RO" dirty="0"/>
              <a:t>       -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majorării cu 30% a salariului de funcție </a:t>
            </a:r>
            <a:r>
              <a:rPr lang="ro-RO" dirty="0"/>
              <a:t>a personalului medical din </a:t>
            </a:r>
            <a:r>
              <a:rPr lang="ro-RO" b="1" dirty="0"/>
              <a:t>01.09.2020, 01.01.21</a:t>
            </a:r>
          </a:p>
          <a:p>
            <a:r>
              <a:rPr lang="ro-RO" dirty="0"/>
              <a:t>       -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majorării cu 56% a salariului de funcție </a:t>
            </a:r>
            <a:r>
              <a:rPr lang="ro-RO" b="1" dirty="0"/>
              <a:t>a personalului </a:t>
            </a:r>
            <a:r>
              <a:rPr lang="ro-RO" dirty="0"/>
              <a:t>nemedical din </a:t>
            </a:r>
            <a:r>
              <a:rPr lang="ro-RO" b="1" dirty="0"/>
              <a:t>01.11.2021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34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887413"/>
            <a:ext cx="10515600" cy="803275"/>
          </a:xfrm>
        </p:spPr>
        <p:txBody>
          <a:bodyPr>
            <a:noAutofit/>
          </a:bodyPr>
          <a:lstStyle/>
          <a:p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 cheltuieli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mii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lei</a:t>
            </a:r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</a:b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267451"/>
              </p:ext>
            </p:extLst>
          </p:nvPr>
        </p:nvGraphicFramePr>
        <p:xfrm>
          <a:off x="810229" y="1690688"/>
          <a:ext cx="10515600" cy="41852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14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2000" b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Articole de cheltuieli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2019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2020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Servicii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comunale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19 116,1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18 089,7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22 902,7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Perfecționarea cadrelor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860,9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274,6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773,6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Repara</a:t>
                      </a: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ția curentă</a:t>
                      </a:r>
                      <a:r>
                        <a:rPr lang="ro-RO" sz="20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efectuată de terți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8 338,4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7 568,5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1 117,5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Deservirea tehnică, </a:t>
                      </a:r>
                      <a:r>
                        <a:rPr lang="ro-RO" sz="20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</a:t>
                      </a: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piese med.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7 511,0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11 359,4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16 693,6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Servicii medicale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6 474,0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5 674,6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8 036,3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5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Altele</a:t>
                      </a:r>
                      <a:r>
                        <a:rPr lang="ro-RO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(spălarea </a:t>
                      </a:r>
                      <a:r>
                        <a:rPr lang="ro-RO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ro-RO" sz="2000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jeriei</a:t>
                      </a:r>
                      <a:r>
                        <a:rPr lang="ro-RO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mărfuri gospodărești, OMVSD, servicii de telefonie mobilă, internet, servicii informaționale)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15 034,7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22 430,2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27 058,3</a:t>
                      </a:r>
                      <a:endParaRPr lang="ru-RU" sz="2000" b="0" i="1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Amortizare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69 167,2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r>
                        <a:rPr lang="ro-RO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464,8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70 729,6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TOTAL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126 502,3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130 795,2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147 311,6</a:t>
                      </a:r>
                      <a:endParaRPr lang="ru-RU" sz="2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63751" y="5909790"/>
            <a:ext cx="9562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o-RO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Dispozitive medicale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285750" indent="-285750"/>
            <a:r>
              <a:rPr lang="ro-RO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Mijloace fixe gospodărești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mii lei        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o-RO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588,9     </a:t>
            </a:r>
            <a:r>
              <a:rPr lang="ro-RO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8 </a:t>
            </a:r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228,6     </a:t>
            </a:r>
            <a:r>
              <a:rPr lang="ro-RO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2 823,3</a:t>
            </a:r>
          </a:p>
        </p:txBody>
      </p:sp>
    </p:spTree>
    <p:extLst>
      <p:ext uri="{BB962C8B-B14F-4D97-AF65-F5344CB8AC3E}">
        <p14:creationId xmlns:p14="http://schemas.microsoft.com/office/powerpoint/2010/main" val="1805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887413"/>
            <a:ext cx="10515600" cy="803275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Achiziționare de mijloace fixe, mii lei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37789"/>
              </p:ext>
            </p:extLst>
          </p:nvPr>
        </p:nvGraphicFramePr>
        <p:xfrm>
          <a:off x="838201" y="1826014"/>
          <a:ext cx="10393016" cy="481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5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0"/>
            <a:ext cx="7886700" cy="687610"/>
          </a:xfrm>
        </p:spPr>
        <p:txBody>
          <a:bodyPr>
            <a:normAutofit/>
          </a:bodyPr>
          <a:lstStyle/>
          <a:p>
            <a:r>
              <a:rPr lang="x-none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Mijloace </a:t>
            </a:r>
            <a:r>
              <a:rPr lang="x-none" sz="3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fixe achiziționate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2019 - 2021</a:t>
            </a:r>
          </a:p>
        </p:txBody>
      </p:sp>
      <p:pic>
        <p:nvPicPr>
          <p:cNvPr id="6" name="Picture 4" descr="C:\Users\AdamA\Desktop\21_ePM-10-12-15-2000x0-c-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1052738"/>
            <a:ext cx="2269454" cy="145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09720" y="2714621"/>
            <a:ext cx="2287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600" b="1" dirty="0" err="1">
                <a:cs typeface="Times New Roman" pitchFamily="18" charset="0"/>
              </a:rPr>
              <a:t>Ultrasonograf</a:t>
            </a:r>
            <a:r>
              <a:rPr lang="en-US" sz="1600" b="1" dirty="0">
                <a:cs typeface="Times New Roman" pitchFamily="18" charset="0"/>
              </a:rPr>
              <a:t> general ARIETTA 850</a:t>
            </a:r>
            <a:endParaRPr lang="ro-RO" sz="1600" b="1" dirty="0">
              <a:cs typeface="Times New Roman" pitchFamily="18" charset="0"/>
            </a:endParaRPr>
          </a:p>
          <a:p>
            <a:pPr algn="ctr" fontAlgn="b"/>
            <a:r>
              <a:rPr lang="en-US" sz="1600" b="1" dirty="0">
                <a:cs typeface="Times New Roman" pitchFamily="18" charset="0"/>
              </a:rPr>
              <a:t>2</a:t>
            </a:r>
            <a:r>
              <a:rPr lang="ro-RO" sz="1600" b="1" dirty="0">
                <a:cs typeface="Times New Roman" pitchFamily="18" charset="0"/>
              </a:rPr>
              <a:t>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4 512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,0 mii lei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8679" y="2714621"/>
            <a:ext cx="244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o-RO" sz="1600" b="1" dirty="0">
                <a:cs typeface="Times New Roman" pitchFamily="18" charset="0"/>
              </a:rPr>
              <a:t>Troliu endoscopic </a:t>
            </a:r>
            <a:endParaRPr lang="en-US" sz="1600" b="1" dirty="0">
              <a:cs typeface="Times New Roman" pitchFamily="18" charset="0"/>
            </a:endParaRP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1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1 647,8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 mii lei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4728" y="2643183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600" b="1" dirty="0" err="1">
                <a:cs typeface="Times New Roman" pitchFamily="18" charset="0"/>
              </a:rPr>
              <a:t>Troliu</a:t>
            </a:r>
            <a:r>
              <a:rPr lang="en-US" sz="1600" b="1" dirty="0">
                <a:cs typeface="Times New Roman" pitchFamily="18" charset="0"/>
              </a:rPr>
              <a:t> endoscopic</a:t>
            </a:r>
          </a:p>
          <a:p>
            <a:pPr algn="ctr" fontAlgn="b"/>
            <a:r>
              <a:rPr lang="en-US" sz="1600" b="1" dirty="0">
                <a:cs typeface="Times New Roman" pitchFamily="18" charset="0"/>
              </a:rPr>
              <a:t>1 </a:t>
            </a:r>
            <a:r>
              <a:rPr lang="en-US" sz="1600" b="1" dirty="0" err="1">
                <a:cs typeface="Times New Roman" pitchFamily="18" charset="0"/>
              </a:rPr>
              <a:t>buc</a:t>
            </a:r>
            <a:r>
              <a:rPr lang="en-US" sz="1600" b="1" dirty="0">
                <a:cs typeface="Times New Roman" pitchFamily="18" charset="0"/>
              </a:rPr>
              <a:t>. </a:t>
            </a:r>
            <a:r>
              <a:rPr lang="ro-RO" sz="1600" b="1" dirty="0"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1 497,6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 mii lei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5786455"/>
            <a:ext cx="292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o-RO" sz="1600" b="1" dirty="0">
                <a:cs typeface="Times New Roman" pitchFamily="18" charset="0"/>
              </a:rPr>
              <a:t>Ultrasonograf portabil </a:t>
            </a:r>
            <a:endParaRPr lang="en-US" sz="1600" b="1" dirty="0">
              <a:cs typeface="Times New Roman" pitchFamily="18" charset="0"/>
            </a:endParaRP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cu troliu M9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ro-RO" sz="1600" b="1" dirty="0">
                <a:cs typeface="Times New Roman" pitchFamily="18" charset="0"/>
              </a:rPr>
              <a:t>-  </a:t>
            </a: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1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677,0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mii lei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52993" y="6072207"/>
            <a:ext cx="2483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o-RO" sz="1600" b="1" dirty="0">
                <a:cs typeface="Times New Roman" pitchFamily="18" charset="0"/>
              </a:rPr>
              <a:t>Autoclav Plusteam 1L</a:t>
            </a:r>
            <a:endParaRPr lang="en-US" sz="1600" b="1" dirty="0">
              <a:cs typeface="Times New Roman" pitchFamily="18" charset="0"/>
            </a:endParaRP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2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1 058,4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 mii lei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52184" y="5842338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600" b="1" dirty="0" err="1">
                <a:cs typeface="Times New Roman" pitchFamily="18" charset="0"/>
              </a:rPr>
              <a:t>Ecograf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 err="1">
                <a:cs typeface="Times New Roman" pitchFamily="18" charset="0"/>
              </a:rPr>
              <a:t>oftalmologic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 err="1">
                <a:cs typeface="Times New Roman" pitchFamily="18" charset="0"/>
              </a:rPr>
              <a:t>avansat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 err="1">
                <a:cs typeface="Times New Roman" pitchFamily="18" charset="0"/>
              </a:rPr>
              <a:t>Accutome</a:t>
            </a:r>
            <a:r>
              <a:rPr lang="en-US" sz="1600" b="1" dirty="0">
                <a:cs typeface="Times New Roman" pitchFamily="18" charset="0"/>
              </a:rPr>
              <a:t> 4Sight</a:t>
            </a: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1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463,9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mii lei</a:t>
            </a:r>
          </a:p>
        </p:txBody>
      </p:sp>
      <p:pic>
        <p:nvPicPr>
          <p:cNvPr id="1026" name="Picture 2" descr="https://hce.fujifilm.com/uploads/tx_hitachimedical/63_ARIETTA8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58" y="785794"/>
            <a:ext cx="2143140" cy="1814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s://cmtrade.ru/image/cache/cache/4001-5000/4516/main/c3f0-es-fujifilm-epx-2500-0-2-228x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554" y="1071546"/>
            <a:ext cx="2171700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30" name="AutoShape 6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Compact Trolley TC-C4 - Olympus Medical System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Users\AdamA\Desktop\TC-C4_trolley_ProductHero_GalleryThumb_3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9141" y="785794"/>
            <a:ext cx="1844671" cy="183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51" name="AutoShape 27" descr="data:image/jpeg;base64,/9j/4AAQSkZJRgABAQAAAQABAAD/2wCEAAoHCBUUFBcVFRUXGBcYGRcXGRgXGRoaHRoaFxoZGSIaGBoeICwkGh0pIBkaJDckKi0vMzMzGiI4PjgyPSwyMy8BCwsLDw4PFxIRGTIgICAvMjIyMjIyNjIyMjIyLz01MjIyNTIyMjIyMi80MjIyMjIyMjIvMjIyPTIyMjIyMi8vMv/AABEIAOEA4QMBIgACEQEDEQH/xAAcAAACAgMBAQAAAAAAAAAAAAAABQQGAgMHAQj/xABAEAACAQIEAwYDBQcDAwUBAAABAgMAEQQSITEFQVEGEyJhcYEyQpEjUmJyoQcUgrHB0fAzQ5IVc+EkU6Ky8WP/xAAXAQEBAQEAAAAAAAAAAAAAAAAAAQID/8QAIREBAAMAAgEEAwAAAAAAAAAAAAECEQMxIUFRYXEEEhP/2gAMAwEAAhEDEQA/AOzUUUUBRRRQFFFFAUUUUBRWJNtTVT4329wsF1Q9845RkZQfxPt9LnyoLdVd452vwuFurSZ5B/tx2Zr/AItbL7kVzPjXa/F4q4Z+6jP+3Hdbj8TfE36Dyqu3A+Ee5/tVxNWzjfb7FTXEdoI/wm7kech2/hA9ad/s47QyO5w8sjSBk7yJnN2BX40zE3Isbi/Q1y6eTQk3NtzuB6nYUy7PcTMUkU67wuHsNyh8Lr7qWHvWprOan7eX0RRWqNwwDKbqQCCNiDqCK21hoUUUUBRRRQFFFFAUUUUBRRRQFFFFAUUUUBRRRQFFFFAUVEx2OjhUvK6oo5uQB7dT5VQ+OftMRbphEznlI4IX1VPib3tQdBmmVFLOwVRqWYgADzJ2ql8b/aLBHdcOvfPtm1VAfW129hY9a5vxPimIxTZsRKzcwvIflQeFfXeoq6baefP68q1jOmnGO0GKxf8ArSEJ/wC2vhT/AID4v4iaVAW2Hud//FRp8ci7eI/p9aV4niTNzsPLQVutJn4Zm8Gk+KVdzc/5zpZieIk7aClU2M6a1K4NhEnaRHcq/du0Q0s8g2jPm2oBvvarNq1+UitrJkollXPI6xxkHKW0BA2EaDVvKw963cGxEYkZEZnXTxMMpIYWbw3NgDa2p3pVgERlBZczL4bfUjQmxJ1AHlsajYGbJICdNbNysDofpv7Vm15ntutYh9J/s64l3uDVGPjgYwn8q2KH0yED+E1ba5H+zjiWTFBCfDiI8p/7sVyPquce4rrlYloUUUVAUUUUBRRRQFFFFAUUUUBRRRQFFFFB5RS7jPF4sJEZZWsoNgBuzG5CqOZ0P0Ncu41+0rETXTDJ3Sfe0aS3mfhT9T51cHUeK8agwq5ppVToCbs35VGrewrnvG/2nO5KYOPL/wD0kGZvVUBsvqx9q57Kxdi8js7nc5iSfVzqfasg9hyVeg0//asQzqRjMVLM/eTyM7eZzEeQ5KPICsAbDSyjn/5J3qBNj1X4dfM0txOOJ3NdIpPr4Ym3t5N5scq7a0sxPEGbc6fQUrlxfT61GZid6s2rXryRW1u0qXF9NaMIudiW1VQTblfYD/OlQqmzwmONL/7l2/4m1q5WvNu24rEdJjFJI1RHy5TcoVXUknxZwLvvz2FhURcK6MG+7ZrqehG3nUSNTe45c+Q9abjiGdcpbUC2w19h9ay0yeNosQyn4ZLlSuzK/iUrv1HI68rio/Esl75rkC1l1111LX25WuTpy2DnB8DGKgaWO3eLmuoF/hCm9td7j9fdZicALAkqnxbj5r/CT5WtYC/lrWt1nrFj7N49u7WRD9pEVkX88RFwfUWPvX0NgcUssaSJ8Lqrr6MAf618vdksZkkKnb4v6MPof0rvH7OMZeB8OTcwOQv/AG5Lup+uYewqKuVFFFRRRRRQFFFFAUUUUBRRRQFFFFAUUUUFD/a1w9pMEsi7QSrI4/AVaMn+HOG9Aa45ExChb6L4bfyPuLV9L4vDLLG8bi6urIw6qwKkfQ185cT4e2HnkgfdGMZ87aq3upH1rVWZQpcWF2pfLiix6nl/4Fa58qGzsfm0WxbTQXvot9+elRJMadQgyKeQ1Ol92OvPYWHlXWb1r05xSbdtodmfLsb2JN9Lb3G+lZy4EiLOc5Yk2sAUABG7X330sLW1rRhmyqznc+EXvrfc6f3FYQ4x0vlYgHcX0PtXKbTPbpFYjpGIop/DJGyhiCWBBtYaFbm/4veo0fCjICY9SL3XXTW9yelv5VlpE4bCHlRWICkjMToLDU68r7X86sfbzAmLERnJkSSONlFtDybmeY+hWlOBjyq6Assr+FdQoyDVg1zoSNtwas//AFFeIYA4eQgYqEhoS117xdcyr8o0Go0FwvuFXbh9iCzEoD087WsNjtW+PgWJlR2jiJSK+qra+2wtdmrdiXd9BmjRSO8d1IVSutjcXLX+Uan61bOyeJxLZTC5/dw6+BkUGTYMWUMcg0sArHzuNK7fk8nBx03cz1KV5LzlY+/pl+yOFkmkMoyqyZSrCxbwsbhSL3132Nj0vVP7bYUJinym4JPPz/8ANdM7QuYDDi1VLi8cg8WVwY2K5VBIuCDrcG1gT15d2hikDIZFYGRe8XNYEgk6heSW2vrpy2HCs7GsxOwVYKfI6t0OvmNiPpeuz9iOI93ioXJ8MwOHfpm0aM+pIA/iNcQq+dlcUXhyA2dfhPR47MpHtb6VqFl9IUVA4LjxiII5h86AkdG2ZfZgR7VPqKKKKKAooooCiiigKKKKAooooCiiigK5R+1zg1nixSjST7KQ22dQWjY+wYeyjnXV6U9peEjF4WWDQF1ORjrlkXxI3swU0HzHx2G+WQDfwt5Ef4R7ClMMRdgii5YgD1NWqeAsskbDKTc5TurobMp8wwF/ek3CPs2Mxt9mdAVJux0tofD662vsaspDf2kwZgZITlui6lSDfNqL20vb+fnSOuh9vOGpLh4sdCSygLFKSb2tcKwJANtcuoB+G4Fc8qKzRyNQbf51p32VxxTEoDs5EbWAvlbQ70sgw5Kl2AyLpqbZj91eZOo2251L4FjY4ZlkZCwW1rnY8yQBqOXpfnaguf7T+BLFIksQPjAa4vrnGoHO++nS9UNMWVFsiFhpmZfEtjt0v5kXHIiui9u+0ZPclHVmVI5Ay8mAFgbbHTUD+e1ah7D4mb7SDu2jdc8ZM0eYhhmClb5g4vY3A1oMsV2jkWCGN3E32kmIKyEtZ7mNA19coALZQbXI6U07NcUWOPvpSbXYsBta9/CBtc/2pfxTsbixHGxiF1Q5ggdzcsSASubM1vu2H60ow3AcY9kEE9jsCjKvqWYBQPOufNx/0r+sz4dvx+WOOZnN2MWjjXbx8TFJFDCEAsyszA2RDmJynTNcLpr9bVSsZipJbu7M9rAsfIAADoAANPIVZZuHQYNHYyd7Iq5WVARHnb5AxsXA5nnyFqS4aPE4kWH+nsSfCg572uTfpc1rj460rFaxkQ5TOzM+5LVm7KrJGxfKQpsQTpcg6WHSxOtMMDwOOLU+N/vMNB+Vf6m/tU5zXSIZ11D9nWNGWXD3+BhLH+SXUgejA/8AKrxXGuxXECmMwwG7d5E3mjAsPoyg+1dlqSQKKKKiiiiigKKKKAooooCiiigKKKKAooooOIftN4T+74wyKPBN9sv51ssij1ureZkPSqHxCURtkbMYXvJlBsC9jZh0IuOtd+/aNwf94wTMovJCe+S25Cgh1A53QtYdQtcKkwImUR5gpVhlY3Iytttrbcewq+iPOA8VkijkiIWTDSi0iuyqF1v4CW8LGwNtCbabXoj4LhRBNiRiM4iKKsTplzu+y5lc5gADe1r9RVZk3t002t9RyNMJmYYWNcgCGSRs3N2AUczqANNBUVGxeNklILsTlGVRsqqPlVRoo8hUWitkMRdgqi5PSgsWIxmGELq2Z5iEVLfBGFWxNtMzaBfLxHyKGDFyJ8DstujEfpTPHcOjRyXYRg+IJYlrHbmbX1OvLptSzuC7lYwz3OlhqfagtcnbbFFESKVo2OXMVcpsOZzBV+gFN4+187RmJT+8S/NIL5Fv96Ryc3rsdqrvDezWoMpzE7Imv/Jhv6L9atS8OaOLNlVEBsFGhvex8O/qTr13F7iaUDhmds+IbvH3Ci4Rb+R1Y+Z+hpjcAADYaADkOg6VqL1swmGkmfJEhdudth+Y7D+flWhrd60iJ3sFB1NhoSSeigasfIVcIOz0GHVZMY4ZmNljGoY6aBd33FydBodKa8Gw+EnjcwNlLi0mVyJo83ylsxZB0scp86mpiH2Z7Pxx5ZSGMoPzFc0bW1ACkhWset7EXq04THOuoL218Mg5ehNx+h61UOEdk58NiS6YkCIZSQi+OVVAAjkQ/ZqLD/V+LUkWJ0Y4XtVAZmikDIQcq5xlR+fgb4r6cxbUAi9wMqvGD4ij6Hwt0PP8p5/zqfVVbDgi6HMNbj5hbyG/qPe1b8JxR00bxr+o9Dz9/rRVjoqPhsUji6m/Ucx6jlUigKKKKAooooCiiigKKKKAooooPCK+ee1XCf3PGSRWtGG8H/Zl1T2Vrp/Aa+h651+1vgwkhTEgaxHu5Lf+3KQAf4Xy+gdjVhJcxEfC898T+8LIQM6qRkLnd1stwCdbcr08i7McNbDi0uRRd+8kBfNfQBnjtp+EedUfjUJZFk+ZTkf25/596oAxrsgjuSB76elRV0wvYHDy3aPHq63v9nCwAHkXcf19a24+aHAKIsPlIJ8bEBpZWGgW/wAqg8hoOdzSXhqyBB3Q7lSNZG8cj/l0Hh9AB+I1PghWPUXLc3Y3c38+XtvzvVxNJ4+DPM5knYpmN8u7m/Xknvr5U8w8KRrlRQo523P5idT7/pXpetbPWsDx+IxQ6QLnYE/ayAX23UWBH9AOd9FveSSvYZndibKASTc3NlGwub9Be5tTrs92OnxNmcGKL7zDxMPwIdvVhy+E1cMRCvD+7iwmFZ2k1eYgsABvdvvWvbMVVb3vYECaEXBuwzvZ8Q2Vd+7U+I/mbl6D6mp/GuKjAFY48OETwgM1gshJF0RgbIdT4mOlvhsQ1a8Hj5o88qSvipG8LxhxJHGfiVpMoAS40BQLGLNd3tet3Hu1sTRGJYkkdkUuko7yMMRfKLAiax0zCy7G9qglf9TwmKwneTDLESVKyixDgbRlfibW10JO40NxVJlxaYdmXCK6yKcpllOeQxZgSishtCmw8ILkFTcctPEcdJK5zMxVwLKWRgAuYALooRNx4bAa73IqDkFhmsb/ACgLpuBfoSMwykKDfnVwP+C9sWitHLmmQkg3sWUWsQGZz3oBuLEsSAxzKPDVmxfD8LxCLMpSRTpmBvbna+jLsAIyVU/iFc1lU6jXYXUG4AFh4+ZAPJuosNqlYbFTRurwyEygMgiRSpsPvAArKPhspvqToADeYH4ON4abKGnhF7IbmRLA6Lzaxa57vwLbca1beE8WixkYkS9iSM9tbg7N8rna5U89zS7s/wAc/e/spEBkCAyFFcxqRl8El/8ATYkm0RZrhdcvw0S8dw0bfu8LeORmRZI0zRrM97KzLpmLXOgIGU3trUDdQwa6EhuWXf6f0phh+LFTllDKfva//JeXrt6VXOMcIZkjEGIlw5BOYxxyOXJAsZDGyvmW3M2N9jy9bjqph3fEuRGhVY5ZVyvIQouQgFwWIY5AOWgFtAu6TmwOjKdivT+RrekgbY1z/gPaBJMxgchlP2kTizL5sl+f3lPle4Iq0YPiSSED/Tk6HY+QPP03op5RUaKcE5SQHAuVvrba4HSpF6D2iiigKKKKAoorEm2poMqQ8fxUTo+HKmQyKyFF3swsTfl615ice8zGOD4Ro8p2HkPvNUvB4JIh4Rdj8THVmPmaD5+4lgGilkgk3JaN/wDuR3GYfmXxDyAqPguHxx2sMzb3YaD0H9Tc9LVfP2rcLKyJiE/3QFP/AHohdT6sgt6RedUlJQQGGxF61CJBesGesIbyNlW1wCTqBYDcm+w1Gp01qx8F4DmMcjmJYyy2kxFxFJ+GNCQ0+nPwqBc30qiHwTgOIxh+zTwc5G0Qeh+b2003FdK7P9iYMNZ3HeyjXMw0X8i7D136k054pg5HgaPDydy2mVgNLD5bjVQdsw1G4qj8FONwcjviGSOIyMZI2syybeKFV8TSE8xZdRmNxas6JvHOP43DzqCgUEkRxhbxyrbQCT4mkOwUAWuPDzLbiXaWFYSJo/tGRs+GYo1gbi0hPhVWGoDWax1UG4CXjXa93ukRyxsujxucwJI+NgpygC9wlyDzAqo5M34ytrMCBY6XCkWGbc3U3ubE86uJrPE4q4dY0SKNgCUAIv0JLMTJa9hmJtfRReo6LrpmUNcG5zEmx0NwdbHQkA35CpKXJHiLFgTcg5RcC5UaZja+awN8ou16il9FI1I5nVbaHKtzbL5WUeZ3qowvlAa+SxIJvZr2N9zobAeEkn0tprcWGoKoSSLizMNfXQ6/e9RRexJBB8Ns5zC1wL2+E7XH3fXU0w4NwaTEWkjtFGvhbEykKh/CgNu9N76Cy7i+pqBYiX7s2uGbKEjIEjNtZQN2PPL13F7G4cC7FSOgOIHdRhsyxLl70gi2V5FH2a6t4UObxWLaCt+Ow78NaM4TD98XQl8S6mRmJJ8C5CBGu2g3DDexNOuIYbG4qCF45DhZLEyR6i99ASbFhYeIKRzAbYgyZaw2wuCjiRUijVEXZEFgPYc/Oq1xbs0qI7YMxYWVjd3yaFbAFM28SGwJCAXtrUvtFwCXExRJ3xDx2L3DKkrWAu4Q3GoJFvvGseFcKaJYo5ZTKED2Ztg5KZd9wAHsTzbloBB52f4GIIWjhkDM92BOsauVt9lFn8KX1K5rm512tTuI4jH4ORlxSiaKQkOJbGJ77ZNLQkC2ltbE2O9OcdwqRMW0px7oucSGOTvMwQEHuo48wQqbEXyG45HXM1xfaCIYXPihlVu8AjcBndMxAGXXMCuU2O1xe1BScL2cjxP/AKjh8his+RhJnHdNpcxSIfFpyub3IuNhap+IRQIkeIkOewGZluXA07xhGCEBI56X/XYMWJ8NmwDopACKCLBFGpTIdEO3K2noa9h4cZI0/e0SSRSbHS9uVythfqBptQNcDxNo/wAaNZr38WwAZW56W35W2qx4PiUcgGVhc8jo2nUf12qlY7ExQpmcqqiwA5aDQKB8R8hVG4l2ulMgaEBFU3GcXZtLeKx8I8lIPnTs6d8BrKucdkv2gJMRFKCraamxtsL30DLr0BHQgFq6IrUVnRXl6KDF2AFzSR3fFGyErCN3G8nkn4fxfSspM2JYrtEDZrf7hHyj8HXr6U3ijCgACwFBqjw6xqFRQqjYCtUjVMcVDmWgS9ouHLioHhY5b2ZW3yupurW5i+hHMEjnXPOzn7P5HxDjFARxoAfs3B70k2OUg3RRzJCtdhXUnSoWLjIs4YqVvZvzWGt9CNtDQmG9eCYVEjhEERRWDLnRSquNm1HxEnTrrSXtN2WkxDGWGTLIcqukjMUdVy6RsNUXQaDS9zZTe77A8QD+BwFk6cm80vz/AAnUa72vWPHcLNLEUgm7qS4Oa2jDW6EjVL/eGulEQOFcJnw+EeKLELJKNEz3aOI792Pm266DQ5QLg0HiTymVhMJBL8LRsWLFddc3wsu5uAFtpsafwYsYKZ4YVeXFsFz3R1Qhmv8AZRLq41Jzk2FjYgXAsmMgw+OVYZ8qThc2RJFMkTc8rjQ20uNRtcbVSYcxcmzBiRa1k+XU7n5cp5i6jUbmxrbKbuQ43VRkBI00AzliCR8wJ8PlpU/jXB5sIcsljEx0xCqSWOwV7klG23vfkdCaWBVGt+5QKWVmDXLbaZbWJNtDrb0rTLVM9x4utsthbn4mNgGGu+nLQGhInlk7tEMsh2jQX2NwXPMC48T7WBFqsHA+yc2JszBsPCQLkm8knO6qwBX87W5Gx3ronCeDw4VMkMYQHVj8zHqzbn+Q5WqTKxChN2R/doGxOIjGIkWxXDpfu1uR4pCBeS25+Ua30uaZ8LnXiiMkyZFhKtHLDdFB2yoWuARb1AANluL7+NNLLi1SDiEUZ0XusxzIw3si+GRr62Y87edTu3PFZMPhw0b5GeQJnIByKQxLWOh1AHoTUVW5+1McKjCYC2VAQJZLuDmYsTGPnuzaG1tbKpFqlYbhGKxWGeLFyEMWEkTEEyAHMD3kS28NjoDax3GgvG4LiwuGlxTRxd7Gyxq6RqhDOq5iQvhuCxGYAHrWWI44YgkYDTTS3YRlyi2vYySsNSNDYbnKdRpeBfiOxOHRgr4qJGBvpC6ke7SFQfMjkL3qZ2plx0bifDspgAsAtpEYfj/XUEH8WoAnR8Xx0YByYSx1EYilS48pM5+pWpvDOMJio5XjTucRF/qwtYht9GIsJENiA9gRblzppR2e7Sri1MZBhlsVy7qSAdYydCRa+Q66HcC9JJuyGJeV2edXViCTIXN7ai6CwIB+T4eWvO6Q4GBCJY40UkBgcozKHF8oPy72IFhXmMxSRqXkYIo5nn5Abk+Q1qCLwjhqYaPu011LMbAXY9FGijkAP1NyVPH+0iQnJGQ8mxA2U3+Zh+qgX9N6Ucd7TtICsZ7qLUZvnfyFv5D3OtUfG4q91Gg6X1P5jyHl/wDtXDW/inaB5Jc5bORsHClR1UDa3LT13rF2WQKyIyFtMmp1vbwc7HkKjYXAByCVzEnwqAbsTtoNbeXOun9lOyXd2mmAMhHhXkg20/kW9l5k1MRux/ZTIBJKBnbluAL3y+fmedrDma6jDPeq3JigGyjlp6Dp5VPwmIrLUHveUVA72iimMEIRQALACwFbqKhYzGrGNf8ACdgBzPlREssKju68yPcilZjml3YxqflX4vc7D0H1rNeBR8wSerMT/M0Et1B1GtKuLlDG6P8AC6sh9GBB/nU3/pQXVLqeoJFRMZhi4Kt8XI/e8iOvnRXPuDY2cYwQyO0sUqkAk/A0aEh1vqLhbEfe11uSegYLibJ4ZdRsJOY8pLf/AG+vM1SuLcM5jkQQRoQRqCCNQQdQRtS+Dj0uHjKNeTKylM4uCmoaJz8QGoKkXtYixFkJHV8fhBNG8Yd486ZRJE2V1B1ujVRcTgG4e8QSGXETMtkxBjukbZSgVI0v9pbm3J2INswFiwGLMaoyeKN1D92SLgMAbxn+IabEkbE09w+JV1zIbjboQehHI+VBA4PHNJh8uNRSzCzKcrXQgaSAXTNe9wtxa2pqn8QbAYCdlijMk65SqSMxSHORlCX3JJFgLm9hcGpPaufiBldbpBhVAYYjvcigXGshHjZ77IoAJ01vmGfDeMRYyQYfxtMsJCY1Y4+8XMDd9Ae4DW0uddtCRQWfhnFllChx3cxXM0DMM6i+5XcAizWIDAEXANxUvF4xIlzObC4UAAksx2VVGrE9BXPhgYOGujzyPisVq0Sgd2qi5GdiSddbXYt5KNTVlwfEYsU0c6NdY1kR0PxRtJkAdgOVlZcwuLPfbNYK+3AcLHiFYyOoLiVYZJokJOlrKfERy+9586tnE8PHiY2jdMzreRY3Zo/EAVHjQ/DqVJBNr2PSqXxLgMckztJ+8KZWBkEKCVZCAFukgjYorADQnQfdq28G7yTLI6GOzuwU20QqyhSQTdjmBPTIL30JChS8eOGaTDYnCpHhZCVzQqQ6OLeJrklnAC3UkmwBBZSL5z4GRu7xOHZJQqmPMpukqXJsTvE4vqHtbTprYp+L4PGzHDPG+Zi8SyWXxGMMcpU3uBZiA6kAi9gaccG4NHg42WPQE5mY2Gg2HRVAvp1LE6sSamKE/FprZf3aVmtYAuoUHp3h0t9Kbdk+Eyx97LKR3s+UMq/DGg1tm+ZjoNCQAu5verZisQqKZHYRxjd20PsDt/M8hsa5/wAf7YM948PeOO9jIdHYnp92/wDyPUa0TIg8452hjw3gH2kosAg2XT5j18t/S9c94rxiSR80jZ25LeyIPbb0Gp5m9QMTiBlNr6gi+zG/T7o5/wB6iYfCtIAzWSME62uDblGvztyJOg1uaqvHleRvDdmI30FgLfCDYIvmbb/WVg+Fl3VFXvHOwHwi3PW2g+81vQc23BOCyYlu7gTKgIDyNrrv42/3H5hRYC+y711Ls/2fiwieAAt88rWJJHTkSOnwr5m9QKOy/ZJYB3klnlIvc7KD05gfRm8hs04rj8oKR6nYt0/pfoNhTSS7DTwpzPM+/wDWkuOUbAWA2qLhbh73pzhDUCCGmuFjoqVeva2ZKKB0x0pNhk7yTMdgAR6trf6WH1pxJtSrhjhXaM6MNR5qdiPTb2ohsq2rKiigKiYyG635jWpdQeI4hUQ3NgAST0A3oK/iMOHz6bMR9bH+tVbivCt9Ku/CsOTGXYauWe3TMdB7C1RMbhfKiuXY550WNUkdO6YvC41Md9Co6xmwunloCLq3RV4wFghxIKkyZEkaK7oGKMWzLoWVXUrY2YZuulJuJ8LBvYVWnSWBiYycrEM6XsrkaXPRraZrbaG40omOsw4iLExmN1Rgy6o1mV16qdmH6jy0pNxvhkuHw4jwCLHEMxlSIHvWGmqObljbNf5zpY6WNW7M43NIoDlQSAybWZrWdLHwNcNsbG5sTYAX2DieUhJja/wybK3k/JT57b7W1Ci4LtHHLH3GOVpIwbJKLmSI7akat6jXTUML29TsniI5VmgxCiGwkTERXaQxsLhRGPC97j8B0P4KuPFey+HmkMxjTvbfEwJRm5NJGCFkI8/K97AUlxvaOTBTjD91JMTlOZic0hYDSCMCwUbWHMGqiywcRiLhJDHHM1vs2ZC+u2YDYnpSnEYHiJxgdJUEGdSFzWAjFrqY8urWuN9TY5l2ETGcFgkxTTRZpJFcPIneKsSsCTnc5cx5+FW56gAm9nxGLsjPcIigsZCVF7fcz2HozabaEG4ivWijWQusad6w1Kqocj8b2vl05nlpc6Uj7QdoosJ8ZEku6xKdEPIseXLU69ALmqv2g7eZQ0eGOVSSTKRZ7HTTMSfLvDqdgBYVzzE8RJuQxBJ1bdjc65b+/iOtXE0949x+Wd80rZiNViXwqgPX7nv4upFV58UzstvEdgAtx6RoNz/nnWhFZyQo00v0Hmzcz5VaOz3ZuafSFLL8LStcL5qDa7fkUdL8jVCjD4TKc0h7xzoIxqoJPzkf6jXt4V08ztV54H2MklIlxZKJpaPZz0VrfAOiL4tdlq09n+y0OF1Ud7KNDI3y9QLXCei3bUXIqwiwOnifa+wW/ID5R+p5k1NMR8PhI4kCqoRALBFABPkbbD8I35k6itri+r6KNl/v/avWIXxMbt/m3QUtxWKLVGhjcXfQbVAyEmtqx3qVFBQa4IKZQRURRVMjjoMMlFSctFQbwQaT8VwJYh0JV11Vh/I9RWlVxEWgPeL56Gsm4k+zRv8A8Sf5VUZ4fjBUWmXL+Mar/F9z39r01jnRhdWBHkarjYpibrFIT5C3/wBrVCbASF+8F4hzVSLH+ECwNBaMXxBIxqw+tKkjfEsCwIiBvY6FyNrjkvlUR8XKm+Vx5ix/z3rVg+OZnfOttQotfbKDt6k/QdKzrUR2tgSwtULEQ3rVFOjbW9NjUhVFXUKMThqSY/hWe9lJ9BerfJFes8PEBpbp+tNHIMbgHicOhKOpuGG4IIOx0OoGhFtBVh4P2lSe0M4CSnQfclP4L/C/PIdehNjZ7x/Bq8jachf1t/a1UnivB99NKoumG4g+H0N3i6fNGPLqo6ch0tq+jxqMoZGzhtVCbm29wbZbbHNax030rlnDePyQ2jxBZ49hLqXTp3nN1/HuOd9WFigdo272BhdgDYWKSLuOdmHTUb6FSSaIdca41BhBeUhpD4lgjtqfvN11+dumgvvzHtN2gxOM1LBVGqxL8I8/xN+I+1tqccY4D+8FpsNmMhu0uHZizE82iZtXA5ofEOmqg1/CcFxUrZEglvzLoY1X8zPYD61YSVWaORjYq24IuDYed+Zpvwbs7JO5CI0raZraKv53Oij3HvXQeHdiIorPjJA537pCwX6/HJy2CjzNWrDTIqBYlWKMfCFAFvRR4VPnqTfehiu8F7CxRBTiSJWtcRICIx7aGQeZyrrzq3rYADRFAsFXTToSLWH4VAHrUaN76KN9zvc9STqx8zUoKqasbtUXGxASLDwqOQ0NvLoKxkxCoLLUabGE6Co6qTRXskhY14kNSUhqSkVBHjhqSkVbkjrcqUGKJW9Er1ErYBRHmWisqKDwqKxMQrZRQaxEOlePCDyrbRQLZ+Hg0j4hwbmuh6/3q3Vg8YNBQDNJHoykjqNR9K2x9pApsW9muP1NWyfh4NK8VwNG3QH2qKk4DGd4A2moB06GpeIxCRqWY6fqT0HnVUb/ANOwS7KtvDYMQAOWn9a3OjzyCxPdgLqb9BcL77mkQJWDLSZ5G+Zrj2AH00t7VpxWDB5U9w2GCqABYDatc0FUUDifCN7CkmFklwjeAZo73aIm2+5jJ+BudvhPOxOauk4nC0jx/DAeVBowDxzIHU9OQuCNbMpB1H1F9CL3pxJPJGn+oduQa495Hew9APaqsnD5Y3zRkqdvUeYOhqezzMLO/wDxAFEZPiNSSSSeZ3PrfU9Nf75p+FkuBmNh05n/AD/L0sTD2qXFGaKcfv1hZRYfrWvOWrRDDTCCCg8iiqbHFWccVSUSg1pHW9ErNUrYqUR4qVsVK9C1kBQAFe0UUBRRRQFFFFAUUUUBRRRQFeEV7RQLMVgrm9e4bB2plRQasmla3SpBrwigXSw1Bmw1OmStLxUVXpMJUdsL5VY2w1aWwvlQIVwtb48LTYYTyrYmFoIMWHqZHFUhMPW9YqDSiVvVKzVKzC0RiqVkBXtq9oCiiigKKKKAooooCiiigKKKKAooooCiiigKKKKAryiig8rw0UUGBrw0UUUCsxRRRGVZUUUBRRRQFFFFAUUUUBRRRQFFFF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3" name="Picture 29" descr="C:\Users\AdamA\Desktop\15-6-LED-HD-monitor-Mindray-M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9720" y="3643314"/>
            <a:ext cx="2428892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54" name="Picture 30" descr="C:\Users\AdamA\Desktop\descărcare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8745" y="3643314"/>
            <a:ext cx="1933575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56" name="AutoShape 32" descr="https://stormoff.ru/upload/ammina.optimizer/png-webp/q80/upload/resize_cache/iblock/69b/300_180_1/69be1f49915846fdc6f790f64ccacc5a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8" name="Picture 34" descr="C:\Users\AdamA\Desktop\b44866d55bee534af89e7b8d27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96265" y="3714752"/>
            <a:ext cx="2238483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0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7610"/>
          </a:xfrm>
        </p:spPr>
        <p:txBody>
          <a:bodyPr>
            <a:normAutofit/>
          </a:bodyPr>
          <a:lstStyle/>
          <a:p>
            <a:pPr algn="ctr"/>
            <a:r>
              <a:rPr lang="x-none" sz="36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Mijloace fixe </a:t>
            </a:r>
            <a:r>
              <a:rPr lang="ro-RO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donate 2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019 - 2021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5472" y="2987102"/>
            <a:ext cx="2287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o-RO" sz="1600" b="1" dirty="0">
                <a:cs typeface="Times New Roman" pitchFamily="18" charset="0"/>
              </a:rPr>
              <a:t>Generator de oxigen</a:t>
            </a: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1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4 043,8 mii lei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52992" y="3143249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o-RO" sz="1600" b="1" dirty="0">
                <a:cs typeface="Times New Roman" pitchFamily="18" charset="0"/>
              </a:rPr>
              <a:t>Ventilator Eternity SH 300</a:t>
            </a: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3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4 409,0 mii lei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4728" y="3000373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600" b="1" dirty="0" err="1">
                <a:cs typeface="Times New Roman" pitchFamily="18" charset="0"/>
              </a:rPr>
              <a:t>Ultrasonograf</a:t>
            </a:r>
            <a:r>
              <a:rPr lang="en-US" sz="1600" b="1" dirty="0">
                <a:cs typeface="Times New Roman" pitchFamily="18" charset="0"/>
              </a:rPr>
              <a:t> LOGIQ S7</a:t>
            </a:r>
            <a:endParaRPr lang="ro-RO" sz="1600" b="1" dirty="0">
              <a:cs typeface="Times New Roman" pitchFamily="18" charset="0"/>
            </a:endParaRPr>
          </a:p>
          <a:p>
            <a:pPr algn="ctr" fontAlgn="b"/>
            <a:r>
              <a:rPr lang="en-US" sz="1600" b="1" dirty="0">
                <a:cs typeface="Times New Roman" pitchFamily="18" charset="0"/>
              </a:rPr>
              <a:t>1 </a:t>
            </a:r>
            <a:r>
              <a:rPr lang="en-US" sz="1600" b="1" dirty="0" err="1">
                <a:cs typeface="Times New Roman" pitchFamily="18" charset="0"/>
              </a:rPr>
              <a:t>buc</a:t>
            </a:r>
            <a:r>
              <a:rPr lang="en-US" sz="1600" b="1" dirty="0">
                <a:cs typeface="Times New Roman" pitchFamily="18" charset="0"/>
              </a:rPr>
              <a:t>. </a:t>
            </a:r>
            <a:r>
              <a:rPr lang="ro-RO" sz="1600" b="1" dirty="0">
                <a:cs typeface="Times New Roman" pitchFamily="18" charset="0"/>
              </a:rPr>
              <a:t>-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1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317,2 mii lei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5786455"/>
            <a:ext cx="292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o-RO" sz="1600" b="1" dirty="0">
                <a:cs typeface="Times New Roman" pitchFamily="18" charset="0"/>
              </a:rPr>
              <a:t>Unitate de radiografie mobilă XFM ItalRay - 2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</a:t>
            </a: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–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2 117,2 mii lei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10117" y="5857893"/>
            <a:ext cx="2626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o-RO" sz="1600" b="1" dirty="0">
                <a:cs typeface="Times New Roman" pitchFamily="18" charset="0"/>
              </a:rPr>
              <a:t>Ventilator pulmonar Servo-i</a:t>
            </a:r>
            <a:endParaRPr lang="en-US" sz="1600" b="1" dirty="0">
              <a:cs typeface="Times New Roman" pitchFamily="18" charset="0"/>
            </a:endParaRP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6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2 843,2 mii lei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52184" y="5842338"/>
            <a:ext cx="291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600" b="1" dirty="0" err="1">
                <a:cs typeface="Times New Roman" pitchFamily="18" charset="0"/>
              </a:rPr>
              <a:t>Analizator</a:t>
            </a:r>
            <a:r>
              <a:rPr lang="en-US" sz="1600" b="1" dirty="0">
                <a:cs typeface="Times New Roman" pitchFamily="18" charset="0"/>
              </a:rPr>
              <a:t> gaze a </a:t>
            </a:r>
            <a:r>
              <a:rPr lang="en-US" sz="1600" b="1" dirty="0" err="1">
                <a:cs typeface="Times New Roman" pitchFamily="18" charset="0"/>
              </a:rPr>
              <a:t>sângelui</a:t>
            </a:r>
            <a:r>
              <a:rPr lang="en-US" sz="1600" b="1" dirty="0">
                <a:cs typeface="Times New Roman" pitchFamily="18" charset="0"/>
              </a:rPr>
              <a:t> </a:t>
            </a:r>
            <a:r>
              <a:rPr lang="en-US" sz="1600" b="1" dirty="0" err="1">
                <a:cs typeface="Times New Roman" pitchFamily="18" charset="0"/>
              </a:rPr>
              <a:t>RapidPoint</a:t>
            </a:r>
            <a:r>
              <a:rPr lang="en-US" sz="1600" b="1" dirty="0">
                <a:cs typeface="Times New Roman" pitchFamily="18" charset="0"/>
              </a:rPr>
              <a:t> 500</a:t>
            </a:r>
            <a:r>
              <a:rPr lang="ro-RO" sz="1600" b="1" dirty="0">
                <a:cs typeface="Times New Roman" pitchFamily="18" charset="0"/>
              </a:rPr>
              <a:t> </a:t>
            </a:r>
          </a:p>
          <a:p>
            <a:pPr algn="ctr" fontAlgn="b"/>
            <a:r>
              <a:rPr lang="ro-RO" sz="1600" b="1" dirty="0">
                <a:cs typeface="Times New Roman" pitchFamily="18" charset="0"/>
              </a:rPr>
              <a:t>2 buc</a:t>
            </a:r>
            <a:r>
              <a:rPr lang="en-US" sz="1600" b="1" dirty="0">
                <a:cs typeface="Times New Roman" pitchFamily="18" charset="0"/>
              </a:rPr>
              <a:t>.</a:t>
            </a:r>
            <a:r>
              <a:rPr lang="ro-RO" sz="1600" b="1" dirty="0">
                <a:cs typeface="Times New Roman" pitchFamily="18" charset="0"/>
              </a:rPr>
              <a:t> – </a:t>
            </a:r>
            <a:r>
              <a:rPr lang="ro-RO" sz="1600" b="1" dirty="0">
                <a:solidFill>
                  <a:srgbClr val="C00000"/>
                </a:solidFill>
                <a:cs typeface="Times New Roman" pitchFamily="18" charset="0"/>
              </a:rPr>
              <a:t>793,0 mii lei</a:t>
            </a:r>
          </a:p>
        </p:txBody>
      </p:sp>
      <p:sp>
        <p:nvSpPr>
          <p:cNvPr id="1030" name="AutoShape 6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www.olympus-europa.com/medical/rmt/media/Content/Content-MSD/Images/Product-Images/570-x-570/TC-C4_trolley_ProductHero_GalleryThumb_352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Compact Trolley TC-C4 - Olympus Medical System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AutoShape 27" descr="data:image/jpeg;base64,/9j/4AAQSkZJRgABAQAAAQABAAD/2wCEAAoHCBUUFBcVFRUXGBcYGRcXGRgXGRoaHRoaFxoZGSIaGBoeICwkGh0pIBkaJDckKi0vMzMzGiI4PjgyPSwyMy8BCwsLDw4PFxIRGTIgICAvMjIyMjIyNjIyMjIyLz01MjIyNTIyMjIyMi80MjIyMjIyMjIvMjIyPTIyMjIyMi8vMv/AABEIAOEA4QMBIgACEQEDEQH/xAAcAAACAgMBAQAAAAAAAAAAAAAABQQGAgMHAQj/xABAEAACAQIEAwYDBQcDAwUBAAABAgMAEQQSITEFQVEGEyJhcYEyQpEjUmJyoQcUgrHB0fAzQ5IVc+EkU6Ky8WP/xAAXAQEBAQEAAAAAAAAAAAAAAAAAAQID/8QAIREBAAMAAgEEAwAAAAAAAAAAAAECEQMxIUFRYXEEEhP/2gAMAwEAAhEDEQA/AOzUUUUBRRRQFFFFAUUUUBRWJNtTVT4329wsF1Q9845RkZQfxPt9LnyoLdVd452vwuFurSZ5B/tx2Zr/AItbL7kVzPjXa/F4q4Z+6jP+3Hdbj8TfE36Dyqu3A+Ee5/tVxNWzjfb7FTXEdoI/wm7kech2/hA9ad/s47QyO5w8sjSBk7yJnN2BX40zE3Isbi/Q1y6eTQk3NtzuB6nYUy7PcTMUkU67wuHsNyh8Lr7qWHvWprOan7eX0RRWqNwwDKbqQCCNiDqCK21hoUUUUBRRRQFFFFAUUUUBRRRQFFFFAUUUUBRRRQFFFFAUVEx2OjhUvK6oo5uQB7dT5VQ+OftMRbphEznlI4IX1VPib3tQdBmmVFLOwVRqWYgADzJ2ql8b/aLBHdcOvfPtm1VAfW129hY9a5vxPimIxTZsRKzcwvIflQeFfXeoq6baefP68q1jOmnGO0GKxf8ArSEJ/wC2vhT/AID4v4iaVAW2Hud//FRp8ci7eI/p9aV4niTNzsPLQVutJn4Zm8Gk+KVdzc/5zpZieIk7aClU2M6a1K4NhEnaRHcq/du0Q0s8g2jPm2oBvvarNq1+UitrJkollXPI6xxkHKW0BA2EaDVvKw963cGxEYkZEZnXTxMMpIYWbw3NgDa2p3pVgERlBZczL4bfUjQmxJ1AHlsajYGbJICdNbNysDofpv7Vm15ntutYh9J/s64l3uDVGPjgYwn8q2KH0yED+E1ba5H+zjiWTFBCfDiI8p/7sVyPquce4rrlYloUUUVAUUUUBRRRQFFFFAUUUUBRRRQFFFFB5RS7jPF4sJEZZWsoNgBuzG5CqOZ0P0Ncu41+0rETXTDJ3Sfe0aS3mfhT9T51cHUeK8agwq5ppVToCbs35VGrewrnvG/2nO5KYOPL/wD0kGZvVUBsvqx9q57Kxdi8js7nc5iSfVzqfasg9hyVeg0//asQzqRjMVLM/eTyM7eZzEeQ5KPICsAbDSyjn/5J3qBNj1X4dfM0txOOJ3NdIpPr4Ym3t5N5scq7a0sxPEGbc6fQUrlxfT61GZid6s2rXryRW1u0qXF9NaMIudiW1VQTblfYD/OlQqmzwmONL/7l2/4m1q5WvNu24rEdJjFJI1RHy5TcoVXUknxZwLvvz2FhURcK6MG+7ZrqehG3nUSNTe45c+Q9abjiGdcpbUC2w19h9ay0yeNosQyn4ZLlSuzK/iUrv1HI68rio/Esl75rkC1l1111LX25WuTpy2DnB8DGKgaWO3eLmuoF/hCm9td7j9fdZicALAkqnxbj5r/CT5WtYC/lrWt1nrFj7N49u7WRD9pEVkX88RFwfUWPvX0NgcUssaSJ8Lqrr6MAf618vdksZkkKnb4v6MPof0rvH7OMZeB8OTcwOQv/AG5Lup+uYewqKuVFFFRRRRRQFFFFAUUUUBRRRQFFFFAUUUUFD/a1w9pMEsi7QSrI4/AVaMn+HOG9Aa45ExChb6L4bfyPuLV9L4vDLLG8bi6urIw6qwKkfQ185cT4e2HnkgfdGMZ87aq3upH1rVWZQpcWF2pfLiix6nl/4Fa58qGzsfm0WxbTQXvot9+elRJMadQgyKeQ1Ol92OvPYWHlXWb1r05xSbdtodmfLsb2JN9Lb3G+lZy4EiLOc5Yk2sAUABG7X330sLW1rRhmyqznc+EXvrfc6f3FYQ4x0vlYgHcX0PtXKbTPbpFYjpGIop/DJGyhiCWBBtYaFbm/4veo0fCjICY9SL3XXTW9yelv5VlpE4bCHlRWICkjMToLDU68r7X86sfbzAmLERnJkSSONlFtDybmeY+hWlOBjyq6Assr+FdQoyDVg1zoSNtwas//AFFeIYA4eQgYqEhoS117xdcyr8o0Go0FwvuFXbh9iCzEoD087WsNjtW+PgWJlR2jiJSK+qra+2wtdmrdiXd9BmjRSO8d1IVSutjcXLX+Uan61bOyeJxLZTC5/dw6+BkUGTYMWUMcg0sArHzuNK7fk8nBx03cz1KV5LzlY+/pl+yOFkmkMoyqyZSrCxbwsbhSL3132Nj0vVP7bYUJinym4JPPz/8ANdM7QuYDDi1VLi8cg8WVwY2K5VBIuCDrcG1gT15d2hikDIZFYGRe8XNYEgk6heSW2vrpy2HCs7GsxOwVYKfI6t0OvmNiPpeuz9iOI93ioXJ8MwOHfpm0aM+pIA/iNcQq+dlcUXhyA2dfhPR47MpHtb6VqFl9IUVA4LjxiII5h86AkdG2ZfZgR7VPqKKKKKAooooCiiigKKKKAooooCiiigK5R+1zg1nixSjST7KQ22dQWjY+wYeyjnXV6U9peEjF4WWDQF1ORjrlkXxI3swU0HzHx2G+WQDfwt5Ef4R7ClMMRdgii5YgD1NWqeAsskbDKTc5TurobMp8wwF/ek3CPs2Mxt9mdAVJux0tofD662vsaspDf2kwZgZITlui6lSDfNqL20vb+fnSOuh9vOGpLh4sdCSygLFKSb2tcKwJANtcuoB+G4Fc8qKzRyNQbf51p32VxxTEoDs5EbWAvlbQ70sgw5Kl2AyLpqbZj91eZOo2251L4FjY4ZlkZCwW1rnY8yQBqOXpfnaguf7T+BLFIksQPjAa4vrnGoHO++nS9UNMWVFsiFhpmZfEtjt0v5kXHIiui9u+0ZPclHVmVI5Ay8mAFgbbHTUD+e1ah7D4mb7SDu2jdc8ZM0eYhhmClb5g4vY3A1oMsV2jkWCGN3E32kmIKyEtZ7mNA19coALZQbXI6U07NcUWOPvpSbXYsBta9/CBtc/2pfxTsbixHGxiF1Q5ggdzcsSASubM1vu2H60ow3AcY9kEE9jsCjKvqWYBQPOufNx/0r+sz4dvx+WOOZnN2MWjjXbx8TFJFDCEAsyszA2RDmJynTNcLpr9bVSsZipJbu7M9rAsfIAADoAANPIVZZuHQYNHYyd7Iq5WVARHnb5AxsXA5nnyFqS4aPE4kWH+nsSfCg572uTfpc1rj460rFaxkQ5TOzM+5LVm7KrJGxfKQpsQTpcg6WHSxOtMMDwOOLU+N/vMNB+Vf6m/tU5zXSIZ11D9nWNGWXD3+BhLH+SXUgejA/8AKrxXGuxXECmMwwG7d5E3mjAsPoyg+1dlqSQKKKKiiiiigKKKKAooooCiiigKKKKAooooOIftN4T+74wyKPBN9sv51ssij1ureZkPSqHxCURtkbMYXvJlBsC9jZh0IuOtd+/aNwf94wTMovJCe+S25Cgh1A53QtYdQtcKkwImUR5gpVhlY3Iytttrbcewq+iPOA8VkijkiIWTDSi0iuyqF1v4CW8LGwNtCbabXoj4LhRBNiRiM4iKKsTplzu+y5lc5gADe1r9RVZk3t002t9RyNMJmYYWNcgCGSRs3N2AUczqANNBUVGxeNklILsTlGVRsqqPlVRoo8hUWitkMRdgqi5PSgsWIxmGELq2Z5iEVLfBGFWxNtMzaBfLxHyKGDFyJ8DstujEfpTPHcOjRyXYRg+IJYlrHbmbX1OvLptSzuC7lYwz3OlhqfagtcnbbFFESKVo2OXMVcpsOZzBV+gFN4+187RmJT+8S/NIL5Fv96Ryc3rsdqrvDezWoMpzE7Imv/Jhv6L9atS8OaOLNlVEBsFGhvex8O/qTr13F7iaUDhmds+IbvH3Ci4Rb+R1Y+Z+hpjcAADYaADkOg6VqL1swmGkmfJEhdudth+Y7D+flWhrd60iJ3sFB1NhoSSeigasfIVcIOz0GHVZMY4ZmNljGoY6aBd33FydBodKa8Gw+EnjcwNlLi0mVyJo83ylsxZB0scp86mpiH2Z7Pxx5ZSGMoPzFc0bW1ACkhWset7EXq04THOuoL218Mg5ehNx+h61UOEdk58NiS6YkCIZSQi+OVVAAjkQ/ZqLD/V+LUkWJ0Y4XtVAZmikDIQcq5xlR+fgb4r6cxbUAi9wMqvGD4ij6Hwt0PP8p5/zqfVVbDgi6HMNbj5hbyG/qPe1b8JxR00bxr+o9Dz9/rRVjoqPhsUji6m/Ucx6jlUigKKKKAooooCiiigKKKKAooooPCK+ee1XCf3PGSRWtGG8H/Zl1T2Vrp/Aa+h651+1vgwkhTEgaxHu5Lf+3KQAf4Xy+gdjVhJcxEfC898T+8LIQM6qRkLnd1stwCdbcr08i7McNbDi0uRRd+8kBfNfQBnjtp+EedUfjUJZFk+ZTkf25/596oAxrsgjuSB76elRV0wvYHDy3aPHq63v9nCwAHkXcf19a24+aHAKIsPlIJ8bEBpZWGgW/wAqg8hoOdzSXhqyBB3Q7lSNZG8cj/l0Hh9AB+I1PghWPUXLc3Y3c38+XtvzvVxNJ4+DPM5knYpmN8u7m/Xknvr5U8w8KRrlRQo523P5idT7/pXpetbPWsDx+IxQ6QLnYE/ayAX23UWBH9AOd9FveSSvYZndibKASTc3NlGwub9Be5tTrs92OnxNmcGKL7zDxMPwIdvVhy+E1cMRCvD+7iwmFZ2k1eYgsABvdvvWvbMVVb3vYECaEXBuwzvZ8Q2Vd+7U+I/mbl6D6mp/GuKjAFY48OETwgM1gshJF0RgbIdT4mOlvhsQ1a8Hj5o88qSvipG8LxhxJHGfiVpMoAS40BQLGLNd3tet3Hu1sTRGJYkkdkUuko7yMMRfKLAiax0zCy7G9qglf9TwmKwneTDLESVKyixDgbRlfibW10JO40NxVJlxaYdmXCK6yKcpllOeQxZgSishtCmw8ILkFTcctPEcdJK5zMxVwLKWRgAuYALooRNx4bAa73IqDkFhmsb/ACgLpuBfoSMwykKDfnVwP+C9sWitHLmmQkg3sWUWsQGZz3oBuLEsSAxzKPDVmxfD8LxCLMpSRTpmBvbna+jLsAIyVU/iFc1lU6jXYXUG4AFh4+ZAPJuosNqlYbFTRurwyEygMgiRSpsPvAArKPhspvqToADeYH4ON4abKGnhF7IbmRLA6Lzaxa57vwLbca1beE8WixkYkS9iSM9tbg7N8rna5U89zS7s/wAc/e/spEBkCAyFFcxqRl8El/8ATYkm0RZrhdcvw0S8dw0bfu8LeORmRZI0zRrM97KzLpmLXOgIGU3trUDdQwa6EhuWXf6f0phh+LFTllDKfva//JeXrt6VXOMcIZkjEGIlw5BOYxxyOXJAsZDGyvmW3M2N9jy9bjqph3fEuRGhVY5ZVyvIQouQgFwWIY5AOWgFtAu6TmwOjKdivT+RrekgbY1z/gPaBJMxgchlP2kTizL5sl+f3lPle4Iq0YPiSSED/Tk6HY+QPP03op5RUaKcE5SQHAuVvrba4HSpF6D2iiigKKKKAoorEm2poMqQ8fxUTo+HKmQyKyFF3swsTfl615ice8zGOD4Ro8p2HkPvNUvB4JIh4Rdj8THVmPmaD5+4lgGilkgk3JaN/wDuR3GYfmXxDyAqPguHxx2sMzb3YaD0H9Tc9LVfP2rcLKyJiE/3QFP/AHohdT6sgt6RedUlJQQGGxF61CJBesGesIbyNlW1wCTqBYDcm+w1Gp01qx8F4DmMcjmJYyy2kxFxFJ+GNCQ0+nPwqBc30qiHwTgOIxh+zTwc5G0Qeh+b2003FdK7P9iYMNZ3HeyjXMw0X8i7D136k054pg5HgaPDydy2mVgNLD5bjVQdsw1G4qj8FONwcjviGSOIyMZI2syybeKFV8TSE8xZdRmNxas6JvHOP43DzqCgUEkRxhbxyrbQCT4mkOwUAWuPDzLbiXaWFYSJo/tGRs+GYo1gbi0hPhVWGoDWax1UG4CXjXa93ukRyxsujxucwJI+NgpygC9wlyDzAqo5M34ytrMCBY6XCkWGbc3U3ubE86uJrPE4q4dY0SKNgCUAIv0JLMTJa9hmJtfRReo6LrpmUNcG5zEmx0NwdbHQkA35CpKXJHiLFgTcg5RcC5UaZja+awN8ou16il9FI1I5nVbaHKtzbL5WUeZ3qowvlAa+SxIJvZr2N9zobAeEkn0tprcWGoKoSSLizMNfXQ6/e9RRexJBB8Ns5zC1wL2+E7XH3fXU0w4NwaTEWkjtFGvhbEykKh/CgNu9N76Cy7i+pqBYiX7s2uGbKEjIEjNtZQN2PPL13F7G4cC7FSOgOIHdRhsyxLl70gi2V5FH2a6t4UObxWLaCt+Ow78NaM4TD98XQl8S6mRmJJ8C5CBGu2g3DDexNOuIYbG4qCF45DhZLEyR6i99ASbFhYeIKRzAbYgyZaw2wuCjiRUijVEXZEFgPYc/Oq1xbs0qI7YMxYWVjd3yaFbAFM28SGwJCAXtrUvtFwCXExRJ3xDx2L3DKkrWAu4Q3GoJFvvGseFcKaJYo5ZTKED2Ztg5KZd9wAHsTzbloBB52f4GIIWjhkDM92BOsauVt9lFn8KX1K5rm512tTuI4jH4ORlxSiaKQkOJbGJ77ZNLQkC2ltbE2O9OcdwqRMW0px7oucSGOTvMwQEHuo48wQqbEXyG45HXM1xfaCIYXPihlVu8AjcBndMxAGXXMCuU2O1xe1BScL2cjxP/AKjh8his+RhJnHdNpcxSIfFpyub3IuNhap+IRQIkeIkOewGZluXA07xhGCEBI56X/XYMWJ8NmwDopACKCLBFGpTIdEO3K2noa9h4cZI0/e0SSRSbHS9uVythfqBptQNcDxNo/wAaNZr38WwAZW56W35W2qx4PiUcgGVhc8jo2nUf12qlY7ExQpmcqqiwA5aDQKB8R8hVG4l2ulMgaEBFU3GcXZtLeKx8I8lIPnTs6d8BrKucdkv2gJMRFKCraamxtsL30DLr0BHQgFq6IrUVnRXl6KDF2AFzSR3fFGyErCN3G8nkn4fxfSspM2JYrtEDZrf7hHyj8HXr6U3ijCgACwFBqjw6xqFRQqjYCtUjVMcVDmWgS9ouHLioHhY5b2ZW3yupurW5i+hHMEjnXPOzn7P5HxDjFARxoAfs3B70k2OUg3RRzJCtdhXUnSoWLjIs4YqVvZvzWGt9CNtDQmG9eCYVEjhEERRWDLnRSquNm1HxEnTrrSXtN2WkxDGWGTLIcqukjMUdVy6RsNUXQaDS9zZTe77A8QD+BwFk6cm80vz/AAnUa72vWPHcLNLEUgm7qS4Oa2jDW6EjVL/eGulEQOFcJnw+EeKLELJKNEz3aOI792Pm266DQ5QLg0HiTymVhMJBL8LRsWLFddc3wsu5uAFtpsafwYsYKZ4YVeXFsFz3R1Qhmv8AZRLq41Jzk2FjYgXAsmMgw+OVYZ8qThc2RJFMkTc8rjQ20uNRtcbVSYcxcmzBiRa1k+XU7n5cp5i6jUbmxrbKbuQ43VRkBI00AzliCR8wJ8PlpU/jXB5sIcsljEx0xCqSWOwV7klG23vfkdCaWBVGt+5QKWVmDXLbaZbWJNtDrb0rTLVM9x4utsthbn4mNgGGu+nLQGhInlk7tEMsh2jQX2NwXPMC48T7WBFqsHA+yc2JszBsPCQLkm8knO6qwBX87W5Gx3ronCeDw4VMkMYQHVj8zHqzbn+Q5WqTKxChN2R/doGxOIjGIkWxXDpfu1uR4pCBeS25+Ua30uaZ8LnXiiMkyZFhKtHLDdFB2yoWuARb1AANluL7+NNLLi1SDiEUZ0XusxzIw3si+GRr62Y87edTu3PFZMPhw0b5GeQJnIByKQxLWOh1AHoTUVW5+1McKjCYC2VAQJZLuDmYsTGPnuzaG1tbKpFqlYbhGKxWGeLFyEMWEkTEEyAHMD3kS28NjoDax3GgvG4LiwuGlxTRxd7Gyxq6RqhDOq5iQvhuCxGYAHrWWI44YgkYDTTS3YRlyi2vYySsNSNDYbnKdRpeBfiOxOHRgr4qJGBvpC6ke7SFQfMjkL3qZ2plx0bifDspgAsAtpEYfj/XUEH8WoAnR8Xx0YByYSx1EYilS48pM5+pWpvDOMJio5XjTucRF/qwtYht9GIsJENiA9gRblzppR2e7Sri1MZBhlsVy7qSAdYydCRa+Q66HcC9JJuyGJeV2edXViCTIXN7ai6CwIB+T4eWvO6Q4GBCJY40UkBgcozKHF8oPy72IFhXmMxSRqXkYIo5nn5Abk+Q1qCLwjhqYaPu011LMbAXY9FGijkAP1NyVPH+0iQnJGQ8mxA2U3+Zh+qgX9N6Ucd7TtICsZ7qLUZvnfyFv5D3OtUfG4q91Gg6X1P5jyHl/wDtXDW/inaB5Jc5bORsHClR1UDa3LT13rF2WQKyIyFtMmp1vbwc7HkKjYXAByCVzEnwqAbsTtoNbeXOun9lOyXd2mmAMhHhXkg20/kW9l5k1MRux/ZTIBJKBnbluAL3y+fmedrDma6jDPeq3JigGyjlp6Dp5VPwmIrLUHveUVA72iimMEIRQALACwFbqKhYzGrGNf8ACdgBzPlREssKju68yPcilZjml3YxqflX4vc7D0H1rNeBR8wSerMT/M0Et1B1GtKuLlDG6P8AC6sh9GBB/nU3/pQXVLqeoJFRMZhi4Kt8XI/e8iOvnRXPuDY2cYwQyO0sUqkAk/A0aEh1vqLhbEfe11uSegYLibJ4ZdRsJOY8pLf/AG+vM1SuLcM5jkQQRoQRqCCNQQdQRtS+Dj0uHjKNeTKylM4uCmoaJz8QGoKkXtYixFkJHV8fhBNG8Yd486ZRJE2V1B1ujVRcTgG4e8QSGXETMtkxBjukbZSgVI0v9pbm3J2INswFiwGLMaoyeKN1D92SLgMAbxn+IabEkbE09w+JV1zIbjboQehHI+VBA4PHNJh8uNRSzCzKcrXQgaSAXTNe9wtxa2pqn8QbAYCdlijMk65SqSMxSHORlCX3JJFgLm9hcGpPaufiBldbpBhVAYYjvcigXGshHjZ77IoAJ01vmGfDeMRYyQYfxtMsJCY1Y4+8XMDd9Ae4DW0uddtCRQWfhnFllChx3cxXM0DMM6i+5XcAizWIDAEXANxUvF4xIlzObC4UAAksx2VVGrE9BXPhgYOGujzyPisVq0Sgd2qi5GdiSddbXYt5KNTVlwfEYsU0c6NdY1kR0PxRtJkAdgOVlZcwuLPfbNYK+3AcLHiFYyOoLiVYZJokJOlrKfERy+9586tnE8PHiY2jdMzreRY3Zo/EAVHjQ/DqVJBNr2PSqXxLgMckztJ+8KZWBkEKCVZCAFukgjYorADQnQfdq28G7yTLI6GOzuwU20QqyhSQTdjmBPTIL30JChS8eOGaTDYnCpHhZCVzQqQ6OLeJrklnAC3UkmwBBZSL5z4GRu7xOHZJQqmPMpukqXJsTvE4vqHtbTprYp+L4PGzHDPG+Zi8SyWXxGMMcpU3uBZiA6kAi9gaccG4NHg42WPQE5mY2Gg2HRVAvp1LE6sSamKE/FprZf3aVmtYAuoUHp3h0t9Kbdk+Eyx97LKR3s+UMq/DGg1tm+ZjoNCQAu5verZisQqKZHYRxjd20PsDt/M8hsa5/wAf7YM948PeOO9jIdHYnp92/wDyPUa0TIg8452hjw3gH2kosAg2XT5j18t/S9c94rxiSR80jZ25LeyIPbb0Gp5m9QMTiBlNr6gi+zG/T7o5/wB6iYfCtIAzWSME62uDblGvztyJOg1uaqvHleRvDdmI30FgLfCDYIvmbb/WVg+Fl3VFXvHOwHwi3PW2g+81vQc23BOCyYlu7gTKgIDyNrrv42/3H5hRYC+y711Ls/2fiwieAAt88rWJJHTkSOnwr5m9QKOy/ZJYB3klnlIvc7KD05gfRm8hs04rj8oKR6nYt0/pfoNhTSS7DTwpzPM+/wDWkuOUbAWA2qLhbh73pzhDUCCGmuFjoqVeva2ZKKB0x0pNhk7yTMdgAR6trf6WH1pxJtSrhjhXaM6MNR5qdiPTb2ohsq2rKiigKiYyG635jWpdQeI4hUQ3NgAST0A3oK/iMOHz6bMR9bH+tVbivCt9Ku/CsOTGXYauWe3TMdB7C1RMbhfKiuXY550WNUkdO6YvC41Md9Co6xmwunloCLq3RV4wFghxIKkyZEkaK7oGKMWzLoWVXUrY2YZuulJuJ8LBvYVWnSWBiYycrEM6XsrkaXPRraZrbaG40omOsw4iLExmN1Rgy6o1mV16qdmH6jy0pNxvhkuHw4jwCLHEMxlSIHvWGmqObljbNf5zpY6WNW7M43NIoDlQSAybWZrWdLHwNcNsbG5sTYAX2DieUhJja/wybK3k/JT57b7W1Ci4LtHHLH3GOVpIwbJKLmSI7akat6jXTUML29TsniI5VmgxCiGwkTERXaQxsLhRGPC97j8B0P4KuPFey+HmkMxjTvbfEwJRm5NJGCFkI8/K97AUlxvaOTBTjD91JMTlOZic0hYDSCMCwUbWHMGqiywcRiLhJDHHM1vs2ZC+u2YDYnpSnEYHiJxgdJUEGdSFzWAjFrqY8urWuN9TY5l2ETGcFgkxTTRZpJFcPIneKsSsCTnc5cx5+FW56gAm9nxGLsjPcIigsZCVF7fcz2HozabaEG4ivWijWQusad6w1Kqocj8b2vl05nlpc6Uj7QdoosJ8ZEku6xKdEPIseXLU69ALmqv2g7eZQ0eGOVSSTKRZ7HTTMSfLvDqdgBYVzzE8RJuQxBJ1bdjc65b+/iOtXE0949x+Wd80rZiNViXwqgPX7nv4upFV58UzstvEdgAtx6RoNz/nnWhFZyQo00v0Hmzcz5VaOz3ZuafSFLL8LStcL5qDa7fkUdL8jVCjD4TKc0h7xzoIxqoJPzkf6jXt4V08ztV54H2MklIlxZKJpaPZz0VrfAOiL4tdlq09n+y0OF1Ud7KNDI3y9QLXCei3bUXIqwiwOnifa+wW/ID5R+p5k1NMR8PhI4kCqoRALBFABPkbbD8I35k6itri+r6KNl/v/avWIXxMbt/m3QUtxWKLVGhjcXfQbVAyEmtqx3qVFBQa4IKZQRURRVMjjoMMlFSctFQbwQaT8VwJYh0JV11Vh/I9RWlVxEWgPeL56Gsm4k+zRv8A8Sf5VUZ4fjBUWmXL+Mar/F9z39r01jnRhdWBHkarjYpibrFIT5C3/wBrVCbASF+8F4hzVSLH+ECwNBaMXxBIxqw+tKkjfEsCwIiBvY6FyNrjkvlUR8XKm+Vx5ix/z3rVg+OZnfOttQotfbKDt6k/QdKzrUR2tgSwtULEQ3rVFOjbW9NjUhVFXUKMThqSY/hWe9lJ9BerfJFes8PEBpbp+tNHIMbgHicOhKOpuGG4IIOx0OoGhFtBVh4P2lSe0M4CSnQfclP4L/C/PIdehNjZ7x/Bq8jachf1t/a1UnivB99NKoumG4g+H0N3i6fNGPLqo6ch0tq+jxqMoZGzhtVCbm29wbZbbHNax030rlnDePyQ2jxBZ49hLqXTp3nN1/HuOd9WFigdo272BhdgDYWKSLuOdmHTUb6FSSaIdca41BhBeUhpD4lgjtqfvN11+dumgvvzHtN2gxOM1LBVGqxL8I8/xN+I+1tqccY4D+8FpsNmMhu0uHZizE82iZtXA5ofEOmqg1/CcFxUrZEglvzLoY1X8zPYD61YSVWaORjYq24IuDYed+Zpvwbs7JO5CI0raZraKv53Oij3HvXQeHdiIorPjJA537pCwX6/HJy2CjzNWrDTIqBYlWKMfCFAFvRR4VPnqTfehiu8F7CxRBTiSJWtcRICIx7aGQeZyrrzq3rYADRFAsFXTToSLWH4VAHrUaN76KN9zvc9STqx8zUoKqasbtUXGxASLDwqOQ0NvLoKxkxCoLLUabGE6Co6qTRXskhY14kNSUhqSkVBHjhqSkVbkjrcqUGKJW9Er1ErYBRHmWisqKDwqKxMQrZRQaxEOlePCDyrbRQLZ+Hg0j4hwbmuh6/3q3Vg8YNBQDNJHoykjqNR9K2x9pApsW9muP1NWyfh4NK8VwNG3QH2qKk4DGd4A2moB06GpeIxCRqWY6fqT0HnVUb/ANOwS7KtvDYMQAOWn9a3OjzyCxPdgLqb9BcL77mkQJWDLSZ5G+Zrj2AH00t7VpxWDB5U9w2GCqABYDatc0FUUDifCN7CkmFklwjeAZo73aIm2+5jJ+BudvhPOxOauk4nC0jx/DAeVBowDxzIHU9OQuCNbMpB1H1F9CL3pxJPJGn+oduQa495Hew9APaqsnD5Y3zRkqdvUeYOhqezzMLO/wDxAFEZPiNSSSSeZ3PrfU9Nf75p+FkuBmNh05n/AD/L0sTD2qXFGaKcfv1hZRYfrWvOWrRDDTCCCg8iiqbHFWccVSUSg1pHW9ErNUrYqUR4qVsVK9C1kBQAFe0UUBRRRQFFFFAUUUUBRRRQFeEV7RQLMVgrm9e4bB2plRQasmla3SpBrwigXSw1Bmw1OmStLxUVXpMJUdsL5VY2w1aWwvlQIVwtb48LTYYTyrYmFoIMWHqZHFUhMPW9YqDSiVvVKzVKzC0RiqVkBXtq9oCiiigKKKKAooooCiiigKKKKAooooCiiigKKKKAryiig8rw0UUGBrw0UUUCsxRRRGVZUUUBRRRQFFFFAUUUUBRRRQFFFF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 descr="https://stormoff.ru/upload/ammina.optimizer/png-webp/q80/upload/resize_cache/iblock/69b/300_180_1/69be1f49915846fdc6f790f64ccacc5a.web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C:\Users\AdamA\Desktop\IMT_PO_OnTouch_20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58" y="643248"/>
            <a:ext cx="2571768" cy="2500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Picture 3" descr="C:\Users\AdamA\Desktop\Ventilator-Eternity-SH300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68" y="785794"/>
            <a:ext cx="2071702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C:\Users\AdamA\Desktop\ge-logiq-s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4826" y="714356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Users\AdamA\Desktop\68915-9263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20" y="3357562"/>
            <a:ext cx="2347920" cy="234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C:\Users\AdamA\Desktop\constrain-555x360--6994816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64" y="3857628"/>
            <a:ext cx="31938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C:\Users\AdamA\Desktop\rapidpoint-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9074" y="3786190"/>
            <a:ext cx="271461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8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887413"/>
            <a:ext cx="10515600" cy="803275"/>
          </a:xfrm>
        </p:spPr>
        <p:txBody>
          <a:bodyPr>
            <a:normAutofit/>
          </a:bodyPr>
          <a:lstStyle/>
          <a:p>
            <a:r>
              <a:rPr lang="ro-RO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Lucrări de re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ții și servicii proiectare</a:t>
            </a:r>
            <a:r>
              <a:rPr lang="ro-RO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mii lei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373372"/>
              </p:ext>
            </p:extLst>
          </p:nvPr>
        </p:nvGraphicFramePr>
        <p:xfrm>
          <a:off x="767893" y="1826014"/>
          <a:ext cx="10801255" cy="460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41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C3F3A-AEAC-4B88-8E5B-DBF2AC5C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48" y="1262116"/>
            <a:ext cx="10170952" cy="444615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 comparativă a paturilor desfășurate și numărul cazurilor tratate 2020 </a:t>
            </a:r>
            <a:r>
              <a:rPr lang="ro-RO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o-RO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B6BD67-89C8-4BA0-8468-7EAF0D54B76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88579" y="1706731"/>
          <a:ext cx="11035863" cy="4460812"/>
        </p:xfrm>
        <a:graphic>
          <a:graphicData uri="http://schemas.openxmlformats.org/drawingml/2006/table">
            <a:tbl>
              <a:tblPr firstRow="1" firstCol="1" bandRow="1"/>
              <a:tblGrid>
                <a:gridCol w="4302530">
                  <a:extLst>
                    <a:ext uri="{9D8B030D-6E8A-4147-A177-3AD203B41FA5}">
                      <a16:colId xmlns:a16="http://schemas.microsoft.com/office/drawing/2014/main" val="1868261235"/>
                    </a:ext>
                  </a:extLst>
                </a:gridCol>
                <a:gridCol w="1598922">
                  <a:extLst>
                    <a:ext uri="{9D8B030D-6E8A-4147-A177-3AD203B41FA5}">
                      <a16:colId xmlns:a16="http://schemas.microsoft.com/office/drawing/2014/main" val="1042468113"/>
                    </a:ext>
                  </a:extLst>
                </a:gridCol>
                <a:gridCol w="1748171">
                  <a:extLst>
                    <a:ext uri="{9D8B030D-6E8A-4147-A177-3AD203B41FA5}">
                      <a16:colId xmlns:a16="http://schemas.microsoft.com/office/drawing/2014/main" val="3587253327"/>
                    </a:ext>
                  </a:extLst>
                </a:gridCol>
                <a:gridCol w="1608709">
                  <a:extLst>
                    <a:ext uri="{9D8B030D-6E8A-4147-A177-3AD203B41FA5}">
                      <a16:colId xmlns:a16="http://schemas.microsoft.com/office/drawing/2014/main" val="1154074043"/>
                    </a:ext>
                  </a:extLst>
                </a:gridCol>
                <a:gridCol w="1777531">
                  <a:extLst>
                    <a:ext uri="{9D8B030D-6E8A-4147-A177-3AD203B41FA5}">
                      <a16:colId xmlns:a16="http://schemas.microsoft.com/office/drawing/2014/main" val="1900745076"/>
                    </a:ext>
                  </a:extLst>
                </a:gridCol>
              </a:tblGrid>
              <a:tr h="277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%, din 2020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Dinamica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56556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Numărul  total de paturi desfășurate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885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885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041309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Numărul total de pacienți tratați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15 235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23 391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153,5%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+8 156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736284"/>
                  </a:ext>
                </a:extLst>
              </a:tr>
              <a:tr h="277906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cap="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Profil chirurgical*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05266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paturi desfășurate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410/455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-72/-27**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79451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pacienți tratați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9 492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14 291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+4 799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387427"/>
                  </a:ext>
                </a:extLst>
              </a:tr>
              <a:tr h="277906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cap="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terapie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865136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paturi desfășurate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245/265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+52/+72**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216702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pacienți tratați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4 875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+ 2 616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84352"/>
                  </a:ext>
                </a:extLst>
              </a:tr>
              <a:tr h="277906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COVID-19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57755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paturi desfășurate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150/75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+30/-45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533965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pacienți tratați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1 609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185,4%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+741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605321"/>
                  </a:ext>
                </a:extLst>
              </a:tr>
              <a:tr h="277906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cap="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Departament ATI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30926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paturi desfășurate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86038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o-RO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pacienți tratați</a:t>
                      </a:r>
                      <a:endParaRPr lang="ro-RO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7 340 (1388 cu COVID)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+2 057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918295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15952-7783-482B-AEAF-C3AA43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99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1035313"/>
            <a:ext cx="10515600" cy="803275"/>
          </a:xfrm>
        </p:spPr>
        <p:txBody>
          <a:bodyPr>
            <a:noAutofit/>
          </a:bodyPr>
          <a:lstStyle/>
          <a:p>
            <a:pPr fontAlgn="b"/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Datorii </a:t>
            </a:r>
            <a:r>
              <a:rPr lang="ro-RO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față de furnizorii de bunuri, lucrări și servicii</a:t>
            </a:r>
            <a: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x-non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12119"/>
              </p:ext>
            </p:extLst>
          </p:nvPr>
        </p:nvGraphicFramePr>
        <p:xfrm>
          <a:off x="810229" y="2346246"/>
          <a:ext cx="10045147" cy="22555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67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Datorii</a:t>
                      </a: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comerciale*</a:t>
                      </a:r>
                      <a:endParaRPr lang="en-US" sz="2400" b="1" i="1" u="none" strike="noStrike" dirty="0" smtClean="0">
                        <a:solidFill>
                          <a:srgbClr val="170CEE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01.01.</a:t>
                      </a: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x-none" sz="2400" b="1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01.01.2021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01.01.2022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36">
                <a:tc>
                  <a:txBody>
                    <a:bodyPr/>
                    <a:lstStyle/>
                    <a:p>
                      <a:pPr algn="l" fontAlgn="b"/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Total,</a:t>
                      </a:r>
                      <a:endParaRPr lang="en-US" sz="2400" b="1" i="1" u="none" strike="noStrike" dirty="0">
                        <a:solidFill>
                          <a:srgbClr val="170CEE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20 383,3</a:t>
                      </a:r>
                      <a:endParaRPr lang="ru-RU" sz="2400" b="0" i="0" u="none" strike="noStrike" dirty="0">
                        <a:solidFill>
                          <a:srgbClr val="170CEE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ro-RO" sz="2400" b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129,8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9 056,8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020">
                <a:tc>
                  <a:txBody>
                    <a:bodyPr/>
                    <a:lstStyle/>
                    <a:p>
                      <a:pPr algn="l" fontAlgn="b"/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o-RO" sz="24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o-RO" sz="2400" b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</a:t>
                      </a:r>
                      <a:r>
                        <a:rPr lang="en-US" sz="2400" b="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inclusiv</a:t>
                      </a:r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0" marR="8990" marT="899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o-RO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medicamente</a:t>
                      </a:r>
                      <a:r>
                        <a:rPr lang="en-US" sz="24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2400" b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764</a:t>
                      </a:r>
                      <a:r>
                        <a:rPr lang="ro-RO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7 108,9 </a:t>
                      </a:r>
                      <a:endParaRPr lang="ru-RU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5 616,3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90" marR="8990" marT="899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8200" y="51036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o-RO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atoriile 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comerciale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reprezint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ă </a:t>
            </a:r>
            <a:r>
              <a:rPr lang="ro-R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doar</a:t>
            </a:r>
            <a:r>
              <a:rPr lang="ro-RO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o-RO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obligații curente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93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767893" y="77478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ctrTitle"/>
          </p:nvPr>
        </p:nvSpPr>
        <p:spPr>
          <a:xfrm>
            <a:off x="1683026" y="1850710"/>
            <a:ext cx="9144000" cy="18864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o-RO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Planul 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activitate pentru anul 2022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887023"/>
            <a:ext cx="10909852" cy="803665"/>
          </a:xfrm>
        </p:spPr>
        <p:txBody>
          <a:bodyPr>
            <a:normAutofit fontScale="90000"/>
          </a:bodyPr>
          <a:lstStyle/>
          <a:p>
            <a:r>
              <a:rPr lang="x-none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Planul </a:t>
            </a:r>
            <a:r>
              <a:rPr lang="x-none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anual de activitate a instituției </a:t>
            </a:r>
            <a:r>
              <a:rPr lang="x-none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Obiective generale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38323"/>
              </p:ext>
            </p:extLst>
          </p:nvPr>
        </p:nvGraphicFramePr>
        <p:xfrm>
          <a:off x="838200" y="1690688"/>
          <a:ext cx="10515600" cy="498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3"/>
          <p:cNvSpPr txBox="1">
            <a:spLocks/>
          </p:cNvSpPr>
          <p:nvPr/>
        </p:nvSpPr>
        <p:spPr>
          <a:xfrm>
            <a:off x="810229" y="104009"/>
            <a:ext cx="5814391" cy="64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04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966676" y="208722"/>
            <a:ext cx="5814391" cy="516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ctrTitle"/>
          </p:nvPr>
        </p:nvSpPr>
        <p:spPr>
          <a:xfrm>
            <a:off x="1533939" y="1373632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ro-RO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o-MD" sz="4800" b="1" dirty="0">
                <a:solidFill>
                  <a:schemeClr val="accent5">
                    <a:lumMod val="50000"/>
                  </a:schemeClr>
                </a:solidFill>
              </a:rPr>
              <a:t>Rezultatele chestionarului de evaluare a satisfacției angajaților 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1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2767" y="1341784"/>
            <a:ext cx="11485855" cy="5294320"/>
          </a:xfrm>
        </p:spPr>
        <p:txBody>
          <a:bodyPr numCol="2">
            <a:normAutofit fontScale="92500" lnSpcReduction="10000"/>
          </a:bodyPr>
          <a:lstStyle/>
          <a:p>
            <a:r>
              <a:rPr lang="ro-MD" sz="2900" b="1" dirty="0" smtClean="0"/>
              <a:t>Total - </a:t>
            </a:r>
            <a:r>
              <a:rPr lang="en-US" sz="2900" b="1" dirty="0" smtClean="0"/>
              <a:t>1778 </a:t>
            </a:r>
            <a:r>
              <a:rPr lang="en-US" sz="2900" b="1" dirty="0"/>
              <a:t>de </a:t>
            </a:r>
            <a:r>
              <a:rPr lang="en-US" sz="2900" b="1" dirty="0" err="1" smtClean="0"/>
              <a:t>angajați</a:t>
            </a:r>
            <a:endParaRPr lang="ro-MD" sz="2900" b="1" dirty="0" smtClean="0"/>
          </a:p>
          <a:p>
            <a:pPr lvl="1"/>
            <a:r>
              <a:rPr lang="ro-MD" sz="2900" dirty="0" smtClean="0"/>
              <a:t>Răspunsuri - </a:t>
            </a:r>
            <a:r>
              <a:rPr lang="en-US" sz="2900" dirty="0" smtClean="0"/>
              <a:t>640  </a:t>
            </a:r>
            <a:r>
              <a:rPr lang="en-US" sz="2900" dirty="0" err="1" smtClean="0"/>
              <a:t>persoane</a:t>
            </a:r>
            <a:r>
              <a:rPr lang="ro-MD" sz="2900" dirty="0" smtClean="0"/>
              <a:t> </a:t>
            </a:r>
            <a:r>
              <a:rPr lang="ro-MD" sz="2900" b="1" dirty="0" smtClean="0">
                <a:solidFill>
                  <a:srgbClr val="FF0000"/>
                </a:solidFill>
              </a:rPr>
              <a:t>(</a:t>
            </a:r>
            <a:r>
              <a:rPr lang="en-US" sz="2900" b="1" dirty="0" smtClean="0">
                <a:solidFill>
                  <a:srgbClr val="FF0000"/>
                </a:solidFill>
              </a:rPr>
              <a:t>35,9 %</a:t>
            </a:r>
            <a:r>
              <a:rPr lang="ro-MD" sz="2900" b="1" dirty="0" smtClean="0">
                <a:solidFill>
                  <a:srgbClr val="FF0000"/>
                </a:solidFill>
              </a:rPr>
              <a:t>)</a:t>
            </a:r>
            <a:r>
              <a:rPr lang="en-US" sz="2900" b="1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ro-MD" sz="2900" i="1" dirty="0" smtClean="0">
                <a:solidFill>
                  <a:srgbClr val="FF0000"/>
                </a:solidFill>
              </a:rPr>
              <a:t>Indicator de calitate </a:t>
            </a:r>
            <a:r>
              <a:rPr lang="en-US" sz="2900" i="1" dirty="0" smtClean="0">
                <a:solidFill>
                  <a:srgbClr val="FF0000"/>
                </a:solidFill>
              </a:rPr>
              <a:t> &gt;</a:t>
            </a:r>
            <a:r>
              <a:rPr lang="ro-MD" sz="2900" i="1" dirty="0" smtClean="0">
                <a:solidFill>
                  <a:srgbClr val="FF0000"/>
                </a:solidFill>
              </a:rPr>
              <a:t> 50%. </a:t>
            </a:r>
          </a:p>
          <a:p>
            <a:pPr lvl="1"/>
            <a:endParaRPr lang="ro-MD" sz="2900" i="1" dirty="0" smtClean="0">
              <a:solidFill>
                <a:srgbClr val="FF0000"/>
              </a:solidFill>
            </a:endParaRPr>
          </a:p>
          <a:p>
            <a:r>
              <a:rPr lang="ro-MD" sz="2900" b="1" i="1" dirty="0"/>
              <a:t>E</a:t>
            </a:r>
            <a:r>
              <a:rPr lang="ro-MD" sz="2900" b="1" i="1" dirty="0" smtClean="0"/>
              <a:t>chipa administrativă </a:t>
            </a:r>
            <a:r>
              <a:rPr lang="ro-MD" sz="2900" i="1" dirty="0" smtClean="0"/>
              <a:t>– total </a:t>
            </a:r>
            <a:r>
              <a:rPr lang="ro-MD" sz="2900" dirty="0" smtClean="0"/>
              <a:t>111 persoane, </a:t>
            </a:r>
          </a:p>
          <a:p>
            <a:pPr lvl="1"/>
            <a:r>
              <a:rPr lang="ro-MD" sz="2900" dirty="0" smtClean="0"/>
              <a:t> </a:t>
            </a:r>
            <a:r>
              <a:rPr lang="ro-MD" sz="2900" dirty="0"/>
              <a:t>răspuns 58 </a:t>
            </a:r>
            <a:r>
              <a:rPr lang="ro-MD" sz="2900" b="1" dirty="0" smtClean="0">
                <a:solidFill>
                  <a:srgbClr val="FF0000"/>
                </a:solidFill>
              </a:rPr>
              <a:t>(52,2%). </a:t>
            </a:r>
          </a:p>
          <a:p>
            <a:pPr lvl="1"/>
            <a:endParaRPr lang="ro-MD" sz="2900" dirty="0" smtClean="0"/>
          </a:p>
          <a:p>
            <a:pPr marL="228600" lvl="1">
              <a:spcBef>
                <a:spcPts val="1000"/>
              </a:spcBef>
            </a:pPr>
            <a:r>
              <a:rPr lang="ro-MD" sz="2900" b="1" i="1" dirty="0"/>
              <a:t>M</a:t>
            </a:r>
            <a:r>
              <a:rPr lang="ro-MD" sz="2900" b="1" i="1" dirty="0" smtClean="0"/>
              <a:t>edici</a:t>
            </a:r>
            <a:r>
              <a:rPr lang="ro-MD" sz="2900" i="1" dirty="0" smtClean="0"/>
              <a:t> – total </a:t>
            </a:r>
            <a:r>
              <a:rPr lang="ro-MD" sz="2900" dirty="0" smtClean="0"/>
              <a:t>286 persoane </a:t>
            </a:r>
          </a:p>
          <a:p>
            <a:pPr marL="685800" lvl="2">
              <a:spcBef>
                <a:spcPts val="1000"/>
              </a:spcBef>
            </a:pPr>
            <a:r>
              <a:rPr lang="ro-MD" sz="2900" dirty="0" smtClean="0"/>
              <a:t> răspuns 74 persoane </a:t>
            </a:r>
            <a:r>
              <a:rPr lang="ro-MD" sz="2900" b="1" dirty="0" smtClean="0">
                <a:solidFill>
                  <a:srgbClr val="FF0000"/>
                </a:solidFill>
              </a:rPr>
              <a:t>(25, 8 %). </a:t>
            </a:r>
          </a:p>
          <a:p>
            <a:pPr marL="685800" lvl="2">
              <a:spcBef>
                <a:spcPts val="1000"/>
              </a:spcBef>
            </a:pPr>
            <a:endParaRPr lang="ro-MD" sz="2900" dirty="0" smtClean="0"/>
          </a:p>
          <a:p>
            <a:r>
              <a:rPr lang="ro-MD" sz="2900" b="1" i="1" dirty="0"/>
              <a:t>A</a:t>
            </a:r>
            <a:r>
              <a:rPr lang="ro-MD" sz="2900" b="1" i="1" dirty="0" smtClean="0"/>
              <a:t>sistenți medicali </a:t>
            </a:r>
            <a:r>
              <a:rPr lang="ro-MD" sz="2900" i="1" dirty="0" smtClean="0"/>
              <a:t>– total 623 persoane</a:t>
            </a:r>
            <a:r>
              <a:rPr lang="ro-MD" sz="2900" dirty="0" smtClean="0"/>
              <a:t> </a:t>
            </a:r>
          </a:p>
          <a:p>
            <a:pPr lvl="1"/>
            <a:r>
              <a:rPr lang="ro-MD" sz="2900" dirty="0" smtClean="0"/>
              <a:t>răspuns </a:t>
            </a:r>
            <a:r>
              <a:rPr lang="ro-MD" sz="2900" dirty="0"/>
              <a:t>224 </a:t>
            </a:r>
            <a:r>
              <a:rPr lang="ro-MD" sz="2900" b="1" dirty="0">
                <a:solidFill>
                  <a:srgbClr val="FF0000"/>
                </a:solidFill>
              </a:rPr>
              <a:t>(35,9 </a:t>
            </a:r>
            <a:r>
              <a:rPr lang="ro-MD" sz="2900" b="1" dirty="0" smtClean="0">
                <a:solidFill>
                  <a:srgbClr val="FF0000"/>
                </a:solidFill>
              </a:rPr>
              <a:t>%) </a:t>
            </a:r>
          </a:p>
          <a:p>
            <a:pPr lvl="1"/>
            <a:endParaRPr lang="ro-MD" sz="2900" dirty="0" smtClean="0"/>
          </a:p>
          <a:p>
            <a:r>
              <a:rPr lang="ro-MD" sz="2900" b="1" i="1" dirty="0" smtClean="0"/>
              <a:t>Rezidenți</a:t>
            </a:r>
            <a:r>
              <a:rPr lang="ro-MD" sz="2900" i="1" dirty="0" smtClean="0"/>
              <a:t> - total </a:t>
            </a:r>
            <a:r>
              <a:rPr lang="ro-MD" sz="2900" dirty="0" smtClean="0"/>
              <a:t> </a:t>
            </a:r>
            <a:r>
              <a:rPr lang="ro-MD" sz="2900" dirty="0"/>
              <a:t>204 </a:t>
            </a:r>
            <a:r>
              <a:rPr lang="ro-MD" sz="2900" dirty="0" smtClean="0"/>
              <a:t>de, </a:t>
            </a:r>
          </a:p>
          <a:p>
            <a:pPr lvl="1"/>
            <a:r>
              <a:rPr lang="ro-MD" sz="2900" dirty="0" smtClean="0"/>
              <a:t>răspuns -58 </a:t>
            </a:r>
            <a:r>
              <a:rPr lang="ro-MD" sz="2900" b="1" dirty="0" smtClean="0">
                <a:solidFill>
                  <a:srgbClr val="FF0000"/>
                </a:solidFill>
              </a:rPr>
              <a:t>(28,4%) </a:t>
            </a:r>
          </a:p>
          <a:p>
            <a:pPr lvl="1"/>
            <a:endParaRPr lang="ro-MD" sz="2900" dirty="0" smtClean="0"/>
          </a:p>
          <a:p>
            <a:r>
              <a:rPr lang="ro-MD" sz="2900" b="1" i="1" dirty="0"/>
              <a:t>P</a:t>
            </a:r>
            <a:r>
              <a:rPr lang="ro-MD" sz="2900" b="1" i="1" dirty="0" smtClean="0"/>
              <a:t>ersonal auxiliar</a:t>
            </a:r>
            <a:r>
              <a:rPr lang="ro-MD" sz="2900" b="1" dirty="0"/>
              <a:t> </a:t>
            </a:r>
            <a:r>
              <a:rPr lang="ro-MD" sz="2900" dirty="0" smtClean="0"/>
              <a:t>- 527 persoane </a:t>
            </a:r>
          </a:p>
          <a:p>
            <a:pPr lvl="1"/>
            <a:r>
              <a:rPr lang="ro-MD" sz="2900" dirty="0" smtClean="0"/>
              <a:t>răspuns </a:t>
            </a:r>
            <a:r>
              <a:rPr lang="ro-MD" sz="2900" dirty="0"/>
              <a:t>la anchete 183 </a:t>
            </a:r>
            <a:r>
              <a:rPr lang="ro-MD" sz="2900" b="1" dirty="0" smtClean="0">
                <a:solidFill>
                  <a:srgbClr val="FF0000"/>
                </a:solidFill>
              </a:rPr>
              <a:t>(34,7%). </a:t>
            </a:r>
          </a:p>
          <a:p>
            <a:pPr lvl="1"/>
            <a:endParaRPr lang="ro-MD" sz="2900" dirty="0" smtClean="0"/>
          </a:p>
          <a:p>
            <a:r>
              <a:rPr lang="ro-MD" sz="2900" b="1" dirty="0" smtClean="0"/>
              <a:t>Alt personal cu studii superioare </a:t>
            </a:r>
            <a:r>
              <a:rPr lang="ro-MD" sz="2900" dirty="0" smtClean="0"/>
              <a:t>– răspuns 43 </a:t>
            </a:r>
            <a:r>
              <a:rPr lang="ro-MD" sz="2900" dirty="0"/>
              <a:t>persoane. </a:t>
            </a:r>
            <a:endParaRPr lang="en-US" sz="2900" dirty="0"/>
          </a:p>
          <a:p>
            <a:endParaRPr lang="ro-MD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3" y="0"/>
            <a:ext cx="732811" cy="894522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-96078" y="318052"/>
            <a:ext cx="6696744" cy="48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sz="1400" dirty="0" smtClean="0"/>
              <a:t>IMSP </a:t>
            </a:r>
            <a:r>
              <a:rPr lang="ro-MD" sz="1400" dirty="0"/>
              <a:t>Spitalul Clinic Republican ”Timofei Moșneaga”</a:t>
            </a:r>
            <a:r>
              <a:rPr lang="ro-MD" sz="1400" b="1" dirty="0"/>
              <a:t> </a:t>
            </a:r>
            <a:br>
              <a:rPr lang="ro-MD" sz="1400" b="1" dirty="0"/>
            </a:br>
            <a:r>
              <a:rPr lang="ro-MD" dirty="0"/>
              <a:t> </a:t>
            </a:r>
            <a:endParaRPr lang="en-US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574" y="894522"/>
            <a:ext cx="8955156" cy="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5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5" y="2906629"/>
            <a:ext cx="5125999" cy="1978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507" y="125793"/>
            <a:ext cx="10515600" cy="62878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Procesele de organizare ale Departamentului/secției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5" y="1123123"/>
            <a:ext cx="5241867" cy="189180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Echipa administrativă –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1245" y="3014925"/>
            <a:ext cx="2863312" cy="40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Medici – </a:t>
            </a:r>
            <a:r>
              <a:rPr lang="ro-MD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229" y="1908227"/>
            <a:ext cx="5402630" cy="175762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496573" y="1281136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Asistente medicale – </a:t>
            </a:r>
            <a:r>
              <a:rPr lang="ro-MD" b="1" dirty="0" smtClean="0">
                <a:solidFill>
                  <a:srgbClr val="FF0000"/>
                </a:solidFill>
              </a:rPr>
              <a:t>8,8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56" y="5150702"/>
            <a:ext cx="4791503" cy="165206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335550" y="5011747"/>
            <a:ext cx="2863312" cy="40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Rezidenți – </a:t>
            </a:r>
            <a:r>
              <a:rPr lang="ro-MD" b="1" dirty="0" smtClean="0">
                <a:solidFill>
                  <a:srgbClr val="FF0000"/>
                </a:solidFill>
              </a:rPr>
              <a:t>8,1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018" y="4406401"/>
            <a:ext cx="5407033" cy="188223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496574" y="4162893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Personal auxiliar – </a:t>
            </a:r>
            <a:r>
              <a:rPr lang="ro-MD" b="1" dirty="0" smtClean="0">
                <a:solidFill>
                  <a:srgbClr val="FF0000"/>
                </a:solidFill>
              </a:rPr>
              <a:t>9,1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6" y="5171785"/>
            <a:ext cx="4782812" cy="1686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8" y="3061917"/>
            <a:ext cx="5238076" cy="18296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1" y="1174419"/>
            <a:ext cx="4961638" cy="1767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67" y="176283"/>
            <a:ext cx="10515600" cy="62878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Climatul psiho-emoțional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Echipa administrativă – </a:t>
            </a:r>
            <a:r>
              <a:rPr lang="ro-MD" b="1" dirty="0" smtClean="0">
                <a:solidFill>
                  <a:srgbClr val="FF0000"/>
                </a:solidFill>
              </a:rPr>
              <a:t>8,2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1245" y="3067270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Medici – </a:t>
            </a:r>
            <a:r>
              <a:rPr lang="ro-MD" b="1" dirty="0" smtClean="0">
                <a:solidFill>
                  <a:srgbClr val="FF0000"/>
                </a:solidFill>
              </a:rPr>
              <a:t>7,2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1245" y="4954768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Rezidenți – </a:t>
            </a:r>
            <a:r>
              <a:rPr lang="ro-MD" b="1" dirty="0" smtClean="0">
                <a:solidFill>
                  <a:srgbClr val="FF0000"/>
                </a:solidFill>
              </a:rPr>
              <a:t>7,1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483" y="1206999"/>
            <a:ext cx="4914221" cy="173443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625783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Asistente medicale – </a:t>
            </a:r>
            <a:r>
              <a:rPr lang="ro-MD" b="1" dirty="0" smtClean="0">
                <a:solidFill>
                  <a:srgbClr val="FF0000"/>
                </a:solidFill>
              </a:rPr>
              <a:t>8,3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884" y="4135078"/>
            <a:ext cx="4977417" cy="17538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625783" y="3733220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Personal auxiliar – </a:t>
            </a:r>
            <a:r>
              <a:rPr lang="ro-MD" b="1" dirty="0" smtClean="0">
                <a:solidFill>
                  <a:srgbClr val="FF0000"/>
                </a:solidFill>
              </a:rPr>
              <a:t>9,1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50" y="5072436"/>
            <a:ext cx="4836880" cy="1601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199" y="930911"/>
            <a:ext cx="5171440" cy="1802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00" y="2743301"/>
            <a:ext cx="4948538" cy="1776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81" y="930911"/>
            <a:ext cx="4971649" cy="1962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67" y="176283"/>
            <a:ext cx="10515600" cy="62878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Amenajarea locului de lucru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Echipa administrativă –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1244" y="2756920"/>
            <a:ext cx="2435930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Medici – </a:t>
            </a:r>
            <a:r>
              <a:rPr lang="ro-MD" b="1" dirty="0" smtClean="0">
                <a:solidFill>
                  <a:srgbClr val="FF0000"/>
                </a:solidFill>
              </a:rPr>
              <a:t>6,9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1244" y="4828928"/>
            <a:ext cx="2435930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Rezidenți – </a:t>
            </a:r>
            <a:r>
              <a:rPr lang="ro-MD" b="1" dirty="0" smtClean="0">
                <a:solidFill>
                  <a:srgbClr val="FF0000"/>
                </a:solidFill>
              </a:rPr>
              <a:t>5,9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5783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Asistente medicale – </a:t>
            </a:r>
            <a:r>
              <a:rPr lang="ro-MD" b="1" dirty="0" smtClean="0">
                <a:solidFill>
                  <a:srgbClr val="FF0000"/>
                </a:solidFill>
              </a:rPr>
              <a:t>8,7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35" y="5094577"/>
            <a:ext cx="4949510" cy="1748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27" y="788268"/>
            <a:ext cx="5156029" cy="1817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58" y="2655314"/>
            <a:ext cx="5110487" cy="181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78" y="773737"/>
            <a:ext cx="5218467" cy="18465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67" y="176283"/>
            <a:ext cx="10515600" cy="62878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Posibilitatea creșterii profesionale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Echipa administrativă – </a:t>
            </a:r>
            <a:r>
              <a:rPr lang="ro-MD" b="1" dirty="0" smtClean="0">
                <a:solidFill>
                  <a:srgbClr val="FF0000"/>
                </a:solidFill>
              </a:rPr>
              <a:t>8,7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1245" y="2734427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Medici – </a:t>
            </a:r>
            <a:r>
              <a:rPr lang="ro-MD" b="1" dirty="0">
                <a:solidFill>
                  <a:srgbClr val="FF0000"/>
                </a:solidFill>
              </a:rPr>
              <a:t>7</a:t>
            </a:r>
            <a:r>
              <a:rPr lang="ro-MD" b="1" dirty="0" smtClean="0">
                <a:solidFill>
                  <a:srgbClr val="FF0000"/>
                </a:solidFill>
              </a:rPr>
              <a:t>,6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1750" y="4851069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Rezidenți – </a:t>
            </a:r>
            <a:r>
              <a:rPr lang="ro-MD" b="1" dirty="0">
                <a:solidFill>
                  <a:srgbClr val="FF0000"/>
                </a:solidFill>
              </a:rPr>
              <a:t>7</a:t>
            </a:r>
            <a:r>
              <a:rPr lang="ro-MD" b="1" dirty="0" smtClean="0">
                <a:solidFill>
                  <a:srgbClr val="FF0000"/>
                </a:solidFill>
              </a:rPr>
              <a:t>,6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25783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Asistente medicale – </a:t>
            </a:r>
            <a:r>
              <a:rPr lang="ro-MD" b="1" dirty="0" smtClean="0">
                <a:solidFill>
                  <a:srgbClr val="FF0000"/>
                </a:solidFill>
              </a:rPr>
              <a:t>8,9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42" y="4950600"/>
            <a:ext cx="4750515" cy="16489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11" y="960147"/>
            <a:ext cx="4751153" cy="1648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37" y="2763793"/>
            <a:ext cx="4860114" cy="1718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42" y="930911"/>
            <a:ext cx="4750727" cy="17070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67" y="176283"/>
            <a:ext cx="10515600" cy="62878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Satisfacția profesională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1245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Echipa administrativă – </a:t>
            </a:r>
            <a:r>
              <a:rPr lang="ro-MD" b="1" dirty="0" smtClean="0">
                <a:solidFill>
                  <a:srgbClr val="FF0000"/>
                </a:solidFill>
              </a:rPr>
              <a:t>8,6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9442" y="2770528"/>
            <a:ext cx="2825906" cy="380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Medici – </a:t>
            </a:r>
            <a:r>
              <a:rPr lang="ro-MD" b="1" dirty="0" smtClean="0">
                <a:solidFill>
                  <a:srgbClr val="FF0000"/>
                </a:solidFill>
              </a:rPr>
              <a:t>7,9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99442" y="4608390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Rezidenți – </a:t>
            </a:r>
            <a:r>
              <a:rPr lang="ro-MD" b="1" dirty="0" smtClean="0">
                <a:solidFill>
                  <a:srgbClr val="FF0000"/>
                </a:solidFill>
              </a:rPr>
              <a:t>8,1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25783" y="930911"/>
            <a:ext cx="2951922" cy="487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000099"/>
                </a:solidFill>
              </a:rPr>
              <a:t>Asistente medicale – </a:t>
            </a:r>
            <a:r>
              <a:rPr lang="ro-MD" b="1" dirty="0" smtClean="0">
                <a:solidFill>
                  <a:srgbClr val="FF0000"/>
                </a:solidFill>
              </a:rPr>
              <a:t>8,8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0231457-74D6-49FA-9530-0F5BE4D257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0621" y="803565"/>
          <a:ext cx="10930758" cy="55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5C444C-4A37-4E5A-81F8-C67EBD2A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96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583" y="3879123"/>
            <a:ext cx="5778797" cy="2604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15" y="1275688"/>
            <a:ext cx="4616365" cy="1883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0" y="3879123"/>
            <a:ext cx="5274533" cy="2604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175" y="1290833"/>
            <a:ext cx="5169397" cy="1893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30" y="1303540"/>
            <a:ext cx="4320960" cy="1809439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67" y="176283"/>
            <a:ext cx="10515600" cy="628788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Motivația pentru a fi mai productiv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0631" y="1096368"/>
            <a:ext cx="2951922" cy="376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FF0000"/>
                </a:solidFill>
              </a:rPr>
              <a:t>Echipa administrativă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0439" y="1122617"/>
            <a:ext cx="2951922" cy="4010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FF0000"/>
                </a:solidFill>
              </a:rPr>
              <a:t>Medici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68218" y="1047325"/>
            <a:ext cx="2951922" cy="487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FF0000"/>
                </a:solidFill>
              </a:rPr>
              <a:t>Rezidenți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1214" y="3706685"/>
            <a:ext cx="2951922" cy="487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FF0000"/>
                </a:solidFill>
              </a:rPr>
              <a:t>Asistente medicale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62361" y="3669811"/>
            <a:ext cx="2951922" cy="4870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D" b="1" dirty="0" smtClean="0">
                <a:solidFill>
                  <a:srgbClr val="FF0000"/>
                </a:solidFill>
              </a:rPr>
              <a:t>Personal auxiliar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58605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chemeClr val="accent5">
                    <a:lumMod val="50000"/>
                  </a:schemeClr>
                </a:solidFill>
              </a:rPr>
              <a:t>Echipa administrativă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2710" y="1794634"/>
            <a:ext cx="5157787" cy="823912"/>
          </a:xfrm>
        </p:spPr>
        <p:txBody>
          <a:bodyPr/>
          <a:lstStyle/>
          <a:p>
            <a:r>
              <a:rPr lang="ro-MD" dirty="0" smtClean="0">
                <a:solidFill>
                  <a:srgbClr val="C00000"/>
                </a:solidFill>
              </a:rPr>
              <a:t>Bariere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5862" y="1192696"/>
          <a:ext cx="5208103" cy="531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97117" y="1794634"/>
            <a:ext cx="5183188" cy="823912"/>
          </a:xfrm>
        </p:spPr>
        <p:txBody>
          <a:bodyPr/>
          <a:lstStyle/>
          <a:p>
            <a:r>
              <a:rPr lang="ro-MD" dirty="0" smtClean="0"/>
              <a:t>Propuneri</a:t>
            </a:r>
            <a:endParaRPr lang="en-US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566452" y="1192696"/>
          <a:ext cx="5307496" cy="531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033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04329"/>
            <a:ext cx="10515600" cy="953604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Medici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825190"/>
          <a:ext cx="5181600" cy="583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3"/>
          <p:cNvSpPr txBox="1">
            <a:spLocks/>
          </p:cNvSpPr>
          <p:nvPr/>
        </p:nvSpPr>
        <p:spPr>
          <a:xfrm>
            <a:off x="342832" y="2142503"/>
            <a:ext cx="5157787" cy="58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D" b="1" dirty="0" smtClean="0">
                <a:solidFill>
                  <a:srgbClr val="C00000"/>
                </a:solidFill>
              </a:rPr>
              <a:t>Bariere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6196013" y="2142503"/>
            <a:ext cx="5157787" cy="58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D" b="1" dirty="0" smtClean="0"/>
              <a:t>Propuneri</a:t>
            </a:r>
            <a:endParaRPr lang="en-US" b="1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/>
          </p:nvPr>
        </p:nvGraphicFramePr>
        <p:xfrm>
          <a:off x="6841435" y="825190"/>
          <a:ext cx="4956313" cy="585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80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823"/>
          </a:xfrm>
        </p:spPr>
        <p:txBody>
          <a:bodyPr>
            <a:normAutofit fontScale="90000"/>
          </a:bodyPr>
          <a:lstStyle/>
          <a:p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</a:rPr>
              <a:t>Medici rezidenți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360967"/>
          <a:ext cx="5181600" cy="481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360967"/>
          <a:ext cx="5181600" cy="481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0099" y="1690688"/>
            <a:ext cx="876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b="1" dirty="0">
                <a:solidFill>
                  <a:srgbClr val="C00000"/>
                </a:solidFill>
              </a:rPr>
              <a:t>Bariere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9617" y="1698385"/>
            <a:ext cx="113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b="1" dirty="0"/>
              <a:t>Propuneri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06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chemeClr val="accent5">
                    <a:lumMod val="50000"/>
                  </a:schemeClr>
                </a:solidFill>
              </a:rPr>
              <a:t>Asistenți medicali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32452"/>
          <a:ext cx="4956313" cy="539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2711" y="1640959"/>
            <a:ext cx="1290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b="1" dirty="0"/>
              <a:t>Propuneri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12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chemeClr val="accent5">
                    <a:lumMod val="50000"/>
                  </a:schemeClr>
                </a:solidFill>
              </a:rPr>
              <a:t>Personal cu studii superioare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073426"/>
          <a:ext cx="518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073426"/>
          <a:ext cx="5181600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57324" y="1825625"/>
            <a:ext cx="876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b="1" dirty="0">
                <a:solidFill>
                  <a:srgbClr val="C00000"/>
                </a:solidFill>
              </a:rPr>
              <a:t>Bariere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2051" y="1825625"/>
            <a:ext cx="113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b="1" dirty="0"/>
              <a:t>Propuneri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8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727"/>
          </a:xfrm>
        </p:spPr>
        <p:txBody>
          <a:bodyPr>
            <a:normAutofit fontScale="90000"/>
          </a:bodyPr>
          <a:lstStyle/>
          <a:p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</a:rPr>
              <a:t>Personal auxiliar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003852"/>
          <a:ext cx="5181600" cy="56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1186" y="1573491"/>
            <a:ext cx="113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b="1" dirty="0"/>
              <a:t>Propuneri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7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605"/>
          </a:xfrm>
        </p:spPr>
        <p:txBody>
          <a:bodyPr>
            <a:normAutofit fontScale="90000"/>
          </a:bodyPr>
          <a:lstStyle/>
          <a:p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</a:rPr>
              <a:t>Probleme identificate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82148"/>
            <a:ext cx="10515600" cy="513852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o-MD" dirty="0" smtClean="0"/>
              <a:t>Organizarea eficientă a lucrului</a:t>
            </a:r>
          </a:p>
          <a:p>
            <a:pPr marL="514350" indent="-514350">
              <a:buAutoNum type="arabicPeriod"/>
            </a:pPr>
            <a:r>
              <a:rPr lang="ro-MD" dirty="0" smtClean="0"/>
              <a:t>Colaborare – comunicare</a:t>
            </a:r>
          </a:p>
          <a:p>
            <a:pPr marL="514350" indent="-514350">
              <a:buAutoNum type="arabicPeriod"/>
            </a:pPr>
            <a:r>
              <a:rPr lang="ro-MD" dirty="0" smtClean="0"/>
              <a:t>Dispozitive</a:t>
            </a:r>
          </a:p>
          <a:p>
            <a:pPr marL="514350" indent="-514350">
              <a:buAutoNum type="arabicPeriod"/>
            </a:pPr>
            <a:r>
              <a:rPr lang="ro-MD" dirty="0" smtClean="0"/>
              <a:t>Volum de lucru</a:t>
            </a:r>
          </a:p>
          <a:p>
            <a:pPr marL="514350" indent="-514350">
              <a:buAutoNum type="arabicPeriod"/>
            </a:pPr>
            <a:r>
              <a:rPr lang="ro-MD" dirty="0" smtClean="0"/>
              <a:t>Infrastructura</a:t>
            </a:r>
          </a:p>
          <a:p>
            <a:pPr marL="514350" indent="-514350">
              <a:buAutoNum type="arabicPeriod"/>
            </a:pPr>
            <a:r>
              <a:rPr lang="ro-MD" dirty="0" smtClean="0"/>
              <a:t>Instruiri</a:t>
            </a:r>
          </a:p>
          <a:p>
            <a:pPr marL="0" indent="0">
              <a:buNone/>
            </a:pPr>
            <a:endParaRPr lang="ro-MD" dirty="0" smtClean="0"/>
          </a:p>
          <a:p>
            <a:pPr marL="514350" indent="-514350">
              <a:buAutoNum type="arabicPeriod"/>
            </a:pPr>
            <a:endParaRPr lang="ro-M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966676" y="208722"/>
            <a:ext cx="5814391" cy="516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ctrTitle"/>
          </p:nvPr>
        </p:nvSpPr>
        <p:spPr>
          <a:xfrm>
            <a:off x="1533939" y="1373632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ro-RO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7. </a:t>
            </a:r>
            <a:r>
              <a:rPr lang="ro-MD" sz="4800" b="1" dirty="0">
                <a:solidFill>
                  <a:schemeClr val="accent5">
                    <a:lumMod val="50000"/>
                  </a:schemeClr>
                </a:solidFill>
              </a:rPr>
              <a:t>Rezultatele chestionarului de evaluare a satisfacției pacienților 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2767" y="1600048"/>
            <a:ext cx="11485855" cy="5036056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o-MO" sz="3200" b="1" dirty="0" smtClean="0"/>
              <a:t>Total  </a:t>
            </a:r>
            <a:r>
              <a:rPr lang="ro-MO" sz="3200" dirty="0" smtClean="0"/>
              <a:t>-  254 </a:t>
            </a:r>
            <a:r>
              <a:rPr lang="ro-MO" sz="3200" dirty="0"/>
              <a:t>de chestionare</a:t>
            </a:r>
          </a:p>
          <a:p>
            <a:pPr>
              <a:buNone/>
            </a:pPr>
            <a:endParaRPr lang="ro-MO" sz="3200" dirty="0"/>
          </a:p>
          <a:p>
            <a:pPr>
              <a:buNone/>
            </a:pPr>
            <a:r>
              <a:rPr lang="ro-MO" sz="3200" b="1" i="1" dirty="0"/>
              <a:t>Departamentul terapie- </a:t>
            </a:r>
            <a:r>
              <a:rPr lang="en-US" sz="3200" i="1" dirty="0"/>
              <a:t>92</a:t>
            </a:r>
            <a:r>
              <a:rPr lang="ro-MO" sz="3200" i="1" dirty="0"/>
              <a:t> (</a:t>
            </a:r>
            <a:r>
              <a:rPr lang="en-US" sz="3200" i="1" dirty="0"/>
              <a:t>36.22</a:t>
            </a:r>
            <a:r>
              <a:rPr lang="ro-MO" sz="3200" i="1" dirty="0"/>
              <a:t>%) </a:t>
            </a:r>
            <a:r>
              <a:rPr lang="ro-MO" sz="3200" i="1" dirty="0" smtClean="0"/>
              <a:t>chestionare  - </a:t>
            </a:r>
          </a:p>
          <a:p>
            <a:pPr>
              <a:buNone/>
            </a:pPr>
            <a:r>
              <a:rPr lang="ro-MD" sz="3200" i="1" dirty="0"/>
              <a:t>	</a:t>
            </a:r>
            <a:r>
              <a:rPr lang="ro-MO" sz="3200" i="1" dirty="0" smtClean="0"/>
              <a:t>total pacienți 7491 </a:t>
            </a:r>
            <a:r>
              <a:rPr lang="ro-MD" sz="3200" i="1" dirty="0" smtClean="0"/>
              <a:t>–</a:t>
            </a:r>
            <a:r>
              <a:rPr lang="ro-MO" sz="3200" i="1" dirty="0" smtClean="0"/>
              <a:t> 1,23%</a:t>
            </a:r>
          </a:p>
          <a:p>
            <a:pPr>
              <a:buNone/>
            </a:pPr>
            <a:endParaRPr lang="ro-MO" sz="3200" i="1" dirty="0"/>
          </a:p>
          <a:p>
            <a:pPr>
              <a:buNone/>
            </a:pPr>
            <a:r>
              <a:rPr lang="ro-MO" sz="3200" b="1" i="1" dirty="0"/>
              <a:t>Departamentul chirurgie </a:t>
            </a:r>
            <a:r>
              <a:rPr lang="ro-MO" sz="3200" i="1" dirty="0"/>
              <a:t>– </a:t>
            </a:r>
            <a:r>
              <a:rPr lang="en-US" sz="3200" i="1" dirty="0"/>
              <a:t>137</a:t>
            </a:r>
            <a:r>
              <a:rPr lang="ro-MO" sz="3200" i="1" dirty="0"/>
              <a:t> (</a:t>
            </a:r>
            <a:r>
              <a:rPr lang="en-US" sz="3200" i="1" dirty="0"/>
              <a:t>53.94</a:t>
            </a:r>
            <a:r>
              <a:rPr lang="ro-MO" sz="3200" i="1" dirty="0"/>
              <a:t>%) de </a:t>
            </a:r>
            <a:r>
              <a:rPr lang="ro-MO" sz="3200" i="1" dirty="0" smtClean="0"/>
              <a:t>chestionare</a:t>
            </a:r>
          </a:p>
          <a:p>
            <a:pPr>
              <a:buNone/>
            </a:pPr>
            <a:r>
              <a:rPr lang="ro-MD" sz="3200" i="1" dirty="0" smtClean="0"/>
              <a:t>	total pacienți 21782 – 0,63%</a:t>
            </a:r>
            <a:endParaRPr lang="ro-MO" sz="3200" i="1" dirty="0"/>
          </a:p>
          <a:p>
            <a:pPr>
              <a:buNone/>
            </a:pPr>
            <a:endParaRPr lang="ro-MO" sz="3200" b="1" i="1" dirty="0" smtClean="0"/>
          </a:p>
          <a:p>
            <a:pPr>
              <a:buNone/>
            </a:pPr>
            <a:endParaRPr lang="ro-MD" sz="3200" b="1" i="1" dirty="0"/>
          </a:p>
          <a:p>
            <a:pPr>
              <a:buNone/>
            </a:pPr>
            <a:endParaRPr lang="ro-MD" sz="3200" b="1" i="1" dirty="0" smtClean="0"/>
          </a:p>
          <a:p>
            <a:pPr>
              <a:buNone/>
            </a:pPr>
            <a:endParaRPr lang="ro-MD" sz="3200" b="1" i="1" dirty="0"/>
          </a:p>
          <a:p>
            <a:pPr>
              <a:buNone/>
            </a:pPr>
            <a:endParaRPr lang="ro-MO" sz="3200" b="1" i="1" dirty="0" smtClean="0"/>
          </a:p>
          <a:p>
            <a:pPr>
              <a:buNone/>
            </a:pPr>
            <a:endParaRPr lang="ro-MD" sz="3200" b="1" i="1" dirty="0"/>
          </a:p>
          <a:p>
            <a:pPr>
              <a:buNone/>
            </a:pPr>
            <a:r>
              <a:rPr lang="ro-MO" sz="3200" b="1" i="1" dirty="0" smtClean="0"/>
              <a:t>Secția </a:t>
            </a:r>
            <a:r>
              <a:rPr lang="ro-MO" sz="3200" b="1" i="1" dirty="0"/>
              <a:t>COVID-19- </a:t>
            </a:r>
            <a:r>
              <a:rPr lang="ro-MO" sz="3200" i="1" dirty="0"/>
              <a:t>21( </a:t>
            </a:r>
            <a:r>
              <a:rPr lang="en-US" sz="3200" i="1" dirty="0"/>
              <a:t>9.54</a:t>
            </a:r>
            <a:r>
              <a:rPr lang="ro-MO" sz="3200" i="1" dirty="0"/>
              <a:t>%) de chestionare </a:t>
            </a:r>
            <a:endParaRPr lang="ro-MO" sz="3200" i="1" dirty="0" smtClean="0"/>
          </a:p>
          <a:p>
            <a:pPr>
              <a:buNone/>
            </a:pPr>
            <a:r>
              <a:rPr lang="ro-MD" sz="3200" i="1" dirty="0"/>
              <a:t>	</a:t>
            </a:r>
            <a:r>
              <a:rPr lang="ro-MD" sz="3200" i="1" dirty="0" smtClean="0"/>
              <a:t>toral pacienți 1609 – 1,49%</a:t>
            </a:r>
          </a:p>
          <a:p>
            <a:pPr>
              <a:buNone/>
            </a:pPr>
            <a:endParaRPr lang="en-US" sz="3200" i="1" dirty="0"/>
          </a:p>
          <a:p>
            <a:pPr>
              <a:buNone/>
            </a:pPr>
            <a:r>
              <a:rPr lang="en-US" sz="3200" b="1" i="1" dirty="0"/>
              <a:t>Sec</a:t>
            </a:r>
            <a:r>
              <a:rPr lang="ro-RO" sz="3200" b="1" i="1" dirty="0"/>
              <a:t>ț</a:t>
            </a:r>
            <a:r>
              <a:rPr lang="en-US" sz="3200" b="1" i="1" dirty="0" err="1"/>
              <a:t>ia</a:t>
            </a:r>
            <a:r>
              <a:rPr lang="en-US" sz="3200" b="1" i="1" dirty="0"/>
              <a:t> </a:t>
            </a:r>
            <a:r>
              <a:rPr lang="ro-RO" sz="3200" b="1" i="1" dirty="0"/>
              <a:t>C</a:t>
            </a:r>
            <a:r>
              <a:rPr lang="en-US" sz="3200" b="1" i="1" dirty="0" err="1"/>
              <a:t>onsultativ</a:t>
            </a:r>
            <a:r>
              <a:rPr lang="ro-RO" sz="3200" b="1" i="1" dirty="0"/>
              <a:t>ă </a:t>
            </a:r>
            <a:r>
              <a:rPr lang="ro-RO" sz="3200" i="1" dirty="0"/>
              <a:t>- 4 (1,57 ) chestionare </a:t>
            </a:r>
            <a:endParaRPr lang="ro-RO" sz="3200" i="1" dirty="0" smtClean="0"/>
          </a:p>
          <a:p>
            <a:pPr>
              <a:buNone/>
            </a:pPr>
            <a:endParaRPr lang="ro-RO" sz="3200" i="1" dirty="0"/>
          </a:p>
          <a:p>
            <a:pPr>
              <a:buNone/>
            </a:pPr>
            <a:endParaRPr lang="ro-RO" sz="32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o-RO" sz="32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o-RO" sz="3200" i="1" dirty="0" smtClean="0">
                <a:solidFill>
                  <a:srgbClr val="C00000"/>
                </a:solidFill>
              </a:rPr>
              <a:t>Indicator de calitate &gt;10%</a:t>
            </a:r>
            <a:endParaRPr lang="ro-MO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o-MD" sz="2900" dirty="0" smtClean="0"/>
              <a:t> </a:t>
            </a:r>
            <a:endParaRPr lang="en-US" sz="2900" dirty="0"/>
          </a:p>
          <a:p>
            <a:endParaRPr lang="ro-MD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3" y="0"/>
            <a:ext cx="732811" cy="894522"/>
          </a:xfrm>
          <a:prstGeom prst="rect">
            <a:avLst/>
          </a:prstGeom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0" y="333037"/>
            <a:ext cx="6696744" cy="705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sz="1400" dirty="0" smtClean="0"/>
              <a:t>IMSP </a:t>
            </a:r>
            <a:r>
              <a:rPr lang="ro-MD" sz="1400" dirty="0"/>
              <a:t>Spitalul Clinic Republican ”Timofei Moșneaga”</a:t>
            </a:r>
            <a:r>
              <a:rPr lang="ro-MD" sz="1400" b="1" dirty="0"/>
              <a:t> </a:t>
            </a:r>
            <a:br>
              <a:rPr lang="ro-MD" sz="1400" b="1" dirty="0"/>
            </a:br>
            <a:r>
              <a:rPr lang="ro-MD" dirty="0"/>
              <a:t> </a:t>
            </a:r>
            <a:endParaRPr lang="en-US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9574" y="894522"/>
            <a:ext cx="8955156" cy="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192" y="188844"/>
            <a:ext cx="1218268" cy="12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0621" y="945931"/>
          <a:ext cx="10962289" cy="524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08F96A-2DD9-4BEE-8336-8CBCCF4E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3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079" y="375065"/>
            <a:ext cx="10515600" cy="73811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S</a:t>
            </a:r>
            <a:r>
              <a:rPr lang="ro-MO" b="1" dirty="0" smtClean="0">
                <a:solidFill>
                  <a:srgbClr val="000099"/>
                </a:solidFill>
              </a:rPr>
              <a:t>atisfacția </a:t>
            </a:r>
            <a:r>
              <a:rPr lang="ro-MO" b="1" dirty="0" smtClean="0">
                <a:solidFill>
                  <a:srgbClr val="000099"/>
                </a:solidFill>
              </a:rPr>
              <a:t>pacienților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999536" y="1354045"/>
          <a:ext cx="4303984" cy="276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21977" y="1110343"/>
          <a:ext cx="5686319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235131" y="4227805"/>
          <a:ext cx="5865223" cy="23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58815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99694" cy="549274"/>
          </a:xfrm>
        </p:spPr>
        <p:txBody>
          <a:bodyPr>
            <a:noAutofit/>
          </a:bodyPr>
          <a:lstStyle/>
          <a:p>
            <a:pPr algn="ctr"/>
            <a:r>
              <a:rPr lang="ro-MO" sz="4000" b="1" i="1" dirty="0" smtClean="0">
                <a:solidFill>
                  <a:srgbClr val="000099"/>
                </a:solidFill>
                <a:latin typeface="+mn-lt"/>
              </a:rPr>
              <a:t>Calificare pentru amabilitate</a:t>
            </a:r>
            <a:endParaRPr lang="ru-RU" sz="4000" b="1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60021" y="1429108"/>
          <a:ext cx="11875765" cy="4708803"/>
        </p:xfrm>
        <a:graphic>
          <a:graphicData uri="http://schemas.openxmlformats.org/drawingml/2006/table">
            <a:tbl>
              <a:tblPr/>
              <a:tblGrid>
                <a:gridCol w="112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64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56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8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09108">
                <a:tc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CALIFICATIVE PENTRU AMABILITATE:  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cap="sm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DEPARTAMENT TERAPIE CU SECȚIILE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Departament ch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irurgie cu secțiile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Secția COVID 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MEDIC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excelent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Foarte bine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satisfăcător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nesatisfăcător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excelent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Foarte bine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satisfăcător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nesatisfăcător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excelent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Foarte bine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satisfacator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nesatisfacator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64,13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9,78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53,73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8,06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(0,75%)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(71.45%)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(19.05%)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(14.29%)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ASISTENTĂ MEDICALĂ 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55,43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31,52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13,04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47,01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45,52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8,964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(0,75%)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(71.45%)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(23.81%)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(9.52%)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INFIRMIERĂ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38,04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(33.33%)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39,55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44,78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(1,49%)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(61.9%)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(28.57%)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(9.52%)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BUFETIERE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44,57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8,04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39,55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44,78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16,42</a:t>
                      </a: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(1,49%)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(52.38%)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(28.57%)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(14.29%)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(4.76%)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8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1" y="313944"/>
            <a:ext cx="11885281" cy="660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j-ea"/>
                <a:cs typeface="+mj-cs"/>
              </a:rPr>
              <a:t>Gradul</a:t>
            </a:r>
            <a:r>
              <a:rPr kumimoji="0" lang="ro-MO" sz="4000" b="1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+mj-ea"/>
                <a:cs typeface="+mj-cs"/>
              </a:rPr>
              <a:t> de satisfacție privind ingrijirile acordate 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97991"/>
              </p:ext>
            </p:extLst>
          </p:nvPr>
        </p:nvGraphicFramePr>
        <p:xfrm>
          <a:off x="463661" y="1320665"/>
          <a:ext cx="11302351" cy="5174555"/>
        </p:xfrm>
        <a:graphic>
          <a:graphicData uri="http://schemas.openxmlformats.org/drawingml/2006/table">
            <a:tbl>
              <a:tblPr/>
              <a:tblGrid>
                <a:gridCol w="107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32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25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42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15229">
                <a:tc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cap="all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CALIFICATIVE PENTRU </a:t>
                      </a:r>
                      <a:r>
                        <a:rPr lang="ro-MD" sz="1200" b="1" cap="all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îngrijirile acordate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cap="sm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DEPARTAMENT TERAPIE CU SECȚIILE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Departament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irurgie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secțiile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Secția COVID 19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22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MEDIC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excelent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Foarte bine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bine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satisfăcător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nesatisfăcător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excelent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Foarte bine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bine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satisfăcător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nesatisfăcător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excelent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Foarte bine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bine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satisfacator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nesatisfacator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(45.45%)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(34.09%)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(20.45%)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(71.45%)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(19.05%)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(14.29%)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ASISTENTĂ MEDICALĂ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42,86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42,86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(40.91%)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(43.18%)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(15.91%)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(71.45%)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(23.81%)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(9.52%)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INFIRMIERĂ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(33.33%)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(27.27%)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(45.45%)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(27.27%)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(61.9%)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(28.57%)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(9.52%)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BUFETIERE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(33.33%)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MO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(27.27%)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(50%)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(22.73%)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(52.38%)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(28.57%)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(14.29%)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(4.76%)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24287"/>
            <a:ext cx="11031747" cy="964433"/>
          </a:xfrm>
        </p:spPr>
        <p:txBody>
          <a:bodyPr>
            <a:normAutofit/>
          </a:bodyPr>
          <a:lstStyle/>
          <a:p>
            <a:r>
              <a:rPr lang="ro-MO" sz="4000" b="1" dirty="0" smtClean="0">
                <a:solidFill>
                  <a:srgbClr val="000099"/>
                </a:solidFill>
                <a:latin typeface="+mn-lt"/>
              </a:rPr>
              <a:t>Calificative pentru calitatea serviciilor </a:t>
            </a:r>
            <a:endParaRPr lang="ru-RU" sz="4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41876" y="1405455"/>
          <a:ext cx="10962442" cy="4778174"/>
        </p:xfrm>
        <a:graphic>
          <a:graphicData uri="http://schemas.openxmlformats.org/drawingml/2006/table">
            <a:tbl>
              <a:tblPr/>
              <a:tblGrid>
                <a:gridCol w="154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7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0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7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70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77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70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77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70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05333">
                <a:tc grid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202124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cap="small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DEPARTAMENT TERAPIE CU SECȚIILE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Departament chirurgie cu secțiile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Secția COVID 19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excelent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Foarte bine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bine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satisfacator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nesatisfacator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excelent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Foarte bine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bine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satisfacator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nesatisfacator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excelent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Foarte bine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bine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satisfacator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nesatisfacator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latin typeface="Times New Roman"/>
                          <a:ea typeface="Times New Roman"/>
                          <a:cs typeface="Times New Roman"/>
                        </a:rPr>
                        <a:t>condițiile de cazare în saloane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(21.43%)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(47.73%)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52,38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(28,57)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(14,29)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(4,76%)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condițiile din WC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(21.43%)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(18.18%)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(50%)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(25%)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(6,82%)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(47,62)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(23,81%)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(23,81%)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(4,76%)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condițiile din baie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(28.57%)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(18.18%)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(50%)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(4,55%)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(38,1)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(23,81%)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(23,81%)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(14,29)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condiții de amenajare a spațiilor comune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(78.57%)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(18.18%)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(38.64%)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(38.64%)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(4,55%)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(47,62)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(14,05%)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(33,33%)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(4,76%)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calitatea alimentației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(21.43%)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(50%)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(13.64%)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(52,27%)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(31.82%)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(2.27%)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(61,9%)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(19,05%)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 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(9,52%)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(9,52%)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varietatea meniului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(21.43%)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(13.64%)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(56,82%)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(4,55%)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(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52,38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(23,81%)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(9,52%)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(9,52%)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(4,76%)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calitatea distibuției și modul de servire a alimentației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(7.14%)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(42.86%)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(35.71)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(15.91%)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(43.18%)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(40,19%)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(57,14%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(28,57)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(9,52%)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(4,76%)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curățenia în saloane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(42.86%)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(42.86%)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(15.91%)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(50%)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(34,09%)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(61,9%)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(28,57)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(9,52%)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curățenia în WC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(28.57%)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(18.18%)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(43.18%)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(29,55%)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(9,09%)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(57,14%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(33,33%)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(9,52%)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curățenia în baie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(35.71)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(18.18%)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(45.45%)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(27,27%)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(4,55%)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(4,55%)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(57,14%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(33,33%)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(9,52%)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calitatea mobilierului, lenjeriei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(28.57%)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(57.14%)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(14.29%)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(11.36%)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(31.82%)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(52,27%)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(2.27%)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(2.27%)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(47,62)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(23,81%)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MO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(28,57)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89" marR="590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362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0099"/>
                </a:solidFill>
              </a:rPr>
              <a:t>Concluzii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838200" y="1401417"/>
            <a:ext cx="10820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o-MO" b="1" smtClean="0">
                <a:solidFill>
                  <a:srgbClr val="000099"/>
                </a:solidFill>
              </a:rPr>
              <a:t>Puncte forte ”prin prizma ochilor ”pacienților </a:t>
            </a:r>
            <a:endParaRPr lang="ro-MO" smtClean="0"/>
          </a:p>
          <a:p>
            <a:r>
              <a:rPr lang="en-US" smtClean="0"/>
              <a:t>Amabilitatea medicilor, surorilor medicale, a întregului personal</a:t>
            </a:r>
            <a:endParaRPr lang="ru-RU" smtClean="0"/>
          </a:p>
          <a:p>
            <a:r>
              <a:rPr lang="en-US" smtClean="0"/>
              <a:t>Atitudinea binevoitoare a medicilor și a întregului personal medical</a:t>
            </a:r>
            <a:endParaRPr lang="ru-RU" smtClean="0"/>
          </a:p>
          <a:p>
            <a:r>
              <a:rPr lang="en-US" smtClean="0"/>
              <a:t>Personalul secției este calificat, medicii cu performanță</a:t>
            </a:r>
            <a:endParaRPr lang="ru-RU" smtClean="0"/>
          </a:p>
          <a:p>
            <a:r>
              <a:rPr lang="en-US" smtClean="0"/>
              <a:t>Atarnarea personalului medical față de pacienți</a:t>
            </a:r>
            <a:endParaRPr lang="ru-RU" smtClean="0"/>
          </a:p>
          <a:p>
            <a:r>
              <a:rPr lang="en-US" smtClean="0"/>
              <a:t>Ajutorul și atenția acordată de personalul medical</a:t>
            </a:r>
            <a:endParaRPr lang="ru-RU" smtClean="0"/>
          </a:p>
          <a:p>
            <a:r>
              <a:rPr lang="en-US" smtClean="0"/>
              <a:t>Comportamentul frumos față de pacienți</a:t>
            </a:r>
            <a:endParaRPr lang="ru-RU" smtClean="0"/>
          </a:p>
          <a:p>
            <a:r>
              <a:rPr lang="en-US" smtClean="0"/>
              <a:t>Atitudinea pozitivă a personalului medical</a:t>
            </a:r>
            <a:endParaRPr lang="ru-RU" smtClean="0"/>
          </a:p>
          <a:p>
            <a:r>
              <a:rPr lang="en-US" smtClean="0"/>
              <a:t>Investigațiile medicale au fost la cel mai înalt nivel</a:t>
            </a:r>
            <a:endParaRPr lang="ru-RU" smtClean="0"/>
          </a:p>
          <a:p>
            <a:r>
              <a:rPr lang="en-US" smtClean="0"/>
              <a:t>Colectivul unit</a:t>
            </a:r>
            <a:endParaRPr lang="ru-RU" smtClean="0"/>
          </a:p>
          <a:p>
            <a:r>
              <a:rPr lang="en-US" smtClean="0"/>
              <a:t>Cur</a:t>
            </a:r>
            <a:r>
              <a:rPr lang="ru-RU" smtClean="0"/>
              <a:t>ăț</a:t>
            </a:r>
            <a:r>
              <a:rPr lang="en-US" smtClean="0"/>
              <a:t>enia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07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>
            <a:normAutofit/>
          </a:bodyPr>
          <a:lstStyle/>
          <a:p>
            <a:r>
              <a:rPr lang="ro-MD" sz="4000" b="1" dirty="0" smtClean="0">
                <a:solidFill>
                  <a:srgbClr val="000099"/>
                </a:solidFill>
              </a:rPr>
              <a:t>Concluzii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838200" y="1331843"/>
            <a:ext cx="10515600" cy="527692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o-MO" sz="2000" b="1" dirty="0" smtClean="0">
                <a:solidFill>
                  <a:srgbClr val="000099"/>
                </a:solidFill>
              </a:rPr>
              <a:t>Puncte slabe ”prin prizma ochilor ”pacienților </a:t>
            </a:r>
          </a:p>
          <a:p>
            <a:r>
              <a:rPr lang="en-US" sz="2000" dirty="0" err="1" smtClean="0"/>
              <a:t>Mâncarea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uneori</a:t>
            </a:r>
            <a:r>
              <a:rPr lang="en-US" sz="2000" dirty="0" smtClean="0"/>
              <a:t> de </a:t>
            </a:r>
            <a:r>
              <a:rPr lang="en-US" sz="2000" dirty="0" err="1" smtClean="0"/>
              <a:t>calitate</a:t>
            </a:r>
            <a:r>
              <a:rPr lang="en-US" sz="2000" dirty="0" smtClean="0"/>
              <a:t> </a:t>
            </a:r>
            <a:r>
              <a:rPr lang="en-US" sz="2000" dirty="0" err="1" smtClean="0"/>
              <a:t>proastă</a:t>
            </a:r>
            <a:endParaRPr lang="ru-RU" sz="2000" dirty="0" smtClean="0"/>
          </a:p>
          <a:p>
            <a:pPr lvl="0"/>
            <a:r>
              <a:rPr lang="en-US" sz="2000" dirty="0" err="1" smtClean="0"/>
              <a:t>Meniul</a:t>
            </a:r>
            <a:r>
              <a:rPr lang="en-US" sz="2000" dirty="0" smtClean="0"/>
              <a:t> nu </a:t>
            </a:r>
            <a:r>
              <a:rPr lang="en-US" sz="2000" dirty="0" err="1" smtClean="0"/>
              <a:t>corespunde</a:t>
            </a:r>
            <a:r>
              <a:rPr lang="en-US" sz="2000" dirty="0" smtClean="0"/>
              <a:t> </a:t>
            </a:r>
            <a:r>
              <a:rPr lang="en-US" sz="2000" dirty="0" err="1" smtClean="0"/>
              <a:t>pacienților</a:t>
            </a:r>
            <a:r>
              <a:rPr lang="en-US" sz="2000" dirty="0" smtClean="0"/>
              <a:t> cu </a:t>
            </a:r>
            <a:r>
              <a:rPr lang="en-US" sz="2000" dirty="0" err="1" smtClean="0"/>
              <a:t>diabet</a:t>
            </a:r>
            <a:endParaRPr lang="ru-RU" sz="2000" dirty="0" smtClean="0"/>
          </a:p>
          <a:p>
            <a:pPr lvl="0"/>
            <a:r>
              <a:rPr lang="en-US" sz="2000" dirty="0" err="1" smtClean="0"/>
              <a:t>MObila</a:t>
            </a:r>
            <a:r>
              <a:rPr lang="en-US" sz="2000" dirty="0" smtClean="0"/>
              <a:t> </a:t>
            </a:r>
            <a:r>
              <a:rPr lang="en-US" sz="2000" dirty="0" err="1" smtClean="0"/>
              <a:t>veche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0"/>
            <a:r>
              <a:rPr lang="en-US" sz="2000" dirty="0" err="1" smtClean="0"/>
              <a:t>Lipsa</a:t>
            </a:r>
            <a:r>
              <a:rPr lang="en-US" sz="2000" dirty="0" smtClean="0"/>
              <a:t> </a:t>
            </a:r>
            <a:r>
              <a:rPr lang="en-US" sz="2000" dirty="0" err="1" smtClean="0"/>
              <a:t>butoanelor</a:t>
            </a:r>
            <a:r>
              <a:rPr lang="en-US" sz="2000" dirty="0" smtClean="0"/>
              <a:t> de </a:t>
            </a:r>
            <a:r>
              <a:rPr lang="en-US" sz="2000" dirty="0" err="1" smtClean="0"/>
              <a:t>chemare</a:t>
            </a:r>
            <a:r>
              <a:rPr lang="en-US" sz="2000" dirty="0" smtClean="0"/>
              <a:t> a </a:t>
            </a:r>
            <a:r>
              <a:rPr lang="en-US" sz="2000" dirty="0" err="1" smtClean="0"/>
              <a:t>personalului</a:t>
            </a:r>
            <a:r>
              <a:rPr lang="en-US" sz="2000" dirty="0" smtClean="0"/>
              <a:t> medical </a:t>
            </a:r>
            <a:endParaRPr lang="ro-MD" sz="2000" dirty="0" smtClean="0"/>
          </a:p>
          <a:p>
            <a:pPr marL="0" lvl="0" indent="0">
              <a:buNone/>
            </a:pPr>
            <a:endParaRPr lang="ro-MD" sz="2000" dirty="0" smtClean="0"/>
          </a:p>
          <a:p>
            <a:pPr marL="0" lvl="0" indent="0">
              <a:buNone/>
            </a:pPr>
            <a:endParaRPr lang="ro-MD" sz="2000" dirty="0"/>
          </a:p>
          <a:p>
            <a:pPr marL="0" lvl="0" indent="0">
              <a:buNone/>
            </a:pPr>
            <a:endParaRPr lang="ro-MD" sz="2000" dirty="0" smtClean="0"/>
          </a:p>
          <a:p>
            <a:pPr marL="0" lvl="0" indent="0">
              <a:buNone/>
            </a:pPr>
            <a:endParaRPr lang="ro-MD" sz="2000" dirty="0"/>
          </a:p>
          <a:p>
            <a:pPr marL="0" lvl="0" indent="0">
              <a:buNone/>
            </a:pPr>
            <a:endParaRPr lang="ro-MD" sz="2000" dirty="0" smtClean="0"/>
          </a:p>
          <a:p>
            <a:pPr marL="0" lvl="0" indent="0">
              <a:buNone/>
            </a:pPr>
            <a:endParaRPr lang="ro-MD" sz="2000" dirty="0"/>
          </a:p>
          <a:p>
            <a:pPr marL="0" lvl="0" indent="0">
              <a:buNone/>
            </a:pPr>
            <a:endParaRPr lang="ro-MD" sz="2000" dirty="0" smtClean="0"/>
          </a:p>
          <a:p>
            <a:pPr>
              <a:buNone/>
            </a:pPr>
            <a:r>
              <a:rPr lang="ro-MO" sz="2000" b="1" dirty="0" smtClean="0">
                <a:solidFill>
                  <a:srgbClr val="000099"/>
                </a:solidFill>
              </a:rPr>
              <a:t>Propuneri </a:t>
            </a:r>
            <a:r>
              <a:rPr lang="ro-MO" sz="2000" b="1" dirty="0" smtClean="0">
                <a:solidFill>
                  <a:srgbClr val="000099"/>
                </a:solidFill>
              </a:rPr>
              <a:t>de ameliorare  propuse de pacienți</a:t>
            </a:r>
          </a:p>
          <a:p>
            <a:pPr lvl="0"/>
            <a:r>
              <a:rPr lang="en-US" sz="2000" dirty="0" err="1" smtClean="0"/>
              <a:t>Reînnoirea</a:t>
            </a:r>
            <a:r>
              <a:rPr lang="en-US" sz="2000" dirty="0" smtClean="0"/>
              <a:t>  </a:t>
            </a:r>
            <a:r>
              <a:rPr lang="en-US" sz="2000" dirty="0" err="1" smtClean="0"/>
              <a:t>mobilierul</a:t>
            </a:r>
            <a:endParaRPr lang="ru-RU" sz="2000" dirty="0" smtClean="0"/>
          </a:p>
          <a:p>
            <a:pPr lvl="0"/>
            <a:r>
              <a:rPr lang="en-US" sz="2000" dirty="0" err="1" smtClean="0"/>
              <a:t>Efectuarea</a:t>
            </a:r>
            <a:r>
              <a:rPr lang="en-US" sz="2000" dirty="0" smtClean="0"/>
              <a:t> </a:t>
            </a:r>
            <a:r>
              <a:rPr lang="en-US" sz="2000" dirty="0" err="1" smtClean="0"/>
              <a:t>reparației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0"/>
            <a:r>
              <a:rPr lang="en-US" sz="2000" dirty="0" err="1" smtClean="0"/>
              <a:t>Instalarea</a:t>
            </a:r>
            <a:r>
              <a:rPr lang="en-US" sz="2000" dirty="0" smtClean="0"/>
              <a:t> </a:t>
            </a:r>
            <a:r>
              <a:rPr lang="en-US" sz="2000" dirty="0" err="1" smtClean="0"/>
              <a:t>condiționerelor</a:t>
            </a:r>
            <a:endParaRPr lang="ru-RU" sz="2000" dirty="0" smtClean="0"/>
          </a:p>
          <a:p>
            <a:pPr lvl="0"/>
            <a:r>
              <a:rPr lang="en-US" sz="2000" dirty="0" err="1" smtClean="0"/>
              <a:t>Adăugarea</a:t>
            </a:r>
            <a:r>
              <a:rPr lang="en-US" sz="2000" dirty="0" smtClean="0"/>
              <a:t> </a:t>
            </a:r>
            <a:r>
              <a:rPr lang="en-US" sz="2000" dirty="0" err="1" smtClean="0"/>
              <a:t>fructelor</a:t>
            </a:r>
            <a:r>
              <a:rPr lang="en-US" sz="2000" dirty="0" smtClean="0"/>
              <a:t> 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meniu</a:t>
            </a:r>
            <a:endParaRPr lang="ru-RU" sz="2000" dirty="0" smtClean="0"/>
          </a:p>
          <a:p>
            <a:pPr lvl="0"/>
            <a:r>
              <a:rPr lang="ro-MO" sz="2000" dirty="0" smtClean="0"/>
              <a:t>Adăugarea  plimbări pe</a:t>
            </a:r>
            <a:r>
              <a:rPr lang="en-US" sz="2000" dirty="0" smtClean="0"/>
              <a:t> </a:t>
            </a:r>
            <a:r>
              <a:rPr lang="en-US" sz="2000" dirty="0" err="1" smtClean="0"/>
              <a:t>afară</a:t>
            </a:r>
            <a:endParaRPr lang="ru-RU" sz="2000" dirty="0" smtClean="0"/>
          </a:p>
          <a:p>
            <a:pPr lvl="0"/>
            <a:r>
              <a:rPr lang="en-US" sz="2000" dirty="0" err="1" smtClean="0"/>
              <a:t>Crearea</a:t>
            </a:r>
            <a:r>
              <a:rPr lang="en-US" sz="2000" dirty="0" smtClean="0"/>
              <a:t> </a:t>
            </a:r>
            <a:r>
              <a:rPr lang="en-US" sz="2000" dirty="0" err="1" smtClean="0"/>
              <a:t>conșiilor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saloane</a:t>
            </a:r>
            <a:r>
              <a:rPr lang="en-US" sz="2000" dirty="0" smtClean="0"/>
              <a:t> cum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fi</a:t>
            </a:r>
            <a:r>
              <a:rPr lang="en-US" sz="2000" dirty="0" smtClean="0"/>
              <a:t>: </a:t>
            </a:r>
            <a:r>
              <a:rPr lang="en-US" sz="2000" dirty="0" err="1" smtClean="0"/>
              <a:t>wc</a:t>
            </a:r>
            <a:r>
              <a:rPr lang="en-US" sz="2000" dirty="0" smtClean="0"/>
              <a:t>/</a:t>
            </a:r>
            <a:r>
              <a:rPr lang="en-US" sz="2000" dirty="0" err="1" smtClean="0"/>
              <a:t>baie</a:t>
            </a:r>
            <a:r>
              <a:rPr lang="en-US" sz="2000" dirty="0" smtClean="0"/>
              <a:t> </a:t>
            </a:r>
            <a:r>
              <a:rPr lang="en-US" sz="2000" dirty="0" err="1" smtClean="0"/>
              <a:t>aparte</a:t>
            </a:r>
            <a:endParaRPr lang="ru-RU" sz="2000" dirty="0" smtClean="0"/>
          </a:p>
          <a:p>
            <a:pPr lvl="0"/>
            <a:r>
              <a:rPr lang="en-US" sz="2000" dirty="0" err="1" smtClean="0"/>
              <a:t>Instalarea</a:t>
            </a:r>
            <a:r>
              <a:rPr lang="en-US" sz="2000" dirty="0" smtClean="0"/>
              <a:t> </a:t>
            </a:r>
            <a:r>
              <a:rPr lang="en-US" sz="2000" dirty="0" err="1" smtClean="0"/>
              <a:t>televizoarelor</a:t>
            </a:r>
            <a:r>
              <a:rPr lang="en-US" sz="2000" dirty="0" smtClean="0"/>
              <a:t>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 smtClean="0"/>
              <a:t>saloane</a:t>
            </a:r>
            <a:endParaRPr lang="ru-RU" sz="2000" dirty="0" smtClean="0"/>
          </a:p>
          <a:p>
            <a:pPr lvl="0"/>
            <a:r>
              <a:rPr lang="en-US" sz="2000" dirty="0" err="1" smtClean="0"/>
              <a:t>Montarea</a:t>
            </a:r>
            <a:r>
              <a:rPr lang="en-US" sz="2000" dirty="0" smtClean="0"/>
              <a:t> </a:t>
            </a:r>
            <a:r>
              <a:rPr lang="en-US" sz="2000" dirty="0" err="1" smtClean="0"/>
              <a:t>butoane</a:t>
            </a:r>
            <a:r>
              <a:rPr lang="en-US" sz="2000" dirty="0" smtClean="0"/>
              <a:t> de "</a:t>
            </a:r>
            <a:r>
              <a:rPr lang="en-US" sz="2000" dirty="0" err="1" smtClean="0"/>
              <a:t>chemare</a:t>
            </a:r>
            <a:r>
              <a:rPr lang="en-US" sz="2000" dirty="0" smtClean="0"/>
              <a:t>" a </a:t>
            </a:r>
            <a:r>
              <a:rPr lang="en-US" sz="2000" dirty="0" err="1" smtClean="0"/>
              <a:t>infirmierelor</a:t>
            </a:r>
            <a:r>
              <a:rPr lang="en-US" sz="2000" dirty="0" smtClean="0"/>
              <a:t>/</a:t>
            </a:r>
            <a:r>
              <a:rPr lang="en-US" sz="2000" dirty="0" err="1" smtClean="0"/>
              <a:t>asistentelor</a:t>
            </a:r>
            <a:endParaRPr lang="ru-RU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4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897102" y="278988"/>
            <a:ext cx="5814391" cy="51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ctrTitle"/>
          </p:nvPr>
        </p:nvSpPr>
        <p:spPr>
          <a:xfrm>
            <a:off x="1484243" y="1539807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Indicatorii de performanță a instituției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897102" y="278988"/>
            <a:ext cx="5814391" cy="51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874643"/>
            <a:ext cx="10515600" cy="816045"/>
          </a:xfrm>
        </p:spPr>
        <p:txBody>
          <a:bodyPr>
            <a:normAutofit fontScale="90000"/>
          </a:bodyPr>
          <a:lstStyle/>
          <a:p>
            <a:r>
              <a:rPr lang="ro-MD" b="1" dirty="0" smtClean="0">
                <a:solidFill>
                  <a:schemeClr val="accent5">
                    <a:lumMod val="50000"/>
                  </a:schemeClr>
                </a:solidFill>
              </a:rPr>
              <a:t>Indicatorii de management al resurselor umane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44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o-RO" i="1" dirty="0"/>
              <a:t>Rata de ocupare cu medici  95,1% - </a:t>
            </a:r>
            <a:r>
              <a:rPr lang="ro-RO" b="1" i="1" dirty="0"/>
              <a:t>5 </a:t>
            </a:r>
            <a:r>
              <a:rPr lang="ro-RO" b="1" i="1" dirty="0" smtClean="0"/>
              <a:t>puncte</a:t>
            </a:r>
          </a:p>
          <a:p>
            <a:pPr lvl="0"/>
            <a:endParaRPr lang="en-US" dirty="0"/>
          </a:p>
          <a:p>
            <a:pPr lvl="0"/>
            <a:r>
              <a:rPr lang="ro-RO" i="1" dirty="0"/>
              <a:t>Rata de ocupare cu asistente medicale 95,7% - </a:t>
            </a:r>
            <a:r>
              <a:rPr lang="ro-RO" b="1" i="1" dirty="0"/>
              <a:t>5 </a:t>
            </a:r>
            <a:r>
              <a:rPr lang="ro-RO" b="1" i="1" dirty="0" smtClean="0"/>
              <a:t>puncte</a:t>
            </a:r>
          </a:p>
          <a:p>
            <a:pPr lvl="0"/>
            <a:endParaRPr lang="en-US" dirty="0"/>
          </a:p>
          <a:p>
            <a:r>
              <a:rPr lang="ro-RO" i="1" dirty="0"/>
              <a:t>Rata personalului total instruit  97,7%</a:t>
            </a:r>
            <a:r>
              <a:rPr lang="ro-RO" b="1" i="1" dirty="0"/>
              <a:t> - 5 puncte</a:t>
            </a:r>
            <a:endParaRPr lang="en-US" dirty="0"/>
          </a:p>
          <a:p>
            <a:pPr lvl="1"/>
            <a:r>
              <a:rPr lang="ro-RO" i="1" dirty="0"/>
              <a:t>R</a:t>
            </a:r>
            <a:r>
              <a:rPr lang="ro-RO" i="1" dirty="0" smtClean="0"/>
              <a:t>ata </a:t>
            </a:r>
            <a:r>
              <a:rPr lang="ro-RO" i="1" dirty="0"/>
              <a:t>personalului instruit / medici </a:t>
            </a:r>
            <a:r>
              <a:rPr lang="ro-RO" dirty="0"/>
              <a:t>– 101,5%</a:t>
            </a:r>
            <a:endParaRPr lang="en-US" dirty="0"/>
          </a:p>
          <a:p>
            <a:pPr lvl="1"/>
            <a:r>
              <a:rPr lang="ro-RO" i="1" dirty="0" smtClean="0"/>
              <a:t>Rata </a:t>
            </a:r>
            <a:r>
              <a:rPr lang="ro-RO" i="1" dirty="0"/>
              <a:t>personalului instruit / asistente medicale -  93,7</a:t>
            </a:r>
            <a:r>
              <a:rPr lang="ro-RO" i="1" dirty="0" smtClean="0"/>
              <a:t>%</a:t>
            </a:r>
          </a:p>
          <a:p>
            <a:pPr lvl="1"/>
            <a:endParaRPr lang="ro-RO" i="1" dirty="0" smtClean="0"/>
          </a:p>
          <a:p>
            <a:r>
              <a:rPr lang="ro-MD" i="1" dirty="0"/>
              <a:t>Evaluarea gradului de satisfacție al angajaților </a:t>
            </a:r>
            <a:r>
              <a:rPr lang="ro-MD" b="1" dirty="0"/>
              <a:t>5 puncte</a:t>
            </a:r>
            <a:endParaRPr lang="en-US" dirty="0"/>
          </a:p>
          <a:p>
            <a:pPr lvl="1"/>
            <a:r>
              <a:rPr lang="ro-MD" i="1" dirty="0"/>
              <a:t>POS privind evaluarea satisfacției angajaților – revizia II</a:t>
            </a:r>
            <a:endParaRPr lang="en-US" dirty="0"/>
          </a:p>
          <a:p>
            <a:pPr lvl="1"/>
            <a:r>
              <a:rPr lang="ro-MD" i="1" dirty="0"/>
              <a:t>Procese verbale despre raportarea rezultatelor chestionarelor</a:t>
            </a:r>
            <a:endParaRPr lang="en-US" dirty="0"/>
          </a:p>
          <a:p>
            <a:pPr lvl="1"/>
            <a:r>
              <a:rPr lang="ro-MD" i="1" dirty="0"/>
              <a:t>Concluziile în rezultatul analizei efectuate</a:t>
            </a:r>
            <a:endParaRPr lang="en-US" dirty="0"/>
          </a:p>
          <a:p>
            <a:pPr lvl="1"/>
            <a:r>
              <a:rPr lang="ro-MD" i="1" dirty="0"/>
              <a:t>Măsuri întreprinse pentru soluționarea problemelor identificate</a:t>
            </a:r>
            <a:endParaRPr lang="en-US" dirty="0"/>
          </a:p>
          <a:p>
            <a:pPr lvl="0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897102" y="278988"/>
            <a:ext cx="5814391" cy="51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5129"/>
            <a:ext cx="10515600" cy="895559"/>
          </a:xfrm>
        </p:spPr>
        <p:txBody>
          <a:bodyPr>
            <a:norm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Indicatori de utilizare a serviciilor medicale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896" y="1825624"/>
            <a:ext cx="10846904" cy="4893227"/>
          </a:xfrm>
        </p:spPr>
        <p:txBody>
          <a:bodyPr>
            <a:normAutofit fontScale="85000" lnSpcReduction="20000"/>
          </a:bodyPr>
          <a:lstStyle/>
          <a:p>
            <a:r>
              <a:rPr lang="ro-RO" i="1" dirty="0" smtClean="0"/>
              <a:t>Ponderea </a:t>
            </a:r>
            <a:r>
              <a:rPr lang="ro-RO" i="1" dirty="0"/>
              <a:t>intervenliilor chirurgicale prin chirurgia de o zi din numărul de intervenții chirurgicale totale 6,6%</a:t>
            </a:r>
            <a:r>
              <a:rPr lang="ro-RO" dirty="0"/>
              <a:t> - </a:t>
            </a:r>
            <a:r>
              <a:rPr lang="ro-RO" b="1" dirty="0"/>
              <a:t>3 </a:t>
            </a:r>
            <a:r>
              <a:rPr lang="ro-RO" b="1" dirty="0" smtClean="0"/>
              <a:t>puncte</a:t>
            </a:r>
          </a:p>
          <a:p>
            <a:endParaRPr lang="ro-RO" b="1" dirty="0" smtClean="0"/>
          </a:p>
          <a:p>
            <a:r>
              <a:rPr lang="ro-RO" i="1" dirty="0"/>
              <a:t>Rata activității chirurgicale 90,9% </a:t>
            </a:r>
            <a:r>
              <a:rPr lang="ro-RO" b="1" dirty="0"/>
              <a:t>- 3 </a:t>
            </a:r>
            <a:r>
              <a:rPr lang="ro-RO" b="1" dirty="0" smtClean="0"/>
              <a:t>puncte</a:t>
            </a:r>
          </a:p>
          <a:p>
            <a:endParaRPr lang="ro-RO" b="1" dirty="0" smtClean="0"/>
          </a:p>
          <a:p>
            <a:r>
              <a:rPr lang="ro-RO" i="1" dirty="0"/>
              <a:t>Rata dispozitivelor medicale introduse în sistemul informațional de management al dispozitivelor medicale 100% - </a:t>
            </a:r>
            <a:r>
              <a:rPr lang="ro-RO" b="1" dirty="0"/>
              <a:t>3 </a:t>
            </a:r>
            <a:r>
              <a:rPr lang="ro-RO" b="1" dirty="0" smtClean="0"/>
              <a:t>puncte</a:t>
            </a:r>
          </a:p>
          <a:p>
            <a:endParaRPr lang="en-US" dirty="0"/>
          </a:p>
          <a:p>
            <a:r>
              <a:rPr lang="ro-RO" i="1" dirty="0" smtClean="0"/>
              <a:t>Rata </a:t>
            </a:r>
            <a:r>
              <a:rPr lang="ro-RO" i="1" dirty="0"/>
              <a:t>executării volumului de servicii prestate (cazuri tratate/zile pat/servicii de înaltă performanță) conform contractului de prestare servicii cu Compania Națională de Asigurări în Medicină   100% - </a:t>
            </a:r>
            <a:r>
              <a:rPr lang="ro-RO" b="1" dirty="0"/>
              <a:t>4 </a:t>
            </a:r>
            <a:r>
              <a:rPr lang="ro-RO" b="1" dirty="0" smtClean="0"/>
              <a:t>puncte</a:t>
            </a:r>
          </a:p>
          <a:p>
            <a:endParaRPr lang="ro-RO" b="1" dirty="0" smtClean="0"/>
          </a:p>
          <a:p>
            <a:r>
              <a:rPr lang="ro-RO" i="1" dirty="0"/>
              <a:t>Rata pacienților preluați de către Secția de Internare de la echipele AMU în timp de până la 10 minute conform standardului  100%  </a:t>
            </a:r>
            <a:r>
              <a:rPr lang="ro-RO" b="1" dirty="0"/>
              <a:t>3 puncte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897102" y="278988"/>
            <a:ext cx="5814391" cy="51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504" y="884583"/>
            <a:ext cx="10946296" cy="806105"/>
          </a:xfrm>
        </p:spPr>
        <p:txBody>
          <a:bodyPr>
            <a:noAutofit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Indicatori ai activității economico-financiare a instituției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4262"/>
          </a:xfrm>
        </p:spPr>
        <p:txBody>
          <a:bodyPr>
            <a:normAutofit fontScale="77500" lnSpcReduction="20000"/>
          </a:bodyPr>
          <a:lstStyle/>
          <a:p>
            <a:r>
              <a:rPr lang="pt-BR" i="1" dirty="0"/>
              <a:t>Executarea contractului cu Compania Naţională de Asigurări în Medicină  100,9% -</a:t>
            </a:r>
            <a:r>
              <a:rPr lang="pt-BR" b="1" dirty="0"/>
              <a:t> 10 puncte</a:t>
            </a:r>
            <a:r>
              <a:rPr lang="pt-BR" b="1" dirty="0" smtClean="0"/>
              <a:t>;</a:t>
            </a:r>
            <a:endParaRPr lang="ro-MD" b="1" dirty="0" smtClean="0"/>
          </a:p>
          <a:p>
            <a:endParaRPr lang="en-US" dirty="0"/>
          </a:p>
          <a:p>
            <a:r>
              <a:rPr lang="pt-BR" i="1" dirty="0"/>
              <a:t>Achitarea suplimentului pentru îndeplinirea indicatorilor de performanță angajaților 49,6% - </a:t>
            </a:r>
            <a:r>
              <a:rPr lang="pt-BR" b="1" dirty="0"/>
              <a:t>10 </a:t>
            </a:r>
            <a:r>
              <a:rPr lang="pt-BR" b="1" dirty="0" smtClean="0"/>
              <a:t>puncte</a:t>
            </a:r>
            <a:endParaRPr lang="ro-MD" b="1" dirty="0" smtClean="0"/>
          </a:p>
          <a:p>
            <a:endParaRPr lang="en-US" dirty="0"/>
          </a:p>
          <a:p>
            <a:r>
              <a:rPr lang="it-IT" i="1" dirty="0"/>
              <a:t>Ponderea cheltuielilor cu medicamente si dispozitive medicale (inclusiv consumabile și echipamente de protecție personală) din totalul cheltuielilor 25% </a:t>
            </a:r>
            <a:r>
              <a:rPr lang="it-IT" b="1" dirty="0"/>
              <a:t>- 5 </a:t>
            </a:r>
            <a:r>
              <a:rPr lang="it-IT" b="1" dirty="0" smtClean="0"/>
              <a:t>puncte</a:t>
            </a:r>
            <a:endParaRPr lang="ro-MD" b="1" dirty="0" smtClean="0"/>
          </a:p>
          <a:p>
            <a:endParaRPr lang="en-US" dirty="0"/>
          </a:p>
          <a:p>
            <a:r>
              <a:rPr lang="pt-BR" i="1" dirty="0"/>
              <a:t>Ponderea veniturilor ob</a:t>
            </a:r>
            <a:r>
              <a:rPr lang="ro-MD" i="1" dirty="0"/>
              <a:t>ținute suplimentar </a:t>
            </a:r>
            <a:r>
              <a:rPr lang="pt-BR" i="1" dirty="0"/>
              <a:t>din totalul veniturilor instituției 15,4% - </a:t>
            </a:r>
            <a:r>
              <a:rPr lang="pt-BR" b="1" dirty="0"/>
              <a:t>2 </a:t>
            </a:r>
            <a:r>
              <a:rPr lang="pt-BR" b="1" dirty="0" smtClean="0"/>
              <a:t>puncte</a:t>
            </a:r>
            <a:endParaRPr lang="ro-MD" b="1" dirty="0" smtClean="0"/>
          </a:p>
          <a:p>
            <a:endParaRPr lang="en-US" dirty="0"/>
          </a:p>
          <a:p>
            <a:r>
              <a:rPr lang="pt-BR" i="1" dirty="0"/>
              <a:t>Publicarea pe pagina web a instituţiei: a planului anual de achiziţii; a procurărilor de medicamente, dispozitive medicale, echipamente de protecţie; a rapoartelor privind activitatea economico-financiară  -</a:t>
            </a:r>
            <a:r>
              <a:rPr lang="pt-BR" b="1" dirty="0"/>
              <a:t> 3 puncte</a:t>
            </a:r>
            <a:r>
              <a:rPr lang="pt-BR" i="1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48DE68-7CE4-443F-BF76-A0C6337DD27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9187" y="1103586"/>
          <a:ext cx="11435254" cy="507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04B0AC-0EE8-47D7-989F-878E1500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49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897102" y="278988"/>
            <a:ext cx="5814391" cy="516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1400" b="1" dirty="0" smtClean="0"/>
              <a:t>IMSP Spitalul </a:t>
            </a:r>
            <a:r>
              <a:rPr lang="x-none" sz="1400" b="1" dirty="0"/>
              <a:t>Clinic </a:t>
            </a:r>
            <a:r>
              <a:rPr lang="x-none" sz="1400" b="1" dirty="0" smtClean="0"/>
              <a:t>Republican</a:t>
            </a:r>
            <a:r>
              <a:rPr lang="en-US" sz="1400" b="1" dirty="0" smtClean="0"/>
              <a:t> </a:t>
            </a:r>
            <a:r>
              <a:rPr lang="x-none" sz="1400" b="1" dirty="0" smtClean="0"/>
              <a:t>”</a:t>
            </a:r>
            <a:r>
              <a:rPr lang="x-none" sz="1400" b="1" dirty="0"/>
              <a:t>Timofei Moșneaga” </a:t>
            </a:r>
            <a:endParaRPr lang="en-US" sz="1400" b="1" dirty="0" smtClean="0"/>
          </a:p>
          <a:p>
            <a:pPr algn="l"/>
            <a:r>
              <a:rPr lang="x-none" sz="1400" i="1" dirty="0"/>
              <a:t/>
            </a:r>
            <a:br>
              <a:rPr lang="x-none" sz="1400" i="1" dirty="0"/>
            </a:br>
            <a:r>
              <a:rPr lang="x-none" sz="1400" b="1" dirty="0"/>
              <a:t> </a:t>
            </a:r>
            <a:endParaRPr lang="en-US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" y="0"/>
            <a:ext cx="594390" cy="72555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173503" y="725555"/>
            <a:ext cx="10948384" cy="0"/>
          </a:xfrm>
          <a:prstGeom prst="straightConnector1">
            <a:avLst/>
          </a:prstGeom>
          <a:ln w="57150" cmpd="tri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4584"/>
            <a:ext cx="10515600" cy="566528"/>
          </a:xfrm>
        </p:spPr>
        <p:txBody>
          <a:bodyPr>
            <a:normAutofit fontScale="90000"/>
          </a:bodyPr>
          <a:lstStyle/>
          <a:p>
            <a:r>
              <a:rPr lang="ro-MD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Indicatori de calitate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470" y="1540567"/>
            <a:ext cx="10777330" cy="4939746"/>
          </a:xfrm>
        </p:spPr>
        <p:txBody>
          <a:bodyPr>
            <a:normAutofit fontScale="55000" lnSpcReduction="20000"/>
          </a:bodyPr>
          <a:lstStyle/>
          <a:p>
            <a:r>
              <a:rPr lang="ro-MD" i="1" dirty="0"/>
              <a:t>Raportarea infecțiilor nozocomiale 100% - </a:t>
            </a:r>
            <a:r>
              <a:rPr lang="ro-MD" b="1" dirty="0"/>
              <a:t>3 </a:t>
            </a:r>
            <a:r>
              <a:rPr lang="ro-MD" b="1" dirty="0" smtClean="0"/>
              <a:t>puncte</a:t>
            </a:r>
          </a:p>
          <a:p>
            <a:endParaRPr lang="ro-MD" b="1" dirty="0" smtClean="0"/>
          </a:p>
          <a:p>
            <a:r>
              <a:rPr lang="ro-MD" i="1" dirty="0"/>
              <a:t>Raportarea reacțiilor adverse la medicație 100% - </a:t>
            </a:r>
            <a:r>
              <a:rPr lang="ro-MD" b="1" dirty="0"/>
              <a:t>3 </a:t>
            </a:r>
            <a:r>
              <a:rPr lang="ro-MD" b="1" dirty="0" smtClean="0"/>
              <a:t>puncte</a:t>
            </a:r>
          </a:p>
          <a:p>
            <a:endParaRPr lang="en-US" dirty="0"/>
          </a:p>
          <a:p>
            <a:r>
              <a:rPr lang="ro-RO" i="1" dirty="0"/>
              <a:t>Rata intervențiilor chirurgicale la care s-a perfectat Fișa de siguranță a pacientului chirurgical 100% - </a:t>
            </a:r>
            <a:r>
              <a:rPr lang="ro-RO" b="1" dirty="0"/>
              <a:t>3 </a:t>
            </a:r>
            <a:r>
              <a:rPr lang="ro-RO" b="1" dirty="0" smtClean="0"/>
              <a:t>puncte</a:t>
            </a:r>
          </a:p>
          <a:p>
            <a:endParaRPr lang="en-US" dirty="0"/>
          </a:p>
          <a:p>
            <a:r>
              <a:rPr lang="ro-RO" i="1" dirty="0"/>
              <a:t>Procentul bolnavilor transferați către alte spitale   sub 5% - </a:t>
            </a:r>
            <a:r>
              <a:rPr lang="ro-RO" b="1" dirty="0"/>
              <a:t>3 </a:t>
            </a:r>
            <a:r>
              <a:rPr lang="ro-RO" b="1" dirty="0" smtClean="0"/>
              <a:t>puncte</a:t>
            </a:r>
          </a:p>
          <a:p>
            <a:endParaRPr lang="ro-RO" b="1" dirty="0"/>
          </a:p>
          <a:p>
            <a:r>
              <a:rPr lang="ro-MD" i="1" dirty="0"/>
              <a:t>Rata pacienților tratați conform PCN 100%</a:t>
            </a:r>
            <a:r>
              <a:rPr lang="ro-MD" b="1" dirty="0"/>
              <a:t> - 3 puncte</a:t>
            </a:r>
          </a:p>
          <a:p>
            <a:endParaRPr lang="en-US" dirty="0"/>
          </a:p>
          <a:p>
            <a:r>
              <a:rPr lang="ro-MD" i="1" dirty="0" smtClean="0"/>
              <a:t>Rata cuprinderii cu vaccinare anti-COVID-19 a persoanelor angajate 95,4% </a:t>
            </a:r>
            <a:r>
              <a:rPr lang="ro-MD" b="1" dirty="0" smtClean="0"/>
              <a:t>- 10 puncte</a:t>
            </a:r>
          </a:p>
          <a:p>
            <a:endParaRPr lang="ro-MD" b="1" dirty="0" smtClean="0"/>
          </a:p>
          <a:p>
            <a:r>
              <a:rPr lang="ro-MD" i="1" dirty="0"/>
              <a:t>Evaluarea gradului de satisfacție al pacienților </a:t>
            </a:r>
            <a:r>
              <a:rPr lang="ro-MD" b="1" dirty="0"/>
              <a:t>5 puncte</a:t>
            </a:r>
            <a:endParaRPr lang="en-US" dirty="0"/>
          </a:p>
          <a:p>
            <a:pPr lvl="1"/>
            <a:r>
              <a:rPr lang="ro-MD" i="1" dirty="0"/>
              <a:t>POS privind evaluarea satisfacției pacienților – revizia II</a:t>
            </a:r>
            <a:endParaRPr lang="en-US" dirty="0"/>
          </a:p>
          <a:p>
            <a:pPr lvl="1"/>
            <a:r>
              <a:rPr lang="ro-MD" i="1" dirty="0"/>
              <a:t>Procese verbale despre raportarea rezultatelor chestionarelor</a:t>
            </a:r>
            <a:endParaRPr lang="en-US" dirty="0"/>
          </a:p>
          <a:p>
            <a:pPr lvl="1"/>
            <a:r>
              <a:rPr lang="ro-MD" i="1" dirty="0"/>
              <a:t>Concluziile în rezultatul analizei efectuate</a:t>
            </a:r>
            <a:endParaRPr lang="en-US" dirty="0"/>
          </a:p>
          <a:p>
            <a:pPr lvl="1"/>
            <a:r>
              <a:rPr lang="ro-MD" i="1" dirty="0"/>
              <a:t>Măsuri întreprinse pentru soluționarea problemelor identificate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8BCB77F-C513-4D28-A938-912B871FC84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360" y="1608082"/>
          <a:ext cx="5259306" cy="500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C6AFC3-4C5C-4EE0-B979-C1FF3436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8</a:t>
            </a:fld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E7C4D-79B5-4E58-8056-748693AE7396}"/>
              </a:ext>
            </a:extLst>
          </p:cNvPr>
          <p:cNvSpPr txBox="1"/>
          <p:nvPr/>
        </p:nvSpPr>
        <p:spPr>
          <a:xfrm>
            <a:off x="497769" y="767255"/>
            <a:ext cx="10457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24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Spitaliz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0">
              <a:defRPr sz="24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2018-2021</a:t>
            </a:r>
          </a:p>
          <a:p>
            <a:endParaRPr lang="ro-RO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8966CC0-6844-43B5-853C-566100BDBA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1608082"/>
          <a:ext cx="4992414" cy="500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6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7FBC00F-9140-49CB-9322-CCBE31BB4F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7048" y="789709"/>
          <a:ext cx="11130456" cy="568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69F33C-53B3-4EA6-BB3A-D2CC038C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C5787-B0C6-4A67-8C2C-CBB59660079D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7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4659</Words>
  <Application>Microsoft Office PowerPoint</Application>
  <PresentationFormat>Широкоэкранный</PresentationFormat>
  <Paragraphs>1818</Paragraphs>
  <Slides>70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Symbol</vt:lpstr>
      <vt:lpstr>Times New Roman</vt:lpstr>
      <vt:lpstr>Тема Office</vt:lpstr>
      <vt:lpstr>Analiza indicatorilor de activitate medicală a instituției pentru anul 2021 </vt:lpstr>
      <vt:lpstr>Презентация PowerPoint</vt:lpstr>
      <vt:lpstr>Презентация PowerPoint</vt:lpstr>
      <vt:lpstr>Analiza comparativă a paturilor desfășurate și numărul cazurilor tratate 2020 vs 2021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Program General 2018 -2021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ACTIVITATEA CHIRURGICALĂ  2018-2021</vt:lpstr>
      <vt:lpstr>ANALIZA ACTIVITĂȚII CHIRURGICALE </vt:lpstr>
      <vt:lpstr>Activitatea chirurgicală  de urgență 2020-2021</vt:lpstr>
      <vt:lpstr>Презентация PowerPoint</vt:lpstr>
      <vt:lpstr>Letalitatea spitalicească IMSP SCR ”Timofei Moșneaga” 2018-2021</vt:lpstr>
      <vt:lpstr>Letalitatea postoperatorie IMSP SCR ”Timofei Moșneaga”  2018-2021</vt:lpstr>
      <vt:lpstr>Realizarea contractului de prestare  servicii cu CNAM în 2021</vt:lpstr>
      <vt:lpstr>Activitatea patului în staționar 2020 vs 2021</vt:lpstr>
      <vt:lpstr>Activitatea patului în staționar 2021</vt:lpstr>
      <vt:lpstr>Analiza activității  economico-financiare a instituției pentru anul 2021</vt:lpstr>
      <vt:lpstr>Contractul de prestare a servicilor medicale încheiat cu CNAM pentru anul 2021</vt:lpstr>
      <vt:lpstr>   Structura comparativă a veniturilor acumulate                   </vt:lpstr>
      <vt:lpstr>  Venituri din fondurile CNAM  </vt:lpstr>
      <vt:lpstr>  Realizarea devizului  de cheltuieli    </vt:lpstr>
      <vt:lpstr>Fondul de Remunerare a Muncii  în dinamică </vt:lpstr>
      <vt:lpstr> Alte cheltuieli, mii lei  </vt:lpstr>
      <vt:lpstr>Achiziționare de mijloace fixe, mii lei</vt:lpstr>
      <vt:lpstr>Mijloace fixe achiziționate 2019 - 2021</vt:lpstr>
      <vt:lpstr>Mijloace fixe donate 2019 - 2021</vt:lpstr>
      <vt:lpstr> Lucrări de reparații și servicii proiectare, mii lei</vt:lpstr>
      <vt:lpstr>  Datorii față de furnizorii de bunuri, lucrări și servicii  </vt:lpstr>
      <vt:lpstr>Planul de activitate pentru anul 2022</vt:lpstr>
      <vt:lpstr>Planul anual de activitate a instituției – Obiective generale</vt:lpstr>
      <vt:lpstr> Rezultatele chestionarului de evaluare a satisfacției angajaților </vt:lpstr>
      <vt:lpstr>Презентация PowerPoint</vt:lpstr>
      <vt:lpstr>Procesele de organizare ale Departamentului/secției</vt:lpstr>
      <vt:lpstr>Climatul psiho-emoțional </vt:lpstr>
      <vt:lpstr>Amenajarea locului de lucru</vt:lpstr>
      <vt:lpstr>Posibilitatea creșterii profesionale</vt:lpstr>
      <vt:lpstr>Satisfacția profesională</vt:lpstr>
      <vt:lpstr>Motivația pentru a fi mai productiv</vt:lpstr>
      <vt:lpstr>Echipa administrativă</vt:lpstr>
      <vt:lpstr>Medici</vt:lpstr>
      <vt:lpstr>Medici rezidenți</vt:lpstr>
      <vt:lpstr>Asistenți medicali</vt:lpstr>
      <vt:lpstr>Personal cu studii superioare</vt:lpstr>
      <vt:lpstr>Personal auxiliar</vt:lpstr>
      <vt:lpstr>Probleme identificate</vt:lpstr>
      <vt:lpstr>7. Rezultatele chestionarului de evaluare a satisfacției pacienților </vt:lpstr>
      <vt:lpstr>Презентация PowerPoint</vt:lpstr>
      <vt:lpstr>Satisfacția pacienților</vt:lpstr>
      <vt:lpstr>Calificare pentru amabilitate</vt:lpstr>
      <vt:lpstr>Презентация PowerPoint</vt:lpstr>
      <vt:lpstr>Calificative pentru calitatea serviciilor </vt:lpstr>
      <vt:lpstr>Concluzii</vt:lpstr>
      <vt:lpstr>Concluzii</vt:lpstr>
      <vt:lpstr>Indicatorii de performanță a instituției</vt:lpstr>
      <vt:lpstr>Indicatorii de management al resurselor umane</vt:lpstr>
      <vt:lpstr>Indicatori de utilizare a serviciilor medicale</vt:lpstr>
      <vt:lpstr>Indicatori ai activității economico-financiare a instituției</vt:lpstr>
      <vt:lpstr>Indicatori de calitate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indicatorilor de activitate medicală a instituției pentru anul 2021</dc:title>
  <dc:creator>Asus</dc:creator>
  <cp:lastModifiedBy>Asus</cp:lastModifiedBy>
  <cp:revision>31</cp:revision>
  <dcterms:created xsi:type="dcterms:W3CDTF">2022-02-03T16:10:05Z</dcterms:created>
  <dcterms:modified xsi:type="dcterms:W3CDTF">2022-03-11T08:50:43Z</dcterms:modified>
</cp:coreProperties>
</file>