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1"/>
  </p:notesMasterIdLst>
  <p:sldIdLst>
    <p:sldId id="257" r:id="rId2"/>
    <p:sldId id="258" r:id="rId3"/>
    <p:sldId id="333" r:id="rId4"/>
    <p:sldId id="451" r:id="rId5"/>
    <p:sldId id="452" r:id="rId6"/>
    <p:sldId id="453" r:id="rId7"/>
    <p:sldId id="454" r:id="rId8"/>
    <p:sldId id="455" r:id="rId9"/>
    <p:sldId id="456" r:id="rId10"/>
    <p:sldId id="457" r:id="rId11"/>
    <p:sldId id="458" r:id="rId12"/>
    <p:sldId id="459" r:id="rId13"/>
    <p:sldId id="460" r:id="rId14"/>
    <p:sldId id="461" r:id="rId15"/>
    <p:sldId id="462" r:id="rId16"/>
    <p:sldId id="463" r:id="rId17"/>
    <p:sldId id="464" r:id="rId18"/>
    <p:sldId id="465" r:id="rId19"/>
    <p:sldId id="466" r:id="rId20"/>
    <p:sldId id="467" r:id="rId21"/>
    <p:sldId id="468" r:id="rId22"/>
    <p:sldId id="469" r:id="rId23"/>
    <p:sldId id="470" r:id="rId24"/>
    <p:sldId id="471" r:id="rId25"/>
    <p:sldId id="472" r:id="rId26"/>
    <p:sldId id="263" r:id="rId27"/>
    <p:sldId id="417" r:id="rId28"/>
    <p:sldId id="418" r:id="rId29"/>
    <p:sldId id="419" r:id="rId30"/>
    <p:sldId id="420" r:id="rId31"/>
    <p:sldId id="421" r:id="rId32"/>
    <p:sldId id="422" r:id="rId33"/>
    <p:sldId id="423" r:id="rId34"/>
    <p:sldId id="424" r:id="rId35"/>
    <p:sldId id="425" r:id="rId36"/>
    <p:sldId id="426" r:id="rId37"/>
    <p:sldId id="427" r:id="rId38"/>
    <p:sldId id="428" r:id="rId39"/>
    <p:sldId id="429" r:id="rId40"/>
    <p:sldId id="430" r:id="rId41"/>
    <p:sldId id="431" r:id="rId42"/>
    <p:sldId id="432" r:id="rId43"/>
    <p:sldId id="433" r:id="rId44"/>
    <p:sldId id="303" r:id="rId45"/>
    <p:sldId id="357" r:id="rId46"/>
    <p:sldId id="358" r:id="rId47"/>
    <p:sldId id="359" r:id="rId48"/>
    <p:sldId id="360" r:id="rId49"/>
    <p:sldId id="361" r:id="rId50"/>
    <p:sldId id="362" r:id="rId51"/>
    <p:sldId id="363" r:id="rId52"/>
    <p:sldId id="364" r:id="rId53"/>
    <p:sldId id="365" r:id="rId54"/>
    <p:sldId id="366" r:id="rId55"/>
    <p:sldId id="367" r:id="rId56"/>
    <p:sldId id="368" r:id="rId57"/>
    <p:sldId id="369" r:id="rId58"/>
    <p:sldId id="370" r:id="rId59"/>
    <p:sldId id="371" r:id="rId60"/>
    <p:sldId id="267" r:id="rId61"/>
    <p:sldId id="372" r:id="rId62"/>
    <p:sldId id="373" r:id="rId63"/>
    <p:sldId id="374" r:id="rId64"/>
    <p:sldId id="375" r:id="rId65"/>
    <p:sldId id="376" r:id="rId66"/>
    <p:sldId id="377" r:id="rId67"/>
    <p:sldId id="378" r:id="rId68"/>
    <p:sldId id="379" r:id="rId69"/>
    <p:sldId id="380" r:id="rId70"/>
    <p:sldId id="381" r:id="rId71"/>
    <p:sldId id="382" r:id="rId72"/>
    <p:sldId id="383" r:id="rId73"/>
    <p:sldId id="269" r:id="rId74"/>
    <p:sldId id="434" r:id="rId75"/>
    <p:sldId id="435" r:id="rId76"/>
    <p:sldId id="436" r:id="rId77"/>
    <p:sldId id="437" r:id="rId78"/>
    <p:sldId id="438" r:id="rId79"/>
    <p:sldId id="439" r:id="rId80"/>
    <p:sldId id="440" r:id="rId81"/>
    <p:sldId id="441" r:id="rId82"/>
    <p:sldId id="442" r:id="rId83"/>
    <p:sldId id="443" r:id="rId84"/>
    <p:sldId id="444" r:id="rId85"/>
    <p:sldId id="445" r:id="rId86"/>
    <p:sldId id="446" r:id="rId87"/>
    <p:sldId id="447" r:id="rId88"/>
    <p:sldId id="448" r:id="rId89"/>
    <p:sldId id="449" r:id="rId90"/>
    <p:sldId id="450" r:id="rId91"/>
    <p:sldId id="474" r:id="rId92"/>
    <p:sldId id="271" r:id="rId93"/>
    <p:sldId id="320" r:id="rId94"/>
    <p:sldId id="321" r:id="rId95"/>
    <p:sldId id="322" r:id="rId96"/>
    <p:sldId id="323" r:id="rId97"/>
    <p:sldId id="324" r:id="rId98"/>
    <p:sldId id="325" r:id="rId99"/>
    <p:sldId id="326" r:id="rId100"/>
    <p:sldId id="327" r:id="rId101"/>
    <p:sldId id="328" r:id="rId102"/>
    <p:sldId id="329" r:id="rId103"/>
    <p:sldId id="330" r:id="rId104"/>
    <p:sldId id="331" r:id="rId105"/>
    <p:sldId id="332" r:id="rId106"/>
    <p:sldId id="273" r:id="rId107"/>
    <p:sldId id="384" r:id="rId108"/>
    <p:sldId id="385" r:id="rId109"/>
    <p:sldId id="386" r:id="rId110"/>
    <p:sldId id="387" r:id="rId111"/>
    <p:sldId id="388" r:id="rId112"/>
    <p:sldId id="389" r:id="rId113"/>
    <p:sldId id="390" r:id="rId114"/>
    <p:sldId id="391" r:id="rId115"/>
    <p:sldId id="392" r:id="rId116"/>
    <p:sldId id="393" r:id="rId117"/>
    <p:sldId id="394" r:id="rId118"/>
    <p:sldId id="395" r:id="rId119"/>
    <p:sldId id="396" r:id="rId120"/>
    <p:sldId id="397" r:id="rId121"/>
    <p:sldId id="398" r:id="rId122"/>
    <p:sldId id="399" r:id="rId123"/>
    <p:sldId id="400" r:id="rId124"/>
    <p:sldId id="401" r:id="rId125"/>
    <p:sldId id="402" r:id="rId126"/>
    <p:sldId id="403" r:id="rId127"/>
    <p:sldId id="404" r:id="rId128"/>
    <p:sldId id="405" r:id="rId129"/>
    <p:sldId id="406" r:id="rId130"/>
    <p:sldId id="407" r:id="rId131"/>
    <p:sldId id="408" r:id="rId132"/>
    <p:sldId id="409" r:id="rId133"/>
    <p:sldId id="410" r:id="rId134"/>
    <p:sldId id="411" r:id="rId135"/>
    <p:sldId id="412" r:id="rId136"/>
    <p:sldId id="413" r:id="rId137"/>
    <p:sldId id="414" r:id="rId138"/>
    <p:sldId id="415" r:id="rId139"/>
    <p:sldId id="416" r:id="rId1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050" autoAdjust="0"/>
  </p:normalViewPr>
  <p:slideViewPr>
    <p:cSldViewPr snapToGrid="0">
      <p:cViewPr>
        <p:scale>
          <a:sx n="64" d="100"/>
          <a:sy n="64" d="100"/>
        </p:scale>
        <p:origin x="978" y="96"/>
      </p:cViewPr>
      <p:guideLst/>
    </p:cSldViewPr>
  </p:slideViewPr>
  <p:notesTextViewPr>
    <p:cViewPr>
      <p:scale>
        <a:sx n="1" d="1"/>
        <a:sy n="1" d="1"/>
      </p:scale>
      <p:origin x="0" y="0"/>
    </p:cViewPr>
  </p:notesTextViewPr>
  <p:sorterViewPr>
    <p:cViewPr>
      <p:scale>
        <a:sx n="100" d="100"/>
        <a:sy n="100" d="100"/>
      </p:scale>
      <p:origin x="0" y="-401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diagrams/_rels/data6.xml.rels><?xml version="1.0" encoding="UTF-8" standalone="yes"?>
<Relationships xmlns="http://schemas.openxmlformats.org/package/2006/relationships"><Relationship Id="rId1" Type="http://schemas.openxmlformats.org/officeDocument/2006/relationships/image" Target="../media/image10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37DE5B-4C3F-F144-89B7-9B4925A2F19F}"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412CC9C6-8034-9841-BD93-050A069A075D}">
      <dgm:prSet phldrT="[Text]" custT="1"/>
      <dgm:spPr/>
      <dgm:t>
        <a:bodyPr/>
        <a:lstStyle/>
        <a:p>
          <a:r>
            <a:rPr lang="ro-MD" sz="4000" b="1" dirty="0">
              <a:solidFill>
                <a:srgbClr val="002060"/>
              </a:solidFill>
              <a:latin typeface="Calibri" panose="020F0502020204030204" pitchFamily="34" charset="0"/>
              <a:cs typeface="Calibri" panose="020F0502020204030204" pitchFamily="34" charset="0"/>
            </a:rPr>
            <a:t>Agenda</a:t>
          </a:r>
          <a:endParaRPr lang="en-US" sz="4000" dirty="0">
            <a:latin typeface="Calibri" panose="020F0502020204030204" pitchFamily="34" charset="0"/>
            <a:cs typeface="Calibri" panose="020F0502020204030204" pitchFamily="34" charset="0"/>
          </a:endParaRPr>
        </a:p>
      </dgm:t>
    </dgm:pt>
    <dgm:pt modelId="{904FF0BF-23E9-8D47-B86A-DB42A59A8B23}" type="parTrans" cxnId="{11CA11AE-0BB4-6749-A2B5-C0E19FA9094F}">
      <dgm:prSet/>
      <dgm:spPr/>
      <dgm:t>
        <a:bodyPr/>
        <a:lstStyle/>
        <a:p>
          <a:endParaRPr lang="en-US" sz="2800">
            <a:latin typeface="Calibri" panose="020F0502020204030204" pitchFamily="34" charset="0"/>
            <a:cs typeface="Calibri" panose="020F0502020204030204" pitchFamily="34" charset="0"/>
          </a:endParaRPr>
        </a:p>
      </dgm:t>
    </dgm:pt>
    <dgm:pt modelId="{BA8FB4BA-A133-3E4F-8593-7F423DF99947}" type="sibTrans" cxnId="{11CA11AE-0BB4-6749-A2B5-C0E19FA9094F}">
      <dgm:prSet/>
      <dgm:spPr/>
      <dgm:t>
        <a:bodyPr/>
        <a:lstStyle/>
        <a:p>
          <a:endParaRPr lang="en-US" sz="2800">
            <a:latin typeface="Calibri" panose="020F0502020204030204" pitchFamily="34" charset="0"/>
            <a:cs typeface="Calibri" panose="020F0502020204030204" pitchFamily="34" charset="0"/>
          </a:endParaRPr>
        </a:p>
      </dgm:t>
    </dgm:pt>
    <dgm:pt modelId="{B48E2202-84F1-7B4A-A545-F1497787AE8A}">
      <dgm:prSet phldrT="[Text]" custT="1"/>
      <dgm:spPr/>
      <dgm:t>
        <a:bodyPr/>
        <a:lstStyle/>
        <a:p>
          <a:pPr>
            <a:buSzPct val="81000"/>
            <a:buFont typeface="Wingdings" pitchFamily="2" charset="2"/>
            <a:buChar char="v"/>
          </a:pPr>
          <a:r>
            <a:rPr lang="ro-RO" sz="2800" dirty="0">
              <a:solidFill>
                <a:srgbClr val="691920"/>
              </a:solidFill>
              <a:latin typeface="Calibri" panose="020F0502020204030204" pitchFamily="34" charset="0"/>
              <a:cs typeface="Calibri" panose="020F0502020204030204" pitchFamily="34" charset="0"/>
            </a:rPr>
            <a:t>Glanda tiroidă – structură și funcție</a:t>
          </a:r>
          <a:endParaRPr lang="en-US" sz="2800" dirty="0">
            <a:latin typeface="Calibri" panose="020F0502020204030204" pitchFamily="34" charset="0"/>
            <a:cs typeface="Calibri" panose="020F0502020204030204" pitchFamily="34" charset="0"/>
          </a:endParaRPr>
        </a:p>
      </dgm:t>
    </dgm:pt>
    <dgm:pt modelId="{29B5DBE9-D8CC-4643-99B6-6DA306EF4FF1}" type="parTrans" cxnId="{8D9AAA6B-FE73-0B4D-901D-5EAD4583A117}">
      <dgm:prSet/>
      <dgm:spPr/>
      <dgm:t>
        <a:bodyPr/>
        <a:lstStyle/>
        <a:p>
          <a:endParaRPr lang="en-US" sz="2800">
            <a:latin typeface="Calibri" panose="020F0502020204030204" pitchFamily="34" charset="0"/>
            <a:cs typeface="Calibri" panose="020F0502020204030204" pitchFamily="34" charset="0"/>
          </a:endParaRPr>
        </a:p>
      </dgm:t>
    </dgm:pt>
    <dgm:pt modelId="{727BF49F-3CE4-9E48-9DC6-41F19BFC438A}" type="sibTrans" cxnId="{8D9AAA6B-FE73-0B4D-901D-5EAD4583A117}">
      <dgm:prSet/>
      <dgm:spPr/>
      <dgm:t>
        <a:bodyPr/>
        <a:lstStyle/>
        <a:p>
          <a:endParaRPr lang="en-US" sz="2800">
            <a:latin typeface="Calibri" panose="020F0502020204030204" pitchFamily="34" charset="0"/>
            <a:cs typeface="Calibri" panose="020F0502020204030204" pitchFamily="34" charset="0"/>
          </a:endParaRPr>
        </a:p>
      </dgm:t>
    </dgm:pt>
    <dgm:pt modelId="{DB439022-FCA6-1D4B-8824-634D0E72ABFE}">
      <dgm:prSet phldrT="[Text]" custT="1"/>
      <dgm:spPr/>
      <dgm:t>
        <a:bodyPr/>
        <a:lstStyle/>
        <a:p>
          <a:pPr>
            <a:buSzPct val="81000"/>
            <a:buFont typeface="Wingdings" pitchFamily="2" charset="2"/>
            <a:buChar char="v"/>
          </a:pPr>
          <a:r>
            <a:rPr lang="en-US" sz="2800" dirty="0">
              <a:solidFill>
                <a:srgbClr val="691920"/>
              </a:solidFill>
              <a:latin typeface="Calibri" panose="020F0502020204030204" pitchFamily="34" charset="0"/>
              <a:cs typeface="Calibri" panose="020F0502020204030204" pitchFamily="34" charset="0"/>
            </a:rPr>
            <a:t>D</a:t>
          </a:r>
          <a:r>
            <a:rPr lang="x-none" sz="2800" dirty="0">
              <a:solidFill>
                <a:srgbClr val="691920"/>
              </a:solidFill>
              <a:latin typeface="Calibri" panose="020F0502020204030204" pitchFamily="34" charset="0"/>
              <a:cs typeface="Calibri" panose="020F0502020204030204" pitchFamily="34" charset="0"/>
            </a:rPr>
            <a:t>iagnosticul patologiilor glandei tiroide</a:t>
          </a:r>
          <a:endParaRPr lang="en-US" sz="2800" dirty="0">
            <a:latin typeface="Calibri" panose="020F0502020204030204" pitchFamily="34" charset="0"/>
            <a:cs typeface="Calibri" panose="020F0502020204030204" pitchFamily="34" charset="0"/>
          </a:endParaRPr>
        </a:p>
      </dgm:t>
    </dgm:pt>
    <dgm:pt modelId="{1616C26E-5F4E-DF49-8B56-ABEE53A87709}" type="parTrans" cxnId="{9642284A-8C53-4F42-8310-A888481E6F9E}">
      <dgm:prSet/>
      <dgm:spPr/>
      <dgm:t>
        <a:bodyPr/>
        <a:lstStyle/>
        <a:p>
          <a:endParaRPr lang="en-US" sz="2800">
            <a:latin typeface="Calibri" panose="020F0502020204030204" pitchFamily="34" charset="0"/>
            <a:cs typeface="Calibri" panose="020F0502020204030204" pitchFamily="34" charset="0"/>
          </a:endParaRPr>
        </a:p>
      </dgm:t>
    </dgm:pt>
    <dgm:pt modelId="{A224AB29-1518-5E4D-9EBC-95EF8187F20D}" type="sibTrans" cxnId="{9642284A-8C53-4F42-8310-A888481E6F9E}">
      <dgm:prSet/>
      <dgm:spPr/>
      <dgm:t>
        <a:bodyPr/>
        <a:lstStyle/>
        <a:p>
          <a:endParaRPr lang="en-US" sz="2800">
            <a:latin typeface="Calibri" panose="020F0502020204030204" pitchFamily="34" charset="0"/>
            <a:cs typeface="Calibri" panose="020F0502020204030204" pitchFamily="34" charset="0"/>
          </a:endParaRPr>
        </a:p>
      </dgm:t>
    </dgm:pt>
    <dgm:pt modelId="{8A1C96A1-429D-1048-A5FA-18B4AFBCD5E6}">
      <dgm:prSet phldrT="[Text]" custT="1"/>
      <dgm:spPr/>
      <dgm:t>
        <a:bodyPr/>
        <a:lstStyle/>
        <a:p>
          <a:pPr>
            <a:buSzPct val="81000"/>
            <a:buFont typeface="Wingdings" pitchFamily="2" charset="2"/>
            <a:buChar char="v"/>
          </a:pPr>
          <a:r>
            <a:rPr lang="x-none" sz="2800" dirty="0">
              <a:solidFill>
                <a:srgbClr val="691920"/>
              </a:solidFill>
              <a:latin typeface="Calibri" panose="020F0502020204030204" pitchFamily="34" charset="0"/>
              <a:cs typeface="Calibri" panose="020F0502020204030204" pitchFamily="34" charset="0"/>
            </a:rPr>
            <a:t>Particularități ale funcției glandei tiroide la copii și adolescenți</a:t>
          </a:r>
        </a:p>
      </dgm:t>
    </dgm:pt>
    <dgm:pt modelId="{3FF26027-E56A-4346-975D-34D3330EED11}" type="parTrans" cxnId="{A449525E-6B9D-7344-9999-420B007ABEA9}">
      <dgm:prSet/>
      <dgm:spPr/>
      <dgm:t>
        <a:bodyPr/>
        <a:lstStyle/>
        <a:p>
          <a:endParaRPr lang="en-US" sz="2800">
            <a:latin typeface="Calibri" panose="020F0502020204030204" pitchFamily="34" charset="0"/>
            <a:cs typeface="Calibri" panose="020F0502020204030204" pitchFamily="34" charset="0"/>
          </a:endParaRPr>
        </a:p>
      </dgm:t>
    </dgm:pt>
    <dgm:pt modelId="{0A2F7E7E-1CC2-2B45-BA1E-4CBD0B71761E}" type="sibTrans" cxnId="{A449525E-6B9D-7344-9999-420B007ABEA9}">
      <dgm:prSet/>
      <dgm:spPr/>
      <dgm:t>
        <a:bodyPr/>
        <a:lstStyle/>
        <a:p>
          <a:endParaRPr lang="en-US" sz="2800">
            <a:latin typeface="Calibri" panose="020F0502020204030204" pitchFamily="34" charset="0"/>
            <a:cs typeface="Calibri" panose="020F0502020204030204" pitchFamily="34" charset="0"/>
          </a:endParaRPr>
        </a:p>
      </dgm:t>
    </dgm:pt>
    <dgm:pt modelId="{599EC45E-7F85-704D-A70C-5374A670736D}">
      <dgm:prSet custT="1"/>
      <dgm:spPr/>
      <dgm:t>
        <a:bodyPr/>
        <a:lstStyle/>
        <a:p>
          <a:pPr>
            <a:buSzPct val="81000"/>
            <a:buFont typeface="Wingdings" pitchFamily="2" charset="2"/>
            <a:buChar char="v"/>
          </a:pPr>
          <a:r>
            <a:rPr lang="x-none" sz="2800" dirty="0">
              <a:solidFill>
                <a:srgbClr val="691920"/>
              </a:solidFill>
              <a:latin typeface="Calibri" panose="020F0502020204030204" pitchFamily="34" charset="0"/>
              <a:cs typeface="Calibri" panose="020F0502020204030204" pitchFamily="34" charset="0"/>
            </a:rPr>
            <a:t>Particularități ale funcției glandei tiroide la vârstnici</a:t>
          </a:r>
          <a:endParaRPr lang="en-US" sz="2800" dirty="0">
            <a:latin typeface="Calibri" panose="020F0502020204030204" pitchFamily="34" charset="0"/>
            <a:cs typeface="Calibri" panose="020F0502020204030204" pitchFamily="34" charset="0"/>
          </a:endParaRPr>
        </a:p>
      </dgm:t>
    </dgm:pt>
    <dgm:pt modelId="{77B36BE1-E5EC-AE42-9EA1-E36A2AA3C419}" type="parTrans" cxnId="{F3CCFCE1-B03C-494E-BEB8-ED460A59E02C}">
      <dgm:prSet/>
      <dgm:spPr/>
      <dgm:t>
        <a:bodyPr/>
        <a:lstStyle/>
        <a:p>
          <a:endParaRPr lang="en-US" sz="2800">
            <a:latin typeface="Calibri" panose="020F0502020204030204" pitchFamily="34" charset="0"/>
            <a:cs typeface="Calibri" panose="020F0502020204030204" pitchFamily="34" charset="0"/>
          </a:endParaRPr>
        </a:p>
      </dgm:t>
    </dgm:pt>
    <dgm:pt modelId="{8216C7FF-7F29-EC42-ACF9-130673EDC4E5}" type="sibTrans" cxnId="{F3CCFCE1-B03C-494E-BEB8-ED460A59E02C}">
      <dgm:prSet/>
      <dgm:spPr/>
      <dgm:t>
        <a:bodyPr/>
        <a:lstStyle/>
        <a:p>
          <a:endParaRPr lang="en-US" sz="2800">
            <a:latin typeface="Calibri" panose="020F0502020204030204" pitchFamily="34" charset="0"/>
            <a:cs typeface="Calibri" panose="020F0502020204030204" pitchFamily="34" charset="0"/>
          </a:endParaRPr>
        </a:p>
      </dgm:t>
    </dgm:pt>
    <dgm:pt modelId="{6A158461-EB8F-4140-9FDF-A75B17B46C61}" type="pres">
      <dgm:prSet presAssocID="{DA37DE5B-4C3F-F144-89B7-9B4925A2F19F}" presName="vert0" presStyleCnt="0">
        <dgm:presLayoutVars>
          <dgm:dir/>
          <dgm:animOne val="branch"/>
          <dgm:animLvl val="lvl"/>
        </dgm:presLayoutVars>
      </dgm:prSet>
      <dgm:spPr/>
      <dgm:t>
        <a:bodyPr/>
        <a:lstStyle/>
        <a:p>
          <a:endParaRPr lang="ru-RU"/>
        </a:p>
      </dgm:t>
    </dgm:pt>
    <dgm:pt modelId="{270498D7-0126-A84E-8514-4E011D32C427}" type="pres">
      <dgm:prSet presAssocID="{412CC9C6-8034-9841-BD93-050A069A075D}" presName="thickLine" presStyleLbl="alignNode1" presStyleIdx="0" presStyleCnt="1"/>
      <dgm:spPr/>
    </dgm:pt>
    <dgm:pt modelId="{18414915-3401-584E-94E1-2C8F05A5ECE2}" type="pres">
      <dgm:prSet presAssocID="{412CC9C6-8034-9841-BD93-050A069A075D}" presName="horz1" presStyleCnt="0"/>
      <dgm:spPr/>
    </dgm:pt>
    <dgm:pt modelId="{45250E5B-EDDA-594A-BAEF-E59B690632DD}" type="pres">
      <dgm:prSet presAssocID="{412CC9C6-8034-9841-BD93-050A069A075D}" presName="tx1" presStyleLbl="revTx" presStyleIdx="0" presStyleCnt="5" custScaleX="143184"/>
      <dgm:spPr/>
      <dgm:t>
        <a:bodyPr/>
        <a:lstStyle/>
        <a:p>
          <a:endParaRPr lang="ru-RU"/>
        </a:p>
      </dgm:t>
    </dgm:pt>
    <dgm:pt modelId="{B033A826-B63A-6A4F-8463-B3BEA86D3F2C}" type="pres">
      <dgm:prSet presAssocID="{412CC9C6-8034-9841-BD93-050A069A075D}" presName="vert1" presStyleCnt="0"/>
      <dgm:spPr/>
    </dgm:pt>
    <dgm:pt modelId="{15B3DCB3-1BBA-F149-B5EA-50AE02E3D881}" type="pres">
      <dgm:prSet presAssocID="{B48E2202-84F1-7B4A-A545-F1497787AE8A}" presName="vertSpace2a" presStyleCnt="0"/>
      <dgm:spPr/>
    </dgm:pt>
    <dgm:pt modelId="{65656EFB-AA83-4149-86A8-E2EDE56E6EB6}" type="pres">
      <dgm:prSet presAssocID="{B48E2202-84F1-7B4A-A545-F1497787AE8A}" presName="horz2" presStyleCnt="0"/>
      <dgm:spPr/>
    </dgm:pt>
    <dgm:pt modelId="{4D4D3EC0-6304-2C4E-8A99-8D52EBFCF49B}" type="pres">
      <dgm:prSet presAssocID="{B48E2202-84F1-7B4A-A545-F1497787AE8A}" presName="horzSpace2" presStyleCnt="0"/>
      <dgm:spPr/>
    </dgm:pt>
    <dgm:pt modelId="{EF4E47E2-C864-EC4B-AEB5-0B73DA2476CB}" type="pres">
      <dgm:prSet presAssocID="{B48E2202-84F1-7B4A-A545-F1497787AE8A}" presName="tx2" presStyleLbl="revTx" presStyleIdx="1" presStyleCnt="5"/>
      <dgm:spPr/>
      <dgm:t>
        <a:bodyPr/>
        <a:lstStyle/>
        <a:p>
          <a:endParaRPr lang="ru-RU"/>
        </a:p>
      </dgm:t>
    </dgm:pt>
    <dgm:pt modelId="{FB3307DC-B823-1F46-B742-99880D1EA769}" type="pres">
      <dgm:prSet presAssocID="{B48E2202-84F1-7B4A-A545-F1497787AE8A}" presName="vert2" presStyleCnt="0"/>
      <dgm:spPr/>
    </dgm:pt>
    <dgm:pt modelId="{7E5448DC-DA2C-2F48-A1AC-E552F6A29D6F}" type="pres">
      <dgm:prSet presAssocID="{B48E2202-84F1-7B4A-A545-F1497787AE8A}" presName="thinLine2b" presStyleLbl="callout" presStyleIdx="0" presStyleCnt="4"/>
      <dgm:spPr/>
    </dgm:pt>
    <dgm:pt modelId="{BBED58F9-622F-8740-B9C4-F5EBBA5937B1}" type="pres">
      <dgm:prSet presAssocID="{B48E2202-84F1-7B4A-A545-F1497787AE8A}" presName="vertSpace2b" presStyleCnt="0"/>
      <dgm:spPr/>
    </dgm:pt>
    <dgm:pt modelId="{CA8FE5C1-A62F-5046-B27C-4A40BD182265}" type="pres">
      <dgm:prSet presAssocID="{DB439022-FCA6-1D4B-8824-634D0E72ABFE}" presName="horz2" presStyleCnt="0"/>
      <dgm:spPr/>
    </dgm:pt>
    <dgm:pt modelId="{86727537-8B71-5C45-A4ED-0863CDAE8DCF}" type="pres">
      <dgm:prSet presAssocID="{DB439022-FCA6-1D4B-8824-634D0E72ABFE}" presName="horzSpace2" presStyleCnt="0"/>
      <dgm:spPr/>
    </dgm:pt>
    <dgm:pt modelId="{19D157EE-0146-8E46-BE2C-8CBD1F298F85}" type="pres">
      <dgm:prSet presAssocID="{DB439022-FCA6-1D4B-8824-634D0E72ABFE}" presName="tx2" presStyleLbl="revTx" presStyleIdx="2" presStyleCnt="5"/>
      <dgm:spPr/>
      <dgm:t>
        <a:bodyPr/>
        <a:lstStyle/>
        <a:p>
          <a:endParaRPr lang="ru-RU"/>
        </a:p>
      </dgm:t>
    </dgm:pt>
    <dgm:pt modelId="{047734E3-FFF9-0A40-87E5-65BF50D9158E}" type="pres">
      <dgm:prSet presAssocID="{DB439022-FCA6-1D4B-8824-634D0E72ABFE}" presName="vert2" presStyleCnt="0"/>
      <dgm:spPr/>
    </dgm:pt>
    <dgm:pt modelId="{5BB18C04-A1D5-BE46-88EE-F019D8357979}" type="pres">
      <dgm:prSet presAssocID="{DB439022-FCA6-1D4B-8824-634D0E72ABFE}" presName="thinLine2b" presStyleLbl="callout" presStyleIdx="1" presStyleCnt="4"/>
      <dgm:spPr/>
    </dgm:pt>
    <dgm:pt modelId="{41A9206D-0D8C-AE48-95F7-F01F2CA307CB}" type="pres">
      <dgm:prSet presAssocID="{DB439022-FCA6-1D4B-8824-634D0E72ABFE}" presName="vertSpace2b" presStyleCnt="0"/>
      <dgm:spPr/>
    </dgm:pt>
    <dgm:pt modelId="{F7F91F09-70B7-4247-9E79-D2635BD96E0C}" type="pres">
      <dgm:prSet presAssocID="{8A1C96A1-429D-1048-A5FA-18B4AFBCD5E6}" presName="horz2" presStyleCnt="0"/>
      <dgm:spPr/>
    </dgm:pt>
    <dgm:pt modelId="{A38807BA-89F9-2146-952C-F3BC0DB0EB41}" type="pres">
      <dgm:prSet presAssocID="{8A1C96A1-429D-1048-A5FA-18B4AFBCD5E6}" presName="horzSpace2" presStyleCnt="0"/>
      <dgm:spPr/>
    </dgm:pt>
    <dgm:pt modelId="{75BE990D-03B5-5A46-B5C3-D321D2218D05}" type="pres">
      <dgm:prSet presAssocID="{8A1C96A1-429D-1048-A5FA-18B4AFBCD5E6}" presName="tx2" presStyleLbl="revTx" presStyleIdx="3" presStyleCnt="5"/>
      <dgm:spPr/>
      <dgm:t>
        <a:bodyPr/>
        <a:lstStyle/>
        <a:p>
          <a:endParaRPr lang="ru-RU"/>
        </a:p>
      </dgm:t>
    </dgm:pt>
    <dgm:pt modelId="{0C40D6B7-03D4-E24B-90FF-CBD01FD80361}" type="pres">
      <dgm:prSet presAssocID="{8A1C96A1-429D-1048-A5FA-18B4AFBCD5E6}" presName="vert2" presStyleCnt="0"/>
      <dgm:spPr/>
    </dgm:pt>
    <dgm:pt modelId="{55DFD22F-7B40-BF42-A395-D5FE268C38EF}" type="pres">
      <dgm:prSet presAssocID="{8A1C96A1-429D-1048-A5FA-18B4AFBCD5E6}" presName="thinLine2b" presStyleLbl="callout" presStyleIdx="2" presStyleCnt="4"/>
      <dgm:spPr/>
    </dgm:pt>
    <dgm:pt modelId="{8707D283-8260-DF4A-904F-AB7D34AB3033}" type="pres">
      <dgm:prSet presAssocID="{8A1C96A1-429D-1048-A5FA-18B4AFBCD5E6}" presName="vertSpace2b" presStyleCnt="0"/>
      <dgm:spPr/>
    </dgm:pt>
    <dgm:pt modelId="{ABD4819A-F5F6-F744-B253-C30B8298D611}" type="pres">
      <dgm:prSet presAssocID="{599EC45E-7F85-704D-A70C-5374A670736D}" presName="horz2" presStyleCnt="0"/>
      <dgm:spPr/>
    </dgm:pt>
    <dgm:pt modelId="{AA9F8DED-69FC-2244-86EE-D580FCCE6DF4}" type="pres">
      <dgm:prSet presAssocID="{599EC45E-7F85-704D-A70C-5374A670736D}" presName="horzSpace2" presStyleCnt="0"/>
      <dgm:spPr/>
    </dgm:pt>
    <dgm:pt modelId="{694E7D74-6863-674C-8951-B52B2240CBFC}" type="pres">
      <dgm:prSet presAssocID="{599EC45E-7F85-704D-A70C-5374A670736D}" presName="tx2" presStyleLbl="revTx" presStyleIdx="4" presStyleCnt="5"/>
      <dgm:spPr/>
      <dgm:t>
        <a:bodyPr/>
        <a:lstStyle/>
        <a:p>
          <a:endParaRPr lang="ru-RU"/>
        </a:p>
      </dgm:t>
    </dgm:pt>
    <dgm:pt modelId="{735F5626-1B88-9D41-BB6D-1018606D63B1}" type="pres">
      <dgm:prSet presAssocID="{599EC45E-7F85-704D-A70C-5374A670736D}" presName="vert2" presStyleCnt="0"/>
      <dgm:spPr/>
    </dgm:pt>
    <dgm:pt modelId="{6FE2758D-C134-3B4A-B295-AB69D4DAAFF3}" type="pres">
      <dgm:prSet presAssocID="{599EC45E-7F85-704D-A70C-5374A670736D}" presName="thinLine2b" presStyleLbl="callout" presStyleIdx="3" presStyleCnt="4"/>
      <dgm:spPr/>
    </dgm:pt>
    <dgm:pt modelId="{B8FBF9EA-5631-C14C-B220-B091718E84C9}" type="pres">
      <dgm:prSet presAssocID="{599EC45E-7F85-704D-A70C-5374A670736D}" presName="vertSpace2b" presStyleCnt="0"/>
      <dgm:spPr/>
    </dgm:pt>
  </dgm:ptLst>
  <dgm:cxnLst>
    <dgm:cxn modelId="{9642284A-8C53-4F42-8310-A888481E6F9E}" srcId="{412CC9C6-8034-9841-BD93-050A069A075D}" destId="{DB439022-FCA6-1D4B-8824-634D0E72ABFE}" srcOrd="1" destOrd="0" parTransId="{1616C26E-5F4E-DF49-8B56-ABEE53A87709}" sibTransId="{A224AB29-1518-5E4D-9EBC-95EF8187F20D}"/>
    <dgm:cxn modelId="{F5C7FA24-C410-2B4D-A1FB-CA70783580E9}" type="presOf" srcId="{412CC9C6-8034-9841-BD93-050A069A075D}" destId="{45250E5B-EDDA-594A-BAEF-E59B690632DD}" srcOrd="0" destOrd="0" presId="urn:microsoft.com/office/officeart/2008/layout/LinedList"/>
    <dgm:cxn modelId="{065B1379-426E-9D49-BA17-0A108DF02B58}" type="presOf" srcId="{8A1C96A1-429D-1048-A5FA-18B4AFBCD5E6}" destId="{75BE990D-03B5-5A46-B5C3-D321D2218D05}" srcOrd="0" destOrd="0" presId="urn:microsoft.com/office/officeart/2008/layout/LinedList"/>
    <dgm:cxn modelId="{F3CCFCE1-B03C-494E-BEB8-ED460A59E02C}" srcId="{412CC9C6-8034-9841-BD93-050A069A075D}" destId="{599EC45E-7F85-704D-A70C-5374A670736D}" srcOrd="3" destOrd="0" parTransId="{77B36BE1-E5EC-AE42-9EA1-E36A2AA3C419}" sibTransId="{8216C7FF-7F29-EC42-ACF9-130673EDC4E5}"/>
    <dgm:cxn modelId="{4A23A9A7-0CA0-4942-A086-6B7B78DF6799}" type="presOf" srcId="{599EC45E-7F85-704D-A70C-5374A670736D}" destId="{694E7D74-6863-674C-8951-B52B2240CBFC}" srcOrd="0" destOrd="0" presId="urn:microsoft.com/office/officeart/2008/layout/LinedList"/>
    <dgm:cxn modelId="{8D786538-603B-874A-8153-59435F81992C}" type="presOf" srcId="{DB439022-FCA6-1D4B-8824-634D0E72ABFE}" destId="{19D157EE-0146-8E46-BE2C-8CBD1F298F85}" srcOrd="0" destOrd="0" presId="urn:microsoft.com/office/officeart/2008/layout/LinedList"/>
    <dgm:cxn modelId="{2292721A-2878-FC47-8044-82B0B7CF4A6A}" type="presOf" srcId="{DA37DE5B-4C3F-F144-89B7-9B4925A2F19F}" destId="{6A158461-EB8F-4140-9FDF-A75B17B46C61}" srcOrd="0" destOrd="0" presId="urn:microsoft.com/office/officeart/2008/layout/LinedList"/>
    <dgm:cxn modelId="{A449525E-6B9D-7344-9999-420B007ABEA9}" srcId="{412CC9C6-8034-9841-BD93-050A069A075D}" destId="{8A1C96A1-429D-1048-A5FA-18B4AFBCD5E6}" srcOrd="2" destOrd="0" parTransId="{3FF26027-E56A-4346-975D-34D3330EED11}" sibTransId="{0A2F7E7E-1CC2-2B45-BA1E-4CBD0B71761E}"/>
    <dgm:cxn modelId="{FF5EF724-6822-D144-A04F-30D888811638}" type="presOf" srcId="{B48E2202-84F1-7B4A-A545-F1497787AE8A}" destId="{EF4E47E2-C864-EC4B-AEB5-0B73DA2476CB}" srcOrd="0" destOrd="0" presId="urn:microsoft.com/office/officeart/2008/layout/LinedList"/>
    <dgm:cxn modelId="{8D9AAA6B-FE73-0B4D-901D-5EAD4583A117}" srcId="{412CC9C6-8034-9841-BD93-050A069A075D}" destId="{B48E2202-84F1-7B4A-A545-F1497787AE8A}" srcOrd="0" destOrd="0" parTransId="{29B5DBE9-D8CC-4643-99B6-6DA306EF4FF1}" sibTransId="{727BF49F-3CE4-9E48-9DC6-41F19BFC438A}"/>
    <dgm:cxn modelId="{11CA11AE-0BB4-6749-A2B5-C0E19FA9094F}" srcId="{DA37DE5B-4C3F-F144-89B7-9B4925A2F19F}" destId="{412CC9C6-8034-9841-BD93-050A069A075D}" srcOrd="0" destOrd="0" parTransId="{904FF0BF-23E9-8D47-B86A-DB42A59A8B23}" sibTransId="{BA8FB4BA-A133-3E4F-8593-7F423DF99947}"/>
    <dgm:cxn modelId="{76BA3E0F-D7C1-C54D-BE57-6306B7B417A2}" type="presParOf" srcId="{6A158461-EB8F-4140-9FDF-A75B17B46C61}" destId="{270498D7-0126-A84E-8514-4E011D32C427}" srcOrd="0" destOrd="0" presId="urn:microsoft.com/office/officeart/2008/layout/LinedList"/>
    <dgm:cxn modelId="{05AD1325-A792-A746-9814-9B22EA4C8588}" type="presParOf" srcId="{6A158461-EB8F-4140-9FDF-A75B17B46C61}" destId="{18414915-3401-584E-94E1-2C8F05A5ECE2}" srcOrd="1" destOrd="0" presId="urn:microsoft.com/office/officeart/2008/layout/LinedList"/>
    <dgm:cxn modelId="{69064E52-E62E-BA41-B3F6-4B4B1048E5B7}" type="presParOf" srcId="{18414915-3401-584E-94E1-2C8F05A5ECE2}" destId="{45250E5B-EDDA-594A-BAEF-E59B690632DD}" srcOrd="0" destOrd="0" presId="urn:microsoft.com/office/officeart/2008/layout/LinedList"/>
    <dgm:cxn modelId="{B5B6F45E-6C48-9D4A-9D9D-494B5C218F67}" type="presParOf" srcId="{18414915-3401-584E-94E1-2C8F05A5ECE2}" destId="{B033A826-B63A-6A4F-8463-B3BEA86D3F2C}" srcOrd="1" destOrd="0" presId="urn:microsoft.com/office/officeart/2008/layout/LinedList"/>
    <dgm:cxn modelId="{8009C7F8-6AA3-ED48-96AB-AAA3C4523F53}" type="presParOf" srcId="{B033A826-B63A-6A4F-8463-B3BEA86D3F2C}" destId="{15B3DCB3-1BBA-F149-B5EA-50AE02E3D881}" srcOrd="0" destOrd="0" presId="urn:microsoft.com/office/officeart/2008/layout/LinedList"/>
    <dgm:cxn modelId="{C8179503-76C7-4043-834A-15A2ABCF09BC}" type="presParOf" srcId="{B033A826-B63A-6A4F-8463-B3BEA86D3F2C}" destId="{65656EFB-AA83-4149-86A8-E2EDE56E6EB6}" srcOrd="1" destOrd="0" presId="urn:microsoft.com/office/officeart/2008/layout/LinedList"/>
    <dgm:cxn modelId="{A8091168-5ABA-CA4D-B549-97A1E0196A30}" type="presParOf" srcId="{65656EFB-AA83-4149-86A8-E2EDE56E6EB6}" destId="{4D4D3EC0-6304-2C4E-8A99-8D52EBFCF49B}" srcOrd="0" destOrd="0" presId="urn:microsoft.com/office/officeart/2008/layout/LinedList"/>
    <dgm:cxn modelId="{B049F35C-7460-4642-B89E-1B3FE3E9CBAA}" type="presParOf" srcId="{65656EFB-AA83-4149-86A8-E2EDE56E6EB6}" destId="{EF4E47E2-C864-EC4B-AEB5-0B73DA2476CB}" srcOrd="1" destOrd="0" presId="urn:microsoft.com/office/officeart/2008/layout/LinedList"/>
    <dgm:cxn modelId="{61131A67-27FE-E94D-8179-96F4A8255ED9}" type="presParOf" srcId="{65656EFB-AA83-4149-86A8-E2EDE56E6EB6}" destId="{FB3307DC-B823-1F46-B742-99880D1EA769}" srcOrd="2" destOrd="0" presId="urn:microsoft.com/office/officeart/2008/layout/LinedList"/>
    <dgm:cxn modelId="{C085A1A8-D3CC-714A-ACC8-145E68521A0D}" type="presParOf" srcId="{B033A826-B63A-6A4F-8463-B3BEA86D3F2C}" destId="{7E5448DC-DA2C-2F48-A1AC-E552F6A29D6F}" srcOrd="2" destOrd="0" presId="urn:microsoft.com/office/officeart/2008/layout/LinedList"/>
    <dgm:cxn modelId="{8A3B8BE0-7B72-8F4F-9DD6-287DD3478DFA}" type="presParOf" srcId="{B033A826-B63A-6A4F-8463-B3BEA86D3F2C}" destId="{BBED58F9-622F-8740-B9C4-F5EBBA5937B1}" srcOrd="3" destOrd="0" presId="urn:microsoft.com/office/officeart/2008/layout/LinedList"/>
    <dgm:cxn modelId="{241D015F-3B0A-0147-87AF-647D35E98CB4}" type="presParOf" srcId="{B033A826-B63A-6A4F-8463-B3BEA86D3F2C}" destId="{CA8FE5C1-A62F-5046-B27C-4A40BD182265}" srcOrd="4" destOrd="0" presId="urn:microsoft.com/office/officeart/2008/layout/LinedList"/>
    <dgm:cxn modelId="{2DA91874-8789-2B48-A550-193BB9F30F5C}" type="presParOf" srcId="{CA8FE5C1-A62F-5046-B27C-4A40BD182265}" destId="{86727537-8B71-5C45-A4ED-0863CDAE8DCF}" srcOrd="0" destOrd="0" presId="urn:microsoft.com/office/officeart/2008/layout/LinedList"/>
    <dgm:cxn modelId="{E2BD8F5E-3CBD-8F45-9A77-D916E0CBAA18}" type="presParOf" srcId="{CA8FE5C1-A62F-5046-B27C-4A40BD182265}" destId="{19D157EE-0146-8E46-BE2C-8CBD1F298F85}" srcOrd="1" destOrd="0" presId="urn:microsoft.com/office/officeart/2008/layout/LinedList"/>
    <dgm:cxn modelId="{CB222529-2FDD-3342-8974-13A238A15291}" type="presParOf" srcId="{CA8FE5C1-A62F-5046-B27C-4A40BD182265}" destId="{047734E3-FFF9-0A40-87E5-65BF50D9158E}" srcOrd="2" destOrd="0" presId="urn:microsoft.com/office/officeart/2008/layout/LinedList"/>
    <dgm:cxn modelId="{739511F7-39B8-7840-8D3F-81DBE4ADB4CB}" type="presParOf" srcId="{B033A826-B63A-6A4F-8463-B3BEA86D3F2C}" destId="{5BB18C04-A1D5-BE46-88EE-F019D8357979}" srcOrd="5" destOrd="0" presId="urn:microsoft.com/office/officeart/2008/layout/LinedList"/>
    <dgm:cxn modelId="{BB797DBE-2CA8-A246-9834-19A14AA1274A}" type="presParOf" srcId="{B033A826-B63A-6A4F-8463-B3BEA86D3F2C}" destId="{41A9206D-0D8C-AE48-95F7-F01F2CA307CB}" srcOrd="6" destOrd="0" presId="urn:microsoft.com/office/officeart/2008/layout/LinedList"/>
    <dgm:cxn modelId="{D63BD60F-177D-0B4E-9AA9-22041C68CC62}" type="presParOf" srcId="{B033A826-B63A-6A4F-8463-B3BEA86D3F2C}" destId="{F7F91F09-70B7-4247-9E79-D2635BD96E0C}" srcOrd="7" destOrd="0" presId="urn:microsoft.com/office/officeart/2008/layout/LinedList"/>
    <dgm:cxn modelId="{0E02FD73-07E2-8B43-979C-47D86CA9691C}" type="presParOf" srcId="{F7F91F09-70B7-4247-9E79-D2635BD96E0C}" destId="{A38807BA-89F9-2146-952C-F3BC0DB0EB41}" srcOrd="0" destOrd="0" presId="urn:microsoft.com/office/officeart/2008/layout/LinedList"/>
    <dgm:cxn modelId="{E43DF0C2-135A-7044-A996-85757581F079}" type="presParOf" srcId="{F7F91F09-70B7-4247-9E79-D2635BD96E0C}" destId="{75BE990D-03B5-5A46-B5C3-D321D2218D05}" srcOrd="1" destOrd="0" presId="urn:microsoft.com/office/officeart/2008/layout/LinedList"/>
    <dgm:cxn modelId="{D1346D71-9A92-3C44-8FC2-0D9EA9155472}" type="presParOf" srcId="{F7F91F09-70B7-4247-9E79-D2635BD96E0C}" destId="{0C40D6B7-03D4-E24B-90FF-CBD01FD80361}" srcOrd="2" destOrd="0" presId="urn:microsoft.com/office/officeart/2008/layout/LinedList"/>
    <dgm:cxn modelId="{0897ACC7-A02E-D94D-9F9F-B34F015EF626}" type="presParOf" srcId="{B033A826-B63A-6A4F-8463-B3BEA86D3F2C}" destId="{55DFD22F-7B40-BF42-A395-D5FE268C38EF}" srcOrd="8" destOrd="0" presId="urn:microsoft.com/office/officeart/2008/layout/LinedList"/>
    <dgm:cxn modelId="{1E0C1BD5-631A-A748-9E74-573B92C7E7B1}" type="presParOf" srcId="{B033A826-B63A-6A4F-8463-B3BEA86D3F2C}" destId="{8707D283-8260-DF4A-904F-AB7D34AB3033}" srcOrd="9" destOrd="0" presId="urn:microsoft.com/office/officeart/2008/layout/LinedList"/>
    <dgm:cxn modelId="{9899E585-6F4E-A541-9D48-3E684143454D}" type="presParOf" srcId="{B033A826-B63A-6A4F-8463-B3BEA86D3F2C}" destId="{ABD4819A-F5F6-F744-B253-C30B8298D611}" srcOrd="10" destOrd="0" presId="urn:microsoft.com/office/officeart/2008/layout/LinedList"/>
    <dgm:cxn modelId="{D741F727-6447-1E40-AF18-959C43D291B3}" type="presParOf" srcId="{ABD4819A-F5F6-F744-B253-C30B8298D611}" destId="{AA9F8DED-69FC-2244-86EE-D580FCCE6DF4}" srcOrd="0" destOrd="0" presId="urn:microsoft.com/office/officeart/2008/layout/LinedList"/>
    <dgm:cxn modelId="{B0120460-AE5A-1443-842D-0B0119E9C75E}" type="presParOf" srcId="{ABD4819A-F5F6-F744-B253-C30B8298D611}" destId="{694E7D74-6863-674C-8951-B52B2240CBFC}" srcOrd="1" destOrd="0" presId="urn:microsoft.com/office/officeart/2008/layout/LinedList"/>
    <dgm:cxn modelId="{11BD7B95-55DA-8D4A-AC93-5EE133D76342}" type="presParOf" srcId="{ABD4819A-F5F6-F744-B253-C30B8298D611}" destId="{735F5626-1B88-9D41-BB6D-1018606D63B1}" srcOrd="2" destOrd="0" presId="urn:microsoft.com/office/officeart/2008/layout/LinedList"/>
    <dgm:cxn modelId="{501D3EEA-10A5-B148-93E9-E33F0B3CDA20}" type="presParOf" srcId="{B033A826-B63A-6A4F-8463-B3BEA86D3F2C}" destId="{6FE2758D-C134-3B4A-B295-AB69D4DAAFF3}" srcOrd="11" destOrd="0" presId="urn:microsoft.com/office/officeart/2008/layout/LinedList"/>
    <dgm:cxn modelId="{7DB365FF-8410-E047-8C59-783F79298B53}" type="presParOf" srcId="{B033A826-B63A-6A4F-8463-B3BEA86D3F2C}" destId="{B8FBF9EA-5631-C14C-B220-B091718E84C9}" srcOrd="12"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37DE5B-4C3F-F144-89B7-9B4925A2F19F}"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412CC9C6-8034-9841-BD93-050A069A075D}">
      <dgm:prSet phldrT="[Text]" custT="1"/>
      <dgm:spPr/>
      <dgm:t>
        <a:bodyPr/>
        <a:lstStyle/>
        <a:p>
          <a:r>
            <a:rPr lang="en-US" sz="2800" b="1" dirty="0" err="1" smtClean="0">
              <a:solidFill>
                <a:srgbClr val="002060"/>
              </a:solidFill>
              <a:latin typeface="Calibri" panose="020F0502020204030204" pitchFamily="34" charset="0"/>
              <a:cs typeface="Calibri" panose="020F0502020204030204" pitchFamily="34" charset="0"/>
            </a:rPr>
            <a:t>Concluzii</a:t>
          </a:r>
          <a:endParaRPr lang="en-US" sz="2800" dirty="0">
            <a:latin typeface="Calibri" panose="020F0502020204030204" pitchFamily="34" charset="0"/>
            <a:cs typeface="Calibri" panose="020F0502020204030204" pitchFamily="34" charset="0"/>
          </a:endParaRPr>
        </a:p>
      </dgm:t>
    </dgm:pt>
    <dgm:pt modelId="{904FF0BF-23E9-8D47-B86A-DB42A59A8B23}" type="parTrans" cxnId="{11CA11AE-0BB4-6749-A2B5-C0E19FA9094F}">
      <dgm:prSet/>
      <dgm:spPr/>
      <dgm:t>
        <a:bodyPr/>
        <a:lstStyle/>
        <a:p>
          <a:endParaRPr lang="en-US" sz="2400">
            <a:latin typeface="Calibri" panose="020F0502020204030204" pitchFamily="34" charset="0"/>
            <a:cs typeface="Calibri" panose="020F0502020204030204" pitchFamily="34" charset="0"/>
          </a:endParaRPr>
        </a:p>
      </dgm:t>
    </dgm:pt>
    <dgm:pt modelId="{BA8FB4BA-A133-3E4F-8593-7F423DF99947}" type="sibTrans" cxnId="{11CA11AE-0BB4-6749-A2B5-C0E19FA9094F}">
      <dgm:prSet/>
      <dgm:spPr/>
      <dgm:t>
        <a:bodyPr/>
        <a:lstStyle/>
        <a:p>
          <a:endParaRPr lang="en-US" sz="2400">
            <a:latin typeface="Calibri" panose="020F0502020204030204" pitchFamily="34" charset="0"/>
            <a:cs typeface="Calibri" panose="020F0502020204030204" pitchFamily="34" charset="0"/>
          </a:endParaRPr>
        </a:p>
      </dgm:t>
    </dgm:pt>
    <dgm:pt modelId="{B48E2202-84F1-7B4A-A545-F1497787AE8A}">
      <dgm:prSet phldrT="[Text]" custT="1"/>
      <dgm:spPr/>
      <dgm:t>
        <a:bodyPr/>
        <a:lstStyle/>
        <a:p>
          <a:pPr>
            <a:buSzPct val="81000"/>
            <a:buFont typeface="Wingdings" pitchFamily="2" charset="2"/>
            <a:buChar char="v"/>
          </a:pPr>
          <a:r>
            <a:rPr lang="ro-RO" sz="2400" dirty="0" smtClean="0">
              <a:solidFill>
                <a:srgbClr val="691920"/>
              </a:solidFill>
              <a:latin typeface="Calibri" panose="020F0502020204030204" pitchFamily="34" charset="0"/>
              <a:cs typeface="Calibri" panose="020F0502020204030204" pitchFamily="34" charset="0"/>
            </a:rPr>
            <a:t> </a:t>
          </a:r>
          <a:r>
            <a:rPr lang="en-US" sz="2400" dirty="0" err="1" smtClean="0">
              <a:solidFill>
                <a:srgbClr val="691920"/>
              </a:solidFill>
              <a:latin typeface="Calibri" panose="020F0502020204030204" pitchFamily="34" charset="0"/>
              <a:cs typeface="Calibri" panose="020F0502020204030204" pitchFamily="34" charset="0"/>
            </a:rPr>
            <a:t>Hormonii</a:t>
          </a:r>
          <a:r>
            <a:rPr lang="en-US" sz="2400" dirty="0" smtClean="0">
              <a:solidFill>
                <a:srgbClr val="691920"/>
              </a:solidFill>
              <a:latin typeface="Calibri" panose="020F0502020204030204" pitchFamily="34" charset="0"/>
              <a:cs typeface="Calibri" panose="020F0502020204030204" pitchFamily="34" charset="0"/>
            </a:rPr>
            <a:t> </a:t>
          </a:r>
          <a:r>
            <a:rPr lang="ro-RO" sz="2400" dirty="0" smtClean="0">
              <a:solidFill>
                <a:srgbClr val="691920"/>
              </a:solidFill>
              <a:latin typeface="Calibri" panose="020F0502020204030204" pitchFamily="34" charset="0"/>
              <a:cs typeface="Calibri" panose="020F0502020204030204" pitchFamily="34" charset="0"/>
            </a:rPr>
            <a:t>glandei tiroide</a:t>
          </a:r>
          <a:r>
            <a:rPr lang="en-US" sz="2400" dirty="0" smtClean="0">
              <a:solidFill>
                <a:srgbClr val="691920"/>
              </a:solidFill>
              <a:latin typeface="Calibri" panose="020F0502020204030204" pitchFamily="34" charset="0"/>
              <a:cs typeface="Calibri" panose="020F0502020204030204" pitchFamily="34" charset="0"/>
            </a:rPr>
            <a:t> au </a:t>
          </a:r>
          <a:r>
            <a:rPr lang="en-US" sz="2400" dirty="0" err="1" smtClean="0">
              <a:solidFill>
                <a:srgbClr val="691920"/>
              </a:solidFill>
              <a:latin typeface="Calibri" panose="020F0502020204030204" pitchFamily="34" charset="0"/>
              <a:cs typeface="Calibri" panose="020F0502020204030204" pitchFamily="34" charset="0"/>
            </a:rPr>
            <a:t>rol</a:t>
          </a:r>
          <a:r>
            <a:rPr lang="en-US" sz="2400" dirty="0" smtClean="0">
              <a:solidFill>
                <a:srgbClr val="691920"/>
              </a:solidFill>
              <a:latin typeface="Calibri" panose="020F0502020204030204" pitchFamily="34" charset="0"/>
              <a:cs typeface="Calibri" panose="020F0502020204030204" pitchFamily="34" charset="0"/>
            </a:rPr>
            <a:t> major </a:t>
          </a:r>
          <a:r>
            <a:rPr lang="ro-RO" sz="2400" dirty="0" smtClean="0">
              <a:solidFill>
                <a:srgbClr val="691920"/>
              </a:solidFill>
              <a:latin typeface="Calibri" panose="020F0502020204030204" pitchFamily="34" charset="0"/>
              <a:cs typeface="Calibri" panose="020F0502020204030204" pitchFamily="34" charset="0"/>
            </a:rPr>
            <a:t>în menținerea echilibrului metabolic, dezvoltarea și funcționarea sistemelor </a:t>
          </a:r>
          <a:r>
            <a:rPr lang="ro-RO" sz="2400" smtClean="0">
              <a:solidFill>
                <a:srgbClr val="691920"/>
              </a:solidFill>
              <a:latin typeface="Calibri" panose="020F0502020204030204" pitchFamily="34" charset="0"/>
              <a:cs typeface="Calibri" panose="020F0502020204030204" pitchFamily="34" charset="0"/>
            </a:rPr>
            <a:t>de organe. </a:t>
          </a:r>
          <a:endParaRPr lang="en-US" sz="2400" dirty="0">
            <a:latin typeface="Calibri" panose="020F0502020204030204" pitchFamily="34" charset="0"/>
            <a:cs typeface="Calibri" panose="020F0502020204030204" pitchFamily="34" charset="0"/>
          </a:endParaRPr>
        </a:p>
      </dgm:t>
    </dgm:pt>
    <dgm:pt modelId="{29B5DBE9-D8CC-4643-99B6-6DA306EF4FF1}" type="parTrans" cxnId="{8D9AAA6B-FE73-0B4D-901D-5EAD4583A117}">
      <dgm:prSet/>
      <dgm:spPr/>
      <dgm:t>
        <a:bodyPr/>
        <a:lstStyle/>
        <a:p>
          <a:endParaRPr lang="en-US" sz="2400">
            <a:latin typeface="Calibri" panose="020F0502020204030204" pitchFamily="34" charset="0"/>
            <a:cs typeface="Calibri" panose="020F0502020204030204" pitchFamily="34" charset="0"/>
          </a:endParaRPr>
        </a:p>
      </dgm:t>
    </dgm:pt>
    <dgm:pt modelId="{727BF49F-3CE4-9E48-9DC6-41F19BFC438A}" type="sibTrans" cxnId="{8D9AAA6B-FE73-0B4D-901D-5EAD4583A117}">
      <dgm:prSet/>
      <dgm:spPr/>
      <dgm:t>
        <a:bodyPr/>
        <a:lstStyle/>
        <a:p>
          <a:endParaRPr lang="en-US" sz="2400">
            <a:latin typeface="Calibri" panose="020F0502020204030204" pitchFamily="34" charset="0"/>
            <a:cs typeface="Calibri" panose="020F0502020204030204" pitchFamily="34" charset="0"/>
          </a:endParaRPr>
        </a:p>
      </dgm:t>
    </dgm:pt>
    <dgm:pt modelId="{DB439022-FCA6-1D4B-8824-634D0E72ABFE}">
      <dgm:prSet phldrT="[Text]" custT="1"/>
      <dgm:spPr/>
      <dgm:t>
        <a:bodyPr/>
        <a:lstStyle/>
        <a:p>
          <a:pPr>
            <a:buSzPct val="81000"/>
            <a:buFont typeface="Wingdings" pitchFamily="2" charset="2"/>
            <a:buChar char="v"/>
          </a:pPr>
          <a:r>
            <a:rPr lang="ro-RO" sz="2400" dirty="0" smtClean="0">
              <a:solidFill>
                <a:srgbClr val="691920"/>
              </a:solidFill>
              <a:latin typeface="Calibri" panose="020F0502020204030204" pitchFamily="34" charset="0"/>
              <a:cs typeface="Calibri" panose="020F0502020204030204" pitchFamily="34" charset="0"/>
            </a:rPr>
            <a:t> Recunoașterea simptomelor patologiilor glandei tiroide permite inițerea la timp a terapiei și prevenirea complicațiilor. </a:t>
          </a:r>
          <a:endParaRPr lang="en-US" sz="2400" dirty="0">
            <a:latin typeface="Calibri" panose="020F0502020204030204" pitchFamily="34" charset="0"/>
            <a:cs typeface="Calibri" panose="020F0502020204030204" pitchFamily="34" charset="0"/>
          </a:endParaRPr>
        </a:p>
      </dgm:t>
    </dgm:pt>
    <dgm:pt modelId="{1616C26E-5F4E-DF49-8B56-ABEE53A87709}" type="parTrans" cxnId="{9642284A-8C53-4F42-8310-A888481E6F9E}">
      <dgm:prSet/>
      <dgm:spPr/>
      <dgm:t>
        <a:bodyPr/>
        <a:lstStyle/>
        <a:p>
          <a:endParaRPr lang="en-US" sz="2400">
            <a:latin typeface="Calibri" panose="020F0502020204030204" pitchFamily="34" charset="0"/>
            <a:cs typeface="Calibri" panose="020F0502020204030204" pitchFamily="34" charset="0"/>
          </a:endParaRPr>
        </a:p>
      </dgm:t>
    </dgm:pt>
    <dgm:pt modelId="{A224AB29-1518-5E4D-9EBC-95EF8187F20D}" type="sibTrans" cxnId="{9642284A-8C53-4F42-8310-A888481E6F9E}">
      <dgm:prSet/>
      <dgm:spPr/>
      <dgm:t>
        <a:bodyPr/>
        <a:lstStyle/>
        <a:p>
          <a:endParaRPr lang="en-US" sz="2400">
            <a:latin typeface="Calibri" panose="020F0502020204030204" pitchFamily="34" charset="0"/>
            <a:cs typeface="Calibri" panose="020F0502020204030204" pitchFamily="34" charset="0"/>
          </a:endParaRPr>
        </a:p>
      </dgm:t>
    </dgm:pt>
    <dgm:pt modelId="{8A1C96A1-429D-1048-A5FA-18B4AFBCD5E6}">
      <dgm:prSet phldrT="[Text]" custT="1"/>
      <dgm:spPr/>
      <dgm:t>
        <a:bodyPr/>
        <a:lstStyle/>
        <a:p>
          <a:pPr>
            <a:buSzPct val="81000"/>
            <a:buFont typeface="Wingdings" pitchFamily="2" charset="2"/>
            <a:buChar char="v"/>
          </a:pPr>
          <a:r>
            <a:rPr lang="ro-RO" sz="2400" dirty="0" smtClean="0">
              <a:solidFill>
                <a:srgbClr val="691920"/>
              </a:solidFill>
              <a:latin typeface="Calibri" panose="020F0502020204030204" pitchFamily="34" charset="0"/>
              <a:cs typeface="Calibri" panose="020F0502020204030204" pitchFamily="34" charset="0"/>
            </a:rPr>
            <a:t> Categoriile speciale de pacienți – copiii și vârstnicii – necesită o atenție sporită și o abordare specială.   </a:t>
          </a:r>
          <a:endParaRPr lang="x-none" sz="2400" dirty="0">
            <a:solidFill>
              <a:srgbClr val="691920"/>
            </a:solidFill>
            <a:latin typeface="Calibri" panose="020F0502020204030204" pitchFamily="34" charset="0"/>
            <a:cs typeface="Calibri" panose="020F0502020204030204" pitchFamily="34" charset="0"/>
          </a:endParaRPr>
        </a:p>
      </dgm:t>
    </dgm:pt>
    <dgm:pt modelId="{3FF26027-E56A-4346-975D-34D3330EED11}" type="parTrans" cxnId="{A449525E-6B9D-7344-9999-420B007ABEA9}">
      <dgm:prSet/>
      <dgm:spPr/>
      <dgm:t>
        <a:bodyPr/>
        <a:lstStyle/>
        <a:p>
          <a:endParaRPr lang="en-US" sz="2400">
            <a:latin typeface="Calibri" panose="020F0502020204030204" pitchFamily="34" charset="0"/>
            <a:cs typeface="Calibri" panose="020F0502020204030204" pitchFamily="34" charset="0"/>
          </a:endParaRPr>
        </a:p>
      </dgm:t>
    </dgm:pt>
    <dgm:pt modelId="{0A2F7E7E-1CC2-2B45-BA1E-4CBD0B71761E}" type="sibTrans" cxnId="{A449525E-6B9D-7344-9999-420B007ABEA9}">
      <dgm:prSet/>
      <dgm:spPr/>
      <dgm:t>
        <a:bodyPr/>
        <a:lstStyle/>
        <a:p>
          <a:endParaRPr lang="en-US" sz="2400">
            <a:latin typeface="Calibri" panose="020F0502020204030204" pitchFamily="34" charset="0"/>
            <a:cs typeface="Calibri" panose="020F0502020204030204" pitchFamily="34" charset="0"/>
          </a:endParaRPr>
        </a:p>
      </dgm:t>
    </dgm:pt>
    <dgm:pt modelId="{6A158461-EB8F-4140-9FDF-A75B17B46C61}" type="pres">
      <dgm:prSet presAssocID="{DA37DE5B-4C3F-F144-89B7-9B4925A2F19F}" presName="vert0" presStyleCnt="0">
        <dgm:presLayoutVars>
          <dgm:dir/>
          <dgm:animOne val="branch"/>
          <dgm:animLvl val="lvl"/>
        </dgm:presLayoutVars>
      </dgm:prSet>
      <dgm:spPr/>
      <dgm:t>
        <a:bodyPr/>
        <a:lstStyle/>
        <a:p>
          <a:endParaRPr lang="ru-RU"/>
        </a:p>
      </dgm:t>
    </dgm:pt>
    <dgm:pt modelId="{270498D7-0126-A84E-8514-4E011D32C427}" type="pres">
      <dgm:prSet presAssocID="{412CC9C6-8034-9841-BD93-050A069A075D}" presName="thickLine" presStyleLbl="alignNode1" presStyleIdx="0" presStyleCnt="1"/>
      <dgm:spPr/>
    </dgm:pt>
    <dgm:pt modelId="{18414915-3401-584E-94E1-2C8F05A5ECE2}" type="pres">
      <dgm:prSet presAssocID="{412CC9C6-8034-9841-BD93-050A069A075D}" presName="horz1" presStyleCnt="0"/>
      <dgm:spPr/>
    </dgm:pt>
    <dgm:pt modelId="{45250E5B-EDDA-594A-BAEF-E59B690632DD}" type="pres">
      <dgm:prSet presAssocID="{412CC9C6-8034-9841-BD93-050A069A075D}" presName="tx1" presStyleLbl="revTx" presStyleIdx="0" presStyleCnt="4" custScaleX="143184"/>
      <dgm:spPr/>
      <dgm:t>
        <a:bodyPr/>
        <a:lstStyle/>
        <a:p>
          <a:endParaRPr lang="ru-RU"/>
        </a:p>
      </dgm:t>
    </dgm:pt>
    <dgm:pt modelId="{B033A826-B63A-6A4F-8463-B3BEA86D3F2C}" type="pres">
      <dgm:prSet presAssocID="{412CC9C6-8034-9841-BD93-050A069A075D}" presName="vert1" presStyleCnt="0"/>
      <dgm:spPr/>
    </dgm:pt>
    <dgm:pt modelId="{15B3DCB3-1BBA-F149-B5EA-50AE02E3D881}" type="pres">
      <dgm:prSet presAssocID="{B48E2202-84F1-7B4A-A545-F1497787AE8A}" presName="vertSpace2a" presStyleCnt="0"/>
      <dgm:spPr/>
    </dgm:pt>
    <dgm:pt modelId="{65656EFB-AA83-4149-86A8-E2EDE56E6EB6}" type="pres">
      <dgm:prSet presAssocID="{B48E2202-84F1-7B4A-A545-F1497787AE8A}" presName="horz2" presStyleCnt="0"/>
      <dgm:spPr/>
    </dgm:pt>
    <dgm:pt modelId="{4D4D3EC0-6304-2C4E-8A99-8D52EBFCF49B}" type="pres">
      <dgm:prSet presAssocID="{B48E2202-84F1-7B4A-A545-F1497787AE8A}" presName="horzSpace2" presStyleCnt="0"/>
      <dgm:spPr/>
    </dgm:pt>
    <dgm:pt modelId="{EF4E47E2-C864-EC4B-AEB5-0B73DA2476CB}" type="pres">
      <dgm:prSet presAssocID="{B48E2202-84F1-7B4A-A545-F1497787AE8A}" presName="tx2" presStyleLbl="revTx" presStyleIdx="1" presStyleCnt="4"/>
      <dgm:spPr/>
      <dgm:t>
        <a:bodyPr/>
        <a:lstStyle/>
        <a:p>
          <a:endParaRPr lang="ru-RU"/>
        </a:p>
      </dgm:t>
    </dgm:pt>
    <dgm:pt modelId="{FB3307DC-B823-1F46-B742-99880D1EA769}" type="pres">
      <dgm:prSet presAssocID="{B48E2202-84F1-7B4A-A545-F1497787AE8A}" presName="vert2" presStyleCnt="0"/>
      <dgm:spPr/>
    </dgm:pt>
    <dgm:pt modelId="{7E5448DC-DA2C-2F48-A1AC-E552F6A29D6F}" type="pres">
      <dgm:prSet presAssocID="{B48E2202-84F1-7B4A-A545-F1497787AE8A}" presName="thinLine2b" presStyleLbl="callout" presStyleIdx="0" presStyleCnt="3"/>
      <dgm:spPr/>
    </dgm:pt>
    <dgm:pt modelId="{BBED58F9-622F-8740-B9C4-F5EBBA5937B1}" type="pres">
      <dgm:prSet presAssocID="{B48E2202-84F1-7B4A-A545-F1497787AE8A}" presName="vertSpace2b" presStyleCnt="0"/>
      <dgm:spPr/>
    </dgm:pt>
    <dgm:pt modelId="{CA8FE5C1-A62F-5046-B27C-4A40BD182265}" type="pres">
      <dgm:prSet presAssocID="{DB439022-FCA6-1D4B-8824-634D0E72ABFE}" presName="horz2" presStyleCnt="0"/>
      <dgm:spPr/>
    </dgm:pt>
    <dgm:pt modelId="{86727537-8B71-5C45-A4ED-0863CDAE8DCF}" type="pres">
      <dgm:prSet presAssocID="{DB439022-FCA6-1D4B-8824-634D0E72ABFE}" presName="horzSpace2" presStyleCnt="0"/>
      <dgm:spPr/>
    </dgm:pt>
    <dgm:pt modelId="{19D157EE-0146-8E46-BE2C-8CBD1F298F85}" type="pres">
      <dgm:prSet presAssocID="{DB439022-FCA6-1D4B-8824-634D0E72ABFE}" presName="tx2" presStyleLbl="revTx" presStyleIdx="2" presStyleCnt="4"/>
      <dgm:spPr/>
      <dgm:t>
        <a:bodyPr/>
        <a:lstStyle/>
        <a:p>
          <a:endParaRPr lang="ru-RU"/>
        </a:p>
      </dgm:t>
    </dgm:pt>
    <dgm:pt modelId="{047734E3-FFF9-0A40-87E5-65BF50D9158E}" type="pres">
      <dgm:prSet presAssocID="{DB439022-FCA6-1D4B-8824-634D0E72ABFE}" presName="vert2" presStyleCnt="0"/>
      <dgm:spPr/>
    </dgm:pt>
    <dgm:pt modelId="{5BB18C04-A1D5-BE46-88EE-F019D8357979}" type="pres">
      <dgm:prSet presAssocID="{DB439022-FCA6-1D4B-8824-634D0E72ABFE}" presName="thinLine2b" presStyleLbl="callout" presStyleIdx="1" presStyleCnt="3"/>
      <dgm:spPr/>
    </dgm:pt>
    <dgm:pt modelId="{41A9206D-0D8C-AE48-95F7-F01F2CA307CB}" type="pres">
      <dgm:prSet presAssocID="{DB439022-FCA6-1D4B-8824-634D0E72ABFE}" presName="vertSpace2b" presStyleCnt="0"/>
      <dgm:spPr/>
    </dgm:pt>
    <dgm:pt modelId="{F7F91F09-70B7-4247-9E79-D2635BD96E0C}" type="pres">
      <dgm:prSet presAssocID="{8A1C96A1-429D-1048-A5FA-18B4AFBCD5E6}" presName="horz2" presStyleCnt="0"/>
      <dgm:spPr/>
    </dgm:pt>
    <dgm:pt modelId="{A38807BA-89F9-2146-952C-F3BC0DB0EB41}" type="pres">
      <dgm:prSet presAssocID="{8A1C96A1-429D-1048-A5FA-18B4AFBCD5E6}" presName="horzSpace2" presStyleCnt="0"/>
      <dgm:spPr/>
    </dgm:pt>
    <dgm:pt modelId="{75BE990D-03B5-5A46-B5C3-D321D2218D05}" type="pres">
      <dgm:prSet presAssocID="{8A1C96A1-429D-1048-A5FA-18B4AFBCD5E6}" presName="tx2" presStyleLbl="revTx" presStyleIdx="3" presStyleCnt="4"/>
      <dgm:spPr/>
      <dgm:t>
        <a:bodyPr/>
        <a:lstStyle/>
        <a:p>
          <a:endParaRPr lang="ru-RU"/>
        </a:p>
      </dgm:t>
    </dgm:pt>
    <dgm:pt modelId="{0C40D6B7-03D4-E24B-90FF-CBD01FD80361}" type="pres">
      <dgm:prSet presAssocID="{8A1C96A1-429D-1048-A5FA-18B4AFBCD5E6}" presName="vert2" presStyleCnt="0"/>
      <dgm:spPr/>
    </dgm:pt>
    <dgm:pt modelId="{55DFD22F-7B40-BF42-A395-D5FE268C38EF}" type="pres">
      <dgm:prSet presAssocID="{8A1C96A1-429D-1048-A5FA-18B4AFBCD5E6}" presName="thinLine2b" presStyleLbl="callout" presStyleIdx="2" presStyleCnt="3"/>
      <dgm:spPr/>
    </dgm:pt>
    <dgm:pt modelId="{8707D283-8260-DF4A-904F-AB7D34AB3033}" type="pres">
      <dgm:prSet presAssocID="{8A1C96A1-429D-1048-A5FA-18B4AFBCD5E6}" presName="vertSpace2b" presStyleCnt="0"/>
      <dgm:spPr/>
    </dgm:pt>
  </dgm:ptLst>
  <dgm:cxnLst>
    <dgm:cxn modelId="{2A4F21C0-F32D-4C18-A0D4-0B690FAFD4F3}" type="presOf" srcId="{412CC9C6-8034-9841-BD93-050A069A075D}" destId="{45250E5B-EDDA-594A-BAEF-E59B690632DD}" srcOrd="0" destOrd="0" presId="urn:microsoft.com/office/officeart/2008/layout/LinedList"/>
    <dgm:cxn modelId="{8D9AAA6B-FE73-0B4D-901D-5EAD4583A117}" srcId="{412CC9C6-8034-9841-BD93-050A069A075D}" destId="{B48E2202-84F1-7B4A-A545-F1497787AE8A}" srcOrd="0" destOrd="0" parTransId="{29B5DBE9-D8CC-4643-99B6-6DA306EF4FF1}" sibTransId="{727BF49F-3CE4-9E48-9DC6-41F19BFC438A}"/>
    <dgm:cxn modelId="{9642284A-8C53-4F42-8310-A888481E6F9E}" srcId="{412CC9C6-8034-9841-BD93-050A069A075D}" destId="{DB439022-FCA6-1D4B-8824-634D0E72ABFE}" srcOrd="1" destOrd="0" parTransId="{1616C26E-5F4E-DF49-8B56-ABEE53A87709}" sibTransId="{A224AB29-1518-5E4D-9EBC-95EF8187F20D}"/>
    <dgm:cxn modelId="{11CA11AE-0BB4-6749-A2B5-C0E19FA9094F}" srcId="{DA37DE5B-4C3F-F144-89B7-9B4925A2F19F}" destId="{412CC9C6-8034-9841-BD93-050A069A075D}" srcOrd="0" destOrd="0" parTransId="{904FF0BF-23E9-8D47-B86A-DB42A59A8B23}" sibTransId="{BA8FB4BA-A133-3E4F-8593-7F423DF99947}"/>
    <dgm:cxn modelId="{3A9D9FE5-1B6E-4FF3-BF78-BE75668A41FB}" type="presOf" srcId="{DB439022-FCA6-1D4B-8824-634D0E72ABFE}" destId="{19D157EE-0146-8E46-BE2C-8CBD1F298F85}" srcOrd="0" destOrd="0" presId="urn:microsoft.com/office/officeart/2008/layout/LinedList"/>
    <dgm:cxn modelId="{2020A596-31CE-4A19-9FBB-C9BFDC0A5AC9}" type="presOf" srcId="{8A1C96A1-429D-1048-A5FA-18B4AFBCD5E6}" destId="{75BE990D-03B5-5A46-B5C3-D321D2218D05}" srcOrd="0" destOrd="0" presId="urn:microsoft.com/office/officeart/2008/layout/LinedList"/>
    <dgm:cxn modelId="{A449525E-6B9D-7344-9999-420B007ABEA9}" srcId="{412CC9C6-8034-9841-BD93-050A069A075D}" destId="{8A1C96A1-429D-1048-A5FA-18B4AFBCD5E6}" srcOrd="2" destOrd="0" parTransId="{3FF26027-E56A-4346-975D-34D3330EED11}" sibTransId="{0A2F7E7E-1CC2-2B45-BA1E-4CBD0B71761E}"/>
    <dgm:cxn modelId="{97613DD0-363C-4643-ACA1-010403EE540A}" type="presOf" srcId="{DA37DE5B-4C3F-F144-89B7-9B4925A2F19F}" destId="{6A158461-EB8F-4140-9FDF-A75B17B46C61}" srcOrd="0" destOrd="0" presId="urn:microsoft.com/office/officeart/2008/layout/LinedList"/>
    <dgm:cxn modelId="{417A078E-C134-416B-84C2-274DEC9C892D}" type="presOf" srcId="{B48E2202-84F1-7B4A-A545-F1497787AE8A}" destId="{EF4E47E2-C864-EC4B-AEB5-0B73DA2476CB}" srcOrd="0" destOrd="0" presId="urn:microsoft.com/office/officeart/2008/layout/LinedList"/>
    <dgm:cxn modelId="{C7B3623B-D13D-4C11-AE27-4CFAED987445}" type="presParOf" srcId="{6A158461-EB8F-4140-9FDF-A75B17B46C61}" destId="{270498D7-0126-A84E-8514-4E011D32C427}" srcOrd="0" destOrd="0" presId="urn:microsoft.com/office/officeart/2008/layout/LinedList"/>
    <dgm:cxn modelId="{4ED935B7-B539-441E-A7D2-430AA703178C}" type="presParOf" srcId="{6A158461-EB8F-4140-9FDF-A75B17B46C61}" destId="{18414915-3401-584E-94E1-2C8F05A5ECE2}" srcOrd="1" destOrd="0" presId="urn:microsoft.com/office/officeart/2008/layout/LinedList"/>
    <dgm:cxn modelId="{701575D7-A0A3-4E4F-ABDA-7B264679F4B6}" type="presParOf" srcId="{18414915-3401-584E-94E1-2C8F05A5ECE2}" destId="{45250E5B-EDDA-594A-BAEF-E59B690632DD}" srcOrd="0" destOrd="0" presId="urn:microsoft.com/office/officeart/2008/layout/LinedList"/>
    <dgm:cxn modelId="{7EB5AB6D-9425-4067-AC29-7E149A2EB4EC}" type="presParOf" srcId="{18414915-3401-584E-94E1-2C8F05A5ECE2}" destId="{B033A826-B63A-6A4F-8463-B3BEA86D3F2C}" srcOrd="1" destOrd="0" presId="urn:microsoft.com/office/officeart/2008/layout/LinedList"/>
    <dgm:cxn modelId="{861C1019-85A1-4391-9B10-353DDC1FA7BC}" type="presParOf" srcId="{B033A826-B63A-6A4F-8463-B3BEA86D3F2C}" destId="{15B3DCB3-1BBA-F149-B5EA-50AE02E3D881}" srcOrd="0" destOrd="0" presId="urn:microsoft.com/office/officeart/2008/layout/LinedList"/>
    <dgm:cxn modelId="{9A9D9DAD-2344-4E3B-8DF0-FAC21DB41992}" type="presParOf" srcId="{B033A826-B63A-6A4F-8463-B3BEA86D3F2C}" destId="{65656EFB-AA83-4149-86A8-E2EDE56E6EB6}" srcOrd="1" destOrd="0" presId="urn:microsoft.com/office/officeart/2008/layout/LinedList"/>
    <dgm:cxn modelId="{3EFF627D-9F0F-45B1-8404-15C1201AFE33}" type="presParOf" srcId="{65656EFB-AA83-4149-86A8-E2EDE56E6EB6}" destId="{4D4D3EC0-6304-2C4E-8A99-8D52EBFCF49B}" srcOrd="0" destOrd="0" presId="urn:microsoft.com/office/officeart/2008/layout/LinedList"/>
    <dgm:cxn modelId="{63476832-942F-40EA-942D-610D916E0C14}" type="presParOf" srcId="{65656EFB-AA83-4149-86A8-E2EDE56E6EB6}" destId="{EF4E47E2-C864-EC4B-AEB5-0B73DA2476CB}" srcOrd="1" destOrd="0" presId="urn:microsoft.com/office/officeart/2008/layout/LinedList"/>
    <dgm:cxn modelId="{560F0618-D0BC-48AD-B564-D3C2DDCFC196}" type="presParOf" srcId="{65656EFB-AA83-4149-86A8-E2EDE56E6EB6}" destId="{FB3307DC-B823-1F46-B742-99880D1EA769}" srcOrd="2" destOrd="0" presId="urn:microsoft.com/office/officeart/2008/layout/LinedList"/>
    <dgm:cxn modelId="{F15D7A99-7C93-4BA7-9D20-BC7B8DEE1F25}" type="presParOf" srcId="{B033A826-B63A-6A4F-8463-B3BEA86D3F2C}" destId="{7E5448DC-DA2C-2F48-A1AC-E552F6A29D6F}" srcOrd="2" destOrd="0" presId="urn:microsoft.com/office/officeart/2008/layout/LinedList"/>
    <dgm:cxn modelId="{4EE3E4C2-0D86-4633-BC80-9849A84B73EE}" type="presParOf" srcId="{B033A826-B63A-6A4F-8463-B3BEA86D3F2C}" destId="{BBED58F9-622F-8740-B9C4-F5EBBA5937B1}" srcOrd="3" destOrd="0" presId="urn:microsoft.com/office/officeart/2008/layout/LinedList"/>
    <dgm:cxn modelId="{356F4E42-3854-4618-BF53-CF1F659C36C7}" type="presParOf" srcId="{B033A826-B63A-6A4F-8463-B3BEA86D3F2C}" destId="{CA8FE5C1-A62F-5046-B27C-4A40BD182265}" srcOrd="4" destOrd="0" presId="urn:microsoft.com/office/officeart/2008/layout/LinedList"/>
    <dgm:cxn modelId="{4279BA23-E821-4663-BDF9-9C6A628C4107}" type="presParOf" srcId="{CA8FE5C1-A62F-5046-B27C-4A40BD182265}" destId="{86727537-8B71-5C45-A4ED-0863CDAE8DCF}" srcOrd="0" destOrd="0" presId="urn:microsoft.com/office/officeart/2008/layout/LinedList"/>
    <dgm:cxn modelId="{1368A3CE-6264-46E1-937B-CEB804F0E968}" type="presParOf" srcId="{CA8FE5C1-A62F-5046-B27C-4A40BD182265}" destId="{19D157EE-0146-8E46-BE2C-8CBD1F298F85}" srcOrd="1" destOrd="0" presId="urn:microsoft.com/office/officeart/2008/layout/LinedList"/>
    <dgm:cxn modelId="{DCFF30A0-EAF2-44D2-BF20-4E2E41062A9F}" type="presParOf" srcId="{CA8FE5C1-A62F-5046-B27C-4A40BD182265}" destId="{047734E3-FFF9-0A40-87E5-65BF50D9158E}" srcOrd="2" destOrd="0" presId="urn:microsoft.com/office/officeart/2008/layout/LinedList"/>
    <dgm:cxn modelId="{350B5534-0B98-4A66-9C20-E3CBDE6958D7}" type="presParOf" srcId="{B033A826-B63A-6A4F-8463-B3BEA86D3F2C}" destId="{5BB18C04-A1D5-BE46-88EE-F019D8357979}" srcOrd="5" destOrd="0" presId="urn:microsoft.com/office/officeart/2008/layout/LinedList"/>
    <dgm:cxn modelId="{DE7086F7-D78E-43C4-8125-8052B9EA5B1E}" type="presParOf" srcId="{B033A826-B63A-6A4F-8463-B3BEA86D3F2C}" destId="{41A9206D-0D8C-AE48-95F7-F01F2CA307CB}" srcOrd="6" destOrd="0" presId="urn:microsoft.com/office/officeart/2008/layout/LinedList"/>
    <dgm:cxn modelId="{B6146726-8464-4F11-B625-470DECE651D3}" type="presParOf" srcId="{B033A826-B63A-6A4F-8463-B3BEA86D3F2C}" destId="{F7F91F09-70B7-4247-9E79-D2635BD96E0C}" srcOrd="7" destOrd="0" presId="urn:microsoft.com/office/officeart/2008/layout/LinedList"/>
    <dgm:cxn modelId="{E9C50228-568B-4BB3-9D77-8681F142E612}" type="presParOf" srcId="{F7F91F09-70B7-4247-9E79-D2635BD96E0C}" destId="{A38807BA-89F9-2146-952C-F3BC0DB0EB41}" srcOrd="0" destOrd="0" presId="urn:microsoft.com/office/officeart/2008/layout/LinedList"/>
    <dgm:cxn modelId="{AA88565C-67D3-46C5-B14C-9772885113E0}" type="presParOf" srcId="{F7F91F09-70B7-4247-9E79-D2635BD96E0C}" destId="{75BE990D-03B5-5A46-B5C3-D321D2218D05}" srcOrd="1" destOrd="0" presId="urn:microsoft.com/office/officeart/2008/layout/LinedList"/>
    <dgm:cxn modelId="{F9A23D7B-7FAD-451C-ABC4-AFAB85955E42}" type="presParOf" srcId="{F7F91F09-70B7-4247-9E79-D2635BD96E0C}" destId="{0C40D6B7-03D4-E24B-90FF-CBD01FD80361}" srcOrd="2" destOrd="0" presId="urn:microsoft.com/office/officeart/2008/layout/LinedList"/>
    <dgm:cxn modelId="{ED45D8EC-3E01-4662-9BDB-7AFE9C889086}" type="presParOf" srcId="{B033A826-B63A-6A4F-8463-B3BEA86D3F2C}" destId="{55DFD22F-7B40-BF42-A395-D5FE268C38EF}" srcOrd="8" destOrd="0" presId="urn:microsoft.com/office/officeart/2008/layout/LinedList"/>
    <dgm:cxn modelId="{264E2583-D919-4FF4-B259-FC2901DE36FE}" type="presParOf" srcId="{B033A826-B63A-6A4F-8463-B3BEA86D3F2C}" destId="{8707D283-8260-DF4A-904F-AB7D34AB3033}"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3D9B60-2576-4525-9EC3-8B10F6919278}" type="doc">
      <dgm:prSet loTypeId="urn:microsoft.com/office/officeart/2005/8/layout/radial5" loCatId="cycle" qsTypeId="urn:microsoft.com/office/officeart/2005/8/quickstyle/simple5" qsCatId="simple" csTypeId="urn:microsoft.com/office/officeart/2005/8/colors/colorful5" csCatId="colorful" phldr="1"/>
      <dgm:spPr/>
      <dgm:t>
        <a:bodyPr/>
        <a:lstStyle/>
        <a:p>
          <a:endParaRPr lang="ru-RU"/>
        </a:p>
      </dgm:t>
    </dgm:pt>
    <dgm:pt modelId="{ECF15E05-2A24-4F6F-BC0D-77B42FFD7F39}">
      <dgm:prSet phldrT="[Текст]" custT="1"/>
      <dgm:spPr/>
      <dgm:t>
        <a:bodyPr/>
        <a:lstStyle/>
        <a:p>
          <a:r>
            <a:rPr lang="ro-MD" sz="2400" b="1" dirty="0" smtClean="0">
              <a:latin typeface="+mn-lt"/>
            </a:rPr>
            <a:t>Boala aterosclerotică coronariană</a:t>
          </a:r>
          <a:endParaRPr lang="ru-RU" sz="2400" b="1" dirty="0">
            <a:latin typeface="+mn-lt"/>
          </a:endParaRPr>
        </a:p>
      </dgm:t>
    </dgm:pt>
    <dgm:pt modelId="{F6044168-9264-416F-AEA1-2139E2223F61}" type="parTrans" cxnId="{86FD4CA8-D583-4FD8-8F9D-B510A5AFF3D8}">
      <dgm:prSet custT="1"/>
      <dgm:spPr/>
      <dgm:t>
        <a:bodyPr/>
        <a:lstStyle/>
        <a:p>
          <a:endParaRPr lang="ru-RU" sz="2400" b="1">
            <a:latin typeface="+mn-lt"/>
          </a:endParaRPr>
        </a:p>
      </dgm:t>
    </dgm:pt>
    <dgm:pt modelId="{F685828A-A8E0-4C66-AFF0-D6B43369F81A}" type="sibTrans" cxnId="{86FD4CA8-D583-4FD8-8F9D-B510A5AFF3D8}">
      <dgm:prSet/>
      <dgm:spPr/>
      <dgm:t>
        <a:bodyPr/>
        <a:lstStyle/>
        <a:p>
          <a:endParaRPr lang="ru-RU"/>
        </a:p>
      </dgm:t>
    </dgm:pt>
    <dgm:pt modelId="{5FC8CA0E-E441-4FD1-9525-00E37B9887E0}">
      <dgm:prSet phldrT="[Текст]" custT="1"/>
      <dgm:spPr/>
      <dgm:t>
        <a:bodyPr/>
        <a:lstStyle/>
        <a:p>
          <a:r>
            <a:rPr lang="ro-MD" sz="2400" b="1" dirty="0" smtClean="0">
              <a:latin typeface="+mn-lt"/>
            </a:rPr>
            <a:t>Hipetensiune arterială (diastolică)</a:t>
          </a:r>
          <a:endParaRPr lang="ru-RU" sz="2400" b="1" dirty="0">
            <a:latin typeface="+mn-lt"/>
          </a:endParaRPr>
        </a:p>
      </dgm:t>
    </dgm:pt>
    <dgm:pt modelId="{BF5FB2C5-36D1-4159-970A-2BB9E45592A7}" type="parTrans" cxnId="{3D43B4A7-BB6B-4013-B262-FDEA05948F82}">
      <dgm:prSet custT="1"/>
      <dgm:spPr/>
      <dgm:t>
        <a:bodyPr/>
        <a:lstStyle/>
        <a:p>
          <a:endParaRPr lang="ru-RU" sz="2400" b="1">
            <a:latin typeface="+mn-lt"/>
          </a:endParaRPr>
        </a:p>
      </dgm:t>
    </dgm:pt>
    <dgm:pt modelId="{8FA8DAD5-8346-4575-AABB-534FAD1A00C5}" type="sibTrans" cxnId="{3D43B4A7-BB6B-4013-B262-FDEA05948F82}">
      <dgm:prSet/>
      <dgm:spPr/>
      <dgm:t>
        <a:bodyPr/>
        <a:lstStyle/>
        <a:p>
          <a:endParaRPr lang="ru-RU"/>
        </a:p>
      </dgm:t>
    </dgm:pt>
    <dgm:pt modelId="{355CB2D7-C97B-470C-AC15-2A2446DD7CD5}">
      <dgm:prSet phldrT="[Текст]" custT="1"/>
      <dgm:spPr/>
      <dgm:t>
        <a:bodyPr/>
        <a:lstStyle/>
        <a:p>
          <a:r>
            <a:rPr lang="ro-MD" sz="2400" b="1" dirty="0" smtClean="0">
              <a:latin typeface="+mn-lt"/>
            </a:rPr>
            <a:t>Disfuncție endotelială</a:t>
          </a:r>
          <a:endParaRPr lang="ru-RU" sz="2400" b="1" dirty="0">
            <a:latin typeface="+mn-lt"/>
          </a:endParaRPr>
        </a:p>
      </dgm:t>
    </dgm:pt>
    <dgm:pt modelId="{6D1A940A-6830-46BF-8A1F-6CE21AA51D94}" type="parTrans" cxnId="{AB74993E-CA96-416B-8BF5-5736F966618D}">
      <dgm:prSet custT="1"/>
      <dgm:spPr/>
      <dgm:t>
        <a:bodyPr/>
        <a:lstStyle/>
        <a:p>
          <a:endParaRPr lang="ru-RU" sz="2400" b="1">
            <a:latin typeface="+mn-lt"/>
          </a:endParaRPr>
        </a:p>
      </dgm:t>
    </dgm:pt>
    <dgm:pt modelId="{94DE4DE6-6709-4715-B347-E673133C1AEE}" type="sibTrans" cxnId="{AB74993E-CA96-416B-8BF5-5736F966618D}">
      <dgm:prSet/>
      <dgm:spPr/>
      <dgm:t>
        <a:bodyPr/>
        <a:lstStyle/>
        <a:p>
          <a:endParaRPr lang="ru-RU"/>
        </a:p>
      </dgm:t>
    </dgm:pt>
    <dgm:pt modelId="{FE563B6F-CD49-40BB-97A6-E52A543AED29}">
      <dgm:prSet phldrT="[Текст]" custT="1"/>
      <dgm:spPr/>
      <dgm:t>
        <a:bodyPr/>
        <a:lstStyle/>
        <a:p>
          <a:r>
            <a:rPr lang="ru-RU" sz="2400" b="1" dirty="0" smtClean="0">
              <a:latin typeface="+mn-lt"/>
              <a:ea typeface="Calibri" panose="020F0502020204030204" pitchFamily="34" charset="0"/>
              <a:cs typeface="Calibri" panose="020F0502020204030204" pitchFamily="34" charset="0"/>
            </a:rPr>
            <a:t>↑</a:t>
          </a:r>
          <a:r>
            <a:rPr lang="ro-MD" sz="2400" b="1" dirty="0" smtClean="0">
              <a:latin typeface="+mn-lt"/>
              <a:ea typeface="Calibri" panose="020F0502020204030204" pitchFamily="34" charset="0"/>
              <a:cs typeface="Calibri" panose="020F0502020204030204" pitchFamily="34" charset="0"/>
            </a:rPr>
            <a:t> grosimei intima-medie carotidei</a:t>
          </a:r>
          <a:endParaRPr lang="ru-RU" sz="2400" b="1" dirty="0">
            <a:latin typeface="+mn-lt"/>
          </a:endParaRPr>
        </a:p>
      </dgm:t>
    </dgm:pt>
    <dgm:pt modelId="{A4CF9EF3-60D1-4EF8-ABAE-5E46F3AFE853}" type="parTrans" cxnId="{CB4CEA83-0A55-480D-A5FC-E0B51404625F}">
      <dgm:prSet custT="1"/>
      <dgm:spPr/>
      <dgm:t>
        <a:bodyPr/>
        <a:lstStyle/>
        <a:p>
          <a:endParaRPr lang="ru-RU" sz="2400" b="1">
            <a:latin typeface="+mn-lt"/>
          </a:endParaRPr>
        </a:p>
      </dgm:t>
    </dgm:pt>
    <dgm:pt modelId="{6945570F-505C-43E2-BBB4-9CB7098C4D2B}" type="sibTrans" cxnId="{CB4CEA83-0A55-480D-A5FC-E0B51404625F}">
      <dgm:prSet/>
      <dgm:spPr/>
      <dgm:t>
        <a:bodyPr/>
        <a:lstStyle/>
        <a:p>
          <a:endParaRPr lang="ru-RU"/>
        </a:p>
      </dgm:t>
    </dgm:pt>
    <dgm:pt modelId="{11E11C65-3197-4F3C-B289-DE6574703448}">
      <dgm:prSet phldrT="[Текст]"/>
      <dgm:spPr/>
      <dgm:t>
        <a:bodyPr/>
        <a:lstStyle/>
        <a:p>
          <a:endParaRPr lang="en-US"/>
        </a:p>
      </dgm:t>
    </dgm:pt>
    <dgm:pt modelId="{EE4412C5-9E36-4B8E-B079-33E80A2D00B4}" type="parTrans" cxnId="{57062C61-A6DF-43EA-8239-86748DE24703}">
      <dgm:prSet/>
      <dgm:spPr/>
      <dgm:t>
        <a:bodyPr/>
        <a:lstStyle/>
        <a:p>
          <a:endParaRPr lang="ru-RU"/>
        </a:p>
      </dgm:t>
    </dgm:pt>
    <dgm:pt modelId="{B1FDC654-4205-44C5-B248-24C28D08B5F1}" type="sibTrans" cxnId="{57062C61-A6DF-43EA-8239-86748DE24703}">
      <dgm:prSet/>
      <dgm:spPr/>
      <dgm:t>
        <a:bodyPr/>
        <a:lstStyle/>
        <a:p>
          <a:endParaRPr lang="ru-RU"/>
        </a:p>
      </dgm:t>
    </dgm:pt>
    <dgm:pt modelId="{CD93901E-6E10-411A-8E00-4DF35FB47AAF}">
      <dgm:prSet custT="1"/>
      <dgm:spPr/>
      <dgm:t>
        <a:bodyPr/>
        <a:lstStyle/>
        <a:p>
          <a:endParaRPr lang="ru-RU" sz="2400" b="1">
            <a:latin typeface="+mn-lt"/>
          </a:endParaRPr>
        </a:p>
      </dgm:t>
    </dgm:pt>
    <dgm:pt modelId="{2AA7B110-FDC6-4CF4-B5A0-AAD360854207}" type="parTrans" cxnId="{4F2E9F1B-11B4-42A6-9912-0F4B57E3DCF8}">
      <dgm:prSet custT="1"/>
      <dgm:spPr/>
      <dgm:t>
        <a:bodyPr/>
        <a:lstStyle/>
        <a:p>
          <a:endParaRPr lang="ru-RU" sz="2400" b="1">
            <a:latin typeface="+mn-lt"/>
          </a:endParaRPr>
        </a:p>
      </dgm:t>
    </dgm:pt>
    <dgm:pt modelId="{B54B3115-A88C-49C5-82FC-EFD271E470E6}" type="sibTrans" cxnId="{4F2E9F1B-11B4-42A6-9912-0F4B57E3DCF8}">
      <dgm:prSet/>
      <dgm:spPr/>
      <dgm:t>
        <a:bodyPr/>
        <a:lstStyle/>
        <a:p>
          <a:endParaRPr lang="ru-RU"/>
        </a:p>
      </dgm:t>
    </dgm:pt>
    <dgm:pt modelId="{B3AE3D4C-7A3E-4418-BE95-5B380059A3B2}">
      <dgm:prSet custT="1"/>
      <dgm:spPr/>
      <dgm:t>
        <a:bodyPr/>
        <a:lstStyle/>
        <a:p>
          <a:r>
            <a:rPr lang="ro-MD" sz="2400" b="1" dirty="0" smtClean="0">
              <a:latin typeface="+mn-lt"/>
            </a:rPr>
            <a:t>Insulinorezistență</a:t>
          </a:r>
          <a:r>
            <a:rPr lang="ro-MD" sz="2400" b="1" dirty="0" smtClean="0">
              <a:latin typeface="+mn-lt"/>
              <a:ea typeface="Calibri" panose="020F0502020204030204" pitchFamily="34" charset="0"/>
              <a:cs typeface="Calibri" panose="020F0502020204030204" pitchFamily="34" charset="0"/>
            </a:rPr>
            <a:t>↓GLUT4</a:t>
          </a:r>
          <a:endParaRPr lang="ru-RU" sz="2400" b="1" dirty="0">
            <a:latin typeface="+mn-lt"/>
          </a:endParaRPr>
        </a:p>
      </dgm:t>
    </dgm:pt>
    <dgm:pt modelId="{A875F5AC-88EC-4BCB-800A-04D225862CEB}" type="parTrans" cxnId="{E263E0E9-C078-4C64-8136-001084B1A4E6}">
      <dgm:prSet custT="1"/>
      <dgm:spPr/>
      <dgm:t>
        <a:bodyPr/>
        <a:lstStyle/>
        <a:p>
          <a:endParaRPr lang="ru-RU" sz="2400" b="1">
            <a:latin typeface="+mn-lt"/>
          </a:endParaRPr>
        </a:p>
      </dgm:t>
    </dgm:pt>
    <dgm:pt modelId="{A479E0A8-6961-4420-B16E-25FFCD98C8D1}" type="sibTrans" cxnId="{E263E0E9-C078-4C64-8136-001084B1A4E6}">
      <dgm:prSet/>
      <dgm:spPr/>
      <dgm:t>
        <a:bodyPr/>
        <a:lstStyle/>
        <a:p>
          <a:endParaRPr lang="ru-RU"/>
        </a:p>
      </dgm:t>
    </dgm:pt>
    <dgm:pt modelId="{C499BB20-3D87-46F2-B61B-138A486DCB67}">
      <dgm:prSet phldrT="[Текст]" custT="1"/>
      <dgm:spPr/>
      <dgm:t>
        <a:bodyPr/>
        <a:lstStyle/>
        <a:p>
          <a:r>
            <a:rPr lang="ro-MD" sz="2800" b="1" dirty="0" smtClean="0">
              <a:latin typeface="+mn-lt"/>
            </a:rPr>
            <a:t>Hipotiroidia</a:t>
          </a:r>
          <a:endParaRPr lang="ru-RU" sz="2800" b="1" dirty="0">
            <a:latin typeface="+mn-lt"/>
          </a:endParaRPr>
        </a:p>
      </dgm:t>
    </dgm:pt>
    <dgm:pt modelId="{294E4F18-9BB4-40B0-BDA3-8A7D068560AE}" type="sibTrans" cxnId="{6081F98E-C413-4699-A988-CBE318CD2629}">
      <dgm:prSet/>
      <dgm:spPr/>
      <dgm:t>
        <a:bodyPr/>
        <a:lstStyle/>
        <a:p>
          <a:endParaRPr lang="ru-RU"/>
        </a:p>
      </dgm:t>
    </dgm:pt>
    <dgm:pt modelId="{59A35F2B-E608-4039-A5B8-B2A514BC3CAE}" type="parTrans" cxnId="{6081F98E-C413-4699-A988-CBE318CD2629}">
      <dgm:prSet/>
      <dgm:spPr/>
      <dgm:t>
        <a:bodyPr/>
        <a:lstStyle/>
        <a:p>
          <a:endParaRPr lang="ru-RU"/>
        </a:p>
      </dgm:t>
    </dgm:pt>
    <dgm:pt modelId="{7D8EA71C-B0B8-4982-89BF-76B0CEBA4F2E}" type="pres">
      <dgm:prSet presAssocID="{5A3D9B60-2576-4525-9EC3-8B10F6919278}" presName="Name0" presStyleCnt="0">
        <dgm:presLayoutVars>
          <dgm:chMax val="1"/>
          <dgm:dir/>
          <dgm:animLvl val="ctr"/>
          <dgm:resizeHandles val="exact"/>
        </dgm:presLayoutVars>
      </dgm:prSet>
      <dgm:spPr/>
      <dgm:t>
        <a:bodyPr/>
        <a:lstStyle/>
        <a:p>
          <a:endParaRPr lang="en-US"/>
        </a:p>
      </dgm:t>
    </dgm:pt>
    <dgm:pt modelId="{6DBEF2E1-F337-4AC9-A082-1C6FD74AFE5A}" type="pres">
      <dgm:prSet presAssocID="{C499BB20-3D87-46F2-B61B-138A486DCB67}" presName="centerShape" presStyleLbl="node0" presStyleIdx="0" presStyleCnt="1" custScaleX="165280" custScaleY="96252" custLinFactNeighborY="2271"/>
      <dgm:spPr/>
      <dgm:t>
        <a:bodyPr/>
        <a:lstStyle/>
        <a:p>
          <a:endParaRPr lang="ru-RU"/>
        </a:p>
      </dgm:t>
    </dgm:pt>
    <dgm:pt modelId="{6EB47E44-B15B-4CCC-A0A2-CE36C779AF06}" type="pres">
      <dgm:prSet presAssocID="{F6044168-9264-416F-AEA1-2139E2223F61}" presName="parTrans" presStyleLbl="sibTrans2D1" presStyleIdx="0" presStyleCnt="6"/>
      <dgm:spPr/>
      <dgm:t>
        <a:bodyPr/>
        <a:lstStyle/>
        <a:p>
          <a:endParaRPr lang="en-US"/>
        </a:p>
      </dgm:t>
    </dgm:pt>
    <dgm:pt modelId="{1F5A5989-0D4C-4D83-81DE-4AD5269B2705}" type="pres">
      <dgm:prSet presAssocID="{F6044168-9264-416F-AEA1-2139E2223F61}" presName="connectorText" presStyleLbl="sibTrans2D1" presStyleIdx="0" presStyleCnt="6"/>
      <dgm:spPr/>
      <dgm:t>
        <a:bodyPr/>
        <a:lstStyle/>
        <a:p>
          <a:endParaRPr lang="en-US"/>
        </a:p>
      </dgm:t>
    </dgm:pt>
    <dgm:pt modelId="{482BB46A-0871-4F6B-A9E1-08BAC00A8C70}" type="pres">
      <dgm:prSet presAssocID="{ECF15E05-2A24-4F6F-BC0D-77B42FFD7F39}" presName="node" presStyleLbl="node1" presStyleIdx="0" presStyleCnt="6" custScaleX="199137" custScaleY="84349" custRadScaleRad="80800" custRadScaleInc="-20961">
        <dgm:presLayoutVars>
          <dgm:bulletEnabled val="1"/>
        </dgm:presLayoutVars>
      </dgm:prSet>
      <dgm:spPr/>
      <dgm:t>
        <a:bodyPr/>
        <a:lstStyle/>
        <a:p>
          <a:endParaRPr lang="ru-RU"/>
        </a:p>
      </dgm:t>
    </dgm:pt>
    <dgm:pt modelId="{38D4ECEC-C1E1-4D09-A558-0503633B5BD7}" type="pres">
      <dgm:prSet presAssocID="{BF5FB2C5-36D1-4159-970A-2BB9E45592A7}" presName="parTrans" presStyleLbl="sibTrans2D1" presStyleIdx="1" presStyleCnt="6"/>
      <dgm:spPr/>
      <dgm:t>
        <a:bodyPr/>
        <a:lstStyle/>
        <a:p>
          <a:endParaRPr lang="en-US"/>
        </a:p>
      </dgm:t>
    </dgm:pt>
    <dgm:pt modelId="{6897BBBD-B315-445F-8892-260456093765}" type="pres">
      <dgm:prSet presAssocID="{BF5FB2C5-36D1-4159-970A-2BB9E45592A7}" presName="connectorText" presStyleLbl="sibTrans2D1" presStyleIdx="1" presStyleCnt="6"/>
      <dgm:spPr/>
      <dgm:t>
        <a:bodyPr/>
        <a:lstStyle/>
        <a:p>
          <a:endParaRPr lang="en-US"/>
        </a:p>
      </dgm:t>
    </dgm:pt>
    <dgm:pt modelId="{5DBE8C00-20D8-4F66-BCC3-149FDBF0FB07}" type="pres">
      <dgm:prSet presAssocID="{5FC8CA0E-E441-4FD1-9525-00E37B9887E0}" presName="node" presStyleLbl="node1" presStyleIdx="1" presStyleCnt="6" custScaleX="155125" custScaleY="101634" custRadScaleRad="137790" custRadScaleInc="29078">
        <dgm:presLayoutVars>
          <dgm:bulletEnabled val="1"/>
        </dgm:presLayoutVars>
      </dgm:prSet>
      <dgm:spPr/>
      <dgm:t>
        <a:bodyPr/>
        <a:lstStyle/>
        <a:p>
          <a:endParaRPr lang="ru-RU"/>
        </a:p>
      </dgm:t>
    </dgm:pt>
    <dgm:pt modelId="{A35EF77C-5C91-4821-BAEF-D1684508BC11}" type="pres">
      <dgm:prSet presAssocID="{6D1A940A-6830-46BF-8A1F-6CE21AA51D94}" presName="parTrans" presStyleLbl="sibTrans2D1" presStyleIdx="2" presStyleCnt="6"/>
      <dgm:spPr/>
      <dgm:t>
        <a:bodyPr/>
        <a:lstStyle/>
        <a:p>
          <a:endParaRPr lang="en-US"/>
        </a:p>
      </dgm:t>
    </dgm:pt>
    <dgm:pt modelId="{3B7F2342-50A0-4DA2-AD8E-BB50A29019E8}" type="pres">
      <dgm:prSet presAssocID="{6D1A940A-6830-46BF-8A1F-6CE21AA51D94}" presName="connectorText" presStyleLbl="sibTrans2D1" presStyleIdx="2" presStyleCnt="6"/>
      <dgm:spPr/>
      <dgm:t>
        <a:bodyPr/>
        <a:lstStyle/>
        <a:p>
          <a:endParaRPr lang="en-US"/>
        </a:p>
      </dgm:t>
    </dgm:pt>
    <dgm:pt modelId="{72BCA4CC-8688-43AA-9CB1-D13BA0244080}" type="pres">
      <dgm:prSet presAssocID="{355CB2D7-C97B-470C-AC15-2A2446DD7CD5}" presName="node" presStyleLbl="node1" presStyleIdx="2" presStyleCnt="6" custScaleX="141720" custScaleY="100432" custRadScaleRad="131000" custRadScaleInc="-18711">
        <dgm:presLayoutVars>
          <dgm:bulletEnabled val="1"/>
        </dgm:presLayoutVars>
      </dgm:prSet>
      <dgm:spPr/>
      <dgm:t>
        <a:bodyPr/>
        <a:lstStyle/>
        <a:p>
          <a:endParaRPr lang="en-US"/>
        </a:p>
      </dgm:t>
    </dgm:pt>
    <dgm:pt modelId="{0159D82A-2EA8-436B-A966-2C696D9DED44}" type="pres">
      <dgm:prSet presAssocID="{A4CF9EF3-60D1-4EF8-ABAE-5E46F3AFE853}" presName="parTrans" presStyleLbl="sibTrans2D1" presStyleIdx="3" presStyleCnt="6"/>
      <dgm:spPr/>
      <dgm:t>
        <a:bodyPr/>
        <a:lstStyle/>
        <a:p>
          <a:endParaRPr lang="en-US"/>
        </a:p>
      </dgm:t>
    </dgm:pt>
    <dgm:pt modelId="{14F68BA2-9597-49C9-8E2A-1404208A3428}" type="pres">
      <dgm:prSet presAssocID="{A4CF9EF3-60D1-4EF8-ABAE-5E46F3AFE853}" presName="connectorText" presStyleLbl="sibTrans2D1" presStyleIdx="3" presStyleCnt="6"/>
      <dgm:spPr/>
      <dgm:t>
        <a:bodyPr/>
        <a:lstStyle/>
        <a:p>
          <a:endParaRPr lang="en-US"/>
        </a:p>
      </dgm:t>
    </dgm:pt>
    <dgm:pt modelId="{E30B9661-FAB9-4653-8B28-74524DC545A4}" type="pres">
      <dgm:prSet presAssocID="{FE563B6F-CD49-40BB-97A6-E52A543AED29}" presName="node" presStyleLbl="node1" presStyleIdx="3" presStyleCnt="6" custScaleX="166143" custScaleY="106033">
        <dgm:presLayoutVars>
          <dgm:bulletEnabled val="1"/>
        </dgm:presLayoutVars>
      </dgm:prSet>
      <dgm:spPr/>
      <dgm:t>
        <a:bodyPr/>
        <a:lstStyle/>
        <a:p>
          <a:endParaRPr lang="ru-RU"/>
        </a:p>
      </dgm:t>
    </dgm:pt>
    <dgm:pt modelId="{75A0CA4D-A512-4839-9E93-03FC1AF8C849}" type="pres">
      <dgm:prSet presAssocID="{2AA7B110-FDC6-4CF4-B5A0-AAD360854207}" presName="parTrans" presStyleLbl="sibTrans2D1" presStyleIdx="4" presStyleCnt="6"/>
      <dgm:spPr/>
      <dgm:t>
        <a:bodyPr/>
        <a:lstStyle/>
        <a:p>
          <a:endParaRPr lang="en-US"/>
        </a:p>
      </dgm:t>
    </dgm:pt>
    <dgm:pt modelId="{3BB27814-736F-4D35-9821-B598F9EE5820}" type="pres">
      <dgm:prSet presAssocID="{2AA7B110-FDC6-4CF4-B5A0-AAD360854207}" presName="connectorText" presStyleLbl="sibTrans2D1" presStyleIdx="4" presStyleCnt="6"/>
      <dgm:spPr/>
      <dgm:t>
        <a:bodyPr/>
        <a:lstStyle/>
        <a:p>
          <a:endParaRPr lang="en-US"/>
        </a:p>
      </dgm:t>
    </dgm:pt>
    <dgm:pt modelId="{6074C748-B073-497E-9B39-41C55E011632}" type="pres">
      <dgm:prSet presAssocID="{CD93901E-6E10-411A-8E00-4DF35FB47AAF}" presName="node" presStyleLbl="node1" presStyleIdx="4" presStyleCnt="6" custScaleX="136411" custScaleY="99445" custRadScaleRad="171034" custRadScaleInc="17349">
        <dgm:presLayoutVars>
          <dgm:bulletEnabled val="1"/>
        </dgm:presLayoutVars>
      </dgm:prSet>
      <dgm:spPr/>
      <dgm:t>
        <a:bodyPr/>
        <a:lstStyle/>
        <a:p>
          <a:endParaRPr lang="en-US"/>
        </a:p>
      </dgm:t>
    </dgm:pt>
    <dgm:pt modelId="{A8D9FB9F-8D1B-4C56-BE49-870BB233C50C}" type="pres">
      <dgm:prSet presAssocID="{A875F5AC-88EC-4BCB-800A-04D225862CEB}" presName="parTrans" presStyleLbl="sibTrans2D1" presStyleIdx="5" presStyleCnt="6"/>
      <dgm:spPr/>
      <dgm:t>
        <a:bodyPr/>
        <a:lstStyle/>
        <a:p>
          <a:endParaRPr lang="en-US"/>
        </a:p>
      </dgm:t>
    </dgm:pt>
    <dgm:pt modelId="{8FBE42A9-C7CB-46B6-A457-6F4864F1CC79}" type="pres">
      <dgm:prSet presAssocID="{A875F5AC-88EC-4BCB-800A-04D225862CEB}" presName="connectorText" presStyleLbl="sibTrans2D1" presStyleIdx="5" presStyleCnt="6"/>
      <dgm:spPr/>
      <dgm:t>
        <a:bodyPr/>
        <a:lstStyle/>
        <a:p>
          <a:endParaRPr lang="en-US"/>
        </a:p>
      </dgm:t>
    </dgm:pt>
    <dgm:pt modelId="{88764690-554F-4A95-90FF-6786C9AA7660}" type="pres">
      <dgm:prSet presAssocID="{B3AE3D4C-7A3E-4418-BE95-5B380059A3B2}" presName="node" presStyleLbl="node1" presStyleIdx="5" presStyleCnt="6" custScaleX="214269" custScaleY="85366" custRadScaleRad="157978" custRadScaleInc="-45403">
        <dgm:presLayoutVars>
          <dgm:bulletEnabled val="1"/>
        </dgm:presLayoutVars>
      </dgm:prSet>
      <dgm:spPr/>
      <dgm:t>
        <a:bodyPr/>
        <a:lstStyle/>
        <a:p>
          <a:endParaRPr lang="ru-RU"/>
        </a:p>
      </dgm:t>
    </dgm:pt>
  </dgm:ptLst>
  <dgm:cxnLst>
    <dgm:cxn modelId="{F54B6D75-C1D5-4195-8E80-E9C45B0AE247}" type="presOf" srcId="{A4CF9EF3-60D1-4EF8-ABAE-5E46F3AFE853}" destId="{14F68BA2-9597-49C9-8E2A-1404208A3428}" srcOrd="1" destOrd="0" presId="urn:microsoft.com/office/officeart/2005/8/layout/radial5"/>
    <dgm:cxn modelId="{5E4C467C-3A4B-471F-91F2-43AFF6F44B70}" type="presOf" srcId="{F6044168-9264-416F-AEA1-2139E2223F61}" destId="{6EB47E44-B15B-4CCC-A0A2-CE36C779AF06}" srcOrd="0" destOrd="0" presId="urn:microsoft.com/office/officeart/2005/8/layout/radial5"/>
    <dgm:cxn modelId="{A06B55A0-72DA-4EC2-BFA0-173772E466F7}" type="presOf" srcId="{C499BB20-3D87-46F2-B61B-138A486DCB67}" destId="{6DBEF2E1-F337-4AC9-A082-1C6FD74AFE5A}" srcOrd="0" destOrd="0" presId="urn:microsoft.com/office/officeart/2005/8/layout/radial5"/>
    <dgm:cxn modelId="{2A7CE454-5090-4BBA-AA9B-B4BF384EA968}" type="presOf" srcId="{2AA7B110-FDC6-4CF4-B5A0-AAD360854207}" destId="{3BB27814-736F-4D35-9821-B598F9EE5820}" srcOrd="1" destOrd="0" presId="urn:microsoft.com/office/officeart/2005/8/layout/radial5"/>
    <dgm:cxn modelId="{342488F5-5F04-4C6E-88A0-ACB25D4CB555}" type="presOf" srcId="{2AA7B110-FDC6-4CF4-B5A0-AAD360854207}" destId="{75A0CA4D-A512-4839-9E93-03FC1AF8C849}" srcOrd="0" destOrd="0" presId="urn:microsoft.com/office/officeart/2005/8/layout/radial5"/>
    <dgm:cxn modelId="{6081F98E-C413-4699-A988-CBE318CD2629}" srcId="{5A3D9B60-2576-4525-9EC3-8B10F6919278}" destId="{C499BB20-3D87-46F2-B61B-138A486DCB67}" srcOrd="0" destOrd="0" parTransId="{59A35F2B-E608-4039-A5B8-B2A514BC3CAE}" sibTransId="{294E4F18-9BB4-40B0-BDA3-8A7D068560AE}"/>
    <dgm:cxn modelId="{E263E0E9-C078-4C64-8136-001084B1A4E6}" srcId="{C499BB20-3D87-46F2-B61B-138A486DCB67}" destId="{B3AE3D4C-7A3E-4418-BE95-5B380059A3B2}" srcOrd="5" destOrd="0" parTransId="{A875F5AC-88EC-4BCB-800A-04D225862CEB}" sibTransId="{A479E0A8-6961-4420-B16E-25FFCD98C8D1}"/>
    <dgm:cxn modelId="{5C180FFD-EC45-45B2-8EF4-7782D9B0A3A3}" type="presOf" srcId="{5A3D9B60-2576-4525-9EC3-8B10F6919278}" destId="{7D8EA71C-B0B8-4982-89BF-76B0CEBA4F2E}" srcOrd="0" destOrd="0" presId="urn:microsoft.com/office/officeart/2005/8/layout/radial5"/>
    <dgm:cxn modelId="{E8AAB8B3-069D-42F2-B411-5CBBB1D6EEDE}" type="presOf" srcId="{B3AE3D4C-7A3E-4418-BE95-5B380059A3B2}" destId="{88764690-554F-4A95-90FF-6786C9AA7660}" srcOrd="0" destOrd="0" presId="urn:microsoft.com/office/officeart/2005/8/layout/radial5"/>
    <dgm:cxn modelId="{CB4CEA83-0A55-480D-A5FC-E0B51404625F}" srcId="{C499BB20-3D87-46F2-B61B-138A486DCB67}" destId="{FE563B6F-CD49-40BB-97A6-E52A543AED29}" srcOrd="3" destOrd="0" parTransId="{A4CF9EF3-60D1-4EF8-ABAE-5E46F3AFE853}" sibTransId="{6945570F-505C-43E2-BBB4-9CB7098C4D2B}"/>
    <dgm:cxn modelId="{DA561141-735E-4E96-88D9-0D7E69C7F823}" type="presOf" srcId="{5FC8CA0E-E441-4FD1-9525-00E37B9887E0}" destId="{5DBE8C00-20D8-4F66-BCC3-149FDBF0FB07}" srcOrd="0" destOrd="0" presId="urn:microsoft.com/office/officeart/2005/8/layout/radial5"/>
    <dgm:cxn modelId="{AB74993E-CA96-416B-8BF5-5736F966618D}" srcId="{C499BB20-3D87-46F2-B61B-138A486DCB67}" destId="{355CB2D7-C97B-470C-AC15-2A2446DD7CD5}" srcOrd="2" destOrd="0" parTransId="{6D1A940A-6830-46BF-8A1F-6CE21AA51D94}" sibTransId="{94DE4DE6-6709-4715-B347-E673133C1AEE}"/>
    <dgm:cxn modelId="{93A5A767-5EB6-492F-9F8F-7F9B66788F03}" type="presOf" srcId="{A875F5AC-88EC-4BCB-800A-04D225862CEB}" destId="{8FBE42A9-C7CB-46B6-A457-6F4864F1CC79}" srcOrd="1" destOrd="0" presId="urn:microsoft.com/office/officeart/2005/8/layout/radial5"/>
    <dgm:cxn modelId="{45FC3D23-A68E-408B-B893-4D8958A1BC3F}" type="presOf" srcId="{CD93901E-6E10-411A-8E00-4DF35FB47AAF}" destId="{6074C748-B073-497E-9B39-41C55E011632}" srcOrd="0" destOrd="0" presId="urn:microsoft.com/office/officeart/2005/8/layout/radial5"/>
    <dgm:cxn modelId="{96F61AD5-B248-4CAD-B998-45F634A81143}" type="presOf" srcId="{6D1A940A-6830-46BF-8A1F-6CE21AA51D94}" destId="{A35EF77C-5C91-4821-BAEF-D1684508BC11}" srcOrd="0" destOrd="0" presId="urn:microsoft.com/office/officeart/2005/8/layout/radial5"/>
    <dgm:cxn modelId="{14063547-8548-47E4-89B1-6664EF7E0622}" type="presOf" srcId="{A4CF9EF3-60D1-4EF8-ABAE-5E46F3AFE853}" destId="{0159D82A-2EA8-436B-A966-2C696D9DED44}" srcOrd="0" destOrd="0" presId="urn:microsoft.com/office/officeart/2005/8/layout/radial5"/>
    <dgm:cxn modelId="{505E57B3-1FAD-4678-9F79-F038A8D7550E}" type="presOf" srcId="{FE563B6F-CD49-40BB-97A6-E52A543AED29}" destId="{E30B9661-FAB9-4653-8B28-74524DC545A4}" srcOrd="0" destOrd="0" presId="urn:microsoft.com/office/officeart/2005/8/layout/radial5"/>
    <dgm:cxn modelId="{40D99F05-DEE8-4D7D-B40E-A799EC90E9A6}" type="presOf" srcId="{BF5FB2C5-36D1-4159-970A-2BB9E45592A7}" destId="{6897BBBD-B315-445F-8892-260456093765}" srcOrd="1" destOrd="0" presId="urn:microsoft.com/office/officeart/2005/8/layout/radial5"/>
    <dgm:cxn modelId="{18760F06-765F-4116-9FF4-D9C74DD4B127}" type="presOf" srcId="{355CB2D7-C97B-470C-AC15-2A2446DD7CD5}" destId="{72BCA4CC-8688-43AA-9CB1-D13BA0244080}" srcOrd="0" destOrd="0" presId="urn:microsoft.com/office/officeart/2005/8/layout/radial5"/>
    <dgm:cxn modelId="{1C64E8E3-9FDF-4F99-BF12-626AA792F65A}" type="presOf" srcId="{BF5FB2C5-36D1-4159-970A-2BB9E45592A7}" destId="{38D4ECEC-C1E1-4D09-A558-0503633B5BD7}" srcOrd="0" destOrd="0" presId="urn:microsoft.com/office/officeart/2005/8/layout/radial5"/>
    <dgm:cxn modelId="{461AE962-CA93-49EE-87F6-D778DB0ED215}" type="presOf" srcId="{F6044168-9264-416F-AEA1-2139E2223F61}" destId="{1F5A5989-0D4C-4D83-81DE-4AD5269B2705}" srcOrd="1" destOrd="0" presId="urn:microsoft.com/office/officeart/2005/8/layout/radial5"/>
    <dgm:cxn modelId="{A7009E68-CE86-486B-AAD0-63836959607A}" type="presOf" srcId="{6D1A940A-6830-46BF-8A1F-6CE21AA51D94}" destId="{3B7F2342-50A0-4DA2-AD8E-BB50A29019E8}" srcOrd="1" destOrd="0" presId="urn:microsoft.com/office/officeart/2005/8/layout/radial5"/>
    <dgm:cxn modelId="{3D43B4A7-BB6B-4013-B262-FDEA05948F82}" srcId="{C499BB20-3D87-46F2-B61B-138A486DCB67}" destId="{5FC8CA0E-E441-4FD1-9525-00E37B9887E0}" srcOrd="1" destOrd="0" parTransId="{BF5FB2C5-36D1-4159-970A-2BB9E45592A7}" sibTransId="{8FA8DAD5-8346-4575-AABB-534FAD1A00C5}"/>
    <dgm:cxn modelId="{2D2C432D-6834-419E-97B2-80ADE05CBA39}" type="presOf" srcId="{ECF15E05-2A24-4F6F-BC0D-77B42FFD7F39}" destId="{482BB46A-0871-4F6B-A9E1-08BAC00A8C70}" srcOrd="0" destOrd="0" presId="urn:microsoft.com/office/officeart/2005/8/layout/radial5"/>
    <dgm:cxn modelId="{86FD4CA8-D583-4FD8-8F9D-B510A5AFF3D8}" srcId="{C499BB20-3D87-46F2-B61B-138A486DCB67}" destId="{ECF15E05-2A24-4F6F-BC0D-77B42FFD7F39}" srcOrd="0" destOrd="0" parTransId="{F6044168-9264-416F-AEA1-2139E2223F61}" sibTransId="{F685828A-A8E0-4C66-AFF0-D6B43369F81A}"/>
    <dgm:cxn modelId="{4F2E9F1B-11B4-42A6-9912-0F4B57E3DCF8}" srcId="{C499BB20-3D87-46F2-B61B-138A486DCB67}" destId="{CD93901E-6E10-411A-8E00-4DF35FB47AAF}" srcOrd="4" destOrd="0" parTransId="{2AA7B110-FDC6-4CF4-B5A0-AAD360854207}" sibTransId="{B54B3115-A88C-49C5-82FC-EFD271E470E6}"/>
    <dgm:cxn modelId="{57062C61-A6DF-43EA-8239-86748DE24703}" srcId="{5A3D9B60-2576-4525-9EC3-8B10F6919278}" destId="{11E11C65-3197-4F3C-B289-DE6574703448}" srcOrd="1" destOrd="0" parTransId="{EE4412C5-9E36-4B8E-B079-33E80A2D00B4}" sibTransId="{B1FDC654-4205-44C5-B248-24C28D08B5F1}"/>
    <dgm:cxn modelId="{FEC6BCE6-5177-48A7-A5BF-F52268767D10}" type="presOf" srcId="{A875F5AC-88EC-4BCB-800A-04D225862CEB}" destId="{A8D9FB9F-8D1B-4C56-BE49-870BB233C50C}" srcOrd="0" destOrd="0" presId="urn:microsoft.com/office/officeart/2005/8/layout/radial5"/>
    <dgm:cxn modelId="{65D7C0DC-423E-476C-A624-5C3D78CDCAE0}" type="presParOf" srcId="{7D8EA71C-B0B8-4982-89BF-76B0CEBA4F2E}" destId="{6DBEF2E1-F337-4AC9-A082-1C6FD74AFE5A}" srcOrd="0" destOrd="0" presId="urn:microsoft.com/office/officeart/2005/8/layout/radial5"/>
    <dgm:cxn modelId="{6FFF0265-14F6-4103-8168-34A349BEEDFB}" type="presParOf" srcId="{7D8EA71C-B0B8-4982-89BF-76B0CEBA4F2E}" destId="{6EB47E44-B15B-4CCC-A0A2-CE36C779AF06}" srcOrd="1" destOrd="0" presId="urn:microsoft.com/office/officeart/2005/8/layout/radial5"/>
    <dgm:cxn modelId="{FF9FFC16-6449-4AD9-97DE-B5B0B68F6196}" type="presParOf" srcId="{6EB47E44-B15B-4CCC-A0A2-CE36C779AF06}" destId="{1F5A5989-0D4C-4D83-81DE-4AD5269B2705}" srcOrd="0" destOrd="0" presId="urn:microsoft.com/office/officeart/2005/8/layout/radial5"/>
    <dgm:cxn modelId="{CF95BB1C-9217-4A12-BEBE-F1CF743C94C3}" type="presParOf" srcId="{7D8EA71C-B0B8-4982-89BF-76B0CEBA4F2E}" destId="{482BB46A-0871-4F6B-A9E1-08BAC00A8C70}" srcOrd="2" destOrd="0" presId="urn:microsoft.com/office/officeart/2005/8/layout/radial5"/>
    <dgm:cxn modelId="{F408CC4F-8341-49C1-9D2E-9EB1CE211B32}" type="presParOf" srcId="{7D8EA71C-B0B8-4982-89BF-76B0CEBA4F2E}" destId="{38D4ECEC-C1E1-4D09-A558-0503633B5BD7}" srcOrd="3" destOrd="0" presId="urn:microsoft.com/office/officeart/2005/8/layout/radial5"/>
    <dgm:cxn modelId="{79DC4DCA-F6ED-4BC7-8543-770BCAD0B99E}" type="presParOf" srcId="{38D4ECEC-C1E1-4D09-A558-0503633B5BD7}" destId="{6897BBBD-B315-445F-8892-260456093765}" srcOrd="0" destOrd="0" presId="urn:microsoft.com/office/officeart/2005/8/layout/radial5"/>
    <dgm:cxn modelId="{A6445A69-3525-43BB-9644-53BDB9B41843}" type="presParOf" srcId="{7D8EA71C-B0B8-4982-89BF-76B0CEBA4F2E}" destId="{5DBE8C00-20D8-4F66-BCC3-149FDBF0FB07}" srcOrd="4" destOrd="0" presId="urn:microsoft.com/office/officeart/2005/8/layout/radial5"/>
    <dgm:cxn modelId="{D874F16F-4AC0-456A-9D12-546D24F53BBB}" type="presParOf" srcId="{7D8EA71C-B0B8-4982-89BF-76B0CEBA4F2E}" destId="{A35EF77C-5C91-4821-BAEF-D1684508BC11}" srcOrd="5" destOrd="0" presId="urn:microsoft.com/office/officeart/2005/8/layout/radial5"/>
    <dgm:cxn modelId="{C5A95D95-0E71-41A8-85CF-E92CAE817C1E}" type="presParOf" srcId="{A35EF77C-5C91-4821-BAEF-D1684508BC11}" destId="{3B7F2342-50A0-4DA2-AD8E-BB50A29019E8}" srcOrd="0" destOrd="0" presId="urn:microsoft.com/office/officeart/2005/8/layout/radial5"/>
    <dgm:cxn modelId="{84DFFCFE-553E-47BF-9564-26438F073481}" type="presParOf" srcId="{7D8EA71C-B0B8-4982-89BF-76B0CEBA4F2E}" destId="{72BCA4CC-8688-43AA-9CB1-D13BA0244080}" srcOrd="6" destOrd="0" presId="urn:microsoft.com/office/officeart/2005/8/layout/radial5"/>
    <dgm:cxn modelId="{B9C103CB-6425-4B9B-AC00-9CFFF9E85567}" type="presParOf" srcId="{7D8EA71C-B0B8-4982-89BF-76B0CEBA4F2E}" destId="{0159D82A-2EA8-436B-A966-2C696D9DED44}" srcOrd="7" destOrd="0" presId="urn:microsoft.com/office/officeart/2005/8/layout/radial5"/>
    <dgm:cxn modelId="{73BE484E-F009-4C17-AF1F-AF55F9FF6EF9}" type="presParOf" srcId="{0159D82A-2EA8-436B-A966-2C696D9DED44}" destId="{14F68BA2-9597-49C9-8E2A-1404208A3428}" srcOrd="0" destOrd="0" presId="urn:microsoft.com/office/officeart/2005/8/layout/radial5"/>
    <dgm:cxn modelId="{145CFAEF-1EB9-4023-BA70-A5DE14CC8D84}" type="presParOf" srcId="{7D8EA71C-B0B8-4982-89BF-76B0CEBA4F2E}" destId="{E30B9661-FAB9-4653-8B28-74524DC545A4}" srcOrd="8" destOrd="0" presId="urn:microsoft.com/office/officeart/2005/8/layout/radial5"/>
    <dgm:cxn modelId="{21A3115D-E717-4477-B627-4708C60ADDD2}" type="presParOf" srcId="{7D8EA71C-B0B8-4982-89BF-76B0CEBA4F2E}" destId="{75A0CA4D-A512-4839-9E93-03FC1AF8C849}" srcOrd="9" destOrd="0" presId="urn:microsoft.com/office/officeart/2005/8/layout/radial5"/>
    <dgm:cxn modelId="{0B692F40-3E8B-408D-9DA1-C951D0B75F10}" type="presParOf" srcId="{75A0CA4D-A512-4839-9E93-03FC1AF8C849}" destId="{3BB27814-736F-4D35-9821-B598F9EE5820}" srcOrd="0" destOrd="0" presId="urn:microsoft.com/office/officeart/2005/8/layout/radial5"/>
    <dgm:cxn modelId="{D3CE77A1-042E-4172-81DC-8035F0C98D24}" type="presParOf" srcId="{7D8EA71C-B0B8-4982-89BF-76B0CEBA4F2E}" destId="{6074C748-B073-497E-9B39-41C55E011632}" srcOrd="10" destOrd="0" presId="urn:microsoft.com/office/officeart/2005/8/layout/radial5"/>
    <dgm:cxn modelId="{85355764-C8D0-4B20-B0F5-00C68F27AC61}" type="presParOf" srcId="{7D8EA71C-B0B8-4982-89BF-76B0CEBA4F2E}" destId="{A8D9FB9F-8D1B-4C56-BE49-870BB233C50C}" srcOrd="11" destOrd="0" presId="urn:microsoft.com/office/officeart/2005/8/layout/radial5"/>
    <dgm:cxn modelId="{F16DBCEB-9702-41ED-B569-B91CDEFC23B9}" type="presParOf" srcId="{A8D9FB9F-8D1B-4C56-BE49-870BB233C50C}" destId="{8FBE42A9-C7CB-46B6-A457-6F4864F1CC79}" srcOrd="0" destOrd="0" presId="urn:microsoft.com/office/officeart/2005/8/layout/radial5"/>
    <dgm:cxn modelId="{5E364F3B-A034-4089-89D6-DD45F0DDDE51}" type="presParOf" srcId="{7D8EA71C-B0B8-4982-89BF-76B0CEBA4F2E}" destId="{88764690-554F-4A95-90FF-6786C9AA7660}"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F4D8D7-6B0A-4AD1-B405-F26C32E6C8CD}"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52FB123A-0BC0-4DED-AB60-6DF32585C07D}">
      <dgm:prSet phldrT="[Text]" custT="1"/>
      <dgm:spPr>
        <a:solidFill>
          <a:srgbClr val="EFEFFF"/>
        </a:solidFill>
        <a:ln>
          <a:solidFill>
            <a:srgbClr val="660066"/>
          </a:solidFill>
        </a:ln>
      </dgm:spPr>
      <dgm:t>
        <a:bodyPr/>
        <a:lstStyle/>
        <a:p>
          <a:pPr algn="ctr"/>
          <a:r>
            <a:rPr lang="en-US" sz="1800" dirty="0" smtClean="0">
              <a:solidFill>
                <a:srgbClr val="1E001E"/>
              </a:solidFill>
              <a:latin typeface="+mn-lt"/>
              <a:cs typeface="Calibri" panose="020F0502020204030204" pitchFamily="34" charset="0"/>
            </a:rPr>
            <a:t>↑</a:t>
          </a:r>
          <a:r>
            <a:rPr lang="ro-RO" sz="1800" dirty="0" smtClean="0">
              <a:solidFill>
                <a:srgbClr val="1E001E"/>
              </a:solidFill>
              <a:latin typeface="+mn-lt"/>
              <a:cs typeface="Calibri" panose="020F0502020204030204" pitchFamily="34" charset="0"/>
            </a:rPr>
            <a:t> Activitatea metabolismului și </a:t>
          </a:r>
          <a:r>
            <a:rPr lang="en-US" sz="1800" dirty="0" smtClean="0">
              <a:solidFill>
                <a:srgbClr val="1E001E"/>
              </a:solidFill>
              <a:latin typeface="+mn-lt"/>
              <a:cs typeface="Calibri" panose="020F0502020204030204" pitchFamily="34" charset="0"/>
            </a:rPr>
            <a:t>↑</a:t>
          </a:r>
          <a:r>
            <a:rPr lang="ro-RO" sz="1800" dirty="0" smtClean="0">
              <a:solidFill>
                <a:srgbClr val="1E001E"/>
              </a:solidFill>
              <a:latin typeface="+mn-lt"/>
              <a:cs typeface="Calibri" panose="020F0502020204030204" pitchFamily="34" charset="0"/>
            </a:rPr>
            <a:t> procesele oxidative</a:t>
          </a:r>
          <a:endParaRPr lang="en-US" sz="1800" dirty="0">
            <a:solidFill>
              <a:srgbClr val="1E001E"/>
            </a:solidFill>
            <a:latin typeface="+mn-lt"/>
          </a:endParaRPr>
        </a:p>
      </dgm:t>
    </dgm:pt>
    <dgm:pt modelId="{5640FD1F-CF4E-4701-9CA2-CDEC92AC7E6A}" type="parTrans" cxnId="{F127792E-8BD2-4524-A183-D1FCC597A314}">
      <dgm:prSet/>
      <dgm:spPr/>
      <dgm:t>
        <a:bodyPr/>
        <a:lstStyle/>
        <a:p>
          <a:endParaRPr lang="en-US" sz="1800">
            <a:solidFill>
              <a:srgbClr val="1E001E"/>
            </a:solidFill>
            <a:latin typeface="+mn-lt"/>
          </a:endParaRPr>
        </a:p>
      </dgm:t>
    </dgm:pt>
    <dgm:pt modelId="{E8676033-669F-4668-8A02-CE67EFF4FAFF}" type="sibTrans" cxnId="{F127792E-8BD2-4524-A183-D1FCC597A314}">
      <dgm:prSet/>
      <dgm:spPr/>
      <dgm:t>
        <a:bodyPr/>
        <a:lstStyle/>
        <a:p>
          <a:endParaRPr lang="en-US" sz="1800">
            <a:solidFill>
              <a:srgbClr val="1E001E"/>
            </a:solidFill>
            <a:latin typeface="+mn-lt"/>
          </a:endParaRPr>
        </a:p>
      </dgm:t>
    </dgm:pt>
    <dgm:pt modelId="{32E0F8B6-F061-424B-A842-E40EFA1E369A}">
      <dgm:prSet phldrT="[Text]" custT="1"/>
      <dgm:spPr>
        <a:solidFill>
          <a:srgbClr val="EFEFFF"/>
        </a:solidFill>
        <a:ln>
          <a:solidFill>
            <a:srgbClr val="660066"/>
          </a:solidFill>
        </a:ln>
      </dgm:spPr>
      <dgm:t>
        <a:bodyPr/>
        <a:lstStyle/>
        <a:p>
          <a:pPr algn="ctr"/>
          <a:r>
            <a:rPr lang="ro-RO" sz="1800" dirty="0" smtClean="0">
              <a:solidFill>
                <a:srgbClr val="1E001E"/>
              </a:solidFill>
              <a:latin typeface="+mn-lt"/>
              <a:cs typeface="Calibri" panose="020F0502020204030204" pitchFamily="34" charset="0"/>
            </a:rPr>
            <a:t>Stimulează metabolismul lipidic</a:t>
          </a:r>
          <a:endParaRPr lang="en-US" sz="1800" dirty="0">
            <a:solidFill>
              <a:srgbClr val="1E001E"/>
            </a:solidFill>
            <a:latin typeface="+mn-lt"/>
          </a:endParaRPr>
        </a:p>
      </dgm:t>
    </dgm:pt>
    <dgm:pt modelId="{0EEDC69F-CA96-425F-AF0A-AE5973988794}" type="parTrans" cxnId="{0DD7C908-2220-4AC1-9FB5-FD93D6BCC008}">
      <dgm:prSet/>
      <dgm:spPr/>
      <dgm:t>
        <a:bodyPr/>
        <a:lstStyle/>
        <a:p>
          <a:endParaRPr lang="en-US" sz="1800">
            <a:solidFill>
              <a:srgbClr val="1E001E"/>
            </a:solidFill>
            <a:latin typeface="+mn-lt"/>
          </a:endParaRPr>
        </a:p>
      </dgm:t>
    </dgm:pt>
    <dgm:pt modelId="{3BE44135-FACD-4A51-BB43-A4D6DD9B0229}" type="sibTrans" cxnId="{0DD7C908-2220-4AC1-9FB5-FD93D6BCC008}">
      <dgm:prSet/>
      <dgm:spPr/>
      <dgm:t>
        <a:bodyPr/>
        <a:lstStyle/>
        <a:p>
          <a:endParaRPr lang="en-US" sz="1800">
            <a:solidFill>
              <a:srgbClr val="1E001E"/>
            </a:solidFill>
            <a:latin typeface="+mn-lt"/>
          </a:endParaRPr>
        </a:p>
      </dgm:t>
    </dgm:pt>
    <dgm:pt modelId="{AA28C6A1-8055-4279-BC06-9DB1AAB82D49}">
      <dgm:prSet phldrT="[Text]" custT="1"/>
      <dgm:spPr/>
      <dgm:t>
        <a:bodyPr/>
        <a:lstStyle/>
        <a:p>
          <a:r>
            <a:rPr lang="en-US" sz="1800" dirty="0" smtClean="0">
              <a:solidFill>
                <a:srgbClr val="1E001E"/>
              </a:solidFill>
              <a:latin typeface="+mn-lt"/>
            </a:rPr>
            <a:t>↑</a:t>
          </a:r>
          <a:r>
            <a:rPr lang="ro-RO" sz="1800" dirty="0" smtClean="0">
              <a:solidFill>
                <a:srgbClr val="1E001E"/>
              </a:solidFill>
              <a:latin typeface="+mn-lt"/>
            </a:rPr>
            <a:t> Lipoliza și mobilizarea trigliceridelor din țesutul adipos</a:t>
          </a:r>
          <a:endParaRPr lang="en-US" sz="1800" dirty="0">
            <a:solidFill>
              <a:srgbClr val="1E001E"/>
            </a:solidFill>
            <a:latin typeface="+mn-lt"/>
          </a:endParaRPr>
        </a:p>
      </dgm:t>
    </dgm:pt>
    <dgm:pt modelId="{B4F86B95-EE51-4DB2-8354-119B7AF0CF88}" type="parTrans" cxnId="{37D29C92-9FBD-42F1-AD18-FE6031EE0F3D}">
      <dgm:prSet/>
      <dgm:spPr/>
      <dgm:t>
        <a:bodyPr/>
        <a:lstStyle/>
        <a:p>
          <a:endParaRPr lang="en-US" sz="1800">
            <a:solidFill>
              <a:srgbClr val="1E001E"/>
            </a:solidFill>
            <a:latin typeface="+mn-lt"/>
          </a:endParaRPr>
        </a:p>
      </dgm:t>
    </dgm:pt>
    <dgm:pt modelId="{2DE629F5-C663-4381-AF7E-1875BF157573}" type="sibTrans" cxnId="{37D29C92-9FBD-42F1-AD18-FE6031EE0F3D}">
      <dgm:prSet/>
      <dgm:spPr/>
      <dgm:t>
        <a:bodyPr/>
        <a:lstStyle/>
        <a:p>
          <a:endParaRPr lang="en-US" sz="1800">
            <a:solidFill>
              <a:srgbClr val="1E001E"/>
            </a:solidFill>
            <a:latin typeface="+mn-lt"/>
          </a:endParaRPr>
        </a:p>
      </dgm:t>
    </dgm:pt>
    <dgm:pt modelId="{10CF6EB5-92D6-4728-9B03-1422713A7211}">
      <dgm:prSet custT="1"/>
      <dgm:spPr/>
      <dgm:t>
        <a:bodyPr/>
        <a:lstStyle/>
        <a:p>
          <a:r>
            <a:rPr lang="en-US" sz="1800" dirty="0" smtClean="0">
              <a:solidFill>
                <a:srgbClr val="1E001E"/>
              </a:solidFill>
              <a:latin typeface="+mn-lt"/>
            </a:rPr>
            <a:t>↑</a:t>
          </a:r>
          <a:r>
            <a:rPr lang="ro-RO" sz="1800" dirty="0" smtClean="0">
              <a:solidFill>
                <a:srgbClr val="1E001E"/>
              </a:solidFill>
              <a:latin typeface="+mn-lt"/>
            </a:rPr>
            <a:t> Oxidarea acizilor grași</a:t>
          </a:r>
          <a:endParaRPr lang="en-US" sz="1800" dirty="0">
            <a:solidFill>
              <a:srgbClr val="1E001E"/>
            </a:solidFill>
            <a:latin typeface="+mn-lt"/>
          </a:endParaRPr>
        </a:p>
      </dgm:t>
    </dgm:pt>
    <dgm:pt modelId="{BBB56A41-45F6-4E52-8C87-140231A1C7D9}" type="parTrans" cxnId="{11F3C570-4023-4008-828D-E7B0BD9DBDBC}">
      <dgm:prSet/>
      <dgm:spPr/>
      <dgm:t>
        <a:bodyPr/>
        <a:lstStyle/>
        <a:p>
          <a:endParaRPr lang="en-US" sz="1800">
            <a:solidFill>
              <a:srgbClr val="1E001E"/>
            </a:solidFill>
            <a:latin typeface="+mn-lt"/>
          </a:endParaRPr>
        </a:p>
      </dgm:t>
    </dgm:pt>
    <dgm:pt modelId="{FF8B00DC-27EE-4F2C-B7E7-E904E03F8638}" type="sibTrans" cxnId="{11F3C570-4023-4008-828D-E7B0BD9DBDBC}">
      <dgm:prSet/>
      <dgm:spPr/>
      <dgm:t>
        <a:bodyPr/>
        <a:lstStyle/>
        <a:p>
          <a:endParaRPr lang="en-US" sz="1800">
            <a:solidFill>
              <a:srgbClr val="1E001E"/>
            </a:solidFill>
            <a:latin typeface="+mn-lt"/>
          </a:endParaRPr>
        </a:p>
      </dgm:t>
    </dgm:pt>
    <dgm:pt modelId="{6FDB5CE0-C970-4B04-B883-80EAEE379908}">
      <dgm:prSet custT="1"/>
      <dgm:spPr/>
      <dgm:t>
        <a:bodyPr/>
        <a:lstStyle/>
        <a:p>
          <a:r>
            <a:rPr lang="en-US" sz="1800" dirty="0" smtClean="0">
              <a:solidFill>
                <a:srgbClr val="1E001E"/>
              </a:solidFill>
              <a:latin typeface="+mn-lt"/>
            </a:rPr>
            <a:t>↑</a:t>
          </a:r>
          <a:r>
            <a:rPr lang="ro-RO" sz="1800" dirty="0" smtClean="0">
              <a:solidFill>
                <a:srgbClr val="1E001E"/>
              </a:solidFill>
              <a:latin typeface="+mn-lt"/>
            </a:rPr>
            <a:t> Gluconeogeneza hepatică din glicerolul și acizii grași saturați rezultați din lipoliză</a:t>
          </a:r>
          <a:endParaRPr lang="en-US" sz="1800" dirty="0">
            <a:solidFill>
              <a:srgbClr val="1E001E"/>
            </a:solidFill>
            <a:latin typeface="+mn-lt"/>
          </a:endParaRPr>
        </a:p>
      </dgm:t>
    </dgm:pt>
    <dgm:pt modelId="{5867D8D2-7FDC-44CE-B2BB-2FB18991E1AD}" type="parTrans" cxnId="{2ACA1B33-1805-4E39-B9D0-AF15390A2A7D}">
      <dgm:prSet/>
      <dgm:spPr/>
      <dgm:t>
        <a:bodyPr/>
        <a:lstStyle/>
        <a:p>
          <a:endParaRPr lang="en-US" sz="1800">
            <a:solidFill>
              <a:srgbClr val="1E001E"/>
            </a:solidFill>
            <a:latin typeface="+mn-lt"/>
          </a:endParaRPr>
        </a:p>
      </dgm:t>
    </dgm:pt>
    <dgm:pt modelId="{36D991C4-1BC5-403A-9F21-7FFF140974E7}" type="sibTrans" cxnId="{2ACA1B33-1805-4E39-B9D0-AF15390A2A7D}">
      <dgm:prSet/>
      <dgm:spPr/>
      <dgm:t>
        <a:bodyPr/>
        <a:lstStyle/>
        <a:p>
          <a:endParaRPr lang="en-US" sz="1800">
            <a:solidFill>
              <a:srgbClr val="1E001E"/>
            </a:solidFill>
            <a:latin typeface="+mn-lt"/>
          </a:endParaRPr>
        </a:p>
      </dgm:t>
    </dgm:pt>
    <dgm:pt modelId="{7DE83448-265C-47FD-94F6-E0845715A8CF}">
      <dgm:prSet phldrT="[Text]" custT="1"/>
      <dgm:spPr/>
      <dgm:t>
        <a:bodyPr/>
        <a:lstStyle/>
        <a:p>
          <a:endParaRPr lang="en-US" sz="1800" dirty="0">
            <a:solidFill>
              <a:srgbClr val="1E001E"/>
            </a:solidFill>
            <a:latin typeface="+mn-lt"/>
          </a:endParaRPr>
        </a:p>
      </dgm:t>
    </dgm:pt>
    <dgm:pt modelId="{0E3DE908-B593-4B93-AAA9-C8D0F50FC4CE}" type="parTrans" cxnId="{EC266181-00C2-4F32-83D4-F422D9558FF3}">
      <dgm:prSet/>
      <dgm:spPr/>
      <dgm:t>
        <a:bodyPr/>
        <a:lstStyle/>
        <a:p>
          <a:endParaRPr lang="en-US" sz="1800">
            <a:solidFill>
              <a:srgbClr val="1E001E"/>
            </a:solidFill>
            <a:latin typeface="+mn-lt"/>
          </a:endParaRPr>
        </a:p>
      </dgm:t>
    </dgm:pt>
    <dgm:pt modelId="{076CF706-A704-4433-8963-C096DD1A008B}" type="sibTrans" cxnId="{EC266181-00C2-4F32-83D4-F422D9558FF3}">
      <dgm:prSet/>
      <dgm:spPr/>
      <dgm:t>
        <a:bodyPr/>
        <a:lstStyle/>
        <a:p>
          <a:endParaRPr lang="en-US" sz="1800">
            <a:solidFill>
              <a:srgbClr val="1E001E"/>
            </a:solidFill>
            <a:latin typeface="+mn-lt"/>
          </a:endParaRPr>
        </a:p>
      </dgm:t>
    </dgm:pt>
    <dgm:pt modelId="{ECD0C379-28D1-4D4A-9475-F9260176A026}" type="pres">
      <dgm:prSet presAssocID="{51F4D8D7-6B0A-4AD1-B405-F26C32E6C8CD}" presName="linear" presStyleCnt="0">
        <dgm:presLayoutVars>
          <dgm:animLvl val="lvl"/>
          <dgm:resizeHandles val="exact"/>
        </dgm:presLayoutVars>
      </dgm:prSet>
      <dgm:spPr/>
      <dgm:t>
        <a:bodyPr/>
        <a:lstStyle/>
        <a:p>
          <a:endParaRPr lang="en-US"/>
        </a:p>
      </dgm:t>
    </dgm:pt>
    <dgm:pt modelId="{808A183E-6F7F-4D28-929A-A38A76CBA069}" type="pres">
      <dgm:prSet presAssocID="{52FB123A-0BC0-4DED-AB60-6DF32585C07D}" presName="parentText" presStyleLbl="node1" presStyleIdx="0" presStyleCnt="2" custScaleY="55087">
        <dgm:presLayoutVars>
          <dgm:chMax val="0"/>
          <dgm:bulletEnabled val="1"/>
        </dgm:presLayoutVars>
      </dgm:prSet>
      <dgm:spPr/>
      <dgm:t>
        <a:bodyPr/>
        <a:lstStyle/>
        <a:p>
          <a:endParaRPr lang="en-US"/>
        </a:p>
      </dgm:t>
    </dgm:pt>
    <dgm:pt modelId="{3C55180A-A2D8-4D00-BA73-4849F9A296BF}" type="pres">
      <dgm:prSet presAssocID="{52FB123A-0BC0-4DED-AB60-6DF32585C07D}" presName="childText" presStyleLbl="revTx" presStyleIdx="0" presStyleCnt="2">
        <dgm:presLayoutVars>
          <dgm:bulletEnabled val="1"/>
        </dgm:presLayoutVars>
      </dgm:prSet>
      <dgm:spPr/>
      <dgm:t>
        <a:bodyPr/>
        <a:lstStyle/>
        <a:p>
          <a:endParaRPr lang="en-US"/>
        </a:p>
      </dgm:t>
    </dgm:pt>
    <dgm:pt modelId="{25856918-0D62-408D-8725-B2F1DB920B21}" type="pres">
      <dgm:prSet presAssocID="{32E0F8B6-F061-424B-A842-E40EFA1E369A}" presName="parentText" presStyleLbl="node1" presStyleIdx="1" presStyleCnt="2" custScaleY="52424" custLinFactNeighborX="0" custLinFactNeighborY="-68153">
        <dgm:presLayoutVars>
          <dgm:chMax val="0"/>
          <dgm:bulletEnabled val="1"/>
        </dgm:presLayoutVars>
      </dgm:prSet>
      <dgm:spPr/>
      <dgm:t>
        <a:bodyPr/>
        <a:lstStyle/>
        <a:p>
          <a:endParaRPr lang="en-US"/>
        </a:p>
      </dgm:t>
    </dgm:pt>
    <dgm:pt modelId="{C79833E5-D75F-4D8D-9EE4-CEEE3289DD5A}" type="pres">
      <dgm:prSet presAssocID="{32E0F8B6-F061-424B-A842-E40EFA1E369A}" presName="childText" presStyleLbl="revTx" presStyleIdx="1" presStyleCnt="2" custLinFactNeighborY="-57010">
        <dgm:presLayoutVars>
          <dgm:bulletEnabled val="1"/>
        </dgm:presLayoutVars>
      </dgm:prSet>
      <dgm:spPr/>
      <dgm:t>
        <a:bodyPr/>
        <a:lstStyle/>
        <a:p>
          <a:endParaRPr lang="en-US"/>
        </a:p>
      </dgm:t>
    </dgm:pt>
  </dgm:ptLst>
  <dgm:cxnLst>
    <dgm:cxn modelId="{11F3C570-4023-4008-828D-E7B0BD9DBDBC}" srcId="{32E0F8B6-F061-424B-A842-E40EFA1E369A}" destId="{10CF6EB5-92D6-4728-9B03-1422713A7211}" srcOrd="1" destOrd="0" parTransId="{BBB56A41-45F6-4E52-8C87-140231A1C7D9}" sibTransId="{FF8B00DC-27EE-4F2C-B7E7-E904E03F8638}"/>
    <dgm:cxn modelId="{37D29C92-9FBD-42F1-AD18-FE6031EE0F3D}" srcId="{32E0F8B6-F061-424B-A842-E40EFA1E369A}" destId="{AA28C6A1-8055-4279-BC06-9DB1AAB82D49}" srcOrd="0" destOrd="0" parTransId="{B4F86B95-EE51-4DB2-8354-119B7AF0CF88}" sibTransId="{2DE629F5-C663-4381-AF7E-1875BF157573}"/>
    <dgm:cxn modelId="{EAD8E34D-B03A-4233-BC71-3EBC57EC95DE}" type="presOf" srcId="{51F4D8D7-6B0A-4AD1-B405-F26C32E6C8CD}" destId="{ECD0C379-28D1-4D4A-9475-F9260176A026}" srcOrd="0" destOrd="0" presId="urn:microsoft.com/office/officeart/2005/8/layout/vList2"/>
    <dgm:cxn modelId="{2ACA1B33-1805-4E39-B9D0-AF15390A2A7D}" srcId="{32E0F8B6-F061-424B-A842-E40EFA1E369A}" destId="{6FDB5CE0-C970-4B04-B883-80EAEE379908}" srcOrd="2" destOrd="0" parTransId="{5867D8D2-7FDC-44CE-B2BB-2FB18991E1AD}" sibTransId="{36D991C4-1BC5-403A-9F21-7FFF140974E7}"/>
    <dgm:cxn modelId="{EC266181-00C2-4F32-83D4-F422D9558FF3}" srcId="{52FB123A-0BC0-4DED-AB60-6DF32585C07D}" destId="{7DE83448-265C-47FD-94F6-E0845715A8CF}" srcOrd="0" destOrd="0" parTransId="{0E3DE908-B593-4B93-AAA9-C8D0F50FC4CE}" sibTransId="{076CF706-A704-4433-8963-C096DD1A008B}"/>
    <dgm:cxn modelId="{9BC0351E-6B71-4209-B56D-21D1F26803A5}" type="presOf" srcId="{7DE83448-265C-47FD-94F6-E0845715A8CF}" destId="{3C55180A-A2D8-4D00-BA73-4849F9A296BF}" srcOrd="0" destOrd="0" presId="urn:microsoft.com/office/officeart/2005/8/layout/vList2"/>
    <dgm:cxn modelId="{F127792E-8BD2-4524-A183-D1FCC597A314}" srcId="{51F4D8D7-6B0A-4AD1-B405-F26C32E6C8CD}" destId="{52FB123A-0BC0-4DED-AB60-6DF32585C07D}" srcOrd="0" destOrd="0" parTransId="{5640FD1F-CF4E-4701-9CA2-CDEC92AC7E6A}" sibTransId="{E8676033-669F-4668-8A02-CE67EFF4FAFF}"/>
    <dgm:cxn modelId="{B63E80C3-6A41-4BD0-AEEB-35743DAF7194}" type="presOf" srcId="{AA28C6A1-8055-4279-BC06-9DB1AAB82D49}" destId="{C79833E5-D75F-4D8D-9EE4-CEEE3289DD5A}" srcOrd="0" destOrd="0" presId="urn:microsoft.com/office/officeart/2005/8/layout/vList2"/>
    <dgm:cxn modelId="{64C50D94-A37D-4879-9D4D-5BB0B0BB6207}" type="presOf" srcId="{6FDB5CE0-C970-4B04-B883-80EAEE379908}" destId="{C79833E5-D75F-4D8D-9EE4-CEEE3289DD5A}" srcOrd="0" destOrd="2" presId="urn:microsoft.com/office/officeart/2005/8/layout/vList2"/>
    <dgm:cxn modelId="{6531F767-6FA2-4C6D-8871-36DF384418B9}" type="presOf" srcId="{32E0F8B6-F061-424B-A842-E40EFA1E369A}" destId="{25856918-0D62-408D-8725-B2F1DB920B21}" srcOrd="0" destOrd="0" presId="urn:microsoft.com/office/officeart/2005/8/layout/vList2"/>
    <dgm:cxn modelId="{1F3733C7-199B-40E4-8A3B-147432122BB7}" type="presOf" srcId="{10CF6EB5-92D6-4728-9B03-1422713A7211}" destId="{C79833E5-D75F-4D8D-9EE4-CEEE3289DD5A}" srcOrd="0" destOrd="1" presId="urn:microsoft.com/office/officeart/2005/8/layout/vList2"/>
    <dgm:cxn modelId="{219C7299-0DE0-43D7-B7B8-7E12D9B3530A}" type="presOf" srcId="{52FB123A-0BC0-4DED-AB60-6DF32585C07D}" destId="{808A183E-6F7F-4D28-929A-A38A76CBA069}" srcOrd="0" destOrd="0" presId="urn:microsoft.com/office/officeart/2005/8/layout/vList2"/>
    <dgm:cxn modelId="{0DD7C908-2220-4AC1-9FB5-FD93D6BCC008}" srcId="{51F4D8D7-6B0A-4AD1-B405-F26C32E6C8CD}" destId="{32E0F8B6-F061-424B-A842-E40EFA1E369A}" srcOrd="1" destOrd="0" parTransId="{0EEDC69F-CA96-425F-AF0A-AE5973988794}" sibTransId="{3BE44135-FACD-4A51-BB43-A4D6DD9B0229}"/>
    <dgm:cxn modelId="{95FBBD30-BC76-476C-B4A5-3702EC23003F}" type="presParOf" srcId="{ECD0C379-28D1-4D4A-9475-F9260176A026}" destId="{808A183E-6F7F-4D28-929A-A38A76CBA069}" srcOrd="0" destOrd="0" presId="urn:microsoft.com/office/officeart/2005/8/layout/vList2"/>
    <dgm:cxn modelId="{F3070437-5C58-4AF4-9398-1C52A7D8A265}" type="presParOf" srcId="{ECD0C379-28D1-4D4A-9475-F9260176A026}" destId="{3C55180A-A2D8-4D00-BA73-4849F9A296BF}" srcOrd="1" destOrd="0" presId="urn:microsoft.com/office/officeart/2005/8/layout/vList2"/>
    <dgm:cxn modelId="{B49AC0B2-6611-46E4-9E68-F7BDB0F6746B}" type="presParOf" srcId="{ECD0C379-28D1-4D4A-9475-F9260176A026}" destId="{25856918-0D62-408D-8725-B2F1DB920B21}" srcOrd="2" destOrd="0" presId="urn:microsoft.com/office/officeart/2005/8/layout/vList2"/>
    <dgm:cxn modelId="{EDBEF158-E995-40EE-91C1-6BDB9FF02092}" type="presParOf" srcId="{ECD0C379-28D1-4D4A-9475-F9260176A026}" destId="{C79833E5-D75F-4D8D-9EE4-CEEE3289DD5A}" srcOrd="3"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BD2598-AF44-465E-85B4-6B1735C3C82A}" type="doc">
      <dgm:prSet loTypeId="urn:microsoft.com/office/officeart/2005/8/layout/target3" loCatId="relationship" qsTypeId="urn:microsoft.com/office/officeart/2005/8/quickstyle/simple1" qsCatId="simple" csTypeId="urn:microsoft.com/office/officeart/2005/8/colors/accent1_4" csCatId="accent1" phldr="1"/>
      <dgm:spPr/>
      <dgm:t>
        <a:bodyPr/>
        <a:lstStyle/>
        <a:p>
          <a:endParaRPr lang="en-US"/>
        </a:p>
      </dgm:t>
    </dgm:pt>
    <dgm:pt modelId="{166AC188-B773-4219-B083-B5D66E8DB431}">
      <dgm:prSet custT="1"/>
      <dgm:spPr/>
      <dgm:t>
        <a:bodyPr/>
        <a:lstStyle/>
        <a:p>
          <a:pPr algn="ctr" rtl="0"/>
          <a:r>
            <a:rPr lang="ro-RO" sz="2400" dirty="0" smtClean="0">
              <a:latin typeface="+mj-lt"/>
            </a:rPr>
            <a:t>Hormonii tiroidieni joacă un rol important în metabolismul lipidic și contribuie la menținerea activității ficatului</a:t>
          </a:r>
          <a:endParaRPr lang="en-US" sz="2400" dirty="0">
            <a:latin typeface="+mj-lt"/>
          </a:endParaRPr>
        </a:p>
      </dgm:t>
    </dgm:pt>
    <dgm:pt modelId="{F5273DDD-DE26-44A7-BB78-7AB31D762A98}" type="parTrans" cxnId="{F8603FA6-B7F5-4E2C-AFE4-417944183E8E}">
      <dgm:prSet/>
      <dgm:spPr/>
      <dgm:t>
        <a:bodyPr/>
        <a:lstStyle/>
        <a:p>
          <a:pPr algn="ctr"/>
          <a:endParaRPr lang="en-US" sz="2400">
            <a:solidFill>
              <a:schemeClr val="accent5">
                <a:lumMod val="50000"/>
              </a:schemeClr>
            </a:solidFill>
            <a:latin typeface="+mj-lt"/>
          </a:endParaRPr>
        </a:p>
      </dgm:t>
    </dgm:pt>
    <dgm:pt modelId="{E38A9EE6-51A5-461B-B371-AA8ECA8E71DE}" type="sibTrans" cxnId="{F8603FA6-B7F5-4E2C-AFE4-417944183E8E}">
      <dgm:prSet/>
      <dgm:spPr/>
      <dgm:t>
        <a:bodyPr/>
        <a:lstStyle/>
        <a:p>
          <a:pPr algn="ctr"/>
          <a:endParaRPr lang="en-US" sz="2400">
            <a:solidFill>
              <a:schemeClr val="accent5">
                <a:lumMod val="50000"/>
              </a:schemeClr>
            </a:solidFill>
            <a:latin typeface="+mj-lt"/>
          </a:endParaRPr>
        </a:p>
      </dgm:t>
    </dgm:pt>
    <dgm:pt modelId="{8EE9D7C6-F8D3-4EE6-9FEA-51DFDC849437}">
      <dgm:prSet custT="1"/>
      <dgm:spPr/>
      <dgm:t>
        <a:bodyPr/>
        <a:lstStyle/>
        <a:p>
          <a:pPr algn="ctr" rtl="0"/>
          <a:r>
            <a:rPr lang="ro-RO" sz="2400" smtClean="0">
              <a:latin typeface="+mj-lt"/>
            </a:rPr>
            <a:t>Hipotirodismul reprezintă un factor de risc pentru dezvoltarea bolii ficatului gras</a:t>
          </a:r>
          <a:endParaRPr lang="en-US" sz="2400" dirty="0">
            <a:latin typeface="+mj-lt"/>
          </a:endParaRPr>
        </a:p>
      </dgm:t>
    </dgm:pt>
    <dgm:pt modelId="{0DE2D562-C5DE-48A5-8E66-DFAA39D9284F}" type="parTrans" cxnId="{65FBBE2D-3CCF-41EA-9BE5-064AFC36EDF7}">
      <dgm:prSet/>
      <dgm:spPr/>
      <dgm:t>
        <a:bodyPr/>
        <a:lstStyle/>
        <a:p>
          <a:pPr algn="ctr"/>
          <a:endParaRPr lang="en-US" sz="2400">
            <a:solidFill>
              <a:schemeClr val="accent5">
                <a:lumMod val="50000"/>
              </a:schemeClr>
            </a:solidFill>
            <a:latin typeface="+mj-lt"/>
          </a:endParaRPr>
        </a:p>
      </dgm:t>
    </dgm:pt>
    <dgm:pt modelId="{1118B57D-7543-4832-A2D8-F88257FB886F}" type="sibTrans" cxnId="{65FBBE2D-3CCF-41EA-9BE5-064AFC36EDF7}">
      <dgm:prSet/>
      <dgm:spPr/>
      <dgm:t>
        <a:bodyPr/>
        <a:lstStyle/>
        <a:p>
          <a:pPr algn="ctr"/>
          <a:endParaRPr lang="en-US" sz="2400">
            <a:solidFill>
              <a:schemeClr val="accent5">
                <a:lumMod val="50000"/>
              </a:schemeClr>
            </a:solidFill>
            <a:latin typeface="+mj-lt"/>
          </a:endParaRPr>
        </a:p>
      </dgm:t>
    </dgm:pt>
    <dgm:pt modelId="{C57E9F7C-AEDC-4A61-B73F-53CC99063495}">
      <dgm:prSet custT="1"/>
      <dgm:spPr/>
      <dgm:t>
        <a:bodyPr/>
        <a:lstStyle/>
        <a:p>
          <a:pPr algn="ctr" rtl="0"/>
          <a:r>
            <a:rPr lang="ro-RO" sz="2400" dirty="0" smtClean="0">
              <a:latin typeface="+mj-lt"/>
            </a:rPr>
            <a:t>Tratamentul afecțiunilor tiroidiene îmbunătățește calitatea vieții și ameliorează evoluția bolii ficatului gras  </a:t>
          </a:r>
          <a:endParaRPr lang="en-US" sz="2400" dirty="0">
            <a:latin typeface="+mj-lt"/>
          </a:endParaRPr>
        </a:p>
      </dgm:t>
    </dgm:pt>
    <dgm:pt modelId="{2AEBC0C1-B30F-4D71-93F7-0BB992B0103D}" type="parTrans" cxnId="{A4146C4F-0ADC-465B-B1B2-F7BCF4A15B12}">
      <dgm:prSet/>
      <dgm:spPr/>
      <dgm:t>
        <a:bodyPr/>
        <a:lstStyle/>
        <a:p>
          <a:pPr algn="ctr"/>
          <a:endParaRPr lang="en-US" sz="2400">
            <a:solidFill>
              <a:schemeClr val="accent5">
                <a:lumMod val="50000"/>
              </a:schemeClr>
            </a:solidFill>
            <a:latin typeface="+mj-lt"/>
          </a:endParaRPr>
        </a:p>
      </dgm:t>
    </dgm:pt>
    <dgm:pt modelId="{3E1A7FFB-3B7B-4D29-AF5F-E12CC9764292}" type="sibTrans" cxnId="{A4146C4F-0ADC-465B-B1B2-F7BCF4A15B12}">
      <dgm:prSet/>
      <dgm:spPr/>
      <dgm:t>
        <a:bodyPr/>
        <a:lstStyle/>
        <a:p>
          <a:pPr algn="ctr"/>
          <a:endParaRPr lang="en-US" sz="2400">
            <a:solidFill>
              <a:schemeClr val="accent5">
                <a:lumMod val="50000"/>
              </a:schemeClr>
            </a:solidFill>
            <a:latin typeface="+mj-lt"/>
          </a:endParaRPr>
        </a:p>
      </dgm:t>
    </dgm:pt>
    <dgm:pt modelId="{6D214E54-C757-4DFE-9153-5E3602381834}" type="pres">
      <dgm:prSet presAssocID="{07BD2598-AF44-465E-85B4-6B1735C3C82A}" presName="Name0" presStyleCnt="0">
        <dgm:presLayoutVars>
          <dgm:chMax val="7"/>
          <dgm:dir/>
          <dgm:animLvl val="lvl"/>
          <dgm:resizeHandles val="exact"/>
        </dgm:presLayoutVars>
      </dgm:prSet>
      <dgm:spPr/>
      <dgm:t>
        <a:bodyPr/>
        <a:lstStyle/>
        <a:p>
          <a:endParaRPr lang="en-US"/>
        </a:p>
      </dgm:t>
    </dgm:pt>
    <dgm:pt modelId="{8A304F8B-948A-40F4-AF6F-994E9EBA56AB}" type="pres">
      <dgm:prSet presAssocID="{166AC188-B773-4219-B083-B5D66E8DB431}" presName="circle1" presStyleLbl="node1" presStyleIdx="0" presStyleCnt="3"/>
      <dgm:spPr/>
      <dgm:t>
        <a:bodyPr/>
        <a:lstStyle/>
        <a:p>
          <a:endParaRPr lang="en-US"/>
        </a:p>
      </dgm:t>
    </dgm:pt>
    <dgm:pt modelId="{3C064F8E-C2D8-4630-8CE7-AD91AFD15EE1}" type="pres">
      <dgm:prSet presAssocID="{166AC188-B773-4219-B083-B5D66E8DB431}" presName="space" presStyleCnt="0"/>
      <dgm:spPr/>
      <dgm:t>
        <a:bodyPr/>
        <a:lstStyle/>
        <a:p>
          <a:endParaRPr lang="en-US"/>
        </a:p>
      </dgm:t>
    </dgm:pt>
    <dgm:pt modelId="{AD583F8E-D318-43C3-8419-9A2F81BB4885}" type="pres">
      <dgm:prSet presAssocID="{166AC188-B773-4219-B083-B5D66E8DB431}" presName="rect1" presStyleLbl="alignAcc1" presStyleIdx="0" presStyleCnt="3"/>
      <dgm:spPr/>
      <dgm:t>
        <a:bodyPr/>
        <a:lstStyle/>
        <a:p>
          <a:endParaRPr lang="en-US"/>
        </a:p>
      </dgm:t>
    </dgm:pt>
    <dgm:pt modelId="{B3AF8059-9B10-4951-BA0B-1ADB253CE374}" type="pres">
      <dgm:prSet presAssocID="{8EE9D7C6-F8D3-4EE6-9FEA-51DFDC849437}" presName="vertSpace2" presStyleLbl="node1" presStyleIdx="0" presStyleCnt="3"/>
      <dgm:spPr/>
      <dgm:t>
        <a:bodyPr/>
        <a:lstStyle/>
        <a:p>
          <a:endParaRPr lang="en-US"/>
        </a:p>
      </dgm:t>
    </dgm:pt>
    <dgm:pt modelId="{48D1D08C-7D95-4944-A8CC-90CAB09E650D}" type="pres">
      <dgm:prSet presAssocID="{8EE9D7C6-F8D3-4EE6-9FEA-51DFDC849437}" presName="circle2" presStyleLbl="node1" presStyleIdx="1" presStyleCnt="3"/>
      <dgm:spPr/>
      <dgm:t>
        <a:bodyPr/>
        <a:lstStyle/>
        <a:p>
          <a:endParaRPr lang="en-US"/>
        </a:p>
      </dgm:t>
    </dgm:pt>
    <dgm:pt modelId="{AA9647E3-D0C4-4BEA-8300-8753BF064B9F}" type="pres">
      <dgm:prSet presAssocID="{8EE9D7C6-F8D3-4EE6-9FEA-51DFDC849437}" presName="rect2" presStyleLbl="alignAcc1" presStyleIdx="1" presStyleCnt="3"/>
      <dgm:spPr/>
      <dgm:t>
        <a:bodyPr/>
        <a:lstStyle/>
        <a:p>
          <a:endParaRPr lang="en-US"/>
        </a:p>
      </dgm:t>
    </dgm:pt>
    <dgm:pt modelId="{3F0475EC-06F5-41FF-A463-5D9B04C363C0}" type="pres">
      <dgm:prSet presAssocID="{C57E9F7C-AEDC-4A61-B73F-53CC99063495}" presName="vertSpace3" presStyleLbl="node1" presStyleIdx="1" presStyleCnt="3"/>
      <dgm:spPr/>
      <dgm:t>
        <a:bodyPr/>
        <a:lstStyle/>
        <a:p>
          <a:endParaRPr lang="en-US"/>
        </a:p>
      </dgm:t>
    </dgm:pt>
    <dgm:pt modelId="{10900084-ECDD-4E81-8ABA-E4B4ED099945}" type="pres">
      <dgm:prSet presAssocID="{C57E9F7C-AEDC-4A61-B73F-53CC99063495}" presName="circle3" presStyleLbl="node1" presStyleIdx="2" presStyleCnt="3"/>
      <dgm:spPr>
        <a:solidFill>
          <a:srgbClr val="EFEFFF"/>
        </a:solidFill>
      </dgm:spPr>
      <dgm:t>
        <a:bodyPr/>
        <a:lstStyle/>
        <a:p>
          <a:endParaRPr lang="en-US"/>
        </a:p>
      </dgm:t>
    </dgm:pt>
    <dgm:pt modelId="{C54327A7-731D-4593-9E83-414B1655B336}" type="pres">
      <dgm:prSet presAssocID="{C57E9F7C-AEDC-4A61-B73F-53CC99063495}" presName="rect3" presStyleLbl="alignAcc1" presStyleIdx="2" presStyleCnt="3"/>
      <dgm:spPr/>
      <dgm:t>
        <a:bodyPr/>
        <a:lstStyle/>
        <a:p>
          <a:endParaRPr lang="en-US"/>
        </a:p>
      </dgm:t>
    </dgm:pt>
    <dgm:pt modelId="{D5769DB4-CD17-45B3-B250-1800285D82CF}" type="pres">
      <dgm:prSet presAssocID="{166AC188-B773-4219-B083-B5D66E8DB431}" presName="rect1ParTxNoCh" presStyleLbl="alignAcc1" presStyleIdx="2" presStyleCnt="3">
        <dgm:presLayoutVars>
          <dgm:chMax val="1"/>
          <dgm:bulletEnabled val="1"/>
        </dgm:presLayoutVars>
      </dgm:prSet>
      <dgm:spPr/>
      <dgm:t>
        <a:bodyPr/>
        <a:lstStyle/>
        <a:p>
          <a:endParaRPr lang="en-US"/>
        </a:p>
      </dgm:t>
    </dgm:pt>
    <dgm:pt modelId="{F7A9FE01-D812-42A4-9381-80A6D11054BA}" type="pres">
      <dgm:prSet presAssocID="{8EE9D7C6-F8D3-4EE6-9FEA-51DFDC849437}" presName="rect2ParTxNoCh" presStyleLbl="alignAcc1" presStyleIdx="2" presStyleCnt="3">
        <dgm:presLayoutVars>
          <dgm:chMax val="1"/>
          <dgm:bulletEnabled val="1"/>
        </dgm:presLayoutVars>
      </dgm:prSet>
      <dgm:spPr/>
      <dgm:t>
        <a:bodyPr/>
        <a:lstStyle/>
        <a:p>
          <a:endParaRPr lang="en-US"/>
        </a:p>
      </dgm:t>
    </dgm:pt>
    <dgm:pt modelId="{AF0BA0DF-0886-41C4-B954-591593FB6D0C}" type="pres">
      <dgm:prSet presAssocID="{C57E9F7C-AEDC-4A61-B73F-53CC99063495}" presName="rect3ParTxNoCh" presStyleLbl="alignAcc1" presStyleIdx="2" presStyleCnt="3">
        <dgm:presLayoutVars>
          <dgm:chMax val="1"/>
          <dgm:bulletEnabled val="1"/>
        </dgm:presLayoutVars>
      </dgm:prSet>
      <dgm:spPr/>
      <dgm:t>
        <a:bodyPr/>
        <a:lstStyle/>
        <a:p>
          <a:endParaRPr lang="en-US"/>
        </a:p>
      </dgm:t>
    </dgm:pt>
  </dgm:ptLst>
  <dgm:cxnLst>
    <dgm:cxn modelId="{D6AACC6B-D6BA-4A84-AE1C-25F7ACB2A7AF}" type="presOf" srcId="{8EE9D7C6-F8D3-4EE6-9FEA-51DFDC849437}" destId="{AA9647E3-D0C4-4BEA-8300-8753BF064B9F}" srcOrd="0" destOrd="0" presId="urn:microsoft.com/office/officeart/2005/8/layout/target3"/>
    <dgm:cxn modelId="{FACF120A-61CF-4ACE-83D3-413F520862F7}" type="presOf" srcId="{C57E9F7C-AEDC-4A61-B73F-53CC99063495}" destId="{AF0BA0DF-0886-41C4-B954-591593FB6D0C}" srcOrd="1" destOrd="0" presId="urn:microsoft.com/office/officeart/2005/8/layout/target3"/>
    <dgm:cxn modelId="{1BB6BDD8-95EC-426F-BE5D-A3F0DED7A638}" type="presOf" srcId="{07BD2598-AF44-465E-85B4-6B1735C3C82A}" destId="{6D214E54-C757-4DFE-9153-5E3602381834}" srcOrd="0" destOrd="0" presId="urn:microsoft.com/office/officeart/2005/8/layout/target3"/>
    <dgm:cxn modelId="{A4146C4F-0ADC-465B-B1B2-F7BCF4A15B12}" srcId="{07BD2598-AF44-465E-85B4-6B1735C3C82A}" destId="{C57E9F7C-AEDC-4A61-B73F-53CC99063495}" srcOrd="2" destOrd="0" parTransId="{2AEBC0C1-B30F-4D71-93F7-0BB992B0103D}" sibTransId="{3E1A7FFB-3B7B-4D29-AF5F-E12CC9764292}"/>
    <dgm:cxn modelId="{04B5E857-7A83-4EC5-B12A-B4A1DB68695E}" type="presOf" srcId="{C57E9F7C-AEDC-4A61-B73F-53CC99063495}" destId="{C54327A7-731D-4593-9E83-414B1655B336}" srcOrd="0" destOrd="0" presId="urn:microsoft.com/office/officeart/2005/8/layout/target3"/>
    <dgm:cxn modelId="{F6F8F945-4DA0-4C84-8BA5-FFDA4FD64394}" type="presOf" srcId="{166AC188-B773-4219-B083-B5D66E8DB431}" destId="{AD583F8E-D318-43C3-8419-9A2F81BB4885}" srcOrd="0" destOrd="0" presId="urn:microsoft.com/office/officeart/2005/8/layout/target3"/>
    <dgm:cxn modelId="{66489E5A-031A-42FE-8907-3F648EFA05DC}" type="presOf" srcId="{8EE9D7C6-F8D3-4EE6-9FEA-51DFDC849437}" destId="{F7A9FE01-D812-42A4-9381-80A6D11054BA}" srcOrd="1" destOrd="0" presId="urn:microsoft.com/office/officeart/2005/8/layout/target3"/>
    <dgm:cxn modelId="{75644FA6-8D90-4EC2-B43A-21F8D05439C3}" type="presOf" srcId="{166AC188-B773-4219-B083-B5D66E8DB431}" destId="{D5769DB4-CD17-45B3-B250-1800285D82CF}" srcOrd="1" destOrd="0" presId="urn:microsoft.com/office/officeart/2005/8/layout/target3"/>
    <dgm:cxn modelId="{F8603FA6-B7F5-4E2C-AFE4-417944183E8E}" srcId="{07BD2598-AF44-465E-85B4-6B1735C3C82A}" destId="{166AC188-B773-4219-B083-B5D66E8DB431}" srcOrd="0" destOrd="0" parTransId="{F5273DDD-DE26-44A7-BB78-7AB31D762A98}" sibTransId="{E38A9EE6-51A5-461B-B371-AA8ECA8E71DE}"/>
    <dgm:cxn modelId="{65FBBE2D-3CCF-41EA-9BE5-064AFC36EDF7}" srcId="{07BD2598-AF44-465E-85B4-6B1735C3C82A}" destId="{8EE9D7C6-F8D3-4EE6-9FEA-51DFDC849437}" srcOrd="1" destOrd="0" parTransId="{0DE2D562-C5DE-48A5-8E66-DFAA39D9284F}" sibTransId="{1118B57D-7543-4832-A2D8-F88257FB886F}"/>
    <dgm:cxn modelId="{C7AD03C1-A51E-4336-AC72-1917669DA435}" type="presParOf" srcId="{6D214E54-C757-4DFE-9153-5E3602381834}" destId="{8A304F8B-948A-40F4-AF6F-994E9EBA56AB}" srcOrd="0" destOrd="0" presId="urn:microsoft.com/office/officeart/2005/8/layout/target3"/>
    <dgm:cxn modelId="{985FF582-71B3-4A95-932A-AEF5BB0159C1}" type="presParOf" srcId="{6D214E54-C757-4DFE-9153-5E3602381834}" destId="{3C064F8E-C2D8-4630-8CE7-AD91AFD15EE1}" srcOrd="1" destOrd="0" presId="urn:microsoft.com/office/officeart/2005/8/layout/target3"/>
    <dgm:cxn modelId="{AA8DDF24-4FDE-4E9F-A774-A14D02970672}" type="presParOf" srcId="{6D214E54-C757-4DFE-9153-5E3602381834}" destId="{AD583F8E-D318-43C3-8419-9A2F81BB4885}" srcOrd="2" destOrd="0" presId="urn:microsoft.com/office/officeart/2005/8/layout/target3"/>
    <dgm:cxn modelId="{611C646A-1CC8-4C5E-A586-B516330450C2}" type="presParOf" srcId="{6D214E54-C757-4DFE-9153-5E3602381834}" destId="{B3AF8059-9B10-4951-BA0B-1ADB253CE374}" srcOrd="3" destOrd="0" presId="urn:microsoft.com/office/officeart/2005/8/layout/target3"/>
    <dgm:cxn modelId="{466B909F-75D6-491E-AE00-31B9257167EF}" type="presParOf" srcId="{6D214E54-C757-4DFE-9153-5E3602381834}" destId="{48D1D08C-7D95-4944-A8CC-90CAB09E650D}" srcOrd="4" destOrd="0" presId="urn:microsoft.com/office/officeart/2005/8/layout/target3"/>
    <dgm:cxn modelId="{08543678-F58D-49F5-A197-F43D86706AD1}" type="presParOf" srcId="{6D214E54-C757-4DFE-9153-5E3602381834}" destId="{AA9647E3-D0C4-4BEA-8300-8753BF064B9F}" srcOrd="5" destOrd="0" presId="urn:microsoft.com/office/officeart/2005/8/layout/target3"/>
    <dgm:cxn modelId="{0608E05D-3640-4B2B-906C-618E8BA6751A}" type="presParOf" srcId="{6D214E54-C757-4DFE-9153-5E3602381834}" destId="{3F0475EC-06F5-41FF-A463-5D9B04C363C0}" srcOrd="6" destOrd="0" presId="urn:microsoft.com/office/officeart/2005/8/layout/target3"/>
    <dgm:cxn modelId="{F2FEE893-D6A6-43DC-9F02-7F0519AEEA09}" type="presParOf" srcId="{6D214E54-C757-4DFE-9153-5E3602381834}" destId="{10900084-ECDD-4E81-8ABA-E4B4ED099945}" srcOrd="7" destOrd="0" presId="urn:microsoft.com/office/officeart/2005/8/layout/target3"/>
    <dgm:cxn modelId="{D7D1564C-5DAC-43F9-95A2-C14B58D750FF}" type="presParOf" srcId="{6D214E54-C757-4DFE-9153-5E3602381834}" destId="{C54327A7-731D-4593-9E83-414B1655B336}" srcOrd="8" destOrd="0" presId="urn:microsoft.com/office/officeart/2005/8/layout/target3"/>
    <dgm:cxn modelId="{6BA8A4F8-8DC0-4AD6-AA4C-F8A34074FC1F}" type="presParOf" srcId="{6D214E54-C757-4DFE-9153-5E3602381834}" destId="{D5769DB4-CD17-45B3-B250-1800285D82CF}" srcOrd="9" destOrd="0" presId="urn:microsoft.com/office/officeart/2005/8/layout/target3"/>
    <dgm:cxn modelId="{3FA73CDD-FFD9-4C80-9BED-D281EA83CB57}" type="presParOf" srcId="{6D214E54-C757-4DFE-9153-5E3602381834}" destId="{F7A9FE01-D812-42A4-9381-80A6D11054BA}" srcOrd="10" destOrd="0" presId="urn:microsoft.com/office/officeart/2005/8/layout/target3"/>
    <dgm:cxn modelId="{A9D67B34-30F1-4063-80A1-90D765E5A46B}" type="presParOf" srcId="{6D214E54-C757-4DFE-9153-5E3602381834}" destId="{AF0BA0DF-0886-41C4-B954-591593FB6D0C}" srcOrd="11"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4D4902-FEC1-4DB4-87F8-D6A73CBF24DF}" type="doc">
      <dgm:prSet loTypeId="urn:microsoft.com/office/officeart/2005/8/layout/radial2" loCatId="relationship" qsTypeId="urn:microsoft.com/office/officeart/2005/8/quickstyle/3d4" qsCatId="3D" csTypeId="urn:microsoft.com/office/officeart/2005/8/colors/accent1_2" csCatId="accent1" phldr="1"/>
      <dgm:spPr/>
      <dgm:t>
        <a:bodyPr/>
        <a:lstStyle/>
        <a:p>
          <a:endParaRPr lang="ru-RU"/>
        </a:p>
      </dgm:t>
    </dgm:pt>
    <dgm:pt modelId="{949F0C25-C412-431A-BCBD-3BAAA34EC63E}">
      <dgm:prSet phldrT="[Текст]" custT="1"/>
      <dgm:spPr>
        <a:solidFill>
          <a:schemeClr val="tx2">
            <a:lumMod val="20000"/>
            <a:lumOff val="80000"/>
          </a:schemeClr>
        </a:solidFill>
      </dgm:spPr>
      <dgm:t>
        <a:bodyPr/>
        <a:lstStyle/>
        <a:p>
          <a:r>
            <a:rPr lang="ro-RO" sz="2400" b="1" dirty="0" smtClean="0">
              <a:solidFill>
                <a:srgbClr val="000066"/>
              </a:solidFill>
            </a:rPr>
            <a:t>Modifică secreția hormonilor hipotalamici și hipofizari</a:t>
          </a:r>
          <a:endParaRPr lang="ru-RU" sz="2400" b="1" dirty="0">
            <a:solidFill>
              <a:srgbClr val="000066"/>
            </a:solidFill>
          </a:endParaRPr>
        </a:p>
      </dgm:t>
    </dgm:pt>
    <dgm:pt modelId="{E213B39B-10A8-4535-AE86-ACBA05571E0C}" type="parTrans" cxnId="{A34CA8EB-4D40-47DA-AEAC-60EACDDB056B}">
      <dgm:prSet/>
      <dgm:spPr/>
      <dgm:t>
        <a:bodyPr/>
        <a:lstStyle/>
        <a:p>
          <a:endParaRPr lang="ru-RU"/>
        </a:p>
      </dgm:t>
    </dgm:pt>
    <dgm:pt modelId="{6AB4AE26-3CEA-44D3-B335-B810A91087F0}" type="sibTrans" cxnId="{A34CA8EB-4D40-47DA-AEAC-60EACDDB056B}">
      <dgm:prSet/>
      <dgm:spPr/>
      <dgm:t>
        <a:bodyPr/>
        <a:lstStyle/>
        <a:p>
          <a:endParaRPr lang="ru-RU"/>
        </a:p>
      </dgm:t>
    </dgm:pt>
    <dgm:pt modelId="{4F8D041E-2F2C-4C75-B37B-29DD2EB753B3}">
      <dgm:prSet phldrT="[Текст]" custT="1"/>
      <dgm:spPr>
        <a:solidFill>
          <a:schemeClr val="tx2">
            <a:lumMod val="20000"/>
            <a:lumOff val="80000"/>
          </a:schemeClr>
        </a:solidFill>
      </dgm:spPr>
      <dgm:t>
        <a:bodyPr/>
        <a:lstStyle/>
        <a:p>
          <a:r>
            <a:rPr lang="ro-RO" sz="2400" b="1" dirty="0" smtClean="0">
              <a:solidFill>
                <a:srgbClr val="000066"/>
              </a:solidFill>
            </a:rPr>
            <a:t>Efect ”permisiv” pentru acțiunea hormonilor sexuali femenini</a:t>
          </a:r>
          <a:endParaRPr lang="ru-RU" sz="2400" b="1" dirty="0">
            <a:solidFill>
              <a:srgbClr val="000066"/>
            </a:solidFill>
          </a:endParaRPr>
        </a:p>
      </dgm:t>
    </dgm:pt>
    <dgm:pt modelId="{159F0BCF-0037-4F1A-8A25-CBE1A799C7DF}" type="parTrans" cxnId="{993EDAEF-671E-4AF5-861F-555CE4D04497}">
      <dgm:prSet/>
      <dgm:spPr/>
      <dgm:t>
        <a:bodyPr/>
        <a:lstStyle/>
        <a:p>
          <a:endParaRPr lang="ru-RU"/>
        </a:p>
      </dgm:t>
    </dgm:pt>
    <dgm:pt modelId="{051FAD9D-9364-406C-9012-A84C7603EEFA}" type="sibTrans" cxnId="{993EDAEF-671E-4AF5-861F-555CE4D04497}">
      <dgm:prSet/>
      <dgm:spPr/>
      <dgm:t>
        <a:bodyPr/>
        <a:lstStyle/>
        <a:p>
          <a:endParaRPr lang="ru-RU"/>
        </a:p>
      </dgm:t>
    </dgm:pt>
    <dgm:pt modelId="{B3EAE72B-71A4-4854-97A5-D742569DB38C}">
      <dgm:prSet phldrT="[Текст]" custT="1"/>
      <dgm:spPr>
        <a:solidFill>
          <a:schemeClr val="tx2">
            <a:lumMod val="20000"/>
            <a:lumOff val="80000"/>
          </a:schemeClr>
        </a:solidFill>
      </dgm:spPr>
      <dgm:t>
        <a:bodyPr/>
        <a:lstStyle/>
        <a:p>
          <a:r>
            <a:rPr lang="ro-RO" sz="2400" b="1" dirty="0" smtClean="0">
              <a:solidFill>
                <a:srgbClr val="000066"/>
              </a:solidFill>
            </a:rPr>
            <a:t>Reglează metabolismul hormonilor sexuali în țesuturile periferice</a:t>
          </a:r>
          <a:endParaRPr lang="ru-RU" sz="2400" b="1" dirty="0">
            <a:solidFill>
              <a:srgbClr val="000066"/>
            </a:solidFill>
          </a:endParaRPr>
        </a:p>
      </dgm:t>
    </dgm:pt>
    <dgm:pt modelId="{BD6CF523-CFE0-46B4-91C5-77765857375E}" type="parTrans" cxnId="{718FDBFA-4188-4640-A8C5-A96A4DAB3FAF}">
      <dgm:prSet/>
      <dgm:spPr/>
      <dgm:t>
        <a:bodyPr/>
        <a:lstStyle/>
        <a:p>
          <a:endParaRPr lang="ru-RU"/>
        </a:p>
      </dgm:t>
    </dgm:pt>
    <dgm:pt modelId="{F4B1BB2B-3AD8-4D0F-B838-575BE2120705}" type="sibTrans" cxnId="{718FDBFA-4188-4640-A8C5-A96A4DAB3FAF}">
      <dgm:prSet/>
      <dgm:spPr/>
      <dgm:t>
        <a:bodyPr/>
        <a:lstStyle/>
        <a:p>
          <a:endParaRPr lang="ru-RU"/>
        </a:p>
      </dgm:t>
    </dgm:pt>
    <dgm:pt modelId="{E943B77A-EB8F-4D3E-A53E-9BB111186C41}">
      <dgm:prSet phldrT="[Текст]" custT="1"/>
      <dgm:spPr>
        <a:solidFill>
          <a:schemeClr val="tx2">
            <a:lumMod val="20000"/>
            <a:lumOff val="80000"/>
          </a:schemeClr>
        </a:solidFill>
      </dgm:spPr>
      <dgm:t>
        <a:bodyPr/>
        <a:lstStyle/>
        <a:p>
          <a:r>
            <a:rPr lang="ro-RO" sz="2400" b="1" dirty="0" smtClean="0">
              <a:solidFill>
                <a:srgbClr val="000066"/>
              </a:solidFill>
            </a:rPr>
            <a:t>Ovocitele – posedă  receptori pentru hormonii tiroidieni</a:t>
          </a:r>
          <a:endParaRPr lang="ru-RU" sz="2400" b="1" dirty="0">
            <a:solidFill>
              <a:srgbClr val="000066"/>
            </a:solidFill>
          </a:endParaRPr>
        </a:p>
      </dgm:t>
    </dgm:pt>
    <dgm:pt modelId="{BC39910F-8F58-46A9-BF41-D63EF24C71DC}" type="parTrans" cxnId="{931F500D-B6C5-4BCF-B0A7-795C3D37C68A}">
      <dgm:prSet/>
      <dgm:spPr/>
      <dgm:t>
        <a:bodyPr/>
        <a:lstStyle/>
        <a:p>
          <a:endParaRPr lang="ru-RU"/>
        </a:p>
      </dgm:t>
    </dgm:pt>
    <dgm:pt modelId="{04A62537-6B05-42F2-A4CF-43F93FA282C0}" type="sibTrans" cxnId="{931F500D-B6C5-4BCF-B0A7-795C3D37C68A}">
      <dgm:prSet/>
      <dgm:spPr/>
      <dgm:t>
        <a:bodyPr/>
        <a:lstStyle/>
        <a:p>
          <a:endParaRPr lang="ru-RU"/>
        </a:p>
      </dgm:t>
    </dgm:pt>
    <dgm:pt modelId="{62728901-7E6A-41B4-BBC9-0D727B0A6DE9}" type="pres">
      <dgm:prSet presAssocID="{F64D4902-FEC1-4DB4-87F8-D6A73CBF24DF}" presName="composite" presStyleCnt="0">
        <dgm:presLayoutVars>
          <dgm:chMax val="5"/>
          <dgm:dir/>
          <dgm:animLvl val="ctr"/>
          <dgm:resizeHandles val="exact"/>
        </dgm:presLayoutVars>
      </dgm:prSet>
      <dgm:spPr/>
      <dgm:t>
        <a:bodyPr/>
        <a:lstStyle/>
        <a:p>
          <a:endParaRPr lang="ru-RU"/>
        </a:p>
      </dgm:t>
    </dgm:pt>
    <dgm:pt modelId="{8F83D622-6B31-452F-B628-2248896186FA}" type="pres">
      <dgm:prSet presAssocID="{F64D4902-FEC1-4DB4-87F8-D6A73CBF24DF}" presName="cycle" presStyleCnt="0"/>
      <dgm:spPr/>
    </dgm:pt>
    <dgm:pt modelId="{8757FAEC-6BCB-4413-86B3-CCAFB346B2E8}" type="pres">
      <dgm:prSet presAssocID="{F64D4902-FEC1-4DB4-87F8-D6A73CBF24DF}" presName="centerShape" presStyleCnt="0"/>
      <dgm:spPr/>
    </dgm:pt>
    <dgm:pt modelId="{48EDB4E0-A734-4D06-A183-D429D3A92CC8}" type="pres">
      <dgm:prSet presAssocID="{F64D4902-FEC1-4DB4-87F8-D6A73CBF24DF}" presName="connSite" presStyleLbl="node1" presStyleIdx="0" presStyleCnt="5"/>
      <dgm:spPr/>
    </dgm:pt>
    <dgm:pt modelId="{D3900A16-7D08-49F2-99A2-52EB024BEF9C}" type="pres">
      <dgm:prSet presAssocID="{F64D4902-FEC1-4DB4-87F8-D6A73CBF24DF}" presName="visible" presStyleLbl="node1" presStyleIdx="0" presStyleCnt="5" custScaleX="128391" custScaleY="115901" custLinFactNeighborX="-79859" custLinFactNeighborY="-6262"/>
      <dgm:spPr>
        <a:blipFill rotWithShape="0">
          <a:blip xmlns:r="http://schemas.openxmlformats.org/officeDocument/2006/relationships" r:embed="rId1"/>
          <a:stretch>
            <a:fillRect/>
          </a:stretch>
        </a:blipFill>
      </dgm:spPr>
    </dgm:pt>
    <dgm:pt modelId="{CF064EB6-7F23-46F3-8F03-51B1505A5EED}" type="pres">
      <dgm:prSet presAssocID="{E213B39B-10A8-4535-AE86-ACBA05571E0C}" presName="Name25" presStyleLbl="parChTrans1D1" presStyleIdx="0" presStyleCnt="4"/>
      <dgm:spPr/>
      <dgm:t>
        <a:bodyPr/>
        <a:lstStyle/>
        <a:p>
          <a:endParaRPr lang="ru-RU"/>
        </a:p>
      </dgm:t>
    </dgm:pt>
    <dgm:pt modelId="{1FCDB870-2B39-4DA3-B3AC-14EF6CE4D5AE}" type="pres">
      <dgm:prSet presAssocID="{949F0C25-C412-431A-BCBD-3BAAA34EC63E}" presName="node" presStyleCnt="0"/>
      <dgm:spPr/>
    </dgm:pt>
    <dgm:pt modelId="{8DF7D8C0-3B8C-4566-8169-6E5C4133C4C4}" type="pres">
      <dgm:prSet presAssocID="{949F0C25-C412-431A-BCBD-3BAAA34EC63E}" presName="parentNode" presStyleLbl="node1" presStyleIdx="1" presStyleCnt="5" custScaleX="498846" custLinFactX="30812" custLinFactNeighborX="100000" custLinFactNeighborY="-4539">
        <dgm:presLayoutVars>
          <dgm:chMax val="1"/>
          <dgm:bulletEnabled val="1"/>
        </dgm:presLayoutVars>
      </dgm:prSet>
      <dgm:spPr/>
      <dgm:t>
        <a:bodyPr/>
        <a:lstStyle/>
        <a:p>
          <a:endParaRPr lang="ru-RU"/>
        </a:p>
      </dgm:t>
    </dgm:pt>
    <dgm:pt modelId="{E4D00F0D-4537-49DC-B7AB-14CC67586BD0}" type="pres">
      <dgm:prSet presAssocID="{949F0C25-C412-431A-BCBD-3BAAA34EC63E}" presName="childNode" presStyleLbl="revTx" presStyleIdx="0" presStyleCnt="0">
        <dgm:presLayoutVars>
          <dgm:bulletEnabled val="1"/>
        </dgm:presLayoutVars>
      </dgm:prSet>
      <dgm:spPr/>
      <dgm:t>
        <a:bodyPr/>
        <a:lstStyle/>
        <a:p>
          <a:endParaRPr lang="ru-RU"/>
        </a:p>
      </dgm:t>
    </dgm:pt>
    <dgm:pt modelId="{A8303FD4-FF8F-4406-A989-901EE3EE49B8}" type="pres">
      <dgm:prSet presAssocID="{159F0BCF-0037-4F1A-8A25-CBE1A799C7DF}" presName="Name25" presStyleLbl="parChTrans1D1" presStyleIdx="1" presStyleCnt="4"/>
      <dgm:spPr/>
      <dgm:t>
        <a:bodyPr/>
        <a:lstStyle/>
        <a:p>
          <a:endParaRPr lang="ru-RU"/>
        </a:p>
      </dgm:t>
    </dgm:pt>
    <dgm:pt modelId="{02554F2D-9835-44A4-BE5E-B4A68874CCAE}" type="pres">
      <dgm:prSet presAssocID="{4F8D041E-2F2C-4C75-B37B-29DD2EB753B3}" presName="node" presStyleCnt="0"/>
      <dgm:spPr/>
    </dgm:pt>
    <dgm:pt modelId="{D7003AB6-5A3A-4BAE-94A7-E91506842BBA}" type="pres">
      <dgm:prSet presAssocID="{4F8D041E-2F2C-4C75-B37B-29DD2EB753B3}" presName="parentNode" presStyleLbl="node1" presStyleIdx="2" presStyleCnt="5" custScaleX="498846" custLinFactX="100000" custLinFactNeighborX="153518" custLinFactNeighborY="6245">
        <dgm:presLayoutVars>
          <dgm:chMax val="1"/>
          <dgm:bulletEnabled val="1"/>
        </dgm:presLayoutVars>
      </dgm:prSet>
      <dgm:spPr/>
      <dgm:t>
        <a:bodyPr/>
        <a:lstStyle/>
        <a:p>
          <a:endParaRPr lang="ru-RU"/>
        </a:p>
      </dgm:t>
    </dgm:pt>
    <dgm:pt modelId="{CABADCB2-C357-41F1-B969-656E76CBE23E}" type="pres">
      <dgm:prSet presAssocID="{4F8D041E-2F2C-4C75-B37B-29DD2EB753B3}" presName="childNode" presStyleLbl="revTx" presStyleIdx="0" presStyleCnt="0">
        <dgm:presLayoutVars>
          <dgm:bulletEnabled val="1"/>
        </dgm:presLayoutVars>
      </dgm:prSet>
      <dgm:spPr/>
    </dgm:pt>
    <dgm:pt modelId="{4D1106D0-A85F-488D-BF2E-9FDEC7422D95}" type="pres">
      <dgm:prSet presAssocID="{BD6CF523-CFE0-46B4-91C5-77765857375E}" presName="Name25" presStyleLbl="parChTrans1D1" presStyleIdx="2" presStyleCnt="4"/>
      <dgm:spPr/>
      <dgm:t>
        <a:bodyPr/>
        <a:lstStyle/>
        <a:p>
          <a:endParaRPr lang="ru-RU"/>
        </a:p>
      </dgm:t>
    </dgm:pt>
    <dgm:pt modelId="{D6516C4C-E318-4241-852C-7A026E18BA41}" type="pres">
      <dgm:prSet presAssocID="{B3EAE72B-71A4-4854-97A5-D742569DB38C}" presName="node" presStyleCnt="0"/>
      <dgm:spPr/>
    </dgm:pt>
    <dgm:pt modelId="{10C9AD41-A9FB-439D-89B4-56FAEF150758}" type="pres">
      <dgm:prSet presAssocID="{B3EAE72B-71A4-4854-97A5-D742569DB38C}" presName="parentNode" presStyleLbl="node1" presStyleIdx="3" presStyleCnt="5" custScaleX="498846" custLinFactX="100000" custLinFactNeighborX="153518" custLinFactNeighborY="-228">
        <dgm:presLayoutVars>
          <dgm:chMax val="1"/>
          <dgm:bulletEnabled val="1"/>
        </dgm:presLayoutVars>
      </dgm:prSet>
      <dgm:spPr/>
      <dgm:t>
        <a:bodyPr/>
        <a:lstStyle/>
        <a:p>
          <a:endParaRPr lang="ru-RU"/>
        </a:p>
      </dgm:t>
    </dgm:pt>
    <dgm:pt modelId="{30BAF76C-ECF4-4C42-B7EC-1926F1232000}" type="pres">
      <dgm:prSet presAssocID="{B3EAE72B-71A4-4854-97A5-D742569DB38C}" presName="childNode" presStyleLbl="revTx" presStyleIdx="0" presStyleCnt="0">
        <dgm:presLayoutVars>
          <dgm:bulletEnabled val="1"/>
        </dgm:presLayoutVars>
      </dgm:prSet>
      <dgm:spPr/>
      <dgm:t>
        <a:bodyPr/>
        <a:lstStyle/>
        <a:p>
          <a:endParaRPr lang="ru-RU"/>
        </a:p>
      </dgm:t>
    </dgm:pt>
    <dgm:pt modelId="{93D34C62-BB7E-4618-9519-22538E01B92F}" type="pres">
      <dgm:prSet presAssocID="{BC39910F-8F58-46A9-BF41-D63EF24C71DC}" presName="Name25" presStyleLbl="parChTrans1D1" presStyleIdx="3" presStyleCnt="4"/>
      <dgm:spPr/>
      <dgm:t>
        <a:bodyPr/>
        <a:lstStyle/>
        <a:p>
          <a:endParaRPr lang="ru-RU"/>
        </a:p>
      </dgm:t>
    </dgm:pt>
    <dgm:pt modelId="{8D579657-D561-4477-BA09-4DD7E2D967D1}" type="pres">
      <dgm:prSet presAssocID="{E943B77A-EB8F-4D3E-A53E-9BB111186C41}" presName="node" presStyleCnt="0"/>
      <dgm:spPr/>
    </dgm:pt>
    <dgm:pt modelId="{56592413-4636-4D06-A4B7-0868D41ECB79}" type="pres">
      <dgm:prSet presAssocID="{E943B77A-EB8F-4D3E-A53E-9BB111186C41}" presName="parentNode" presStyleLbl="node1" presStyleIdx="4" presStyleCnt="5" custScaleX="498846" custLinFactX="45206" custLinFactNeighborX="100000" custLinFactNeighborY="-3837">
        <dgm:presLayoutVars>
          <dgm:chMax val="1"/>
          <dgm:bulletEnabled val="1"/>
        </dgm:presLayoutVars>
      </dgm:prSet>
      <dgm:spPr/>
      <dgm:t>
        <a:bodyPr/>
        <a:lstStyle/>
        <a:p>
          <a:endParaRPr lang="ru-RU"/>
        </a:p>
      </dgm:t>
    </dgm:pt>
    <dgm:pt modelId="{AB3545CA-B1E0-4562-A5B7-F91555E74F12}" type="pres">
      <dgm:prSet presAssocID="{E943B77A-EB8F-4D3E-A53E-9BB111186C41}" presName="childNode" presStyleLbl="revTx" presStyleIdx="0" presStyleCnt="0">
        <dgm:presLayoutVars>
          <dgm:bulletEnabled val="1"/>
        </dgm:presLayoutVars>
      </dgm:prSet>
      <dgm:spPr/>
    </dgm:pt>
  </dgm:ptLst>
  <dgm:cxnLst>
    <dgm:cxn modelId="{90CA16C4-E275-49E9-8F75-9B760870E499}" type="presOf" srcId="{F64D4902-FEC1-4DB4-87F8-D6A73CBF24DF}" destId="{62728901-7E6A-41B4-BBC9-0D727B0A6DE9}" srcOrd="0" destOrd="0" presId="urn:microsoft.com/office/officeart/2005/8/layout/radial2"/>
    <dgm:cxn modelId="{A34CA8EB-4D40-47DA-AEAC-60EACDDB056B}" srcId="{F64D4902-FEC1-4DB4-87F8-D6A73CBF24DF}" destId="{949F0C25-C412-431A-BCBD-3BAAA34EC63E}" srcOrd="0" destOrd="0" parTransId="{E213B39B-10A8-4535-AE86-ACBA05571E0C}" sibTransId="{6AB4AE26-3CEA-44D3-B335-B810A91087F0}"/>
    <dgm:cxn modelId="{CA3B5FEE-C6F3-4806-A42A-63A6290AA150}" type="presOf" srcId="{E213B39B-10A8-4535-AE86-ACBA05571E0C}" destId="{CF064EB6-7F23-46F3-8F03-51B1505A5EED}" srcOrd="0" destOrd="0" presId="urn:microsoft.com/office/officeart/2005/8/layout/radial2"/>
    <dgm:cxn modelId="{931F500D-B6C5-4BCF-B0A7-795C3D37C68A}" srcId="{F64D4902-FEC1-4DB4-87F8-D6A73CBF24DF}" destId="{E943B77A-EB8F-4D3E-A53E-9BB111186C41}" srcOrd="3" destOrd="0" parTransId="{BC39910F-8F58-46A9-BF41-D63EF24C71DC}" sibTransId="{04A62537-6B05-42F2-A4CF-43F93FA282C0}"/>
    <dgm:cxn modelId="{44064CE2-7203-4F9C-A265-64B1133DCAA1}" type="presOf" srcId="{BD6CF523-CFE0-46B4-91C5-77765857375E}" destId="{4D1106D0-A85F-488D-BF2E-9FDEC7422D95}" srcOrd="0" destOrd="0" presId="urn:microsoft.com/office/officeart/2005/8/layout/radial2"/>
    <dgm:cxn modelId="{D90AE41A-6D87-441C-8A7E-40C159CF8746}" type="presOf" srcId="{949F0C25-C412-431A-BCBD-3BAAA34EC63E}" destId="{8DF7D8C0-3B8C-4566-8169-6E5C4133C4C4}" srcOrd="0" destOrd="0" presId="urn:microsoft.com/office/officeart/2005/8/layout/radial2"/>
    <dgm:cxn modelId="{0A6A2438-3234-4C17-9107-8ED01DE8D8A8}" type="presOf" srcId="{E943B77A-EB8F-4D3E-A53E-9BB111186C41}" destId="{56592413-4636-4D06-A4B7-0868D41ECB79}" srcOrd="0" destOrd="0" presId="urn:microsoft.com/office/officeart/2005/8/layout/radial2"/>
    <dgm:cxn modelId="{D2FCA455-E201-4359-BC74-B6DEA431EC6B}" type="presOf" srcId="{B3EAE72B-71A4-4854-97A5-D742569DB38C}" destId="{10C9AD41-A9FB-439D-89B4-56FAEF150758}" srcOrd="0" destOrd="0" presId="urn:microsoft.com/office/officeart/2005/8/layout/radial2"/>
    <dgm:cxn modelId="{19873112-7A72-4549-890B-B4790776AD50}" type="presOf" srcId="{BC39910F-8F58-46A9-BF41-D63EF24C71DC}" destId="{93D34C62-BB7E-4618-9519-22538E01B92F}" srcOrd="0" destOrd="0" presId="urn:microsoft.com/office/officeart/2005/8/layout/radial2"/>
    <dgm:cxn modelId="{6F44FA37-5664-4C34-A9CA-8E5BC4876893}" type="presOf" srcId="{159F0BCF-0037-4F1A-8A25-CBE1A799C7DF}" destId="{A8303FD4-FF8F-4406-A989-901EE3EE49B8}" srcOrd="0" destOrd="0" presId="urn:microsoft.com/office/officeart/2005/8/layout/radial2"/>
    <dgm:cxn modelId="{993EDAEF-671E-4AF5-861F-555CE4D04497}" srcId="{F64D4902-FEC1-4DB4-87F8-D6A73CBF24DF}" destId="{4F8D041E-2F2C-4C75-B37B-29DD2EB753B3}" srcOrd="1" destOrd="0" parTransId="{159F0BCF-0037-4F1A-8A25-CBE1A799C7DF}" sibTransId="{051FAD9D-9364-406C-9012-A84C7603EEFA}"/>
    <dgm:cxn modelId="{718FDBFA-4188-4640-A8C5-A96A4DAB3FAF}" srcId="{F64D4902-FEC1-4DB4-87F8-D6A73CBF24DF}" destId="{B3EAE72B-71A4-4854-97A5-D742569DB38C}" srcOrd="2" destOrd="0" parTransId="{BD6CF523-CFE0-46B4-91C5-77765857375E}" sibTransId="{F4B1BB2B-3AD8-4D0F-B838-575BE2120705}"/>
    <dgm:cxn modelId="{36502733-7A09-4A6A-93CA-7373DB411D35}" type="presOf" srcId="{4F8D041E-2F2C-4C75-B37B-29DD2EB753B3}" destId="{D7003AB6-5A3A-4BAE-94A7-E91506842BBA}" srcOrd="0" destOrd="0" presId="urn:microsoft.com/office/officeart/2005/8/layout/radial2"/>
    <dgm:cxn modelId="{7801941F-8C79-4698-9086-296F0DC6C886}" type="presParOf" srcId="{62728901-7E6A-41B4-BBC9-0D727B0A6DE9}" destId="{8F83D622-6B31-452F-B628-2248896186FA}" srcOrd="0" destOrd="0" presId="urn:microsoft.com/office/officeart/2005/8/layout/radial2"/>
    <dgm:cxn modelId="{37DAA8BB-BE3A-4C23-B2ED-0BA85923DABC}" type="presParOf" srcId="{8F83D622-6B31-452F-B628-2248896186FA}" destId="{8757FAEC-6BCB-4413-86B3-CCAFB346B2E8}" srcOrd="0" destOrd="0" presId="urn:microsoft.com/office/officeart/2005/8/layout/radial2"/>
    <dgm:cxn modelId="{7BC50100-B8A9-4DB9-B12F-85BBF8CF1348}" type="presParOf" srcId="{8757FAEC-6BCB-4413-86B3-CCAFB346B2E8}" destId="{48EDB4E0-A734-4D06-A183-D429D3A92CC8}" srcOrd="0" destOrd="0" presId="urn:microsoft.com/office/officeart/2005/8/layout/radial2"/>
    <dgm:cxn modelId="{9020BE8B-2C64-4635-B3C3-96541F7D702A}" type="presParOf" srcId="{8757FAEC-6BCB-4413-86B3-CCAFB346B2E8}" destId="{D3900A16-7D08-49F2-99A2-52EB024BEF9C}" srcOrd="1" destOrd="0" presId="urn:microsoft.com/office/officeart/2005/8/layout/radial2"/>
    <dgm:cxn modelId="{3E3D4DEF-5BBE-4038-94CE-80713DC73184}" type="presParOf" srcId="{8F83D622-6B31-452F-B628-2248896186FA}" destId="{CF064EB6-7F23-46F3-8F03-51B1505A5EED}" srcOrd="1" destOrd="0" presId="urn:microsoft.com/office/officeart/2005/8/layout/radial2"/>
    <dgm:cxn modelId="{C6284E3E-8DA3-4295-8988-CA900D4C359F}" type="presParOf" srcId="{8F83D622-6B31-452F-B628-2248896186FA}" destId="{1FCDB870-2B39-4DA3-B3AC-14EF6CE4D5AE}" srcOrd="2" destOrd="0" presId="urn:microsoft.com/office/officeart/2005/8/layout/radial2"/>
    <dgm:cxn modelId="{1DA48941-877C-4599-A92E-8244B07BE700}" type="presParOf" srcId="{1FCDB870-2B39-4DA3-B3AC-14EF6CE4D5AE}" destId="{8DF7D8C0-3B8C-4566-8169-6E5C4133C4C4}" srcOrd="0" destOrd="0" presId="urn:microsoft.com/office/officeart/2005/8/layout/radial2"/>
    <dgm:cxn modelId="{CDF2935E-61C8-45A8-A6F4-693B4A726F3C}" type="presParOf" srcId="{1FCDB870-2B39-4DA3-B3AC-14EF6CE4D5AE}" destId="{E4D00F0D-4537-49DC-B7AB-14CC67586BD0}" srcOrd="1" destOrd="0" presId="urn:microsoft.com/office/officeart/2005/8/layout/radial2"/>
    <dgm:cxn modelId="{F2268970-00F8-4921-9405-9735CA8CA66C}" type="presParOf" srcId="{8F83D622-6B31-452F-B628-2248896186FA}" destId="{A8303FD4-FF8F-4406-A989-901EE3EE49B8}" srcOrd="3" destOrd="0" presId="urn:microsoft.com/office/officeart/2005/8/layout/radial2"/>
    <dgm:cxn modelId="{5AFA6C2F-E505-4574-ACA4-FDB5247B2B87}" type="presParOf" srcId="{8F83D622-6B31-452F-B628-2248896186FA}" destId="{02554F2D-9835-44A4-BE5E-B4A68874CCAE}" srcOrd="4" destOrd="0" presId="urn:microsoft.com/office/officeart/2005/8/layout/radial2"/>
    <dgm:cxn modelId="{056F0B9D-DF41-4626-88AB-69A502AA5450}" type="presParOf" srcId="{02554F2D-9835-44A4-BE5E-B4A68874CCAE}" destId="{D7003AB6-5A3A-4BAE-94A7-E91506842BBA}" srcOrd="0" destOrd="0" presId="urn:microsoft.com/office/officeart/2005/8/layout/radial2"/>
    <dgm:cxn modelId="{3B28B70B-DD15-4EA6-B373-ACA9DAD8E517}" type="presParOf" srcId="{02554F2D-9835-44A4-BE5E-B4A68874CCAE}" destId="{CABADCB2-C357-41F1-B969-656E76CBE23E}" srcOrd="1" destOrd="0" presId="urn:microsoft.com/office/officeart/2005/8/layout/radial2"/>
    <dgm:cxn modelId="{E1CDC518-C2B0-49ED-9F4E-85EF4DC7987E}" type="presParOf" srcId="{8F83D622-6B31-452F-B628-2248896186FA}" destId="{4D1106D0-A85F-488D-BF2E-9FDEC7422D95}" srcOrd="5" destOrd="0" presId="urn:microsoft.com/office/officeart/2005/8/layout/radial2"/>
    <dgm:cxn modelId="{DA5BBA44-6EB5-4705-9D62-626B6C91F618}" type="presParOf" srcId="{8F83D622-6B31-452F-B628-2248896186FA}" destId="{D6516C4C-E318-4241-852C-7A026E18BA41}" srcOrd="6" destOrd="0" presId="urn:microsoft.com/office/officeart/2005/8/layout/radial2"/>
    <dgm:cxn modelId="{2E3D0AAD-74FA-4EC9-9DA1-D4315B7B39D6}" type="presParOf" srcId="{D6516C4C-E318-4241-852C-7A026E18BA41}" destId="{10C9AD41-A9FB-439D-89B4-56FAEF150758}" srcOrd="0" destOrd="0" presId="urn:microsoft.com/office/officeart/2005/8/layout/radial2"/>
    <dgm:cxn modelId="{5F44226B-B952-4603-8693-06594CC6869D}" type="presParOf" srcId="{D6516C4C-E318-4241-852C-7A026E18BA41}" destId="{30BAF76C-ECF4-4C42-B7EC-1926F1232000}" srcOrd="1" destOrd="0" presId="urn:microsoft.com/office/officeart/2005/8/layout/radial2"/>
    <dgm:cxn modelId="{F2131B17-ED9D-4587-8C26-65A44484B226}" type="presParOf" srcId="{8F83D622-6B31-452F-B628-2248896186FA}" destId="{93D34C62-BB7E-4618-9519-22538E01B92F}" srcOrd="7" destOrd="0" presId="urn:microsoft.com/office/officeart/2005/8/layout/radial2"/>
    <dgm:cxn modelId="{F3EFB96B-C9AA-445D-80B8-933C10E4196D}" type="presParOf" srcId="{8F83D622-6B31-452F-B628-2248896186FA}" destId="{8D579657-D561-4477-BA09-4DD7E2D967D1}" srcOrd="8" destOrd="0" presId="urn:microsoft.com/office/officeart/2005/8/layout/radial2"/>
    <dgm:cxn modelId="{DF5761EF-11BC-4B8C-98AB-D3BF887C9DD4}" type="presParOf" srcId="{8D579657-D561-4477-BA09-4DD7E2D967D1}" destId="{56592413-4636-4D06-A4B7-0868D41ECB79}" srcOrd="0" destOrd="0" presId="urn:microsoft.com/office/officeart/2005/8/layout/radial2"/>
    <dgm:cxn modelId="{22DD7C8B-F3FD-419F-A9A4-A25EF48D7ADF}" type="presParOf" srcId="{8D579657-D561-4477-BA09-4DD7E2D967D1}" destId="{AB3545CA-B1E0-4562-A5B7-F91555E74F12}"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D89F1F-F9A9-43DD-B0AA-3F97EAAF142B}" type="datetimeFigureOut">
              <a:rPr lang="en-US" smtClean="0"/>
              <a:t>5/26/2023</a:t>
            </a:fld>
            <a:endParaRPr 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578FE-1F2E-4E1F-B9EA-D20755D99224}" type="slidenum">
              <a:rPr lang="en-US" smtClean="0"/>
              <a:t>‹#›</a:t>
            </a:fld>
            <a:endParaRPr lang="en-US"/>
          </a:p>
        </p:txBody>
      </p:sp>
    </p:spTree>
    <p:extLst>
      <p:ext uri="{BB962C8B-B14F-4D97-AF65-F5344CB8AC3E}">
        <p14:creationId xmlns:p14="http://schemas.microsoft.com/office/powerpoint/2010/main" val="4063665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cbi.nlm.nih.gov/books/NBK580017/"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thelancet.com/journals/landia/article/PIIS2213-8587(20)30115-7/fulltext"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o.wikipedia.org/wiki/Sintez%C4%83_proteic%C4%83"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ro.wikipedia.org/w/index.php?title=Permisivitate_(biologie)&amp;action=edit&amp;redlink=1" TargetMode="External"/><Relationship Id="rId5" Type="http://schemas.openxmlformats.org/officeDocument/2006/relationships/hyperlink" Target="https://ro.wikipedia.org/wiki/Adrenalin%C4%83" TargetMode="External"/><Relationship Id="rId4" Type="http://schemas.openxmlformats.org/officeDocument/2006/relationships/hyperlink" Target="https://ro.wikipedia.org/wiki/Catecolamin%C4%83"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dirty="0">
                <a:effectLst/>
                <a:latin typeface="Cambria Math" panose="02040503050406030204" pitchFamily="18" charset="0"/>
                <a:ea typeface="Calibri" panose="020F0502020204030204" pitchFamily="34" charset="0"/>
                <a:cs typeface="Times New Roman" panose="02020603050405020304" pitchFamily="18" charset="0"/>
              </a:rPr>
              <a:t>Deoarece hormonii secretați de glanda tiroidă au importante roluri în procesele metabolice și de dezvoltare a organismelor în creștere, dezvoltarea sistemului nervos și funcția reproductivă, o alterare a statutului hormonal de durată, care este netratată, poate avea consecințe severe. </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O alta categorie de persoane – varstnicii, despre care voi vorbi, sun vulnerabili la disfunctii tiroidiene. Îmbătrânirea in sine – în absenta bolilor – se asociaza cu regresia liniară a rezervelor funcționale ale organelor si sistemelor. </a:t>
            </a: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iar 75% dintre vârstnici au cel puțin 1 boala cronica, patologia endocrina si in spcepial difunctiile glandei tiroide vor duce la agravarea prognaosticului si necesita ao abbordare speciala. </a:t>
            </a:r>
          </a:p>
          <a:p>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x-none" dirty="0"/>
          </a:p>
        </p:txBody>
      </p:sp>
      <p:sp>
        <p:nvSpPr>
          <p:cNvPr id="4" name="Slide Number Placeholder 3"/>
          <p:cNvSpPr>
            <a:spLocks noGrp="1"/>
          </p:cNvSpPr>
          <p:nvPr>
            <p:ph type="sldNum" sz="quarter" idx="5"/>
          </p:nvPr>
        </p:nvSpPr>
        <p:spPr/>
        <p:txBody>
          <a:bodyPr/>
          <a:lstStyle/>
          <a:p>
            <a:fld id="{E41BC217-C953-7946-BC9A-DDE4BAB7F2A0}" type="slidenum">
              <a:rPr lang="x-none" smtClean="0"/>
              <a:t>4</a:t>
            </a:fld>
            <a:endParaRPr lang="x-none"/>
          </a:p>
        </p:txBody>
      </p:sp>
    </p:spTree>
    <p:extLst>
      <p:ext uri="{BB962C8B-B14F-4D97-AF65-F5344CB8AC3E}">
        <p14:creationId xmlns:p14="http://schemas.microsoft.com/office/powerpoint/2010/main" val="3010187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solidFill>
                <a:srgbClr val="691920"/>
              </a:solidFill>
              <a:highlight>
                <a:srgbClr val="FFFF00"/>
              </a:highlight>
            </a:endParaRPr>
          </a:p>
        </p:txBody>
      </p:sp>
      <p:sp>
        <p:nvSpPr>
          <p:cNvPr id="4" name="Slide Number Placeholder 3"/>
          <p:cNvSpPr>
            <a:spLocks noGrp="1"/>
          </p:cNvSpPr>
          <p:nvPr>
            <p:ph type="sldNum" sz="quarter" idx="5"/>
          </p:nvPr>
        </p:nvSpPr>
        <p:spPr/>
        <p:txBody>
          <a:bodyPr/>
          <a:lstStyle/>
          <a:p>
            <a:fld id="{E41BC217-C953-7946-BC9A-DDE4BAB7F2A0}" type="slidenum">
              <a:rPr lang="x-none" smtClean="0"/>
              <a:t>13</a:t>
            </a:fld>
            <a:endParaRPr lang="x-none"/>
          </a:p>
        </p:txBody>
      </p:sp>
    </p:spTree>
    <p:extLst>
      <p:ext uri="{BB962C8B-B14F-4D97-AF65-F5344CB8AC3E}">
        <p14:creationId xmlns:p14="http://schemas.microsoft.com/office/powerpoint/2010/main" val="2002730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x-none" sz="1800" dirty="0">
                <a:effectLst/>
                <a:latin typeface="Calibri" panose="020F0502020204030204" pitchFamily="34" charset="0"/>
                <a:ea typeface="Calibri" panose="020F0502020204030204" pitchFamily="34" charset="0"/>
                <a:cs typeface="Times New Roman" panose="02020603050405020304" pitchFamily="18" charset="0"/>
              </a:rPr>
              <a:t>Există ghiduri care orienteaza conduita diagnostciului si tratamentului cancerelor tiroidiene la copii, existand anumite particularitati la acestia. </a:t>
            </a:r>
          </a:p>
        </p:txBody>
      </p:sp>
      <p:sp>
        <p:nvSpPr>
          <p:cNvPr id="4" name="Slide Number Placeholder 3"/>
          <p:cNvSpPr>
            <a:spLocks noGrp="1"/>
          </p:cNvSpPr>
          <p:nvPr>
            <p:ph type="sldNum" sz="quarter" idx="5"/>
          </p:nvPr>
        </p:nvSpPr>
        <p:spPr/>
        <p:txBody>
          <a:bodyPr/>
          <a:lstStyle/>
          <a:p>
            <a:fld id="{E41BC217-C953-7946-BC9A-DDE4BAB7F2A0}" type="slidenum">
              <a:rPr lang="x-none" smtClean="0"/>
              <a:t>14</a:t>
            </a:fld>
            <a:endParaRPr lang="x-none"/>
          </a:p>
        </p:txBody>
      </p:sp>
    </p:spTree>
    <p:extLst>
      <p:ext uri="{BB962C8B-B14F-4D97-AF65-F5344CB8AC3E}">
        <p14:creationId xmlns:p14="http://schemas.microsoft.com/office/powerpoint/2010/main" val="1379168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solidFill>
                <a:srgbClr val="691920"/>
              </a:solidFill>
              <a:highlight>
                <a:srgbClr val="FFFF00"/>
              </a:highlight>
            </a:endParaRPr>
          </a:p>
        </p:txBody>
      </p:sp>
      <p:sp>
        <p:nvSpPr>
          <p:cNvPr id="4" name="Slide Number Placeholder 3"/>
          <p:cNvSpPr>
            <a:spLocks noGrp="1"/>
          </p:cNvSpPr>
          <p:nvPr>
            <p:ph type="sldNum" sz="quarter" idx="5"/>
          </p:nvPr>
        </p:nvSpPr>
        <p:spPr/>
        <p:txBody>
          <a:bodyPr/>
          <a:lstStyle/>
          <a:p>
            <a:fld id="{E41BC217-C953-7946-BC9A-DDE4BAB7F2A0}" type="slidenum">
              <a:rPr lang="x-none" smtClean="0"/>
              <a:t>15</a:t>
            </a:fld>
            <a:endParaRPr lang="x-none"/>
          </a:p>
        </p:txBody>
      </p:sp>
    </p:spTree>
    <p:extLst>
      <p:ext uri="{BB962C8B-B14F-4D97-AF65-F5344CB8AC3E}">
        <p14:creationId xmlns:p14="http://schemas.microsoft.com/office/powerpoint/2010/main" val="202939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41BC217-C953-7946-BC9A-DDE4BAB7F2A0}" type="slidenum">
              <a:rPr lang="x-none" smtClean="0"/>
              <a:t>16</a:t>
            </a:fld>
            <a:endParaRPr lang="x-none"/>
          </a:p>
        </p:txBody>
      </p:sp>
    </p:spTree>
    <p:extLst>
      <p:ext uri="{BB962C8B-B14F-4D97-AF65-F5344CB8AC3E}">
        <p14:creationId xmlns:p14="http://schemas.microsoft.com/office/powerpoint/2010/main" val="749163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buFont typeface="Arial" panose="020B0604020202020204" pitchFamily="34" charset="0"/>
              <a:buChar char="•"/>
              <a:tabLst>
                <a:tab pos="457200" algn="l"/>
              </a:tabLst>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Goiter, when present, may be related to maternal antithyroid drug treatment as well as to the neonatal Graves’ disease itself.</a:t>
            </a:r>
            <a:r>
              <a:rPr lang="x-none" sz="2800" dirty="0">
                <a:effectLst/>
              </a:rPr>
              <a:t> </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41BC217-C953-7946-BC9A-DDE4BAB7F2A0}" type="slidenum">
              <a:rPr lang="x-none" smtClean="0"/>
              <a:t>17</a:t>
            </a:fld>
            <a:endParaRPr lang="x-none"/>
          </a:p>
        </p:txBody>
      </p:sp>
    </p:spTree>
    <p:extLst>
      <p:ext uri="{BB962C8B-B14F-4D97-AF65-F5344CB8AC3E}">
        <p14:creationId xmlns:p14="http://schemas.microsoft.com/office/powerpoint/2010/main" val="528913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200" kern="100" dirty="0">
                <a:effectLst/>
                <a:latin typeface="Calibri" panose="020F0502020204030204" pitchFamily="34" charset="0"/>
                <a:ea typeface="Calibri" panose="020F0502020204030204" pitchFamily="34" charset="0"/>
                <a:cs typeface="Times New Roman" panose="02020603050405020304" pitchFamily="18" charset="0"/>
              </a:rPr>
              <a:t>Pacientii vârstnici cu multiple comorbidități administrează medicație care ar putea mima sau masca manifestările specifice patologiei tiroidei, dar ar putea interfera cu rezultatele de laborator.</a:t>
            </a:r>
          </a:p>
          <a:p>
            <a:endParaRPr lang="x-none" dirty="0"/>
          </a:p>
        </p:txBody>
      </p:sp>
      <p:sp>
        <p:nvSpPr>
          <p:cNvPr id="4" name="Slide Number Placeholder 3"/>
          <p:cNvSpPr>
            <a:spLocks noGrp="1"/>
          </p:cNvSpPr>
          <p:nvPr>
            <p:ph type="sldNum" sz="quarter" idx="5"/>
          </p:nvPr>
        </p:nvSpPr>
        <p:spPr/>
        <p:txBody>
          <a:bodyPr/>
          <a:lstStyle/>
          <a:p>
            <a:fld id="{E41BC217-C953-7946-BC9A-DDE4BAB7F2A0}" type="slidenum">
              <a:rPr lang="x-none" smtClean="0"/>
              <a:t>18</a:t>
            </a:fld>
            <a:endParaRPr lang="x-none"/>
          </a:p>
        </p:txBody>
      </p:sp>
    </p:spTree>
    <p:extLst>
      <p:ext uri="{BB962C8B-B14F-4D97-AF65-F5344CB8AC3E}">
        <p14:creationId xmlns:p14="http://schemas.microsoft.com/office/powerpoint/2010/main" val="4243010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Persoanele</a:t>
            </a:r>
          </a:p>
        </p:txBody>
      </p:sp>
      <p:sp>
        <p:nvSpPr>
          <p:cNvPr id="4" name="Slide Number Placeholder 3"/>
          <p:cNvSpPr>
            <a:spLocks noGrp="1"/>
          </p:cNvSpPr>
          <p:nvPr>
            <p:ph type="sldNum" sz="quarter" idx="5"/>
          </p:nvPr>
        </p:nvSpPr>
        <p:spPr/>
        <p:txBody>
          <a:bodyPr/>
          <a:lstStyle/>
          <a:p>
            <a:fld id="{E41BC217-C953-7946-BC9A-DDE4BAB7F2A0}" type="slidenum">
              <a:rPr lang="x-none" smtClean="0"/>
              <a:t>19</a:t>
            </a:fld>
            <a:endParaRPr lang="x-none"/>
          </a:p>
        </p:txBody>
      </p:sp>
    </p:spTree>
    <p:extLst>
      <p:ext uri="{BB962C8B-B14F-4D97-AF65-F5344CB8AC3E}">
        <p14:creationId xmlns:p14="http://schemas.microsoft.com/office/powerpoint/2010/main" val="2677692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41BC217-C953-7946-BC9A-DDE4BAB7F2A0}" type="slidenum">
              <a:rPr lang="x-none" smtClean="0"/>
              <a:t>20</a:t>
            </a:fld>
            <a:endParaRPr lang="x-none"/>
          </a:p>
        </p:txBody>
      </p:sp>
    </p:spTree>
    <p:extLst>
      <p:ext uri="{BB962C8B-B14F-4D97-AF65-F5344CB8AC3E}">
        <p14:creationId xmlns:p14="http://schemas.microsoft.com/office/powerpoint/2010/main" val="4098456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41BC217-C953-7946-BC9A-DDE4BAB7F2A0}" type="slidenum">
              <a:rPr lang="x-none" smtClean="0"/>
              <a:t>21</a:t>
            </a:fld>
            <a:endParaRPr lang="x-none"/>
          </a:p>
        </p:txBody>
      </p:sp>
    </p:spTree>
    <p:extLst>
      <p:ext uri="{BB962C8B-B14F-4D97-AF65-F5344CB8AC3E}">
        <p14:creationId xmlns:p14="http://schemas.microsoft.com/office/powerpoint/2010/main" val="3762321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a:t>
            </a:r>
          </a:p>
          <a:p>
            <a:endParaRPr lang="x-none" dirty="0"/>
          </a:p>
        </p:txBody>
      </p:sp>
      <p:sp>
        <p:nvSpPr>
          <p:cNvPr id="4" name="Slide Number Placeholder 3"/>
          <p:cNvSpPr>
            <a:spLocks noGrp="1"/>
          </p:cNvSpPr>
          <p:nvPr>
            <p:ph type="sldNum" sz="quarter" idx="5"/>
          </p:nvPr>
        </p:nvSpPr>
        <p:spPr/>
        <p:txBody>
          <a:bodyPr/>
          <a:lstStyle/>
          <a:p>
            <a:fld id="{E41BC217-C953-7946-BC9A-DDE4BAB7F2A0}" type="slidenum">
              <a:rPr lang="x-none" smtClean="0"/>
              <a:t>22</a:t>
            </a:fld>
            <a:endParaRPr lang="x-none"/>
          </a:p>
        </p:txBody>
      </p:sp>
    </p:spTree>
    <p:extLst>
      <p:ext uri="{BB962C8B-B14F-4D97-AF65-F5344CB8AC3E}">
        <p14:creationId xmlns:p14="http://schemas.microsoft.com/office/powerpoint/2010/main" val="1919679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pP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GT este alcătuită din 2 lobi, uniti printro-o proțiune de țesut numită istm</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ste localizata anterior de trahee, intre cartilajul cricoid si scizura jugulară a sternului</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iroida normală cântărește 12-20 g este foarte bine vascularizată si are o consistență moale.</a:t>
            </a: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Posterior de fiecare pol al lobilor tiroidieni se situează cele 4 glnade paratiroide. </a:t>
            </a:r>
          </a:p>
          <a:p>
            <a:r>
              <a:rPr lang="x-none"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GT se dezvoltă din planșeul faringelui primitiv în săptămâna a 3-a de sarcină, glanda in dezvoltare migrează de-a lungul ductului tireoglos până ajunge la localizare finală la nivel cervical. Acest fapt explică rarele localizări ectopice ale tesutului tiro</a:t>
            </a:r>
            <a:r>
              <a:rPr lang="ro-RO"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a:t>
            </a:r>
            <a:r>
              <a:rPr lang="x-none"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dian la baza limbii, precum si aparitia chisturilor de duct tireoglos de-a lungul acestui traseu. </a:t>
            </a: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Dezvoltarea glandei tiroide este controlata  de expresia coordonata a unor factori embrionari de transcriere TTF-1, TTF=-2, PAX-8, impreuna acestia controleaza dezvoltarea glandei tiroide si exprimarea genelor specifice tiroidei, cum ar fi Tiroglobulina, tireoperoxidaza, simportorul sodiu-iod(NIS) si receptorul pentru hormonul tireotrop. Mutatiile acestor factori embrionari de transcriere sau ale genelor tinta sunt cauze rare de agenezie  sau dishormonogeneză. </a:t>
            </a:r>
          </a:p>
          <a:p>
            <a:endParaRPr lang="x-none" dirty="0"/>
          </a:p>
        </p:txBody>
      </p:sp>
      <p:sp>
        <p:nvSpPr>
          <p:cNvPr id="4" name="Slide Number Placeholder 3"/>
          <p:cNvSpPr>
            <a:spLocks noGrp="1"/>
          </p:cNvSpPr>
          <p:nvPr>
            <p:ph type="sldNum" sz="quarter" idx="5"/>
          </p:nvPr>
        </p:nvSpPr>
        <p:spPr/>
        <p:txBody>
          <a:bodyPr/>
          <a:lstStyle/>
          <a:p>
            <a:fld id="{3D7C53B0-C072-0E45-9548-FBBA3FDB2ADB}" type="slidenum">
              <a:rPr lang="x-none" smtClean="0"/>
              <a:t>5</a:t>
            </a:fld>
            <a:endParaRPr lang="x-none"/>
          </a:p>
        </p:txBody>
      </p:sp>
    </p:spTree>
    <p:extLst>
      <p:ext uri="{BB962C8B-B14F-4D97-AF65-F5344CB8AC3E}">
        <p14:creationId xmlns:p14="http://schemas.microsoft.com/office/powerpoint/2010/main" val="1667581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x-none" dirty="0"/>
          </a:p>
        </p:txBody>
      </p:sp>
      <p:sp>
        <p:nvSpPr>
          <p:cNvPr id="4" name="Slide Number Placeholder 3"/>
          <p:cNvSpPr>
            <a:spLocks noGrp="1"/>
          </p:cNvSpPr>
          <p:nvPr>
            <p:ph type="sldNum" sz="quarter" idx="5"/>
          </p:nvPr>
        </p:nvSpPr>
        <p:spPr/>
        <p:txBody>
          <a:bodyPr/>
          <a:lstStyle/>
          <a:p>
            <a:fld id="{E41BC217-C953-7946-BC9A-DDE4BAB7F2A0}" type="slidenum">
              <a:rPr lang="x-none" smtClean="0"/>
              <a:t>23</a:t>
            </a:fld>
            <a:endParaRPr lang="x-none"/>
          </a:p>
        </p:txBody>
      </p:sp>
    </p:spTree>
    <p:extLst>
      <p:ext uri="{BB962C8B-B14F-4D97-AF65-F5344CB8AC3E}">
        <p14:creationId xmlns:p14="http://schemas.microsoft.com/office/powerpoint/2010/main" val="515985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Persoanele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Although epidemiological data would suggest a strong link between exposure to female reproductive hormones and development of thyroid cancer, firm evidence linking reproductive factors to thyroid cancer risk is less clear. Some studies have shown a small (or transient) increase risk of DTC following pregnancy compared to nulliparous women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12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Age of menarche, menopause, and menstrual cycle patterns present conflicting data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12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however in general, longer exposure to reproductive hormones appears associated with increased thyroid cancer risk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13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15</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Conversely, extended periods of breastfeeding (resulting in prolonged reductions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cirulating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estradiol), have been associated with with decreased incidence of thyroid cancer </a:t>
            </a: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found that overdiagnosis was more common in women than in men, reflecting the systematic differences in incidence between sexes (a female-to-male ratio of approximately 3:1) found in all countries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analysed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Mortality was similarly low in both women and men (&lt;1 death per 100 000 individuals;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appendix pp 8–9</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the prevalence of thyroid cancer identified from autopsies is also similar between men and women. It is possible that the interaction of the thyroid gland with a women's reproductive hormones, which are released from around the age of puberty, could induce thyroid diseases and the development of thyroid nodules. Women are, however, generally more exposed to health care than men are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because of reproductive and perimenopausal factors), which could result in additional opportunities for scrutiny of the thyroid gland. Risk factors, such as radiation exposure (particularly during childhood) or having overweight or obesity,</a:t>
            </a:r>
            <a:r>
              <a:rPr lang="en-US" sz="1800" u="sng" kern="100" baseline="300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6</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might also have contributed to the increase in thyroid cancer incidence. However, the aforementioned epidemiological features suggest that the effect of known or unknown risk factors on the rapid increase in thyroid cancer incidence is unlikely to be major. In settings where most thyroid cancer cases are attributable to surveillance, only large and well designed analytical studies can provide non-speculative evidence for the possible effects of spatial and temporal variations in risk factors. </a:t>
            </a: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impact of overdiagnosis on the increasing incidence of thyroid cancer highlighted in our report is thus a warning sign for countries with growing economies, where diagnostic technologies are increasingly and routinely offered, usually in exchange for payment, despite evidence that the harms far outweigh benefits.</a:t>
            </a: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Overdiagnosis could turn healthy people into patients, and expose them to unnecessary harms and lifelong treatments. Most individuals diagnosed with thyroid cancer undergo a total thyroidectomy and other treatments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radiotherapy and neck lymph node dissection), and a non-negligible proportion of these individuals also have post-surgery complications. Besides the physical and psychological consequences, overdiagnosis leads to substantial financial costs for health-care systems, diverting resources that could otherwise be devolved to provide effective, affordable, and equitable medical services for all citizens.</a:t>
            </a:r>
            <a:r>
              <a:rPr lang="en-US" sz="1800" u="sng" kern="100" baseline="300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7</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summary, our study suggests that overdiagnosis of thyroid cancer is increasing rapidly worldwide and has now become a major global public health challenge. A growing awareness of the substantial impacts of overdiagnosis has led to substantial modifications of national and international guidelines, which now explicitly recommend against screening for thyroid cancer in asymptomatic individuals and advocate active surveillance for microcarcinoma.</a:t>
            </a: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x-none" dirty="0"/>
          </a:p>
        </p:txBody>
      </p:sp>
      <p:sp>
        <p:nvSpPr>
          <p:cNvPr id="4" name="Slide Number Placeholder 3"/>
          <p:cNvSpPr>
            <a:spLocks noGrp="1"/>
          </p:cNvSpPr>
          <p:nvPr>
            <p:ph type="sldNum" sz="quarter" idx="5"/>
          </p:nvPr>
        </p:nvSpPr>
        <p:spPr/>
        <p:txBody>
          <a:bodyPr/>
          <a:lstStyle/>
          <a:p>
            <a:fld id="{E41BC217-C953-7946-BC9A-DDE4BAB7F2A0}" type="slidenum">
              <a:rPr lang="x-none" smtClean="0"/>
              <a:t>24</a:t>
            </a:fld>
            <a:endParaRPr lang="x-none"/>
          </a:p>
        </p:txBody>
      </p:sp>
    </p:spTree>
    <p:extLst>
      <p:ext uri="{BB962C8B-B14F-4D97-AF65-F5344CB8AC3E}">
        <p14:creationId xmlns:p14="http://schemas.microsoft.com/office/powerpoint/2010/main" val="355918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x-none" dirty="0"/>
          </a:p>
        </p:txBody>
      </p:sp>
      <p:sp>
        <p:nvSpPr>
          <p:cNvPr id="4" name="Slide Number Placeholder 3"/>
          <p:cNvSpPr>
            <a:spLocks noGrp="1"/>
          </p:cNvSpPr>
          <p:nvPr>
            <p:ph type="sldNum" sz="quarter" idx="5"/>
          </p:nvPr>
        </p:nvSpPr>
        <p:spPr/>
        <p:txBody>
          <a:bodyPr/>
          <a:lstStyle/>
          <a:p>
            <a:fld id="{E41BC217-C953-7946-BC9A-DDE4BAB7F2A0}" type="slidenum">
              <a:rPr lang="x-none" smtClean="0"/>
              <a:t>25</a:t>
            </a:fld>
            <a:endParaRPr lang="x-none"/>
          </a:p>
        </p:txBody>
      </p:sp>
    </p:spTree>
    <p:extLst>
      <p:ext uri="{BB962C8B-B14F-4D97-AF65-F5344CB8AC3E}">
        <p14:creationId xmlns:p14="http://schemas.microsoft.com/office/powerpoint/2010/main" val="2915689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This template was inserted from Power-user, the productivity add-in for PowerPoint, Excel and Word.</a:t>
            </a:r>
          </a:p>
          <a:p>
            <a:r>
              <a:rPr lang="en-US" smtClean="0"/>
              <a:t>Install Power-user to access thousands of templates, icons, maps, diagrams and charts with Power-user.</a:t>
            </a:r>
          </a:p>
          <a:p>
            <a:r>
              <a:rPr lang="en-US" smtClean="0"/>
              <a:t>Visit </a:t>
            </a:r>
            <a:r>
              <a:rPr lang="en-US" smtClean="0">
                <a:hlinkClick r:id="rId3"/>
              </a:rPr>
              <a:t>https://www.powerusersoftwares.com/</a:t>
            </a:r>
            <a:endParaRPr lang="en-US" smtClean="0"/>
          </a:p>
          <a:p>
            <a:r>
              <a:rPr lang="en-US" smtClean="0"/>
              <a:t>©Power-user SAS, terms of license: </a:t>
            </a:r>
            <a:r>
              <a:rPr lang="en-US" smtClean="0">
                <a:hlinkClick r:id="rId4"/>
              </a:rPr>
              <a:t>https://www.powerusersoftwares.com/terms</a:t>
            </a:r>
            <a:endParaRPr lang="ro-RO" dirty="0"/>
          </a:p>
        </p:txBody>
      </p:sp>
      <p:sp>
        <p:nvSpPr>
          <p:cNvPr id="4" name="Slide Number Placeholder 3"/>
          <p:cNvSpPr>
            <a:spLocks noGrp="1"/>
          </p:cNvSpPr>
          <p:nvPr>
            <p:ph type="sldNum" sz="quarter" idx="5"/>
          </p:nvPr>
        </p:nvSpPr>
        <p:spPr/>
        <p:txBody>
          <a:bodyPr/>
          <a:lstStyle/>
          <a:p>
            <a:fld id="{B4A55CF2-256D-44FD-9430-5B63A079CF51}" type="slidenum">
              <a:rPr lang="ro-RO" smtClean="0"/>
              <a:t>30</a:t>
            </a:fld>
            <a:endParaRPr lang="ro-RO" dirty="0"/>
          </a:p>
        </p:txBody>
      </p:sp>
    </p:spTree>
    <p:extLst>
      <p:ext uri="{BB962C8B-B14F-4D97-AF65-F5344CB8AC3E}">
        <p14:creationId xmlns:p14="http://schemas.microsoft.com/office/powerpoint/2010/main" val="2554402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This template was inserted from Power-user, the productivity add-in for PowerPoint, Excel and Word.</a:t>
            </a:r>
          </a:p>
          <a:p>
            <a:r>
              <a:rPr lang="en-US" smtClean="0"/>
              <a:t>Install Power-user to access thousands of templates, icons, maps, diagrams and charts with Power-user.</a:t>
            </a:r>
          </a:p>
          <a:p>
            <a:r>
              <a:rPr lang="en-US" smtClean="0"/>
              <a:t>Visit </a:t>
            </a:r>
            <a:r>
              <a:rPr lang="en-US" smtClean="0">
                <a:hlinkClick r:id="rId3"/>
              </a:rPr>
              <a:t>https://www.powerusersoftwares.com/</a:t>
            </a:r>
            <a:endParaRPr lang="en-US" smtClean="0"/>
          </a:p>
          <a:p>
            <a:r>
              <a:rPr lang="en-US" smtClean="0"/>
              <a:t>©Power-user SAS, terms of license: </a:t>
            </a:r>
            <a:r>
              <a:rPr lang="en-US" smtClean="0">
                <a:hlinkClick r:id="rId4"/>
              </a:rPr>
              <a:t>https://www.powerusersoftwares.com/terms</a:t>
            </a:r>
            <a:endParaRPr lang="ro-RO" dirty="0"/>
          </a:p>
        </p:txBody>
      </p:sp>
      <p:sp>
        <p:nvSpPr>
          <p:cNvPr id="4" name="Slide Number Placeholder 3"/>
          <p:cNvSpPr>
            <a:spLocks noGrp="1"/>
          </p:cNvSpPr>
          <p:nvPr>
            <p:ph type="sldNum" sz="quarter" idx="5"/>
          </p:nvPr>
        </p:nvSpPr>
        <p:spPr/>
        <p:txBody>
          <a:bodyPr/>
          <a:lstStyle/>
          <a:p>
            <a:fld id="{B4A55CF2-256D-44FD-9430-5B63A079CF51}" type="slidenum">
              <a:rPr lang="ro-RO" smtClean="0"/>
              <a:t>34</a:t>
            </a:fld>
            <a:endParaRPr lang="ro-RO" dirty="0"/>
          </a:p>
        </p:txBody>
      </p:sp>
    </p:spTree>
    <p:extLst>
      <p:ext uri="{BB962C8B-B14F-4D97-AF65-F5344CB8AC3E}">
        <p14:creationId xmlns:p14="http://schemas.microsoft.com/office/powerpoint/2010/main" val="3696331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This template was inserted from Power-user, the productivity add-in for PowerPoint, Excel and Word.</a:t>
            </a:r>
          </a:p>
          <a:p>
            <a:r>
              <a:rPr lang="en-US" smtClean="0"/>
              <a:t>Install Power-user to access thousands of templates, icons, maps, diagrams and charts with Power-user.</a:t>
            </a:r>
          </a:p>
          <a:p>
            <a:r>
              <a:rPr lang="en-US" smtClean="0"/>
              <a:t>Visit </a:t>
            </a:r>
            <a:r>
              <a:rPr lang="en-US" smtClean="0">
                <a:hlinkClick r:id="rId3"/>
              </a:rPr>
              <a:t>https://www.powerusersoftwares.com/</a:t>
            </a:r>
            <a:endParaRPr lang="en-US" smtClean="0"/>
          </a:p>
          <a:p>
            <a:r>
              <a:rPr lang="en-US" smtClean="0"/>
              <a:t>©Power-user SAS, terms of license: </a:t>
            </a:r>
            <a:r>
              <a:rPr lang="en-US" smtClean="0">
                <a:hlinkClick r:id="rId4"/>
              </a:rPr>
              <a:t>https://www.powerusersoftwares.com/terms</a:t>
            </a:r>
            <a:endParaRPr lang="ro-RO" dirty="0"/>
          </a:p>
        </p:txBody>
      </p:sp>
      <p:sp>
        <p:nvSpPr>
          <p:cNvPr id="4" name="Slide Number Placeholder 3"/>
          <p:cNvSpPr>
            <a:spLocks noGrp="1"/>
          </p:cNvSpPr>
          <p:nvPr>
            <p:ph type="sldNum" sz="quarter" idx="10"/>
          </p:nvPr>
        </p:nvSpPr>
        <p:spPr/>
        <p:txBody>
          <a:bodyPr/>
          <a:lstStyle/>
          <a:p>
            <a:fld id="{B4A55CF2-256D-44FD-9430-5B63A079CF51}" type="slidenum">
              <a:rPr lang="ro-RO" smtClean="0"/>
              <a:t>38</a:t>
            </a:fld>
            <a:endParaRPr lang="ro-RO" dirty="0"/>
          </a:p>
        </p:txBody>
      </p:sp>
    </p:spTree>
    <p:extLst>
      <p:ext uri="{BB962C8B-B14F-4D97-AF65-F5344CB8AC3E}">
        <p14:creationId xmlns:p14="http://schemas.microsoft.com/office/powerpoint/2010/main" val="400654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7FEA21-C029-4A87-A093-05573BAFEF4B}" type="slidenum">
              <a:rPr lang="en-US" smtClean="0"/>
              <a:t>61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770350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7FEA21-C029-4A87-A093-05573BAFEF4B}" type="slidenum">
              <a:rPr lang="en-US" smtClean="0"/>
              <a:t>62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629992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7FEA21-C029-4A87-A093-05573BAFEF4B}" type="slidenum">
              <a:rPr lang="en-US" smtClean="0"/>
              <a:t>63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319655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7FEA21-C029-4A87-A093-05573BAFEF4B}" type="slidenum">
              <a:rPr lang="en-US" smtClean="0"/>
              <a:t>64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21996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kern="100" dirty="0">
                <a:effectLst/>
                <a:latin typeface="Calibri" panose="020F0502020204030204" pitchFamily="34" charset="0"/>
                <a:ea typeface="Calibri" panose="020F0502020204030204" pitchFamily="34" charset="0"/>
                <a:cs typeface="Times New Roman" panose="02020603050405020304" pitchFamily="18" charset="0"/>
              </a:rPr>
              <a:t>GT este constituita </a:t>
            </a:r>
            <a:r>
              <a:rPr lang="ro-RO" sz="1800" kern="100" dirty="0" err="1">
                <a:effectLst/>
                <a:latin typeface="Calibri" panose="020F0502020204030204" pitchFamily="34" charset="0"/>
                <a:ea typeface="Calibri" panose="020F0502020204030204" pitchFamily="34" charset="0"/>
                <a:cs typeface="Times New Roman" panose="02020603050405020304" pitchFamily="18" charset="0"/>
              </a:rPr>
              <a:t>dn</a:t>
            </a:r>
            <a:r>
              <a:rPr lang="ro-RO"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kern="100" dirty="0" err="1">
                <a:effectLst/>
                <a:latin typeface="Calibri" panose="020F0502020204030204" pitchFamily="34" charset="0"/>
                <a:ea typeface="Calibri" panose="020F0502020204030204" pitchFamily="34" charset="0"/>
                <a:cs typeface="Times New Roman" panose="02020603050405020304" pitchFamily="18" charset="0"/>
              </a:rPr>
              <a:t>numerosi</a:t>
            </a:r>
            <a:r>
              <a:rPr lang="ro-RO" sz="1800" kern="100" dirty="0">
                <a:effectLst/>
                <a:latin typeface="Calibri" panose="020F0502020204030204" pitchFamily="34" charset="0"/>
                <a:ea typeface="Calibri" panose="020F0502020204030204" pitchFamily="34" charset="0"/>
                <a:cs typeface="Times New Roman" panose="02020603050405020304" pitchFamily="18" charset="0"/>
              </a:rPr>
              <a:t> foliculi sferici, </a:t>
            </a:r>
            <a:r>
              <a:rPr lang="ro-RO" sz="1800" kern="100" dirty="0" err="1">
                <a:effectLst/>
                <a:latin typeface="Calibri" panose="020F0502020204030204" pitchFamily="34" charset="0"/>
                <a:ea typeface="Calibri" panose="020F0502020204030204" pitchFamily="34" charset="0"/>
                <a:cs typeface="Times New Roman" panose="02020603050405020304" pitchFamily="18" charset="0"/>
              </a:rPr>
              <a:t>alcătuti</a:t>
            </a:r>
            <a:r>
              <a:rPr lang="ro-RO" sz="1800" kern="100" dirty="0">
                <a:effectLst/>
                <a:latin typeface="Calibri" panose="020F0502020204030204" pitchFamily="34" charset="0"/>
                <a:ea typeface="Calibri" panose="020F0502020204030204" pitchFamily="34" charset="0"/>
                <a:cs typeface="Times New Roman" panose="02020603050405020304" pitchFamily="18" charset="0"/>
              </a:rPr>
              <a:t> din celule foliculare care </a:t>
            </a:r>
            <a:r>
              <a:rPr lang="ro-RO" sz="1800" kern="100" dirty="0" err="1">
                <a:effectLst/>
                <a:latin typeface="Calibri" panose="020F0502020204030204" pitchFamily="34" charset="0"/>
                <a:ea typeface="Calibri" panose="020F0502020204030204" pitchFamily="34" charset="0"/>
                <a:cs typeface="Times New Roman" panose="02020603050405020304" pitchFamily="18" charset="0"/>
              </a:rPr>
              <a:t>inconjoara</a:t>
            </a:r>
            <a:r>
              <a:rPr lang="ro-RO" sz="1800" kern="100" dirty="0">
                <a:effectLst/>
                <a:latin typeface="Calibri" panose="020F0502020204030204" pitchFamily="34" charset="0"/>
                <a:ea typeface="Calibri" panose="020F0502020204030204" pitchFamily="34" charset="0"/>
                <a:cs typeface="Times New Roman" panose="02020603050405020304" pitchFamily="18" charset="0"/>
              </a:rPr>
              <a:t> coloidul secretat, un lichid – </a:t>
            </a:r>
            <a:r>
              <a:rPr lang="ro-RO" sz="1800" kern="100" dirty="0" err="1">
                <a:effectLst/>
                <a:latin typeface="Calibri" panose="020F0502020204030204" pitchFamily="34" charset="0"/>
                <a:ea typeface="Calibri" panose="020F0502020204030204" pitchFamily="34" charset="0"/>
                <a:cs typeface="Times New Roman" panose="02020603050405020304" pitchFamily="18" charset="0"/>
              </a:rPr>
              <a:t>conc</a:t>
            </a:r>
            <a:r>
              <a:rPr lang="ro-RO"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kern="100" dirty="0" err="1">
                <a:effectLst/>
                <a:latin typeface="Calibri" panose="020F0502020204030204" pitchFamily="34" charset="0"/>
                <a:ea typeface="Calibri" panose="020F0502020204030204" pitchFamily="34" charset="0"/>
                <a:cs typeface="Times New Roman" panose="02020603050405020304" pitchFamily="18" charset="0"/>
              </a:rPr>
              <a:t>ontine</a:t>
            </a:r>
            <a:r>
              <a:rPr lang="ro-RO" sz="1800" kern="100" dirty="0">
                <a:effectLst/>
                <a:latin typeface="Calibri" panose="020F0502020204030204" pitchFamily="34" charset="0"/>
                <a:ea typeface="Calibri" panose="020F0502020204030204" pitchFamily="34" charset="0"/>
                <a:cs typeface="Times New Roman" panose="02020603050405020304" pitchFamily="18" charset="0"/>
              </a:rPr>
              <a:t> cant mari de </a:t>
            </a:r>
            <a:r>
              <a:rPr lang="ro-RO" sz="1800" kern="100" dirty="0" err="1">
                <a:effectLst/>
                <a:latin typeface="Calibri" panose="020F0502020204030204" pitchFamily="34" charset="0"/>
                <a:ea typeface="Calibri" panose="020F0502020204030204" pitchFamily="34" charset="0"/>
                <a:cs typeface="Times New Roman" panose="02020603050405020304" pitchFamily="18" charset="0"/>
              </a:rPr>
              <a:t>tiroglobulinaa</a:t>
            </a:r>
            <a:r>
              <a:rPr lang="ro-RO"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kern="100" dirty="0" err="1">
                <a:effectLst/>
                <a:latin typeface="Calibri" panose="020F0502020204030204" pitchFamily="34" charset="0"/>
                <a:ea typeface="Calibri" panose="020F0502020204030204" pitchFamily="34" charset="0"/>
                <a:cs typeface="Times New Roman" panose="02020603050405020304" pitchFamily="18" charset="0"/>
              </a:rPr>
              <a:t>precursorulproteic</a:t>
            </a:r>
            <a:r>
              <a:rPr lang="ro-RO" sz="1800" kern="100" dirty="0">
                <a:effectLst/>
                <a:latin typeface="Calibri" panose="020F0502020204030204" pitchFamily="34" charset="0"/>
                <a:ea typeface="Calibri" panose="020F0502020204030204" pitchFamily="34" charset="0"/>
                <a:cs typeface="Times New Roman" panose="02020603050405020304" pitchFamily="18" charset="0"/>
              </a:rPr>
              <a:t> al hormonilor. Tiroidieni. </a:t>
            </a:r>
            <a:r>
              <a:rPr lang="ro-RO" sz="1800" kern="100" dirty="0" err="1">
                <a:effectLst/>
                <a:latin typeface="Calibri" panose="020F0502020204030204" pitchFamily="34" charset="0"/>
                <a:ea typeface="Calibri" panose="020F0502020204030204" pitchFamily="34" charset="0"/>
                <a:cs typeface="Times New Roman" panose="02020603050405020304" pitchFamily="18" charset="0"/>
              </a:rPr>
              <a:t>Suprafata</a:t>
            </a:r>
            <a:r>
              <a:rPr lang="ro-RO"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kern="100" dirty="0" err="1">
                <a:effectLst/>
                <a:latin typeface="Calibri" panose="020F0502020204030204" pitchFamily="34" charset="0"/>
                <a:ea typeface="Calibri" panose="020F0502020204030204" pitchFamily="34" charset="0"/>
                <a:cs typeface="Times New Roman" panose="02020603050405020304" pitchFamily="18" charset="0"/>
              </a:rPr>
              <a:t>bazolaterala</a:t>
            </a:r>
            <a:r>
              <a:rPr lang="ro-RO" sz="1800" kern="100" dirty="0">
                <a:effectLst/>
                <a:latin typeface="Calibri" panose="020F0502020204030204" pitchFamily="34" charset="0"/>
                <a:ea typeface="Calibri" panose="020F0502020204030204" pitchFamily="34" charset="0"/>
                <a:cs typeface="Times New Roman" panose="02020603050405020304" pitchFamily="18" charset="0"/>
              </a:rPr>
              <a:t> a celulelor foliculare vine in contact cu torentul sangvin, iar </a:t>
            </a:r>
            <a:r>
              <a:rPr lang="ro-RO" sz="1800" kern="100" dirty="0" err="1">
                <a:effectLst/>
                <a:latin typeface="Calibri" panose="020F0502020204030204" pitchFamily="34" charset="0"/>
                <a:ea typeface="Calibri" panose="020F0502020204030204" pitchFamily="34" charset="0"/>
                <a:cs typeface="Times New Roman" panose="02020603050405020304" pitchFamily="18" charset="0"/>
              </a:rPr>
              <a:t>suprafata</a:t>
            </a:r>
            <a:r>
              <a:rPr lang="ro-RO" sz="1800" kern="100" dirty="0">
                <a:effectLst/>
                <a:latin typeface="Calibri" panose="020F0502020204030204" pitchFamily="34" charset="0"/>
                <a:ea typeface="Calibri" panose="020F0502020204030204" pitchFamily="34" charset="0"/>
                <a:cs typeface="Times New Roman" panose="02020603050405020304" pitchFamily="18" charset="0"/>
              </a:rPr>
              <a:t> apicala – cu lumenul folicular. </a:t>
            </a:r>
          </a:p>
          <a:p>
            <a:r>
              <a:rPr lang="en-US" sz="1200" b="0" i="0" kern="1200" dirty="0" err="1" smtClean="0">
                <a:solidFill>
                  <a:schemeClr val="tx1"/>
                </a:solidFill>
                <a:effectLst/>
                <a:latin typeface="+mn-lt"/>
                <a:ea typeface="+mn-ea"/>
                <a:cs typeface="+mn-cs"/>
              </a:rPr>
              <a:t>Sinteza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hormonilor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tiroidieni</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Iodul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este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transportat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activ</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şi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concentrat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în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celule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tiroidiană</a:t>
            </a:r>
            <a:r>
              <a:rPr lang="en-US" sz="1200" b="0" i="0" kern="1200" dirty="0" smtClean="0">
                <a:solidFill>
                  <a:schemeClr val="tx1"/>
                </a:solidFill>
                <a:effectLst/>
                <a:latin typeface="+mn-lt"/>
                <a:ea typeface="+mn-ea"/>
                <a:cs typeface="+mn-cs"/>
              </a:rPr>
              <a:t> de </a:t>
            </a:r>
            <a:r>
              <a:rPr lang="en-US" sz="1200" b="0" i="0" kern="1200" dirty="0" err="1" smtClean="0">
                <a:solidFill>
                  <a:schemeClr val="tx1"/>
                </a:solidFill>
                <a:effectLst/>
                <a:latin typeface="+mn-lt"/>
                <a:ea typeface="+mn-ea"/>
                <a:cs typeface="+mn-cs"/>
              </a:rPr>
              <a:t>către</a:t>
            </a:r>
            <a:r>
              <a:rPr lang="en-US" sz="1200" b="0" i="0" kern="1200" dirty="0" smtClean="0">
                <a:solidFill>
                  <a:schemeClr val="tx1"/>
                </a:solidFill>
                <a:effectLst/>
                <a:latin typeface="+mn-lt"/>
                <a:ea typeface="+mn-ea"/>
                <a:cs typeface="+mn-cs"/>
              </a:rPr>
              <a:t> NIS </a:t>
            </a:r>
            <a:r>
              <a:rPr lang="en-US" sz="1200" b="0" i="0" kern="1200" dirty="0" err="1" smtClean="0">
                <a:solidFill>
                  <a:schemeClr val="tx1"/>
                </a:solidFill>
                <a:effectLst/>
                <a:latin typeface="+mn-lt"/>
                <a:ea typeface="+mn-ea"/>
                <a:cs typeface="+mn-cs"/>
              </a:rPr>
              <a:t>natrium</a:t>
            </a:r>
            <a:r>
              <a:rPr lang="en-US" sz="1200" b="0" i="0" kern="1200" dirty="0" smtClean="0">
                <a:solidFill>
                  <a:schemeClr val="tx1"/>
                </a:solidFill>
                <a:effectLst/>
                <a:latin typeface="+mn-lt"/>
                <a:ea typeface="+mn-ea"/>
                <a:cs typeface="+mn-cs"/>
              </a:rPr>
              <a:t>-iodine-symporter</a:t>
            </a: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Iodul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captat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este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oxidat</a:t>
            </a:r>
            <a:r>
              <a:rPr lang="en-US" sz="1200" b="0" i="0" kern="1200" dirty="0" smtClean="0">
                <a:solidFill>
                  <a:schemeClr val="tx1"/>
                </a:solidFill>
                <a:effectLst/>
                <a:latin typeface="+mn-lt"/>
                <a:ea typeface="+mn-ea"/>
                <a:cs typeface="+mn-cs"/>
              </a:rPr>
              <a:t> de </a:t>
            </a:r>
            <a:r>
              <a:rPr lang="en-US" sz="1200" b="0" i="0" kern="1200" dirty="0" err="1" smtClean="0">
                <a:solidFill>
                  <a:schemeClr val="tx1"/>
                </a:solidFill>
                <a:effectLst/>
                <a:latin typeface="+mn-lt"/>
                <a:ea typeface="+mn-ea"/>
                <a:cs typeface="+mn-cs"/>
              </a:rPr>
              <a:t>către</a:t>
            </a:r>
            <a:r>
              <a:rPr lang="en-US" sz="1200" b="0" i="0" kern="1200" dirty="0" smtClean="0">
                <a:solidFill>
                  <a:schemeClr val="tx1"/>
                </a:solidFill>
                <a:effectLst/>
                <a:latin typeface="+mn-lt"/>
                <a:ea typeface="+mn-ea"/>
                <a:cs typeface="+mn-cs"/>
              </a:rPr>
              <a:t> TPO </a:t>
            </a:r>
            <a:r>
              <a:rPr lang="en-US" sz="1200" b="0" i="0" kern="1200" dirty="0" err="1" smtClean="0">
                <a:solidFill>
                  <a:schemeClr val="tx1"/>
                </a:solidFill>
                <a:effectLst/>
                <a:latin typeface="+mn-lt"/>
                <a:ea typeface="+mn-ea"/>
                <a:cs typeface="+mn-cs"/>
              </a:rPr>
              <a:t>în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prezenţa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apei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oxigenate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şi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incorporat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în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reziduurile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tirozinice</a:t>
            </a:r>
            <a:r>
              <a:rPr lang="en-US" sz="1200" b="0" i="0" kern="1200" dirty="0" smtClean="0">
                <a:solidFill>
                  <a:schemeClr val="tx1"/>
                </a:solidFill>
                <a:effectLst/>
                <a:latin typeface="+mn-lt"/>
                <a:ea typeface="+mn-ea"/>
                <a:cs typeface="+mn-cs"/>
              </a:rPr>
              <a:t> ale </a:t>
            </a:r>
            <a:r>
              <a:rPr lang="en-US" sz="1200" b="0" i="0" kern="1200" dirty="0" err="1" smtClean="0">
                <a:solidFill>
                  <a:schemeClr val="tx1"/>
                </a:solidFill>
                <a:effectLst/>
                <a:latin typeface="+mn-lt"/>
                <a:ea typeface="+mn-ea"/>
                <a:cs typeface="+mn-cs"/>
              </a:rPr>
              <a:t>unei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glicoproteine</a:t>
            </a:r>
            <a:r>
              <a:rPr lang="en-US" sz="1200" b="0" i="0" kern="1200" dirty="0" smtClean="0">
                <a:solidFill>
                  <a:schemeClr val="tx1"/>
                </a:solidFill>
                <a:effectLst/>
                <a:latin typeface="+mn-lt"/>
                <a:ea typeface="+mn-ea"/>
                <a:cs typeface="+mn-cs"/>
              </a:rPr>
              <a:t> de 660 </a:t>
            </a:r>
            <a:r>
              <a:rPr lang="en-US" sz="1200" b="0" i="0" kern="1200" dirty="0" err="1" smtClean="0">
                <a:solidFill>
                  <a:schemeClr val="tx1"/>
                </a:solidFill>
                <a:effectLst/>
                <a:latin typeface="+mn-lt"/>
                <a:ea typeface="+mn-ea"/>
                <a:cs typeface="+mn-cs"/>
              </a:rPr>
              <a:t>kDa</a:t>
            </a:r>
            <a:r>
              <a:rPr lang="en-US" sz="1200" b="0" i="0" kern="1200" dirty="0" smtClean="0">
                <a:solidFill>
                  <a:schemeClr val="tx1"/>
                </a:solidFill>
                <a:effectLst/>
                <a:latin typeface="+mn-lt"/>
                <a:ea typeface="+mn-ea"/>
                <a:cs typeface="+mn-cs"/>
              </a:rPr>
              <a:t> – </a:t>
            </a:r>
            <a:r>
              <a:rPr lang="en-US" sz="1200" b="0" i="0" kern="1200" dirty="0" err="1" smtClean="0">
                <a:solidFill>
                  <a:schemeClr val="tx1"/>
                </a:solidFill>
                <a:effectLst/>
                <a:latin typeface="+mn-lt"/>
                <a:ea typeface="+mn-ea"/>
                <a:cs typeface="+mn-cs"/>
              </a:rPr>
              <a:t>Tireoglobulina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Tg</a:t>
            </a:r>
            <a:r>
              <a:rPr lang="en-US" sz="1200" b="0" i="0" kern="1200" baseline="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Iodinarea</a:t>
            </a:r>
            <a:r>
              <a:rPr lang="en-US" sz="1200" b="0" i="0" kern="1200" dirty="0" smtClean="0">
                <a:solidFill>
                  <a:schemeClr val="tx1"/>
                </a:solidFill>
                <a:effectLst/>
                <a:latin typeface="+mn-lt"/>
                <a:ea typeface="+mn-ea"/>
                <a:cs typeface="+mn-cs"/>
              </a:rPr>
              <a:t> la </a:t>
            </a:r>
            <a:r>
              <a:rPr lang="en-US" sz="1200" b="0" i="0" kern="1200" dirty="0" err="1" smtClean="0">
                <a:solidFill>
                  <a:schemeClr val="tx1"/>
                </a:solidFill>
                <a:effectLst/>
                <a:latin typeface="+mn-lt"/>
                <a:ea typeface="+mn-ea"/>
                <a:cs typeface="+mn-cs"/>
              </a:rPr>
              <a:t>nivelul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tirozinei</a:t>
            </a:r>
            <a:r>
              <a:rPr lang="en-US" sz="1200" b="0" i="0" kern="1200" dirty="0" smtClean="0">
                <a:solidFill>
                  <a:schemeClr val="tx1"/>
                </a:solidFill>
                <a:effectLst/>
                <a:latin typeface="+mn-lt"/>
                <a:ea typeface="+mn-ea"/>
                <a:cs typeface="+mn-cs"/>
              </a:rPr>
              <a:t> duce la </a:t>
            </a:r>
            <a:r>
              <a:rPr lang="en-US" sz="1200" b="0" i="0" kern="1200" dirty="0" err="1" smtClean="0">
                <a:solidFill>
                  <a:schemeClr val="tx1"/>
                </a:solidFill>
                <a:effectLst/>
                <a:latin typeface="+mn-lt"/>
                <a:ea typeface="+mn-ea"/>
                <a:cs typeface="+mn-cs"/>
              </a:rPr>
              <a:t>apariţia</a:t>
            </a:r>
            <a:r>
              <a:rPr lang="en-US" sz="1200" b="0" i="0" kern="1200" dirty="0" smtClean="0">
                <a:solidFill>
                  <a:schemeClr val="tx1"/>
                </a:solidFill>
                <a:effectLst/>
                <a:latin typeface="+mn-lt"/>
                <a:ea typeface="+mn-ea"/>
                <a:cs typeface="+mn-cs"/>
              </a:rPr>
              <a:t> MIT </a:t>
            </a:r>
            <a:r>
              <a:rPr lang="en-US" sz="1200" b="0" i="0" kern="1200" dirty="0" err="1" smtClean="0">
                <a:solidFill>
                  <a:schemeClr val="tx1"/>
                </a:solidFill>
                <a:effectLst/>
                <a:latin typeface="+mn-lt"/>
                <a:ea typeface="+mn-ea"/>
                <a:cs typeface="+mn-cs"/>
              </a:rPr>
              <a:t>şi</a:t>
            </a:r>
            <a:r>
              <a:rPr lang="en-US" sz="1200" b="0" i="0" kern="1200" dirty="0" smtClean="0">
                <a:solidFill>
                  <a:schemeClr val="tx1"/>
                </a:solidFill>
                <a:effectLst/>
                <a:latin typeface="+mn-lt"/>
                <a:ea typeface="+mn-ea"/>
                <a:cs typeface="+mn-cs"/>
              </a:rPr>
              <a:t> DIT, </a:t>
            </a:r>
            <a:r>
              <a:rPr lang="en-US" sz="1200" b="0" i="0" kern="1200" dirty="0" err="1" smtClean="0">
                <a:solidFill>
                  <a:schemeClr val="tx1"/>
                </a:solidFill>
                <a:effectLst/>
                <a:latin typeface="+mn-lt"/>
                <a:ea typeface="+mn-ea"/>
                <a:cs typeface="+mn-cs"/>
              </a:rPr>
              <a:t>cuplate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enzimatic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pentru</a:t>
            </a:r>
            <a:r>
              <a:rPr lang="en-US" sz="1200" b="0" i="0" kern="1200" dirty="0" smtClean="0">
                <a:solidFill>
                  <a:schemeClr val="tx1"/>
                </a:solidFill>
                <a:effectLst/>
                <a:latin typeface="+mn-lt"/>
                <a:ea typeface="+mn-ea"/>
                <a:cs typeface="+mn-cs"/>
              </a:rPr>
              <a:t> a forma T3 </a:t>
            </a:r>
            <a:r>
              <a:rPr lang="en-US" sz="1200" b="0" i="0" kern="1200" dirty="0" err="1" smtClean="0">
                <a:solidFill>
                  <a:schemeClr val="tx1"/>
                </a:solidFill>
                <a:effectLst/>
                <a:latin typeface="+mn-lt"/>
                <a:ea typeface="+mn-ea"/>
                <a:cs typeface="+mn-cs"/>
              </a:rPr>
              <a:t>şi</a:t>
            </a:r>
            <a:r>
              <a:rPr lang="en-US" sz="1200" b="0" i="0" kern="1200" dirty="0" smtClean="0">
                <a:solidFill>
                  <a:schemeClr val="tx1"/>
                </a:solidFill>
                <a:effectLst/>
                <a:latin typeface="+mn-lt"/>
                <a:ea typeface="+mn-ea"/>
                <a:cs typeface="+mn-cs"/>
              </a:rPr>
              <a:t> T4</a:t>
            </a: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iodinată</a:t>
            </a:r>
            <a:r>
              <a:rPr lang="en-US" sz="1200" b="0" i="0" kern="1200" dirty="0" smtClean="0">
                <a:solidFill>
                  <a:schemeClr val="tx1"/>
                </a:solidFill>
                <a:effectLst/>
                <a:latin typeface="+mn-lt"/>
                <a:ea typeface="+mn-ea"/>
                <a:cs typeface="+mn-cs"/>
              </a:rPr>
              <a:t>, MIT, DIT </a:t>
            </a:r>
            <a:r>
              <a:rPr lang="en-US" sz="1200" b="0" i="0" kern="1200" dirty="0" err="1" smtClean="0">
                <a:solidFill>
                  <a:schemeClr val="tx1"/>
                </a:solidFill>
                <a:effectLst/>
                <a:latin typeface="+mn-lt"/>
                <a:ea typeface="+mn-ea"/>
                <a:cs typeface="+mn-cs"/>
              </a:rPr>
              <a:t>şi</a:t>
            </a:r>
            <a:r>
              <a:rPr lang="en-US" sz="1200" b="0" i="0" kern="1200" dirty="0" smtClean="0">
                <a:solidFill>
                  <a:schemeClr val="tx1"/>
                </a:solidFill>
                <a:effectLst/>
                <a:latin typeface="+mn-lt"/>
                <a:ea typeface="+mn-ea"/>
                <a:cs typeface="+mn-cs"/>
              </a:rPr>
              <a:t> HT </a:t>
            </a:r>
            <a:r>
              <a:rPr lang="en-US" sz="1200" b="0" i="0" kern="1200" dirty="0" err="1" smtClean="0">
                <a:solidFill>
                  <a:schemeClr val="tx1"/>
                </a:solidFill>
                <a:effectLst/>
                <a:latin typeface="+mn-lt"/>
                <a:ea typeface="+mn-ea"/>
                <a:cs typeface="+mn-cs"/>
              </a:rPr>
              <a:t>sunt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stocaţi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în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coloidul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folicular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Secreţia</a:t>
            </a:r>
            <a:r>
              <a:rPr lang="en-US" sz="1200" b="0" i="0" kern="1200" dirty="0" smtClean="0">
                <a:solidFill>
                  <a:schemeClr val="tx1"/>
                </a:solidFill>
                <a:effectLst/>
                <a:latin typeface="+mn-lt"/>
                <a:ea typeface="+mn-ea"/>
                <a:cs typeface="+mn-cs"/>
              </a:rPr>
              <a:t> HT </a:t>
            </a:r>
            <a:r>
              <a:rPr lang="en-US" sz="1200" b="0" i="0" kern="1200" dirty="0" err="1" smtClean="0">
                <a:solidFill>
                  <a:schemeClr val="tx1"/>
                </a:solidFill>
                <a:effectLst/>
                <a:latin typeface="+mn-lt"/>
                <a:ea typeface="+mn-ea"/>
                <a:cs typeface="+mn-cs"/>
              </a:rPr>
              <a:t>necesită</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endocitoza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Tg</a:t>
            </a:r>
            <a:r>
              <a:rPr lang="en-US" sz="1200" b="0" i="0" kern="1200" dirty="0" smtClean="0">
                <a:solidFill>
                  <a:schemeClr val="tx1"/>
                </a:solidFill>
                <a:effectLst/>
                <a:latin typeface="+mn-lt"/>
                <a:ea typeface="+mn-ea"/>
                <a:cs typeface="+mn-cs"/>
              </a:rPr>
              <a:t> iodinate la </a:t>
            </a:r>
            <a:r>
              <a:rPr lang="en-US" sz="1200" b="0" i="0" kern="1200" dirty="0" err="1" smtClean="0">
                <a:solidFill>
                  <a:schemeClr val="tx1"/>
                </a:solidFill>
                <a:effectLst/>
                <a:latin typeface="+mn-lt"/>
                <a:ea typeface="+mn-ea"/>
                <a:cs typeface="+mn-cs"/>
              </a:rPr>
              <a:t>nivelul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membranei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apicale</a:t>
            </a:r>
            <a:r>
              <a:rPr lang="en-US" sz="1200" b="0" i="0" kern="1200" dirty="0" smtClean="0">
                <a:solidFill>
                  <a:schemeClr val="tx1"/>
                </a:solidFill>
                <a:effectLst/>
                <a:latin typeface="+mn-lt"/>
                <a:ea typeface="+mn-ea"/>
                <a:cs typeface="+mn-cs"/>
              </a:rPr>
              <a:t> a </a:t>
            </a:r>
            <a:r>
              <a:rPr lang="en-US" sz="1200" b="0" i="0" kern="1200" dirty="0" err="1" smtClean="0">
                <a:solidFill>
                  <a:schemeClr val="tx1"/>
                </a:solidFill>
                <a:effectLst/>
                <a:latin typeface="+mn-lt"/>
                <a:ea typeface="+mn-ea"/>
                <a:cs typeface="+mn-cs"/>
              </a:rPr>
              <a:t>celulei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foliculare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internalizată</a:t>
            </a:r>
            <a:r>
              <a:rPr lang="en-US" sz="1200" b="0" i="0" kern="1200" dirty="0" smtClean="0">
                <a:solidFill>
                  <a:schemeClr val="tx1"/>
                </a:solidFill>
                <a:effectLst/>
                <a:latin typeface="+mn-lt"/>
                <a:ea typeface="+mn-ea"/>
                <a:cs typeface="+mn-cs"/>
              </a:rPr>
              <a:t> se </a:t>
            </a:r>
            <a:r>
              <a:rPr lang="en-US" sz="1200" b="0" i="0" kern="1200" dirty="0" err="1" smtClean="0">
                <a:solidFill>
                  <a:schemeClr val="tx1"/>
                </a:solidFill>
                <a:effectLst/>
                <a:latin typeface="+mn-lt"/>
                <a:ea typeface="+mn-ea"/>
                <a:cs typeface="+mn-cs"/>
              </a:rPr>
              <a:t>incorporează</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în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fagolizozomi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şi</a:t>
            </a:r>
            <a:r>
              <a:rPr lang="en-US" sz="1200" b="0" i="0" kern="1200" dirty="0" smtClean="0">
                <a:solidFill>
                  <a:schemeClr val="tx1"/>
                </a:solidFill>
                <a:effectLst/>
                <a:latin typeface="+mn-lt"/>
                <a:ea typeface="+mn-ea"/>
                <a:cs typeface="+mn-cs"/>
              </a:rPr>
              <a:t> se </a:t>
            </a:r>
            <a:r>
              <a:rPr lang="en-US" sz="1200" b="0" i="0" kern="1200" dirty="0" err="1" smtClean="0">
                <a:solidFill>
                  <a:schemeClr val="tx1"/>
                </a:solidFill>
                <a:effectLst/>
                <a:latin typeface="+mn-lt"/>
                <a:ea typeface="+mn-ea"/>
                <a:cs typeface="+mn-cs"/>
              </a:rPr>
              <a:t>scindează</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proteolitic</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MIT </a:t>
            </a:r>
            <a:r>
              <a:rPr lang="en-US" sz="1200" b="0" i="0" kern="1200" dirty="0" err="1" smtClean="0">
                <a:solidFill>
                  <a:schemeClr val="tx1"/>
                </a:solidFill>
                <a:effectLst/>
                <a:latin typeface="+mn-lt"/>
                <a:ea typeface="+mn-ea"/>
                <a:cs typeface="+mn-cs"/>
              </a:rPr>
              <a:t>şi</a:t>
            </a:r>
            <a:r>
              <a:rPr lang="en-US" sz="1200" b="0" i="0" kern="1200" dirty="0" smtClean="0">
                <a:solidFill>
                  <a:schemeClr val="tx1"/>
                </a:solidFill>
                <a:effectLst/>
                <a:latin typeface="+mn-lt"/>
                <a:ea typeface="+mn-ea"/>
                <a:cs typeface="+mn-cs"/>
              </a:rPr>
              <a:t> DIT </a:t>
            </a:r>
            <a:r>
              <a:rPr lang="en-US" sz="1200" b="0" i="0" kern="1200" dirty="0" err="1" smtClean="0">
                <a:solidFill>
                  <a:schemeClr val="tx1"/>
                </a:solidFill>
                <a:effectLst/>
                <a:latin typeface="+mn-lt"/>
                <a:ea typeface="+mn-ea"/>
                <a:cs typeface="+mn-cs"/>
              </a:rPr>
              <a:t>sunt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recapturate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şi</a:t>
            </a:r>
            <a:r>
              <a:rPr lang="en-US" sz="1200" b="0" i="0" kern="1200" dirty="0" smtClean="0">
                <a:solidFill>
                  <a:schemeClr val="tx1"/>
                </a:solidFill>
                <a:effectLst/>
                <a:latin typeface="+mn-lt"/>
                <a:ea typeface="+mn-ea"/>
                <a:cs typeface="+mn-cs"/>
              </a:rPr>
              <a:t> se </a:t>
            </a:r>
            <a:r>
              <a:rPr lang="en-US" sz="1200" b="0" i="0" kern="1200" dirty="0" err="1" smtClean="0">
                <a:solidFill>
                  <a:schemeClr val="tx1"/>
                </a:solidFill>
                <a:effectLst/>
                <a:latin typeface="+mn-lt"/>
                <a:ea typeface="+mn-ea"/>
                <a:cs typeface="+mn-cs"/>
              </a:rPr>
              <a:t>resintetizează</a:t>
            </a:r>
            <a:r>
              <a:rPr lang="en-US" sz="1200" b="0" i="0" kern="1200" dirty="0" smtClean="0">
                <a:solidFill>
                  <a:schemeClr val="tx1"/>
                </a:solidFill>
                <a:effectLst/>
                <a:latin typeface="+mn-lt"/>
                <a:ea typeface="+mn-ea"/>
                <a:cs typeface="+mn-cs"/>
              </a:rPr>
              <a:t> HT, care se </a:t>
            </a:r>
            <a:r>
              <a:rPr lang="en-US" sz="1200" b="0" i="0" kern="1200" dirty="0" err="1" smtClean="0">
                <a:solidFill>
                  <a:schemeClr val="tx1"/>
                </a:solidFill>
                <a:effectLst/>
                <a:latin typeface="+mn-lt"/>
                <a:ea typeface="+mn-ea"/>
                <a:cs typeface="+mn-cs"/>
              </a:rPr>
              <a:t>eliberează</a:t>
            </a:r>
            <a:r>
              <a:rPr lang="en-US" sz="1200" b="0" i="0" kern="1200" dirty="0" smtClean="0">
                <a:solidFill>
                  <a:schemeClr val="tx1"/>
                </a:solidFill>
                <a:effectLst/>
                <a:latin typeface="+mn-lt"/>
                <a:ea typeface="+mn-ea"/>
                <a:cs typeface="+mn-cs"/>
              </a:rPr>
              <a:t> la </a:t>
            </a:r>
            <a:r>
              <a:rPr lang="en-US" sz="1200" b="0" i="0" kern="1200" dirty="0" err="1" smtClean="0">
                <a:solidFill>
                  <a:schemeClr val="tx1"/>
                </a:solidFill>
                <a:effectLst/>
                <a:latin typeface="+mn-lt"/>
                <a:ea typeface="+mn-ea"/>
                <a:cs typeface="+mn-cs"/>
              </a:rPr>
              <a:t>nivelul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membranei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bazale</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dirty="0" err="1"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Concentratia</a:t>
            </a:r>
            <a:r>
              <a:rPr lang="en-US" sz="12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iodului</a:t>
            </a:r>
            <a:r>
              <a:rPr lang="en-US" sz="12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de </a:t>
            </a:r>
            <a:r>
              <a:rPr lang="en-US" sz="1200" dirty="0" err="1"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catre</a:t>
            </a:r>
            <a:r>
              <a:rPr lang="en-US" sz="12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glanda</a:t>
            </a:r>
            <a:r>
              <a:rPr lang="en-US" sz="12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tiroida</a:t>
            </a:r>
            <a:r>
              <a:rPr lang="en-US" sz="1200" baseline="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in </a:t>
            </a:r>
            <a:r>
              <a:rPr lang="x-none" sz="12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15-30 mg  iod in roganism, dintre care Tiroida: 70-80%</a:t>
            </a:r>
            <a:r>
              <a:rPr lang="en-US" sz="12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30-60% din </a:t>
            </a:r>
            <a:r>
              <a:rPr lang="en-US" sz="1200" dirty="0" err="1"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iodul</a:t>
            </a:r>
            <a:r>
              <a:rPr lang="en-US" sz="12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circulant</a:t>
            </a:r>
            <a:r>
              <a:rPr lang="en-US" sz="12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se </a:t>
            </a:r>
            <a:r>
              <a:rPr lang="en-US" sz="1200" dirty="0" err="1"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stocheaza</a:t>
            </a:r>
            <a:r>
              <a:rPr lang="en-US" sz="12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x-none" sz="12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err="1"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Cateva</a:t>
            </a:r>
            <a:r>
              <a:rPr lang="en-US" sz="12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molecule au un </a:t>
            </a:r>
            <a:r>
              <a:rPr lang="en-US" sz="1200" dirty="0" err="1"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rol</a:t>
            </a:r>
            <a:r>
              <a:rPr lang="en-US" sz="12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important</a:t>
            </a:r>
            <a:r>
              <a:rPr lang="en-US" sz="1200" baseline="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in </a:t>
            </a:r>
            <a:r>
              <a:rPr lang="en-US" sz="1200" baseline="0" dirty="0" err="1"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sinteza</a:t>
            </a:r>
            <a:r>
              <a:rPr lang="en-US" sz="1200" baseline="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aseline="0" dirty="0" err="1"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hormonilor</a:t>
            </a:r>
            <a:r>
              <a:rPr lang="en-US" sz="1200" baseline="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aseline="0" dirty="0" err="1"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tiroidieni</a:t>
            </a:r>
            <a:r>
              <a:rPr lang="en-US" sz="1200" baseline="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US" sz="1200" b="0" i="0" kern="1200" dirty="0" smtClean="0">
              <a:solidFill>
                <a:schemeClr val="tx1"/>
              </a:solidFill>
              <a:effectLst/>
              <a:latin typeface="+mn-lt"/>
              <a:ea typeface="+mn-ea"/>
              <a:cs typeface="+mn-cs"/>
            </a:endParaRPr>
          </a:p>
          <a:p>
            <a:endParaRPr lang="x-none" sz="18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x-none" dirty="0"/>
          </a:p>
        </p:txBody>
      </p:sp>
      <p:sp>
        <p:nvSpPr>
          <p:cNvPr id="4" name="Slide Number Placeholder 3"/>
          <p:cNvSpPr>
            <a:spLocks noGrp="1"/>
          </p:cNvSpPr>
          <p:nvPr>
            <p:ph type="sldNum" sz="quarter" idx="5"/>
          </p:nvPr>
        </p:nvSpPr>
        <p:spPr/>
        <p:txBody>
          <a:bodyPr/>
          <a:lstStyle/>
          <a:p>
            <a:fld id="{3D7C53B0-C072-0E45-9548-FBBA3FDB2ADB}" type="slidenum">
              <a:rPr lang="x-none" smtClean="0"/>
              <a:t>6</a:t>
            </a:fld>
            <a:endParaRPr lang="x-none"/>
          </a:p>
        </p:txBody>
      </p:sp>
    </p:spTree>
    <p:extLst>
      <p:ext uri="{BB962C8B-B14F-4D97-AF65-F5344CB8AC3E}">
        <p14:creationId xmlns:p14="http://schemas.microsoft.com/office/powerpoint/2010/main" val="4045705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7FEA21-C029-4A87-A093-05573BAFEF4B}" type="slidenum">
              <a:rPr lang="en-US" smtClean="0"/>
              <a:t>65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872324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7FEA21-C029-4A87-A093-05573BAFEF4B}" type="slidenum">
              <a:rPr lang="en-US" smtClean="0"/>
              <a:t>66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894903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7FEA21-C029-4A87-A093-05573BAFEF4B}" type="slidenum">
              <a:rPr lang="en-US" smtClean="0"/>
              <a:t>67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719436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7FEA21-C029-4A87-A093-05573BAFEF4B}" type="slidenum">
              <a:rPr lang="en-US" smtClean="0"/>
              <a:t>68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002452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7FEA21-C029-4A87-A093-05573BAFEF4B}" type="slidenum">
              <a:rPr lang="en-US" smtClean="0"/>
              <a:t>69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462875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7FEA21-C029-4A87-A093-05573BAFEF4B}" type="slidenum">
              <a:rPr lang="en-US" smtClean="0"/>
              <a:t>70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990050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7FEA21-C029-4A87-A093-05573BAFEF4B}" type="slidenum">
              <a:rPr lang="en-US" smtClean="0"/>
              <a:t>71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172010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7FEA21-C029-4A87-A093-05573BAFEF4B}" type="slidenum">
              <a:rPr lang="en-US" smtClean="0"/>
              <a:t>72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454364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Conform datelor OMS, depresia este una dintre cel mai des întâlnite afecțiuni din lume cu un prognostic alarmant.</a:t>
            </a:r>
          </a:p>
          <a:p>
            <a:r>
              <a:rPr lang="en-US" dirty="0" err="1"/>
              <a:t>Institutul</a:t>
            </a:r>
            <a:r>
              <a:rPr lang="en-US" dirty="0"/>
              <a:t> </a:t>
            </a:r>
            <a:r>
              <a:rPr lang="en-US" dirty="0" err="1"/>
              <a:t>Național</a:t>
            </a:r>
            <a:r>
              <a:rPr lang="en-US" dirty="0"/>
              <a:t> de Sănătate </a:t>
            </a:r>
            <a:r>
              <a:rPr lang="en-US" dirty="0" err="1"/>
              <a:t>Mintală</a:t>
            </a:r>
            <a:r>
              <a:rPr lang="en-US" dirty="0"/>
              <a:t> din </a:t>
            </a:r>
            <a:r>
              <a:rPr lang="en-US" dirty="0" err="1"/>
              <a:t>Statele</a:t>
            </a:r>
            <a:r>
              <a:rPr lang="en-US" dirty="0"/>
              <a:t> Unite </a:t>
            </a:r>
            <a:r>
              <a:rPr lang="en-US" dirty="0" err="1"/>
              <a:t>descrie</a:t>
            </a:r>
            <a:r>
              <a:rPr lang="en-US" dirty="0"/>
              <a:t> </a:t>
            </a:r>
            <a:r>
              <a:rPr lang="en-US" dirty="0" err="1"/>
              <a:t>această</a:t>
            </a:r>
            <a:r>
              <a:rPr lang="en-US" dirty="0"/>
              <a:t> </a:t>
            </a:r>
            <a:r>
              <a:rPr lang="en-US" dirty="0" err="1"/>
              <a:t>tulburare</a:t>
            </a:r>
            <a:r>
              <a:rPr lang="en-US" dirty="0"/>
              <a:t> ca </a:t>
            </a:r>
            <a:r>
              <a:rPr lang="en-US" dirty="0" err="1"/>
              <a:t>fiind</a:t>
            </a:r>
            <a:r>
              <a:rPr lang="en-US" dirty="0"/>
              <a:t> o perioadă mai lungă de 2 săptămâni în care o persoană se simte tristă sau arată lipsă de interes pentru orice activitate, la care se adaugă tulburări de somn, alimentație, de concentrare sau o percepere diferită a propriei imagini.</a:t>
            </a:r>
          </a:p>
          <a:p>
            <a:r>
              <a:rPr lang="ro-RO" dirty="0"/>
              <a:t>Aproximativ 280 de milioane de oameni din lume suferă de depresie.</a:t>
            </a:r>
          </a:p>
          <a:p>
            <a:r>
              <a:rPr lang="ro-RO" dirty="0"/>
              <a:t>Se estimează că 3,8% din populație suferă de depresie, inclusiv 5% dintre adulți (4% dintre bărbați și 6% dintre femei) și 5,7% dintre adulții cu vârsta peste 60 de ani. </a:t>
            </a:r>
          </a:p>
          <a:p>
            <a:r>
              <a:rPr lang="ro-RO" dirty="0"/>
              <a:t>Depresia este cu aproximativ 50% mai frecventă la femei decât la bărbați. </a:t>
            </a:r>
          </a:p>
          <a:p>
            <a:r>
              <a:rPr lang="ro-RO" dirty="0"/>
              <a:t>La nivel mondial, peste 10% dintre femeile însărcinate și femeile care tocmai au născut suferă de depresie. </a:t>
            </a:r>
          </a:p>
          <a:p>
            <a:r>
              <a:rPr lang="ro-RO" dirty="0"/>
              <a:t>Peste 700 000 de oameni mor din cauza sinuciderii în fiecare an. </a:t>
            </a:r>
          </a:p>
          <a:p>
            <a:r>
              <a:rPr lang="ro-RO" dirty="0"/>
              <a:t>Sinuciderea este a patra cauză de deces la tinerii de 15-29 de ani.</a:t>
            </a:r>
          </a:p>
          <a:p>
            <a:r>
              <a:rPr lang="ro-RO" dirty="0"/>
              <a:t>Deși există tratamente cunoscute și eficiente pentru tulburările mintale, mai mult de 75% dintre persoanele din țările cu venituri mici și medii nu primesc niciun tratament. </a:t>
            </a:r>
          </a:p>
          <a:p>
            <a:r>
              <a:rPr lang="ro-RO" dirty="0"/>
              <a:t>Barierele în calea îngrijirii eficiente includ lipsa investițiilor în îngrijirea sănătății mintale, lipsa furnizorilor de asistență medicală calificați și stigmatizarea socială asociată cu tulburările mintale.</a:t>
            </a:r>
          </a:p>
          <a:p>
            <a:r>
              <a:rPr lang="ro-RO" dirty="0"/>
              <a:t>Depresia rezultă dintr-o interacțiune complexă a factorilor sociali, psihologici și biologici.</a:t>
            </a:r>
          </a:p>
          <a:p>
            <a:r>
              <a:rPr lang="ro-RO" dirty="0"/>
              <a:t>Depresia este strâns legată de sănătatea fizică și, prin urmare, persoanele cu patologii cronice sunt mai predispuse de a dezvolta depresie. </a:t>
            </a:r>
          </a:p>
          <a:p>
            <a:endParaRPr lang="ro-RO" dirty="0"/>
          </a:p>
        </p:txBody>
      </p:sp>
      <p:sp>
        <p:nvSpPr>
          <p:cNvPr id="4" name="Slide Number Placeholder 3"/>
          <p:cNvSpPr>
            <a:spLocks noGrp="1"/>
          </p:cNvSpPr>
          <p:nvPr>
            <p:ph type="sldNum" sz="quarter" idx="5"/>
          </p:nvPr>
        </p:nvSpPr>
        <p:spPr/>
        <p:txBody>
          <a:bodyPr/>
          <a:lstStyle/>
          <a:p>
            <a:fld id="{B94C0DDC-91BF-454D-BC8E-0A2A3C1D49C1}" type="slidenum">
              <a:rPr lang="ro-RO" smtClean="0"/>
              <a:t>75</a:t>
            </a:fld>
            <a:endParaRPr lang="ro-RO"/>
          </a:p>
        </p:txBody>
      </p:sp>
    </p:spTree>
    <p:extLst>
      <p:ext uri="{BB962C8B-B14F-4D97-AF65-F5344CB8AC3E}">
        <p14:creationId xmlns:p14="http://schemas.microsoft.com/office/powerpoint/2010/main" val="851073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Depresia este o boală complexă și, în pofida tuturor progreselor recente în neuroștiințe, încă nu există o explicație pentru toate aspectele moleculare și fiziopatologice ale depresiei</a:t>
            </a:r>
            <a:r>
              <a:rPr lang="en-US" sz="1200" kern="1200" dirty="0">
                <a:solidFill>
                  <a:schemeClr val="tx1"/>
                </a:solidFill>
                <a:effectLst/>
                <a:latin typeface="+mn-lt"/>
                <a:ea typeface="+mn-ea"/>
                <a:cs typeface="+mn-cs"/>
              </a:rPr>
              <a:t>.</a:t>
            </a:r>
            <a:endParaRPr lang="ro-R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Cu toate acestea, se știe bine că deficitul de </a:t>
            </a:r>
            <a:r>
              <a:rPr lang="ro-RO" sz="1200" kern="1200" dirty="0">
                <a:solidFill>
                  <a:schemeClr val="tx1"/>
                </a:solidFill>
                <a:effectLst/>
                <a:latin typeface="+mn-lt"/>
                <a:ea typeface="+mn-ea"/>
                <a:cs typeface="+mn-cs"/>
              </a:rPr>
              <a:t>neurotransmițători </a:t>
            </a:r>
            <a:r>
              <a:rPr lang="en-US" sz="1200" kern="1200" dirty="0">
                <a:solidFill>
                  <a:schemeClr val="tx1"/>
                </a:solidFill>
                <a:effectLst/>
                <a:latin typeface="+mn-lt"/>
                <a:ea typeface="+mn-ea"/>
                <a:cs typeface="+mn-cs"/>
              </a:rPr>
              <a:t>(în special </a:t>
            </a:r>
            <a:r>
              <a:rPr lang="ro-RO" sz="1200" kern="1200" dirty="0">
                <a:solidFill>
                  <a:schemeClr val="tx1"/>
                </a:solidFill>
                <a:effectLst/>
                <a:latin typeface="+mn-lt"/>
                <a:ea typeface="+mn-ea"/>
                <a:cs typeface="+mn-cs"/>
              </a:rPr>
              <a:t>de </a:t>
            </a:r>
            <a:r>
              <a:rPr lang="en-US" sz="1200" kern="1200" dirty="0">
                <a:solidFill>
                  <a:schemeClr val="tx1"/>
                </a:solidFill>
                <a:effectLst/>
                <a:latin typeface="+mn-lt"/>
                <a:ea typeface="+mn-ea"/>
                <a:cs typeface="+mn-cs"/>
              </a:rPr>
              <a:t>serotonin</a:t>
            </a:r>
            <a:r>
              <a:rPr lang="ro-RO" sz="1200" kern="1200" dirty="0">
                <a:solidFill>
                  <a:schemeClr val="tx1"/>
                </a:solidFill>
                <a:effectLst/>
                <a:latin typeface="+mn-lt"/>
                <a:ea typeface="+mn-ea"/>
                <a:cs typeface="+mn-cs"/>
              </a:rPr>
              <a:t>ă</a:t>
            </a:r>
            <a:r>
              <a:rPr lang="en-US" sz="1200" kern="1200" dirty="0">
                <a:solidFill>
                  <a:schemeClr val="tx1"/>
                </a:solidFill>
                <a:effectLst/>
                <a:latin typeface="+mn-lt"/>
                <a:ea typeface="+mn-ea"/>
                <a:cs typeface="+mn-cs"/>
              </a:rPr>
              <a:t>, dopamin</a:t>
            </a:r>
            <a:r>
              <a:rPr lang="ro-RO" sz="1200" kern="1200" dirty="0">
                <a:solidFill>
                  <a:schemeClr val="tx1"/>
                </a:solidFill>
                <a:effectLst/>
                <a:latin typeface="+mn-lt"/>
                <a:ea typeface="+mn-ea"/>
                <a:cs typeface="+mn-cs"/>
              </a:rPr>
              <a:t>ă</a:t>
            </a:r>
            <a:r>
              <a:rPr lang="en-US" sz="1200" kern="1200" dirty="0">
                <a:solidFill>
                  <a:schemeClr val="tx1"/>
                </a:solidFill>
                <a:effectLst/>
                <a:latin typeface="+mn-lt"/>
                <a:ea typeface="+mn-ea"/>
                <a:cs typeface="+mn-cs"/>
              </a:rPr>
              <a:t> și noradrenalin</a:t>
            </a:r>
            <a:r>
              <a:rPr lang="ro-RO" sz="1200" kern="1200" dirty="0">
                <a:solidFill>
                  <a:schemeClr val="tx1"/>
                </a:solidFill>
                <a:effectLst/>
                <a:latin typeface="+mn-lt"/>
                <a:ea typeface="+mn-ea"/>
                <a:cs typeface="+mn-cs"/>
              </a:rPr>
              <a:t>ă</a:t>
            </a:r>
            <a:r>
              <a:rPr lang="en-US" sz="1200" kern="1200" dirty="0">
                <a:solidFill>
                  <a:schemeClr val="tx1"/>
                </a:solidFill>
                <a:effectLst/>
                <a:latin typeface="+mn-lt"/>
                <a:ea typeface="+mn-ea"/>
                <a:cs typeface="+mn-cs"/>
              </a:rPr>
              <a:t>), nivel</a:t>
            </a:r>
            <a:r>
              <a:rPr lang="ro-RO"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scăzut </a:t>
            </a:r>
            <a:r>
              <a:rPr lang="ro-RO" sz="1200" kern="1200" dirty="0">
                <a:solidFill>
                  <a:schemeClr val="tx1"/>
                </a:solidFill>
                <a:effectLst/>
                <a:latin typeface="+mn-lt"/>
                <a:ea typeface="+mn-ea"/>
                <a:cs typeface="+mn-cs"/>
              </a:rPr>
              <a:t>al</a:t>
            </a:r>
            <a:r>
              <a:rPr lang="en-US" sz="1200" kern="1200" dirty="0">
                <a:solidFill>
                  <a:schemeClr val="tx1"/>
                </a:solidFill>
                <a:effectLst/>
                <a:latin typeface="+mn-lt"/>
                <a:ea typeface="+mn-ea"/>
                <a:cs typeface="+mn-cs"/>
              </a:rPr>
              <a:t> factorul</a:t>
            </a:r>
            <a:r>
              <a:rPr lang="ro-RO" sz="1200" kern="1200" dirty="0">
                <a:solidFill>
                  <a:schemeClr val="tx1"/>
                </a:solidFill>
                <a:effectLst/>
                <a:latin typeface="+mn-lt"/>
                <a:ea typeface="+mn-ea"/>
                <a:cs typeface="+mn-cs"/>
              </a:rPr>
              <a:t>ui</a:t>
            </a:r>
            <a:r>
              <a:rPr lang="en-US" sz="1200" kern="1200" dirty="0">
                <a:solidFill>
                  <a:schemeClr val="tx1"/>
                </a:solidFill>
                <a:effectLst/>
                <a:latin typeface="+mn-lt"/>
                <a:ea typeface="+mn-ea"/>
                <a:cs typeface="+mn-cs"/>
              </a:rPr>
              <a:t> neurotrofic derivat din creier, atrofia</a:t>
            </a:r>
            <a:r>
              <a:rPr lang="ro-RO" sz="1200" kern="1200" dirty="0">
                <a:solidFill>
                  <a:schemeClr val="tx1"/>
                </a:solidFill>
                <a:effectLst/>
                <a:latin typeface="+mn-lt"/>
                <a:ea typeface="+mn-ea"/>
                <a:cs typeface="+mn-cs"/>
              </a:rPr>
              <a:t> cerebrală a regiunii </a:t>
            </a:r>
            <a:r>
              <a:rPr lang="en-US" sz="1200" kern="1200" dirty="0">
                <a:solidFill>
                  <a:schemeClr val="tx1"/>
                </a:solidFill>
                <a:effectLst/>
                <a:latin typeface="+mn-lt"/>
                <a:ea typeface="+mn-ea"/>
                <a:cs typeface="+mn-cs"/>
              </a:rPr>
              <a:t> hipocampului, diminuarea neurogenezei și neuroplasticității</a:t>
            </a:r>
            <a:r>
              <a:rPr lang="ro-RO" sz="1200" kern="1200" dirty="0">
                <a:solidFill>
                  <a:schemeClr val="tx1"/>
                </a:solidFill>
                <a:effectLst/>
                <a:latin typeface="+mn-lt"/>
                <a:ea typeface="+mn-ea"/>
                <a:cs typeface="+mn-cs"/>
              </a:rPr>
              <a:t> creierului</a:t>
            </a:r>
            <a:r>
              <a:rPr lang="en-US" sz="1200" kern="1200" dirty="0">
                <a:solidFill>
                  <a:schemeClr val="tx1"/>
                </a:solidFill>
                <a:effectLst/>
                <a:latin typeface="+mn-lt"/>
                <a:ea typeface="+mn-ea"/>
                <a:cs typeface="+mn-cs"/>
              </a:rPr>
              <a:t>, cât și </a:t>
            </a:r>
            <a:r>
              <a:rPr lang="ro-RO" sz="1200" kern="1200" dirty="0">
                <a:solidFill>
                  <a:schemeClr val="tx1"/>
                </a:solidFill>
                <a:effectLst/>
                <a:latin typeface="+mn-lt"/>
                <a:ea typeface="+mn-ea"/>
                <a:cs typeface="+mn-cs"/>
              </a:rPr>
              <a:t>nivel crescut de inflamație și</a:t>
            </a:r>
            <a:r>
              <a:rPr lang="en-US" sz="1200" kern="1200" dirty="0">
                <a:solidFill>
                  <a:schemeClr val="tx1"/>
                </a:solidFill>
                <a:effectLst/>
                <a:latin typeface="+mn-lt"/>
                <a:ea typeface="+mn-ea"/>
                <a:cs typeface="+mn-cs"/>
              </a:rPr>
              <a:t> stresul oxidativ</a:t>
            </a:r>
            <a:r>
              <a:rPr lang="ro-RO"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stau la baza </a:t>
            </a:r>
            <a:r>
              <a:rPr lang="ro-RO" sz="1200" kern="1200" dirty="0">
                <a:solidFill>
                  <a:schemeClr val="tx1"/>
                </a:solidFill>
                <a:effectLst/>
                <a:latin typeface="+mn-lt"/>
                <a:ea typeface="+mn-ea"/>
                <a:cs typeface="+mn-cs"/>
              </a:rPr>
              <a:t>apariției </a:t>
            </a:r>
            <a:r>
              <a:rPr lang="en-US" sz="1200" kern="1200" dirty="0">
                <a:solidFill>
                  <a:schemeClr val="tx1"/>
                </a:solidFill>
                <a:effectLst/>
                <a:latin typeface="+mn-lt"/>
                <a:ea typeface="+mn-ea"/>
                <a:cs typeface="+mn-cs"/>
              </a:rPr>
              <a:t>depresiei. </a:t>
            </a:r>
            <a:endParaRPr lang="ro-R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Printre acești factori </a:t>
            </a:r>
            <a:r>
              <a:rPr lang="ro-RO" sz="1200" kern="1200" dirty="0">
                <a:solidFill>
                  <a:schemeClr val="tx1"/>
                </a:solidFill>
                <a:effectLst/>
                <a:latin typeface="+mn-lt"/>
                <a:ea typeface="+mn-ea"/>
                <a:cs typeface="+mn-cs"/>
              </a:rPr>
              <a:t>se numără și </a:t>
            </a:r>
            <a:r>
              <a:rPr lang="en-US" sz="1200" kern="1200" dirty="0">
                <a:solidFill>
                  <a:schemeClr val="tx1"/>
                </a:solidFill>
                <a:effectLst/>
                <a:latin typeface="+mn-lt"/>
                <a:ea typeface="+mn-ea"/>
                <a:cs typeface="+mn-cs"/>
              </a:rPr>
              <a:t>tulburările endocrine, printre care disfuncția axei hipotalamo-hipofiz</a:t>
            </a:r>
            <a:r>
              <a:rPr lang="ro-RO" sz="1200" kern="1200" dirty="0">
                <a:solidFill>
                  <a:schemeClr val="tx1"/>
                </a:solidFill>
                <a:effectLst/>
                <a:latin typeface="+mn-lt"/>
                <a:ea typeface="+mn-ea"/>
                <a:cs typeface="+mn-cs"/>
              </a:rPr>
              <a:t>o-suprarenale (HPA)</a:t>
            </a:r>
            <a:r>
              <a:rPr lang="en-US" sz="1200" kern="1200" dirty="0">
                <a:solidFill>
                  <a:schemeClr val="tx1"/>
                </a:solidFill>
                <a:effectLst/>
                <a:latin typeface="+mn-lt"/>
                <a:ea typeface="+mn-ea"/>
                <a:cs typeface="+mn-cs"/>
              </a:rPr>
              <a:t>, însă în următoarele câteva minute voi încerca să vă aduc dovezi că și dereglarea funcției glandei tiroidei poate </a:t>
            </a:r>
            <a:r>
              <a:rPr lang="ro-RO" sz="1200" kern="1200" dirty="0">
                <a:solidFill>
                  <a:schemeClr val="tx1"/>
                </a:solidFill>
                <a:effectLst/>
                <a:latin typeface="+mn-lt"/>
                <a:ea typeface="+mn-ea"/>
                <a:cs typeface="+mn-cs"/>
              </a:rPr>
              <a:t>duce la </a:t>
            </a:r>
            <a:r>
              <a:rPr lang="en-US" sz="1200" kern="1200" dirty="0">
                <a:solidFill>
                  <a:schemeClr val="tx1"/>
                </a:solidFill>
                <a:effectLst/>
                <a:latin typeface="+mn-lt"/>
                <a:ea typeface="+mn-ea"/>
                <a:cs typeface="+mn-cs"/>
              </a:rPr>
              <a:t>depresie.</a:t>
            </a:r>
            <a:endParaRPr lang="ro-RO" sz="1200" kern="1200" dirty="0">
              <a:solidFill>
                <a:schemeClr val="tx1"/>
              </a:solidFill>
              <a:effectLst/>
              <a:latin typeface="+mn-lt"/>
              <a:ea typeface="+mn-ea"/>
              <a:cs typeface="+mn-cs"/>
            </a:endParaRPr>
          </a:p>
          <a:p>
            <a:endParaRPr lang="ro-RO" dirty="0"/>
          </a:p>
        </p:txBody>
      </p:sp>
      <p:sp>
        <p:nvSpPr>
          <p:cNvPr id="4" name="Slide Number Placeholder 3"/>
          <p:cNvSpPr>
            <a:spLocks noGrp="1"/>
          </p:cNvSpPr>
          <p:nvPr>
            <p:ph type="sldNum" sz="quarter" idx="5"/>
          </p:nvPr>
        </p:nvSpPr>
        <p:spPr/>
        <p:txBody>
          <a:bodyPr/>
          <a:lstStyle/>
          <a:p>
            <a:fld id="{B94C0DDC-91BF-454D-BC8E-0A2A3C1D49C1}" type="slidenum">
              <a:rPr lang="ro-RO" smtClean="0"/>
              <a:t>76</a:t>
            </a:fld>
            <a:endParaRPr lang="ro-RO"/>
          </a:p>
        </p:txBody>
      </p:sp>
    </p:spTree>
    <p:extLst>
      <p:ext uri="{BB962C8B-B14F-4D97-AF65-F5344CB8AC3E}">
        <p14:creationId xmlns:p14="http://schemas.microsoft.com/office/powerpoint/2010/main" val="3628337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Axa tiroidiana </a:t>
            </a:r>
            <a:r>
              <a:rPr lang="ro-RO" sz="1800" kern="100" dirty="0">
                <a:effectLst/>
                <a:latin typeface="Calibri" panose="020F0502020204030204" pitchFamily="34" charset="0"/>
                <a:ea typeface="Calibri" panose="020F0502020204030204" pitchFamily="34" charset="0"/>
                <a:cs typeface="Times New Roman" panose="02020603050405020304" pitchFamily="18" charset="0"/>
              </a:rPr>
              <a:t>de reglare hormonal </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reprezinta un exemplu clasic de buclă endocrină de feedback. THR hormon eliberator de tireotropina hipotalamic stimuleaza producerea de TSH la nivelul hipofizei, iar aceasta la randul sau – sinteza si secretia HT. </a:t>
            </a: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TSH – este secretat de celulele tireotrope ale adenohipofizei , joaca un rol central in reglarea axei cel mai util marker fiziologic al activității hormonilor tioridieni. </a:t>
            </a: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HT reprezinta principalul factor reglator al secretiei TSH. HT au efect de feedback negativ care inhiba sinteza TRH si TSH. </a:t>
            </a:r>
          </a:p>
          <a:p>
            <a:r>
              <a:rPr lang="x-none" sz="1800" b="1" kern="100" dirty="0">
                <a:effectLst/>
                <a:latin typeface="Calibri" panose="020F0502020204030204" pitchFamily="34" charset="0"/>
                <a:ea typeface="Calibri" panose="020F0502020204030204" pitchFamily="34" charset="0"/>
                <a:cs typeface="Times New Roman" panose="02020603050405020304" pitchFamily="18" charset="0"/>
              </a:rPr>
              <a:t>TSH</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 – cel mai util marker fiziologic al activității HT</a:t>
            </a:r>
            <a:r>
              <a:rPr lang="ro-RO"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Secretia este pulsatila, dar variatiile diune sunt modeste, sunt mai putin exprimate in comparatie cu alti hormoni, din cauza T1/2 lung 50 minute.</a:t>
            </a: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Tehnicile radioimunologice permit utilizarea TSH pentru identificarea atat a hipertiroidismului, (TSH redus)  cat si hipotiroidismului. (TSH majorat) . </a:t>
            </a:r>
          </a:p>
          <a:p>
            <a:pPr algn="l">
              <a:spcBef>
                <a:spcPts val="2000"/>
              </a:spcBef>
              <a:spcAft>
                <a:spcPts val="2000"/>
              </a:spcAft>
            </a:pPr>
            <a:endParaRPr lang="x-none" dirty="0"/>
          </a:p>
        </p:txBody>
      </p:sp>
      <p:sp>
        <p:nvSpPr>
          <p:cNvPr id="4" name="Slide Number Placeholder 3"/>
          <p:cNvSpPr>
            <a:spLocks noGrp="1"/>
          </p:cNvSpPr>
          <p:nvPr>
            <p:ph type="sldNum" sz="quarter" idx="5"/>
          </p:nvPr>
        </p:nvSpPr>
        <p:spPr/>
        <p:txBody>
          <a:bodyPr/>
          <a:lstStyle/>
          <a:p>
            <a:fld id="{3D7C53B0-C072-0E45-9548-FBBA3FDB2ADB}" type="slidenum">
              <a:rPr lang="x-none" smtClean="0"/>
              <a:t>7</a:t>
            </a:fld>
            <a:endParaRPr lang="x-none"/>
          </a:p>
        </p:txBody>
      </p:sp>
    </p:spTree>
    <p:extLst>
      <p:ext uri="{BB962C8B-B14F-4D97-AF65-F5344CB8AC3E}">
        <p14:creationId xmlns:p14="http://schemas.microsoft.com/office/powerpoint/2010/main" val="2589270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Printre </a:t>
            </a:r>
            <a:r>
              <a:rPr lang="ro-RO" sz="1200" b="0" i="0" kern="1200" dirty="0">
                <a:solidFill>
                  <a:schemeClr val="tx1"/>
                </a:solidFill>
                <a:effectLst/>
                <a:latin typeface="+mn-lt"/>
                <a:ea typeface="+mn-ea"/>
                <a:cs typeface="+mn-cs"/>
              </a:rPr>
              <a:t>afecțiunile medicale care pot favoriza apariția unor stări de depresie, se întâlnesc și tulburările tiroidiene. </a:t>
            </a:r>
          </a:p>
          <a:p>
            <a:r>
              <a:rPr lang="ro-RO" dirty="0"/>
              <a:t>O astfel de asociere există între hipotiroidism și depresie, descrisă pentru prima dată de Parry în 1825...</a:t>
            </a:r>
          </a:p>
          <a:p>
            <a:endParaRPr lang="ro-RO" dirty="0"/>
          </a:p>
        </p:txBody>
      </p:sp>
      <p:sp>
        <p:nvSpPr>
          <p:cNvPr id="4" name="Slide Number Placeholder 3"/>
          <p:cNvSpPr>
            <a:spLocks noGrp="1"/>
          </p:cNvSpPr>
          <p:nvPr>
            <p:ph type="sldNum" sz="quarter" idx="5"/>
          </p:nvPr>
        </p:nvSpPr>
        <p:spPr/>
        <p:txBody>
          <a:bodyPr/>
          <a:lstStyle/>
          <a:p>
            <a:fld id="{B94C0DDC-91BF-454D-BC8E-0A2A3C1D49C1}" type="slidenum">
              <a:rPr lang="ro-RO" smtClean="0"/>
              <a:t>77</a:t>
            </a:fld>
            <a:endParaRPr lang="ro-RO"/>
          </a:p>
        </p:txBody>
      </p:sp>
    </p:spTree>
    <p:extLst>
      <p:ext uri="{BB962C8B-B14F-4D97-AF65-F5344CB8AC3E}">
        <p14:creationId xmlns:p14="http://schemas.microsoft.com/office/powerpoint/2010/main" val="1085835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B94C0DDC-91BF-454D-BC8E-0A2A3C1D49C1}" type="slidenum">
              <a:rPr lang="ro-RO" smtClean="0"/>
              <a:t>78</a:t>
            </a:fld>
            <a:endParaRPr lang="ro-RO"/>
          </a:p>
        </p:txBody>
      </p:sp>
    </p:spTree>
    <p:extLst>
      <p:ext uri="{BB962C8B-B14F-4D97-AF65-F5344CB8AC3E}">
        <p14:creationId xmlns:p14="http://schemas.microsoft.com/office/powerpoint/2010/main" val="999284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B94C0DDC-91BF-454D-BC8E-0A2A3C1D49C1}" type="slidenum">
              <a:rPr lang="ro-RO" smtClean="0"/>
              <a:t>79</a:t>
            </a:fld>
            <a:endParaRPr lang="ro-RO"/>
          </a:p>
        </p:txBody>
      </p:sp>
    </p:spTree>
    <p:extLst>
      <p:ext uri="{BB962C8B-B14F-4D97-AF65-F5344CB8AC3E}">
        <p14:creationId xmlns:p14="http://schemas.microsoft.com/office/powerpoint/2010/main" val="949658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Mecanismele exacte care stau la baza asocierii dintre depresie și hipotiroidiei nu sunt pe deplin înțelese. </a:t>
            </a:r>
          </a:p>
          <a:p>
            <a:pPr marL="0" marR="0" lvl="0" indent="0" algn="l" defTabSz="914400" rtl="0" eaLnBrk="1" fontAlgn="auto" latinLnBrk="0" hangingPunct="1">
              <a:lnSpc>
                <a:spcPct val="100000"/>
              </a:lnSpc>
              <a:spcBef>
                <a:spcPts val="0"/>
              </a:spcBef>
              <a:spcAft>
                <a:spcPts val="0"/>
              </a:spcAft>
              <a:buClrTx/>
              <a:buSzTx/>
              <a:buFontTx/>
              <a:buNone/>
              <a:tabLst/>
              <a:defRPr/>
            </a:pPr>
            <a:r>
              <a:rPr lang="ro-RO" dirty="0"/>
              <a:t>Hormonii tiroidieni joacă un rol crucial în dezvoltarea și funcționarea sistemului nervos central, iar deficitul lor poate afecta sinteza neurotransmițătorilor, recaptarea și sensibilitatea receptorilor.</a:t>
            </a:r>
            <a:endParaRPr lang="ro-RO" sz="1200" b="0" i="0" kern="1200" dirty="0">
              <a:solidFill>
                <a:schemeClr val="tx1"/>
              </a:solidFill>
              <a:effectLst/>
              <a:latin typeface="+mn-lt"/>
              <a:ea typeface="+mn-ea"/>
              <a:cs typeface="+mn-cs"/>
            </a:endParaRPr>
          </a:p>
          <a:p>
            <a:r>
              <a:rPr lang="ro-RO" sz="1200" b="0" i="0" kern="1200" dirty="0">
                <a:solidFill>
                  <a:schemeClr val="tx1"/>
                </a:solidFill>
                <a:effectLst/>
                <a:latin typeface="+mn-lt"/>
                <a:ea typeface="+mn-ea"/>
                <a:cs typeface="+mn-cs"/>
              </a:rPr>
              <a:t>Dezechilibrele hormonale asociate hipotiroidiei pot influența neurotransmițătorii din creier, cum ar fi serotonină, noradrenalină și dopamină, care sunt implicați în reglarea stării de spirit. </a:t>
            </a:r>
          </a:p>
          <a:p>
            <a:r>
              <a:rPr lang="ro-RO" sz="1200" b="0" i="0" kern="1200" dirty="0">
                <a:solidFill>
                  <a:schemeClr val="tx1"/>
                </a:solidFill>
                <a:effectLst/>
                <a:latin typeface="+mn-lt"/>
                <a:ea typeface="+mn-ea"/>
                <a:cs typeface="+mn-cs"/>
              </a:rPr>
              <a:t>Prin urmare, persoanele cu hipotiroidie pot prezenta un risc crescut de a dezvolta depresie.</a:t>
            </a:r>
            <a:endParaRPr lang="ro-RO" sz="1200" kern="1200" dirty="0">
              <a:solidFill>
                <a:schemeClr val="tx1"/>
              </a:solidFill>
              <a:effectLst/>
              <a:latin typeface="+mn-lt"/>
              <a:ea typeface="+mn-ea"/>
              <a:cs typeface="+mn-cs"/>
            </a:endParaRPr>
          </a:p>
          <a:p>
            <a:endParaRPr lang="ro-RO" dirty="0"/>
          </a:p>
        </p:txBody>
      </p:sp>
      <p:sp>
        <p:nvSpPr>
          <p:cNvPr id="4" name="Slide Number Placeholder 3"/>
          <p:cNvSpPr>
            <a:spLocks noGrp="1"/>
          </p:cNvSpPr>
          <p:nvPr>
            <p:ph type="sldNum" sz="quarter" idx="5"/>
          </p:nvPr>
        </p:nvSpPr>
        <p:spPr/>
        <p:txBody>
          <a:bodyPr/>
          <a:lstStyle/>
          <a:p>
            <a:fld id="{B94C0DDC-91BF-454D-BC8E-0A2A3C1D49C1}" type="slidenum">
              <a:rPr lang="ro-RO" smtClean="0"/>
              <a:t>81</a:t>
            </a:fld>
            <a:endParaRPr lang="ro-RO"/>
          </a:p>
        </p:txBody>
      </p:sp>
    </p:spTree>
    <p:extLst>
      <p:ext uri="{BB962C8B-B14F-4D97-AF65-F5344CB8AC3E}">
        <p14:creationId xmlns:p14="http://schemas.microsoft.com/office/powerpoint/2010/main" val="2611617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Corelație statistic semnificativa</a:t>
            </a:r>
          </a:p>
        </p:txBody>
      </p:sp>
      <p:sp>
        <p:nvSpPr>
          <p:cNvPr id="4" name="Slide Number Placeholder 3"/>
          <p:cNvSpPr>
            <a:spLocks noGrp="1"/>
          </p:cNvSpPr>
          <p:nvPr>
            <p:ph type="sldNum" sz="quarter" idx="5"/>
          </p:nvPr>
        </p:nvSpPr>
        <p:spPr/>
        <p:txBody>
          <a:bodyPr/>
          <a:lstStyle/>
          <a:p>
            <a:fld id="{B94C0DDC-91BF-454D-BC8E-0A2A3C1D49C1}" type="slidenum">
              <a:rPr lang="ro-RO" smtClean="0"/>
              <a:t>82</a:t>
            </a:fld>
            <a:endParaRPr lang="ro-RO"/>
          </a:p>
        </p:txBody>
      </p:sp>
    </p:spTree>
    <p:extLst>
      <p:ext uri="{BB962C8B-B14F-4D97-AF65-F5344CB8AC3E}">
        <p14:creationId xmlns:p14="http://schemas.microsoft.com/office/powerpoint/2010/main" val="5214892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b="0" i="0" kern="1200" dirty="0">
                <a:solidFill>
                  <a:schemeClr val="tx1"/>
                </a:solidFill>
                <a:effectLst/>
                <a:latin typeface="+mn-lt"/>
                <a:ea typeface="+mn-ea"/>
                <a:cs typeface="+mn-cs"/>
              </a:rPr>
              <a:t>Persoanele cu un risc mai mare de a dezvolta tulburări de dispoziție, inclusiv tulburări depresive, sunt, în același timp, mai susceptibile de a dezvolta boli autoimune tiroidiene și invers, ceea ce poate indica căi patogenetice comune.</a:t>
            </a:r>
          </a:p>
          <a:p>
            <a:r>
              <a:rPr lang="ro-RO" sz="1200" b="0" i="0" u="none" strike="noStrike" kern="1200" baseline="0" dirty="0">
                <a:solidFill>
                  <a:schemeClr val="tx1"/>
                </a:solidFill>
                <a:effectLst/>
                <a:latin typeface="+mn-lt"/>
                <a:ea typeface="+mn-ea"/>
                <a:cs typeface="+mn-cs"/>
              </a:rPr>
              <a:t>Un profil anormal atât al factorilor neurotrofici, cât și al citokinelor proinflamatorii s-a observat la persoanele cu depresie și la persoanele cu tiroidite cronice autoimune.</a:t>
            </a:r>
          </a:p>
          <a:p>
            <a:pPr marL="0" marR="0" lvl="0" indent="0" algn="l" defTabSz="914400" rtl="0" eaLnBrk="1" fontAlgn="auto" latinLnBrk="0" hangingPunct="1">
              <a:lnSpc>
                <a:spcPct val="100000"/>
              </a:lnSpc>
              <a:spcBef>
                <a:spcPts val="0"/>
              </a:spcBef>
              <a:spcAft>
                <a:spcPts val="0"/>
              </a:spcAft>
              <a:buClrTx/>
              <a:buSzTx/>
              <a:buFontTx/>
              <a:buNone/>
              <a:tabLst/>
              <a:defRPr/>
            </a:pPr>
            <a:r>
              <a:rPr lang="ro-RO" dirty="0"/>
              <a:t>Din punct de vedere clinic, concluzia care pare a fi de o importanță deosebită este că la pacienţii </a:t>
            </a:r>
            <a:r>
              <a:rPr lang="ro-RO" altLang="ro-RO" sz="1200" dirty="0">
                <a:solidFill>
                  <a:srgbClr val="002060"/>
                </a:solidFill>
              </a:rPr>
              <a:t>cu </a:t>
            </a:r>
            <a:r>
              <a:rPr lang="ro-RO" altLang="ro-RO" sz="1200" b="0" dirty="0">
                <a:solidFill>
                  <a:srgbClr val="002060"/>
                </a:solidFill>
              </a:rPr>
              <a:t>tiroidita autoimună (nivel crescut al anticorpilor) și eutiroidie (nivel normal al hormonilor tiroidieni) incidența și severitatea depresiei este semnificativ mai mare, decât la persoanele fără patologie tiroidiană.</a:t>
            </a:r>
          </a:p>
          <a:p>
            <a:pPr marL="0" marR="0" lvl="0" indent="0" algn="l" defTabSz="914400" rtl="0" eaLnBrk="1" fontAlgn="auto" latinLnBrk="0" hangingPunct="1">
              <a:lnSpc>
                <a:spcPct val="100000"/>
              </a:lnSpc>
              <a:spcBef>
                <a:spcPts val="0"/>
              </a:spcBef>
              <a:spcAft>
                <a:spcPts val="0"/>
              </a:spcAft>
              <a:buClrTx/>
              <a:buSzTx/>
              <a:buFontTx/>
              <a:buNone/>
              <a:tabLst/>
              <a:defRPr/>
            </a:pPr>
            <a:r>
              <a:rPr lang="ro-RO" dirty="0"/>
              <a:t>De asemenea, studii mici au determinat că atât tratamentul cu antidepresante, cât și tratamentul cu Levothyroxina duc la o scădere a nivelului de citokine proinflamatorii și o creștere a nivelului de BDNF, corelând cu o îmbunătățire a simptomelor depresiei.</a:t>
            </a:r>
            <a:endParaRPr lang="ro-RO" altLang="ro-RO" sz="1200" b="0" dirty="0">
              <a:solidFill>
                <a:srgbClr val="002060"/>
              </a:solidFill>
            </a:endParaRPr>
          </a:p>
          <a:p>
            <a:endParaRPr lang="ro-RO" sz="1200" b="0" i="0" u="none" strike="noStrike" kern="1200" baseline="0" dirty="0">
              <a:solidFill>
                <a:schemeClr val="tx1"/>
              </a:solidFill>
              <a:effectLst/>
              <a:latin typeface="+mn-lt"/>
              <a:ea typeface="+mn-ea"/>
              <a:cs typeface="+mn-cs"/>
            </a:endParaRPr>
          </a:p>
          <a:p>
            <a:r>
              <a:rPr lang="ro-RO" dirty="0"/>
              <a:t>Cu toate acestea, până acum nu există studii pe termen lung care să determine cauzal relația dintre depresie, autoanticorpi tiroidieni și profilul de citokine, care ne-ar putea aduce mai aproape de înțelegerea interrelațiilor dintre ele și de a facilita utilizarea adecvată a farmacoterapiei, nu neapărat psihiatrică. </a:t>
            </a:r>
            <a:endParaRPr lang="ro-RO" sz="1200" b="0" i="0" u="none" strike="noStrike" kern="1200" baseline="0" dirty="0">
              <a:solidFill>
                <a:schemeClr val="tx1"/>
              </a:solidFill>
              <a:latin typeface="+mn-lt"/>
              <a:ea typeface="+mn-ea"/>
              <a:cs typeface="+mn-cs"/>
            </a:endParaRPr>
          </a:p>
          <a:p>
            <a:endParaRPr lang="ro-RO" dirty="0"/>
          </a:p>
        </p:txBody>
      </p:sp>
      <p:sp>
        <p:nvSpPr>
          <p:cNvPr id="4" name="Slide Number Placeholder 3"/>
          <p:cNvSpPr>
            <a:spLocks noGrp="1"/>
          </p:cNvSpPr>
          <p:nvPr>
            <p:ph type="sldNum" sz="quarter" idx="5"/>
          </p:nvPr>
        </p:nvSpPr>
        <p:spPr/>
        <p:txBody>
          <a:bodyPr/>
          <a:lstStyle/>
          <a:p>
            <a:fld id="{B94C0DDC-91BF-454D-BC8E-0A2A3C1D49C1}" type="slidenum">
              <a:rPr lang="ro-RO" smtClean="0"/>
              <a:t>86</a:t>
            </a:fld>
            <a:endParaRPr lang="ro-RO"/>
          </a:p>
        </p:txBody>
      </p:sp>
    </p:spTree>
    <p:extLst>
      <p:ext uri="{BB962C8B-B14F-4D97-AF65-F5344CB8AC3E}">
        <p14:creationId xmlns:p14="http://schemas.microsoft.com/office/powerpoint/2010/main" val="8462320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Legătura dintre disfuncția tiroidiană și depresie a fost investigată timp de mai multe decenii, însă majoritatea meta-analizelor au fost centrate pe asocierea hipotiroidiei cu depresia.</a:t>
            </a:r>
          </a:p>
          <a:p>
            <a:r>
              <a:rPr lang="ro-RO" dirty="0"/>
              <a:t>Aceasta este prima meta-analiză care investighează hipertiroidismul atât cel subclinic, cât și cel manifest clinic, și asocierea lui cu depresia clinică în populația generală.</a:t>
            </a:r>
          </a:p>
        </p:txBody>
      </p:sp>
      <p:sp>
        <p:nvSpPr>
          <p:cNvPr id="4" name="Slide Number Placeholder 3"/>
          <p:cNvSpPr>
            <a:spLocks noGrp="1"/>
          </p:cNvSpPr>
          <p:nvPr>
            <p:ph type="sldNum" sz="quarter" idx="5"/>
          </p:nvPr>
        </p:nvSpPr>
        <p:spPr/>
        <p:txBody>
          <a:bodyPr/>
          <a:lstStyle/>
          <a:p>
            <a:fld id="{B94C0DDC-91BF-454D-BC8E-0A2A3C1D49C1}" type="slidenum">
              <a:rPr lang="ro-RO" smtClean="0"/>
              <a:t>87</a:t>
            </a:fld>
            <a:endParaRPr lang="ro-RO"/>
          </a:p>
        </p:txBody>
      </p:sp>
    </p:spTree>
    <p:extLst>
      <p:ext uri="{BB962C8B-B14F-4D97-AF65-F5344CB8AC3E}">
        <p14:creationId xmlns:p14="http://schemas.microsoft.com/office/powerpoint/2010/main" val="15311222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B94C0DDC-91BF-454D-BC8E-0A2A3C1D49C1}" type="slidenum">
              <a:rPr lang="ro-RO" smtClean="0"/>
              <a:t>88</a:t>
            </a:fld>
            <a:endParaRPr lang="ro-RO"/>
          </a:p>
        </p:txBody>
      </p:sp>
    </p:spTree>
    <p:extLst>
      <p:ext uri="{BB962C8B-B14F-4D97-AF65-F5344CB8AC3E}">
        <p14:creationId xmlns:p14="http://schemas.microsoft.com/office/powerpoint/2010/main" val="14562556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dirty="0" err="1"/>
              <a:t>Rezultalele</a:t>
            </a:r>
            <a:r>
              <a:rPr lang="ro-RO" dirty="0"/>
              <a:t> acestei </a:t>
            </a:r>
            <a:r>
              <a:rPr lang="ro-RO" dirty="0" err="1"/>
              <a:t>metaanalize</a:t>
            </a:r>
            <a:r>
              <a:rPr lang="ro-RO" dirty="0"/>
              <a:t> au arătat o asociere semnificativă din punct de statistic între hipertiroidie și depresie.</a:t>
            </a:r>
          </a:p>
        </p:txBody>
      </p:sp>
      <p:sp>
        <p:nvSpPr>
          <p:cNvPr id="4" name="Slide Number Placeholder 3"/>
          <p:cNvSpPr>
            <a:spLocks noGrp="1"/>
          </p:cNvSpPr>
          <p:nvPr>
            <p:ph type="sldNum" sz="quarter" idx="5"/>
          </p:nvPr>
        </p:nvSpPr>
        <p:spPr/>
        <p:txBody>
          <a:bodyPr/>
          <a:lstStyle/>
          <a:p>
            <a:fld id="{B94C0DDC-91BF-454D-BC8E-0A2A3C1D49C1}" type="slidenum">
              <a:rPr lang="ro-RO" smtClean="0"/>
              <a:t>89</a:t>
            </a:fld>
            <a:endParaRPr lang="ro-RO"/>
          </a:p>
        </p:txBody>
      </p:sp>
    </p:spTree>
    <p:extLst>
      <p:ext uri="{BB962C8B-B14F-4D97-AF65-F5344CB8AC3E}">
        <p14:creationId xmlns:p14="http://schemas.microsoft.com/office/powerpoint/2010/main" val="3285698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B94C0DDC-91BF-454D-BC8E-0A2A3C1D49C1}" type="slidenum">
              <a:rPr lang="ro-RO" smtClean="0"/>
              <a:t>90</a:t>
            </a:fld>
            <a:endParaRPr lang="ro-RO"/>
          </a:p>
        </p:txBody>
      </p:sp>
    </p:spTree>
    <p:extLst>
      <p:ext uri="{BB962C8B-B14F-4D97-AF65-F5344CB8AC3E}">
        <p14:creationId xmlns:p14="http://schemas.microsoft.com/office/powerpoint/2010/main" val="3156830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Hormonii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tiroidieni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sunt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esențiali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pentru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dezvoltarea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și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diferențierea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normală</a:t>
            </a:r>
            <a:r>
              <a:rPr lang="en-US" sz="1200" b="0" i="0" kern="1200" dirty="0" smtClean="0">
                <a:solidFill>
                  <a:schemeClr val="tx1"/>
                </a:solidFill>
                <a:effectLst/>
                <a:latin typeface="+mn-lt"/>
                <a:ea typeface="+mn-ea"/>
                <a:cs typeface="+mn-cs"/>
              </a:rPr>
              <a:t> a </a:t>
            </a:r>
            <a:r>
              <a:rPr lang="en-US" sz="1200" b="0" i="0" kern="1200" dirty="0" err="1" smtClean="0">
                <a:solidFill>
                  <a:schemeClr val="tx1"/>
                </a:solidFill>
                <a:effectLst/>
                <a:latin typeface="+mn-lt"/>
                <a:ea typeface="+mn-ea"/>
                <a:cs typeface="+mn-cs"/>
              </a:rPr>
              <a:t>tuturor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celulelor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corpului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uman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Aproape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că</a:t>
            </a:r>
            <a:r>
              <a:rPr lang="en-US" sz="1200" b="0" i="0" kern="1200" dirty="0" smtClean="0">
                <a:solidFill>
                  <a:schemeClr val="tx1"/>
                </a:solidFill>
                <a:effectLst/>
                <a:latin typeface="+mn-lt"/>
                <a:ea typeface="+mn-ea"/>
                <a:cs typeface="+mn-cs"/>
              </a:rPr>
              <a:t> nu </a:t>
            </a:r>
            <a:r>
              <a:rPr lang="en-US" sz="1200" b="0" i="0" kern="1200" dirty="0" err="1" smtClean="0">
                <a:solidFill>
                  <a:schemeClr val="tx1"/>
                </a:solidFill>
                <a:effectLst/>
                <a:latin typeface="+mn-lt"/>
                <a:ea typeface="+mn-ea"/>
                <a:cs typeface="+mn-cs"/>
              </a:rPr>
              <a:t>este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celulă</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în</a:t>
            </a:r>
            <a:r>
              <a:rPr lang="en-US" sz="1200" b="0" i="0" kern="1200" dirty="0" smtClean="0">
                <a:solidFill>
                  <a:schemeClr val="tx1"/>
                </a:solidFill>
                <a:effectLst/>
                <a:latin typeface="+mn-lt"/>
                <a:ea typeface="+mn-ea"/>
                <a:cs typeface="+mn-cs"/>
              </a:rPr>
              <a:t> organism </a:t>
            </a:r>
            <a:r>
              <a:rPr lang="en-US" sz="1200" b="0" i="0" kern="1200" dirty="0" err="1" smtClean="0">
                <a:solidFill>
                  <a:schemeClr val="tx1"/>
                </a:solidFill>
                <a:effectLst/>
                <a:latin typeface="+mn-lt"/>
                <a:ea typeface="+mn-ea"/>
                <a:cs typeface="+mn-cs"/>
              </a:rPr>
              <a:t>asupra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căreia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hormonii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tiroidieni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să</a:t>
            </a:r>
            <a:r>
              <a:rPr lang="en-US" sz="1200" b="0" i="0" kern="1200" dirty="0" smtClean="0">
                <a:solidFill>
                  <a:schemeClr val="tx1"/>
                </a:solidFill>
                <a:effectLst/>
                <a:latin typeface="+mn-lt"/>
                <a:ea typeface="+mn-ea"/>
                <a:cs typeface="+mn-cs"/>
              </a:rPr>
              <a:t> nu </a:t>
            </a:r>
            <a:r>
              <a:rPr lang="en-US" sz="1200" b="0" i="0" kern="1200" dirty="0" err="1" smtClean="0">
                <a:solidFill>
                  <a:schemeClr val="tx1"/>
                </a:solidFill>
                <a:effectLst/>
                <a:latin typeface="+mn-lt"/>
                <a:ea typeface="+mn-ea"/>
                <a:cs typeface="+mn-cs"/>
              </a:rPr>
              <a:t>acționeze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Efectele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generale</a:t>
            </a:r>
            <a:r>
              <a:rPr lang="en-US" sz="1200" b="0" i="0" kern="1200" dirty="0" smtClean="0">
                <a:solidFill>
                  <a:schemeClr val="tx1"/>
                </a:solidFill>
                <a:effectLst/>
                <a:latin typeface="+mn-lt"/>
                <a:ea typeface="+mn-ea"/>
                <a:cs typeface="+mn-cs"/>
              </a:rPr>
              <a:t> ale </a:t>
            </a:r>
            <a:r>
              <a:rPr lang="en-US" sz="1200" b="0" i="0" kern="1200" dirty="0" err="1" smtClean="0">
                <a:solidFill>
                  <a:schemeClr val="tx1"/>
                </a:solidFill>
                <a:effectLst/>
                <a:latin typeface="+mn-lt"/>
                <a:ea typeface="+mn-ea"/>
                <a:cs typeface="+mn-cs"/>
              </a:rPr>
              <a:t>hormonilor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tiroidieni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sunt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cresc</a:t>
            </a:r>
            <a:r>
              <a:rPr lang="en-US" sz="1200" b="0" i="0" kern="1200" dirty="0" smtClean="0">
                <a:solidFill>
                  <a:schemeClr val="tx1"/>
                </a:solidFill>
                <a:effectLst/>
                <a:latin typeface="+mn-lt"/>
                <a:ea typeface="+mn-ea"/>
                <a:cs typeface="+mn-cs"/>
              </a:rPr>
              <a:t> rata </a:t>
            </a:r>
            <a:r>
              <a:rPr lang="en-US" sz="1200" b="0" i="0" kern="1200" dirty="0" err="1" smtClean="0">
                <a:solidFill>
                  <a:schemeClr val="tx1"/>
                </a:solidFill>
                <a:effectLst/>
                <a:latin typeface="+mn-lt"/>
                <a:ea typeface="+mn-ea"/>
                <a:cs typeface="+mn-cs"/>
              </a:rPr>
              <a:t>metabolică</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bazală</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afectează</a:t>
            </a:r>
            <a:r>
              <a:rPr lang="en-US" sz="1200" b="0" i="0" kern="1200" dirty="0" smtClean="0">
                <a:solidFill>
                  <a:schemeClr val="tx1"/>
                </a:solidFill>
                <a:effectLst/>
                <a:latin typeface="+mn-lt"/>
                <a:ea typeface="+mn-ea"/>
                <a:cs typeface="+mn-cs"/>
              </a:rPr>
              <a:t> rata de </a:t>
            </a:r>
            <a:r>
              <a:rPr lang="en-US" sz="1200" b="0" i="0" u="none" strike="noStrike" kern="1200" dirty="0" err="1" smtClean="0">
                <a:solidFill>
                  <a:schemeClr val="tx1"/>
                </a:solidFill>
                <a:effectLst/>
                <a:latin typeface="+mn-lt"/>
                <a:ea typeface="+mn-ea"/>
                <a:cs typeface="+mn-cs"/>
                <a:hlinkClick r:id="rId3" tooltip="Sinteză proteică"/>
              </a:rPr>
              <a:t>sinteză</a:t>
            </a:r>
            <a:r>
              <a:rPr lang="en-US" sz="1200" b="0" i="0" u="none" strike="noStrike" kern="1200" dirty="0" smtClean="0">
                <a:solidFill>
                  <a:schemeClr val="tx1"/>
                </a:solidFill>
                <a:effectLst/>
                <a:latin typeface="+mn-lt"/>
                <a:ea typeface="+mn-ea"/>
                <a:cs typeface="+mn-cs"/>
                <a:hlinkClick r:id="rId3" tooltip="Sinteză proteică"/>
              </a:rPr>
              <a:t> a </a:t>
            </a:r>
            <a:r>
              <a:rPr lang="en-US" sz="1200" b="0" i="0" u="none" strike="noStrike" kern="1200" dirty="0" err="1" smtClean="0">
                <a:solidFill>
                  <a:schemeClr val="tx1"/>
                </a:solidFill>
                <a:effectLst/>
                <a:latin typeface="+mn-lt"/>
                <a:ea typeface="+mn-ea"/>
                <a:cs typeface="+mn-cs"/>
                <a:hlinkClick r:id="rId3" tooltip="Sinteză proteică"/>
              </a:rPr>
              <a:t>proteinelor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ajută</a:t>
            </a:r>
            <a:r>
              <a:rPr lang="en-US" sz="1200" b="0" i="0" kern="1200" dirty="0" smtClean="0">
                <a:solidFill>
                  <a:schemeClr val="tx1"/>
                </a:solidFill>
                <a:effectLst/>
                <a:latin typeface="+mn-lt"/>
                <a:ea typeface="+mn-ea"/>
                <a:cs typeface="+mn-cs"/>
              </a:rPr>
              <a:t> la </a:t>
            </a:r>
            <a:r>
              <a:rPr lang="en-US" sz="1200" b="0" i="0" kern="1200" dirty="0" err="1" smtClean="0">
                <a:solidFill>
                  <a:schemeClr val="tx1"/>
                </a:solidFill>
                <a:effectLst/>
                <a:latin typeface="+mn-lt"/>
                <a:ea typeface="+mn-ea"/>
                <a:cs typeface="+mn-cs"/>
              </a:rPr>
              <a:t>reglarea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creșterii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oaselor</a:t>
            </a:r>
            <a:r>
              <a:rPr lang="en-US" sz="1200" b="0" i="0" kern="1200" dirty="0" smtClean="0">
                <a:solidFill>
                  <a:schemeClr val="tx1"/>
                </a:solidFill>
                <a:effectLst/>
                <a:latin typeface="+mn-lt"/>
                <a:ea typeface="+mn-ea"/>
                <a:cs typeface="+mn-cs"/>
              </a:rPr>
              <a:t> lungi (</a:t>
            </a:r>
            <a:r>
              <a:rPr lang="en-US" sz="1200" b="0" i="0" kern="1200" dirty="0" err="1" smtClean="0">
                <a:solidFill>
                  <a:schemeClr val="tx1"/>
                </a:solidFill>
                <a:effectLst/>
                <a:latin typeface="+mn-lt"/>
                <a:ea typeface="+mn-ea"/>
                <a:cs typeface="+mn-cs"/>
              </a:rPr>
              <a:t>în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sinergie</a:t>
            </a:r>
            <a:r>
              <a:rPr lang="en-US" sz="1200" b="0" i="0" kern="1200" dirty="0" smtClean="0">
                <a:solidFill>
                  <a:schemeClr val="tx1"/>
                </a:solidFill>
                <a:effectLst/>
                <a:latin typeface="+mn-lt"/>
                <a:ea typeface="+mn-ea"/>
                <a:cs typeface="+mn-cs"/>
              </a:rPr>
              <a:t> cu </a:t>
            </a:r>
            <a:r>
              <a:rPr lang="en-US" sz="1200" b="0" i="0" kern="1200" dirty="0" err="1" smtClean="0">
                <a:solidFill>
                  <a:schemeClr val="tx1"/>
                </a:solidFill>
                <a:effectLst/>
                <a:latin typeface="+mn-lt"/>
                <a:ea typeface="+mn-ea"/>
                <a:cs typeface="+mn-cs"/>
              </a:rPr>
              <a:t>hormonul</a:t>
            </a:r>
            <a:r>
              <a:rPr lang="en-US" sz="1200" b="0" i="0" kern="1200" dirty="0" smtClean="0">
                <a:solidFill>
                  <a:schemeClr val="tx1"/>
                </a:solidFill>
                <a:effectLst/>
                <a:latin typeface="+mn-lt"/>
                <a:ea typeface="+mn-ea"/>
                <a:cs typeface="+mn-cs"/>
              </a:rPr>
              <a:t> de </a:t>
            </a:r>
            <a:r>
              <a:rPr lang="en-US" sz="1200" b="0" i="0" kern="1200" dirty="0" err="1" smtClean="0">
                <a:solidFill>
                  <a:schemeClr val="tx1"/>
                </a:solidFill>
                <a:effectLst/>
                <a:latin typeface="+mn-lt"/>
                <a:ea typeface="+mn-ea"/>
                <a:cs typeface="+mn-cs"/>
              </a:rPr>
              <a:t>creștere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reglează</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maturarea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neuronală</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influențează</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metabolismul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carbohidraților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și</a:t>
            </a:r>
            <a:r>
              <a:rPr lang="en-US" sz="1200" b="0" i="0" kern="1200" dirty="0" smtClean="0">
                <a:solidFill>
                  <a:schemeClr val="tx1"/>
                </a:solidFill>
                <a:effectLst/>
                <a:latin typeface="+mn-lt"/>
                <a:ea typeface="+mn-ea"/>
                <a:cs typeface="+mn-cs"/>
              </a:rPr>
              <a:t> al </a:t>
            </a:r>
            <a:r>
              <a:rPr lang="en-US" sz="1200" b="0" i="0" kern="1200" dirty="0" err="1" smtClean="0">
                <a:solidFill>
                  <a:schemeClr val="tx1"/>
                </a:solidFill>
                <a:effectLst/>
                <a:latin typeface="+mn-lt"/>
                <a:ea typeface="+mn-ea"/>
                <a:cs typeface="+mn-cs"/>
              </a:rPr>
              <a:t>grăsimilor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și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crește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sensibilitatea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organismului</a:t>
            </a:r>
            <a:r>
              <a:rPr lang="en-US" sz="1200" b="0" i="0" kern="1200" dirty="0" smtClean="0">
                <a:solidFill>
                  <a:schemeClr val="tx1"/>
                </a:solidFill>
                <a:effectLst/>
                <a:latin typeface="+mn-lt"/>
                <a:ea typeface="+mn-ea"/>
                <a:cs typeface="+mn-cs"/>
              </a:rPr>
              <a:t> la </a:t>
            </a:r>
            <a:r>
              <a:rPr lang="en-US" sz="1200" b="0" i="0" u="none" strike="noStrike" kern="1200" dirty="0" err="1" smtClean="0">
                <a:solidFill>
                  <a:schemeClr val="tx1"/>
                </a:solidFill>
                <a:effectLst/>
                <a:latin typeface="+mn-lt"/>
                <a:ea typeface="+mn-ea"/>
                <a:cs typeface="+mn-cs"/>
                <a:hlinkClick r:id="rId4" tooltip="Catecolamină"/>
              </a:rPr>
              <a:t>catecolamine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spre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exemplu</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5" tooltip="Adrenalină"/>
              </a:rPr>
              <a:t>adrenalina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prin</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6" tooltip="Permisivitate (biologie) — pagină inexistentă"/>
              </a:rPr>
              <a:t>permisivitate</a:t>
            </a:r>
            <a:r>
              <a:rPr lang="en-US" sz="1200" b="0" i="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Incepand</a:t>
            </a:r>
            <a:r>
              <a:rPr lang="en-US" sz="1200" b="0" i="0" kern="1200" baseline="0" dirty="0" smtClean="0">
                <a:solidFill>
                  <a:schemeClr val="tx1"/>
                </a:solidFill>
                <a:effectLst/>
                <a:latin typeface="+mn-lt"/>
                <a:ea typeface="+mn-ea"/>
                <a:cs typeface="+mn-cs"/>
              </a:rPr>
              <a:t> cu </a:t>
            </a:r>
            <a:r>
              <a:rPr lang="en-US" sz="1200" b="0" i="0" kern="1200" baseline="0" dirty="0" err="1" smtClean="0">
                <a:solidFill>
                  <a:schemeClr val="tx1"/>
                </a:solidFill>
                <a:effectLst/>
                <a:latin typeface="+mn-lt"/>
                <a:ea typeface="+mn-ea"/>
                <a:cs typeface="+mn-cs"/>
              </a:rPr>
              <a:t>perioada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intrauterina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imactiul</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hormonilor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tiroidieni</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asupra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maturarii</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neuronale</a:t>
            </a:r>
            <a:r>
              <a:rPr lang="en-US" sz="1200" b="0" i="0" kern="1200" baseline="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1BC217-C953-7946-BC9A-DDE4BAB7F2A0}" type="slidenum">
              <a:rPr lang="x-none" smtClean="0"/>
              <a:t>8</a:t>
            </a:fld>
            <a:endParaRPr lang="x-none"/>
          </a:p>
        </p:txBody>
      </p:sp>
    </p:spTree>
    <p:extLst>
      <p:ext uri="{BB962C8B-B14F-4D97-AF65-F5344CB8AC3E}">
        <p14:creationId xmlns:p14="http://schemas.microsoft.com/office/powerpoint/2010/main" val="4172953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Desigur că cele enunțate mai sus sunt încă insuficient investigate, dar de mare importanţă clinică și ar fi necesare studii pe termen lung care să determine cauzal relația dintre depresie, disfuncția tiroidiană și autoanticorpi tiroidieni.</a:t>
            </a:r>
          </a:p>
        </p:txBody>
      </p:sp>
      <p:sp>
        <p:nvSpPr>
          <p:cNvPr id="4" name="Slide Number Placeholder 3"/>
          <p:cNvSpPr>
            <a:spLocks noGrp="1"/>
          </p:cNvSpPr>
          <p:nvPr>
            <p:ph type="sldNum" sz="quarter" idx="5"/>
          </p:nvPr>
        </p:nvSpPr>
        <p:spPr/>
        <p:txBody>
          <a:bodyPr/>
          <a:lstStyle/>
          <a:p>
            <a:fld id="{B94C0DDC-91BF-454D-BC8E-0A2A3C1D49C1}" type="slidenum">
              <a:rPr lang="ro-RO" smtClean="0"/>
              <a:t>91</a:t>
            </a:fld>
            <a:endParaRPr lang="ro-RO"/>
          </a:p>
        </p:txBody>
      </p:sp>
    </p:spTree>
    <p:extLst>
      <p:ext uri="{BB962C8B-B14F-4D97-AF65-F5344CB8AC3E}">
        <p14:creationId xmlns:p14="http://schemas.microsoft.com/office/powerpoint/2010/main" val="2248711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PlaceHolder 1"/>
          <p:cNvSpPr>
            <a:spLocks noGrp="1" noRot="1" noChangeAspect="1"/>
          </p:cNvSpPr>
          <p:nvPr>
            <p:ph type="sldImg"/>
          </p:nvPr>
        </p:nvSpPr>
        <p:spPr>
          <a:xfrm>
            <a:off x="685800" y="1143000"/>
            <a:ext cx="5486400" cy="3086100"/>
          </a:xfrm>
          <a:prstGeom prst="rect">
            <a:avLst/>
          </a:prstGeom>
        </p:spPr>
      </p:sp>
      <p:sp>
        <p:nvSpPr>
          <p:cNvPr id="447" name="PlaceHolder 2"/>
          <p:cNvSpPr>
            <a:spLocks noGrp="1"/>
          </p:cNvSpPr>
          <p:nvPr>
            <p:ph type="body"/>
          </p:nvPr>
        </p:nvSpPr>
        <p:spPr>
          <a:xfrm>
            <a:off x="685800" y="4400640"/>
            <a:ext cx="5486040" cy="3600000"/>
          </a:xfrm>
          <a:prstGeom prst="rect">
            <a:avLst/>
          </a:prstGeom>
        </p:spPr>
        <p:txBody>
          <a:bodyPr>
            <a:noAutofit/>
          </a:bodyPr>
          <a:lstStyle/>
          <a:p>
            <a:endParaRPr lang="ru-RU" sz="2000" b="0" strike="noStrike" spc="-1">
              <a:latin typeface="Arial"/>
            </a:endParaRPr>
          </a:p>
        </p:txBody>
      </p:sp>
      <p:sp>
        <p:nvSpPr>
          <p:cNvPr id="448" name="CustomShape 3"/>
          <p:cNvSpPr/>
          <p:nvPr/>
        </p:nvSpPr>
        <p:spPr>
          <a:xfrm>
            <a:off x="3884760" y="8685360"/>
            <a:ext cx="2971440" cy="458280"/>
          </a:xfrm>
          <a:prstGeom prst="rect">
            <a:avLst/>
          </a:prstGeom>
          <a:noFill/>
          <a:ln>
            <a:noFill/>
          </a:ln>
        </p:spPr>
        <p:style>
          <a:lnRef idx="0">
            <a:scrgbClr r="0" g="0" b="0"/>
          </a:lnRef>
          <a:fillRef idx="0">
            <a:scrgbClr r="0" g="0" b="0"/>
          </a:fillRef>
          <a:effectRef idx="0">
            <a:scrgbClr r="0" g="0" b="0"/>
          </a:effectRef>
          <a:fontRef idx="minor"/>
        </p:style>
        <p:txBody>
          <a:bodyPr anchor="b">
            <a:noAutofit/>
          </a:bodyPr>
          <a:lstStyle/>
          <a:p>
            <a:pPr algn="r">
              <a:lnSpc>
                <a:spcPct val="100000"/>
              </a:lnSpc>
            </a:pPr>
            <a:fld id="{B2C80F7A-0DAF-41C9-A834-3C3D2F1E93BB}" type="slidenum">
              <a:rPr lang="ru-RU" sz="1800" b="0" strike="noStrike" spc="-1">
                <a:solidFill>
                  <a:srgbClr val="000000"/>
                </a:solidFill>
                <a:latin typeface="+mn-lt"/>
                <a:ea typeface="+mn-ea"/>
              </a:rPr>
              <a:t>96</a:t>
            </a:fld>
            <a:endParaRPr lang="ru-RU" sz="1800" b="0" strike="noStrike" spc="-1">
              <a:latin typeface="Arial"/>
            </a:endParaRPr>
          </a:p>
        </p:txBody>
      </p:sp>
    </p:spTree>
    <p:extLst>
      <p:ext uri="{BB962C8B-B14F-4D97-AF65-F5344CB8AC3E}">
        <p14:creationId xmlns:p14="http://schemas.microsoft.com/office/powerpoint/2010/main" val="38247854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PlaceHolder 1"/>
          <p:cNvSpPr>
            <a:spLocks noGrp="1" noRot="1" noChangeAspect="1"/>
          </p:cNvSpPr>
          <p:nvPr>
            <p:ph type="sldImg"/>
          </p:nvPr>
        </p:nvSpPr>
        <p:spPr>
          <a:xfrm>
            <a:off x="685800" y="1143000"/>
            <a:ext cx="5486400" cy="3086100"/>
          </a:xfrm>
          <a:prstGeom prst="rect">
            <a:avLst/>
          </a:prstGeom>
        </p:spPr>
      </p:sp>
      <p:sp>
        <p:nvSpPr>
          <p:cNvPr id="450" name="PlaceHolder 2"/>
          <p:cNvSpPr>
            <a:spLocks noGrp="1"/>
          </p:cNvSpPr>
          <p:nvPr>
            <p:ph type="body"/>
          </p:nvPr>
        </p:nvSpPr>
        <p:spPr>
          <a:xfrm>
            <a:off x="685800" y="4400640"/>
            <a:ext cx="5486040" cy="3600000"/>
          </a:xfrm>
          <a:prstGeom prst="rect">
            <a:avLst/>
          </a:prstGeom>
        </p:spPr>
        <p:txBody>
          <a:bodyPr>
            <a:noAutofit/>
          </a:bodyPr>
          <a:lstStyle/>
          <a:p>
            <a:endParaRPr lang="ru-RU" sz="2000" b="0" strike="noStrike" spc="-1">
              <a:latin typeface="Arial"/>
            </a:endParaRPr>
          </a:p>
        </p:txBody>
      </p:sp>
      <p:sp>
        <p:nvSpPr>
          <p:cNvPr id="451"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4D7440B0-DA13-4FF2-89EA-524675474D0A}" type="slidenum">
              <a:rPr lang="ru-RU" sz="1200" b="0" strike="noStrike" spc="-1">
                <a:solidFill>
                  <a:srgbClr val="000000"/>
                </a:solidFill>
                <a:latin typeface="+mn-lt"/>
                <a:ea typeface="+mn-ea"/>
              </a:rPr>
              <a:t>97</a:t>
            </a:fld>
            <a:endParaRPr lang="ru-RU" sz="1200" b="0" strike="noStrike" spc="-1">
              <a:latin typeface="Times New Roman"/>
            </a:endParaRPr>
          </a:p>
        </p:txBody>
      </p:sp>
    </p:spTree>
    <p:extLst>
      <p:ext uri="{BB962C8B-B14F-4D97-AF65-F5344CB8AC3E}">
        <p14:creationId xmlns:p14="http://schemas.microsoft.com/office/powerpoint/2010/main" val="3390605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PlaceHolder 1"/>
          <p:cNvSpPr>
            <a:spLocks noGrp="1" noRot="1" noChangeAspect="1"/>
          </p:cNvSpPr>
          <p:nvPr>
            <p:ph type="sldImg"/>
          </p:nvPr>
        </p:nvSpPr>
        <p:spPr>
          <a:xfrm>
            <a:off x="685800" y="1143000"/>
            <a:ext cx="5486400" cy="3086100"/>
          </a:xfrm>
          <a:prstGeom prst="rect">
            <a:avLst/>
          </a:prstGeom>
        </p:spPr>
      </p:sp>
      <p:sp>
        <p:nvSpPr>
          <p:cNvPr id="453" name="PlaceHolder 2"/>
          <p:cNvSpPr>
            <a:spLocks noGrp="1"/>
          </p:cNvSpPr>
          <p:nvPr>
            <p:ph type="body"/>
          </p:nvPr>
        </p:nvSpPr>
        <p:spPr>
          <a:xfrm>
            <a:off x="685800" y="4400640"/>
            <a:ext cx="5486040" cy="3600000"/>
          </a:xfrm>
          <a:prstGeom prst="rect">
            <a:avLst/>
          </a:prstGeom>
        </p:spPr>
        <p:txBody>
          <a:bodyPr>
            <a:noAutofit/>
          </a:bodyPr>
          <a:lstStyle/>
          <a:p>
            <a:endParaRPr lang="ru-RU" sz="2000" b="0" strike="noStrike" spc="-1">
              <a:latin typeface="Arial"/>
            </a:endParaRPr>
          </a:p>
        </p:txBody>
      </p:sp>
      <p:sp>
        <p:nvSpPr>
          <p:cNvPr id="45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0A713F42-069F-48BD-A025-6BF47733BCF5}" type="slidenum">
              <a:rPr lang="ru-RU" sz="1200" b="0" strike="noStrike" spc="-1">
                <a:solidFill>
                  <a:srgbClr val="000000"/>
                </a:solidFill>
                <a:latin typeface="+mn-lt"/>
                <a:ea typeface="+mn-ea"/>
              </a:rPr>
              <a:t>99</a:t>
            </a:fld>
            <a:endParaRPr lang="ru-RU" sz="1200" b="0" strike="noStrike" spc="-1">
              <a:latin typeface="Times New Roman"/>
            </a:endParaRPr>
          </a:p>
        </p:txBody>
      </p:sp>
    </p:spTree>
    <p:extLst>
      <p:ext uri="{BB962C8B-B14F-4D97-AF65-F5344CB8AC3E}">
        <p14:creationId xmlns:p14="http://schemas.microsoft.com/office/powerpoint/2010/main" val="20452376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PlaceHolder 1"/>
          <p:cNvSpPr>
            <a:spLocks noGrp="1" noRot="1" noChangeAspect="1"/>
          </p:cNvSpPr>
          <p:nvPr>
            <p:ph type="sldImg"/>
          </p:nvPr>
        </p:nvSpPr>
        <p:spPr>
          <a:xfrm>
            <a:off x="573088" y="1336675"/>
            <a:ext cx="6413500" cy="3608388"/>
          </a:xfrm>
          <a:prstGeom prst="rect">
            <a:avLst/>
          </a:prstGeom>
        </p:spPr>
      </p:sp>
      <p:sp>
        <p:nvSpPr>
          <p:cNvPr id="456" name="PlaceHolder 2"/>
          <p:cNvSpPr>
            <a:spLocks noGrp="1"/>
          </p:cNvSpPr>
          <p:nvPr>
            <p:ph type="body"/>
          </p:nvPr>
        </p:nvSpPr>
        <p:spPr>
          <a:xfrm>
            <a:off x="755640" y="5145120"/>
            <a:ext cx="6048000" cy="4209840"/>
          </a:xfrm>
          <a:prstGeom prst="rect">
            <a:avLst/>
          </a:prstGeom>
        </p:spPr>
        <p:txBody>
          <a:bodyPr>
            <a:noAutofit/>
          </a:bodyPr>
          <a:lstStyle/>
          <a:p>
            <a:endParaRPr lang="ru-RU" sz="2000" b="0" strike="noStrike" spc="-1">
              <a:latin typeface="Arial"/>
            </a:endParaRPr>
          </a:p>
        </p:txBody>
      </p:sp>
      <p:sp>
        <p:nvSpPr>
          <p:cNvPr id="457" name="TextShape 3"/>
          <p:cNvSpPr txBox="1"/>
          <p:nvPr/>
        </p:nvSpPr>
        <p:spPr>
          <a:xfrm>
            <a:off x="4281480" y="10155240"/>
            <a:ext cx="3276360" cy="536040"/>
          </a:xfrm>
          <a:prstGeom prst="rect">
            <a:avLst/>
          </a:prstGeom>
          <a:noFill/>
          <a:ln>
            <a:noFill/>
          </a:ln>
        </p:spPr>
        <p:txBody>
          <a:bodyPr anchor="b">
            <a:noAutofit/>
          </a:bodyPr>
          <a:lstStyle/>
          <a:p>
            <a:pPr algn="r">
              <a:lnSpc>
                <a:spcPct val="100000"/>
              </a:lnSpc>
            </a:pPr>
            <a:fld id="{9D50DF44-F690-48EB-B57E-0C8D9722B208}" type="slidenum">
              <a:rPr lang="ru-RU" sz="1200" b="0" strike="noStrike" spc="-1">
                <a:latin typeface="Times New Roman"/>
              </a:rPr>
              <a:t>102</a:t>
            </a:fld>
            <a:endParaRPr lang="ru-RU" sz="1200" b="0" strike="noStrike" spc="-1">
              <a:latin typeface="Times New Roman"/>
            </a:endParaRPr>
          </a:p>
        </p:txBody>
      </p:sp>
    </p:spTree>
    <p:extLst>
      <p:ext uri="{BB962C8B-B14F-4D97-AF65-F5344CB8AC3E}">
        <p14:creationId xmlns:p14="http://schemas.microsoft.com/office/powerpoint/2010/main" val="39255360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o-RO" dirty="0" smtClean="0"/>
              <a:t>T3 in cantitati excesive pot creste expresia</a:t>
            </a:r>
            <a:r>
              <a:rPr lang="ro-RO" baseline="0" dirty="0" smtClean="0"/>
              <a:t> receptorilor estrogenici in ovare, stimuleaza eliberarea estradiolului prin cresterea activității aromatazei ovarieneși prin cresterea metabolismului periferic al estradiolului, modifica secreția de progesteron</a:t>
            </a:r>
          </a:p>
          <a:p>
            <a:endParaRPr lang="ro-RO" baseline="0" dirty="0" smtClean="0"/>
          </a:p>
          <a:p>
            <a:r>
              <a:rPr lang="ro-RO" dirty="0" smtClean="0"/>
              <a:t>Tireotoxicoza – creșterea nivelului de SHBG, nivelul de estrogeni este de 2-3 ori mai mare decât la femeile eutiroidiene pe tot parcursul ciclului menstrual</a:t>
            </a:r>
          </a:p>
          <a:p>
            <a:r>
              <a:rPr lang="ro-RO" dirty="0" smtClean="0"/>
              <a:t>Scade clearanceul Estrogenilor și crește cuplarea estrogenilor cu SHBG</a:t>
            </a:r>
          </a:p>
          <a:p>
            <a:r>
              <a:rPr lang="ro-RO" dirty="0" smtClean="0"/>
              <a:t>Dereglări in metabolismul androgenilor:</a:t>
            </a:r>
          </a:p>
          <a:p>
            <a:pPr lvl="1"/>
            <a:r>
              <a:rPr lang="ro-RO" dirty="0" smtClean="0"/>
              <a:t>Nivelul de testosteron și androstendion crește în tireotoxicoză – rata de producere este semnificativ majorată.</a:t>
            </a:r>
          </a:p>
          <a:p>
            <a:pPr lvl="1"/>
            <a:r>
              <a:rPr lang="ro-RO" dirty="0" smtClean="0"/>
              <a:t>Rata de conversie a androstendionului în estronă și testosteronului in estradiol  este crescută</a:t>
            </a:r>
          </a:p>
          <a:p>
            <a:pPr lvl="1"/>
            <a:r>
              <a:rPr lang="ro-RO" dirty="0" smtClean="0"/>
              <a:t>Nivelul LH  în ambele faze este semnificativ mai mare (Akande, Hockday)</a:t>
            </a:r>
          </a:p>
          <a:p>
            <a:pPr lvl="1"/>
            <a:endParaRPr lang="ru-RU" dirty="0" smtClean="0"/>
          </a:p>
          <a:p>
            <a:endParaRPr lang="ru-RU" dirty="0"/>
          </a:p>
        </p:txBody>
      </p:sp>
      <p:sp>
        <p:nvSpPr>
          <p:cNvPr id="4" name="Номер слайда 3"/>
          <p:cNvSpPr>
            <a:spLocks noGrp="1"/>
          </p:cNvSpPr>
          <p:nvPr>
            <p:ph type="sldNum" sz="quarter" idx="10"/>
          </p:nvPr>
        </p:nvSpPr>
        <p:spPr/>
        <p:txBody>
          <a:bodyPr/>
          <a:lstStyle/>
          <a:p>
            <a:fld id="{B94E1FAB-6F4E-4248-8EF0-844293D5CCF9}" type="slidenum">
              <a:rPr lang="ru-RU" smtClean="0"/>
              <a:pPr/>
              <a:t>111</a:t>
            </a:fld>
            <a:endParaRPr lang="ru-RU"/>
          </a:p>
        </p:txBody>
      </p:sp>
    </p:spTree>
    <p:extLst>
      <p:ext uri="{BB962C8B-B14F-4D97-AF65-F5344CB8AC3E}">
        <p14:creationId xmlns:p14="http://schemas.microsoft.com/office/powerpoint/2010/main" val="12974813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029578FE-1F2E-4E1F-B9EA-D20755D99224}" type="slidenum">
              <a:rPr lang="en-US" smtClean="0"/>
              <a:t>114</a:t>
            </a:fld>
            <a:endParaRPr lang="en-US"/>
          </a:p>
        </p:txBody>
      </p:sp>
    </p:spTree>
    <p:extLst>
      <p:ext uri="{BB962C8B-B14F-4D97-AF65-F5344CB8AC3E}">
        <p14:creationId xmlns:p14="http://schemas.microsoft.com/office/powerpoint/2010/main" val="7154363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t>Prevalența</a:t>
            </a:r>
            <a:r>
              <a:rPr lang="en-US" dirty="0" smtClean="0"/>
              <a:t> </a:t>
            </a:r>
            <a:r>
              <a:rPr lang="en-US" dirty="0" err="1" smtClean="0"/>
              <a:t>tulburărilor</a:t>
            </a:r>
            <a:r>
              <a:rPr lang="en-US" dirty="0" smtClean="0"/>
              <a:t> </a:t>
            </a:r>
            <a:r>
              <a:rPr lang="en-US" dirty="0" err="1" smtClean="0"/>
              <a:t>tiroidiene</a:t>
            </a:r>
            <a:r>
              <a:rPr lang="en-US" dirty="0" smtClean="0"/>
              <a:t> </a:t>
            </a:r>
            <a:r>
              <a:rPr lang="en-US" dirty="0" err="1" smtClean="0"/>
              <a:t>în</a:t>
            </a:r>
            <a:r>
              <a:rPr lang="en-US" dirty="0" smtClean="0"/>
              <a:t> </a:t>
            </a:r>
            <a:r>
              <a:rPr lang="en-US" dirty="0" err="1" smtClean="0"/>
              <a:t>acest</a:t>
            </a:r>
            <a:r>
              <a:rPr lang="en-US" dirty="0" smtClean="0"/>
              <a:t> </a:t>
            </a:r>
            <a:r>
              <a:rPr lang="en-US" dirty="0" err="1" smtClean="0"/>
              <a:t>grup</a:t>
            </a:r>
            <a:r>
              <a:rPr lang="en-US" dirty="0" smtClean="0"/>
              <a:t> </a:t>
            </a:r>
            <a:r>
              <a:rPr lang="en-US" dirty="0" err="1" smtClean="0"/>
              <a:t>defemei</a:t>
            </a:r>
            <a:r>
              <a:rPr lang="en-US" dirty="0" smtClean="0"/>
              <a:t> a </a:t>
            </a:r>
            <a:r>
              <a:rPr lang="en-US" dirty="0" err="1" smtClean="0"/>
              <a:t>fost</a:t>
            </a:r>
            <a:r>
              <a:rPr lang="en-US" dirty="0" smtClean="0"/>
              <a:t> </a:t>
            </a:r>
            <a:r>
              <a:rPr lang="en-US" dirty="0" err="1" smtClean="0"/>
              <a:t>estimată</a:t>
            </a:r>
            <a:r>
              <a:rPr lang="en-US" dirty="0" smtClean="0"/>
              <a:t> a fi </a:t>
            </a:r>
            <a:r>
              <a:rPr lang="en-US" dirty="0" err="1" smtClean="0"/>
              <a:t>între</a:t>
            </a:r>
            <a:r>
              <a:rPr lang="en-US" dirty="0" smtClean="0"/>
              <a:t> 5 </a:t>
            </a:r>
            <a:r>
              <a:rPr lang="en-US" dirty="0" err="1" smtClean="0"/>
              <a:t>și</a:t>
            </a:r>
            <a:r>
              <a:rPr lang="en-US" dirty="0" smtClean="0"/>
              <a:t> 7% </a:t>
            </a:r>
            <a:r>
              <a:rPr lang="en-US" dirty="0" err="1" smtClean="0"/>
              <a:t>pentruhipotiroidismul</a:t>
            </a:r>
            <a:r>
              <a:rPr lang="en-US" dirty="0" smtClean="0"/>
              <a:t> </a:t>
            </a:r>
            <a:r>
              <a:rPr lang="en-US" dirty="0" err="1" smtClean="0"/>
              <a:t>subclinic</a:t>
            </a:r>
            <a:r>
              <a:rPr lang="en-US" dirty="0" smtClean="0"/>
              <a:t> (SCH), 2-4,5% </a:t>
            </a:r>
            <a:r>
              <a:rPr lang="en-US" dirty="0" err="1" smtClean="0"/>
              <a:t>pentru</a:t>
            </a:r>
            <a:r>
              <a:rPr lang="en-US" dirty="0" smtClean="0"/>
              <a:t> </a:t>
            </a:r>
            <a:r>
              <a:rPr lang="en-US" dirty="0" err="1" smtClean="0"/>
              <a:t>hipotiroidismul</a:t>
            </a:r>
            <a:r>
              <a:rPr lang="en-US" dirty="0" smtClean="0"/>
              <a:t> manifest (OH), 0,5-1% </a:t>
            </a:r>
            <a:r>
              <a:rPr lang="en-US" dirty="0" err="1" smtClean="0"/>
              <a:t>pentru</a:t>
            </a:r>
            <a:r>
              <a:rPr lang="en-US" dirty="0" smtClean="0"/>
              <a:t> </a:t>
            </a:r>
            <a:r>
              <a:rPr lang="en-US" dirty="0" err="1" smtClean="0"/>
              <a:t>hipertiroidism</a:t>
            </a:r>
            <a:r>
              <a:rPr lang="en-US" dirty="0" smtClean="0"/>
              <a:t> și5-10% </a:t>
            </a:r>
            <a:r>
              <a:rPr lang="en-US" dirty="0" err="1" smtClean="0"/>
              <a:t>pentru</a:t>
            </a:r>
            <a:r>
              <a:rPr lang="en-US" dirty="0" smtClean="0"/>
              <a:t> </a:t>
            </a:r>
            <a:r>
              <a:rPr lang="en-US" dirty="0" err="1" smtClean="0"/>
              <a:t>autoimunitatea</a:t>
            </a:r>
            <a:r>
              <a:rPr lang="en-US" dirty="0" smtClean="0"/>
              <a:t> </a:t>
            </a:r>
            <a:r>
              <a:rPr lang="en-US" dirty="0" err="1" smtClean="0"/>
              <a:t>tiroidiană</a:t>
            </a:r>
            <a:r>
              <a:rPr lang="en-US" dirty="0" smtClean="0"/>
              <a:t> (TAI)</a:t>
            </a:r>
            <a:endParaRPr lang="en-US" dirty="0"/>
          </a:p>
        </p:txBody>
      </p:sp>
      <p:sp>
        <p:nvSpPr>
          <p:cNvPr id="4" name="Номер слайда 3"/>
          <p:cNvSpPr>
            <a:spLocks noGrp="1"/>
          </p:cNvSpPr>
          <p:nvPr>
            <p:ph type="sldNum" sz="quarter" idx="10"/>
          </p:nvPr>
        </p:nvSpPr>
        <p:spPr/>
        <p:txBody>
          <a:bodyPr/>
          <a:lstStyle/>
          <a:p>
            <a:fld id="{029578FE-1F2E-4E1F-B9EA-D20755D99224}" type="slidenum">
              <a:rPr lang="en-US" smtClean="0"/>
              <a:t>116</a:t>
            </a:fld>
            <a:endParaRPr lang="en-US"/>
          </a:p>
        </p:txBody>
      </p:sp>
    </p:spTree>
    <p:extLst>
      <p:ext uri="{BB962C8B-B14F-4D97-AF65-F5344CB8AC3E}">
        <p14:creationId xmlns:p14="http://schemas.microsoft.com/office/powerpoint/2010/main" val="17778115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t>Prevalența</a:t>
            </a:r>
            <a:r>
              <a:rPr lang="en-US" dirty="0" smtClean="0"/>
              <a:t> </a:t>
            </a:r>
            <a:r>
              <a:rPr lang="en-US" dirty="0" err="1" smtClean="0"/>
              <a:t>tulburărilor</a:t>
            </a:r>
            <a:r>
              <a:rPr lang="en-US" dirty="0" smtClean="0"/>
              <a:t> </a:t>
            </a:r>
            <a:r>
              <a:rPr lang="en-US" dirty="0" err="1" smtClean="0"/>
              <a:t>tiroidiene</a:t>
            </a:r>
            <a:r>
              <a:rPr lang="en-US" dirty="0" smtClean="0"/>
              <a:t> </a:t>
            </a:r>
            <a:r>
              <a:rPr lang="en-US" dirty="0" err="1" smtClean="0"/>
              <a:t>în</a:t>
            </a:r>
            <a:r>
              <a:rPr lang="en-US" dirty="0" smtClean="0"/>
              <a:t> </a:t>
            </a:r>
            <a:r>
              <a:rPr lang="en-US" dirty="0" err="1" smtClean="0"/>
              <a:t>acest</a:t>
            </a:r>
            <a:r>
              <a:rPr lang="en-US" dirty="0" smtClean="0"/>
              <a:t> </a:t>
            </a:r>
            <a:r>
              <a:rPr lang="en-US" dirty="0" err="1" smtClean="0"/>
              <a:t>grup</a:t>
            </a:r>
            <a:r>
              <a:rPr lang="en-US" dirty="0" smtClean="0"/>
              <a:t> </a:t>
            </a:r>
            <a:r>
              <a:rPr lang="en-US" dirty="0" err="1" smtClean="0"/>
              <a:t>defemei</a:t>
            </a:r>
            <a:r>
              <a:rPr lang="en-US" dirty="0" smtClean="0"/>
              <a:t> a </a:t>
            </a:r>
            <a:r>
              <a:rPr lang="en-US" dirty="0" err="1" smtClean="0"/>
              <a:t>fost</a:t>
            </a:r>
            <a:r>
              <a:rPr lang="en-US" dirty="0" smtClean="0"/>
              <a:t> </a:t>
            </a:r>
            <a:r>
              <a:rPr lang="en-US" dirty="0" err="1" smtClean="0"/>
              <a:t>estimată</a:t>
            </a:r>
            <a:r>
              <a:rPr lang="en-US" dirty="0" smtClean="0"/>
              <a:t> a fi </a:t>
            </a:r>
            <a:r>
              <a:rPr lang="en-US" dirty="0" err="1" smtClean="0"/>
              <a:t>între</a:t>
            </a:r>
            <a:r>
              <a:rPr lang="en-US" dirty="0" smtClean="0"/>
              <a:t> 5 </a:t>
            </a:r>
            <a:r>
              <a:rPr lang="en-US" dirty="0" err="1" smtClean="0"/>
              <a:t>și</a:t>
            </a:r>
            <a:r>
              <a:rPr lang="en-US" dirty="0" smtClean="0"/>
              <a:t> 7% </a:t>
            </a:r>
            <a:r>
              <a:rPr lang="en-US" dirty="0" err="1" smtClean="0"/>
              <a:t>pentruhipotiroidismul</a:t>
            </a:r>
            <a:r>
              <a:rPr lang="en-US" dirty="0" smtClean="0"/>
              <a:t> </a:t>
            </a:r>
            <a:r>
              <a:rPr lang="en-US" dirty="0" err="1" smtClean="0"/>
              <a:t>subclinic</a:t>
            </a:r>
            <a:r>
              <a:rPr lang="en-US" dirty="0" smtClean="0"/>
              <a:t> (SCH), 2-4,5% </a:t>
            </a:r>
            <a:r>
              <a:rPr lang="en-US" dirty="0" err="1" smtClean="0"/>
              <a:t>pentru</a:t>
            </a:r>
            <a:r>
              <a:rPr lang="en-US" dirty="0" smtClean="0"/>
              <a:t> </a:t>
            </a:r>
            <a:r>
              <a:rPr lang="en-US" dirty="0" err="1" smtClean="0"/>
              <a:t>hipotiroidismul</a:t>
            </a:r>
            <a:r>
              <a:rPr lang="en-US" dirty="0" smtClean="0"/>
              <a:t> manifest (OH), 0,5-1% </a:t>
            </a:r>
            <a:r>
              <a:rPr lang="en-US" dirty="0" err="1" smtClean="0"/>
              <a:t>pentru</a:t>
            </a:r>
            <a:r>
              <a:rPr lang="en-US" dirty="0" smtClean="0"/>
              <a:t> </a:t>
            </a:r>
            <a:r>
              <a:rPr lang="en-US" dirty="0" err="1" smtClean="0"/>
              <a:t>hipertiroidism</a:t>
            </a:r>
            <a:r>
              <a:rPr lang="en-US" dirty="0" smtClean="0"/>
              <a:t> și5-10% </a:t>
            </a:r>
            <a:r>
              <a:rPr lang="en-US" dirty="0" err="1" smtClean="0"/>
              <a:t>pentru</a:t>
            </a:r>
            <a:r>
              <a:rPr lang="en-US" dirty="0" smtClean="0"/>
              <a:t> </a:t>
            </a:r>
            <a:r>
              <a:rPr lang="en-US" dirty="0" err="1" smtClean="0"/>
              <a:t>autoimunitatea</a:t>
            </a:r>
            <a:r>
              <a:rPr lang="en-US" dirty="0" smtClean="0"/>
              <a:t> </a:t>
            </a:r>
            <a:r>
              <a:rPr lang="en-US" dirty="0" err="1" smtClean="0"/>
              <a:t>tiroidiană</a:t>
            </a:r>
            <a:r>
              <a:rPr lang="en-US" dirty="0" smtClean="0"/>
              <a:t> (TAI)</a:t>
            </a:r>
            <a:endParaRPr lang="en-US" dirty="0"/>
          </a:p>
        </p:txBody>
      </p:sp>
      <p:sp>
        <p:nvSpPr>
          <p:cNvPr id="4" name="Номер слайда 3"/>
          <p:cNvSpPr>
            <a:spLocks noGrp="1"/>
          </p:cNvSpPr>
          <p:nvPr>
            <p:ph type="sldNum" sz="quarter" idx="10"/>
          </p:nvPr>
        </p:nvSpPr>
        <p:spPr/>
        <p:txBody>
          <a:bodyPr/>
          <a:lstStyle/>
          <a:p>
            <a:fld id="{029578FE-1F2E-4E1F-B9EA-D20755D99224}" type="slidenum">
              <a:rPr lang="en-US" smtClean="0"/>
              <a:t>117</a:t>
            </a:fld>
            <a:endParaRPr lang="en-US"/>
          </a:p>
        </p:txBody>
      </p:sp>
    </p:spTree>
    <p:extLst>
      <p:ext uri="{BB962C8B-B14F-4D97-AF65-F5344CB8AC3E}">
        <p14:creationId xmlns:p14="http://schemas.microsoft.com/office/powerpoint/2010/main" val="40998873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t>Prevalența</a:t>
            </a:r>
            <a:r>
              <a:rPr lang="en-US" dirty="0" smtClean="0"/>
              <a:t> </a:t>
            </a:r>
            <a:r>
              <a:rPr lang="en-US" dirty="0" err="1" smtClean="0"/>
              <a:t>tulburărilor</a:t>
            </a:r>
            <a:r>
              <a:rPr lang="en-US" dirty="0" smtClean="0"/>
              <a:t> </a:t>
            </a:r>
            <a:r>
              <a:rPr lang="en-US" dirty="0" err="1" smtClean="0"/>
              <a:t>tiroidiene</a:t>
            </a:r>
            <a:r>
              <a:rPr lang="en-US" dirty="0" smtClean="0"/>
              <a:t> </a:t>
            </a:r>
            <a:r>
              <a:rPr lang="en-US" dirty="0" err="1" smtClean="0"/>
              <a:t>în</a:t>
            </a:r>
            <a:r>
              <a:rPr lang="en-US" dirty="0" smtClean="0"/>
              <a:t> </a:t>
            </a:r>
            <a:r>
              <a:rPr lang="en-US" dirty="0" err="1" smtClean="0"/>
              <a:t>acest</a:t>
            </a:r>
            <a:r>
              <a:rPr lang="en-US" dirty="0" smtClean="0"/>
              <a:t> </a:t>
            </a:r>
            <a:r>
              <a:rPr lang="en-US" dirty="0" err="1" smtClean="0"/>
              <a:t>grup</a:t>
            </a:r>
            <a:r>
              <a:rPr lang="en-US" dirty="0" smtClean="0"/>
              <a:t> </a:t>
            </a:r>
            <a:r>
              <a:rPr lang="en-US" dirty="0" err="1" smtClean="0"/>
              <a:t>defemei</a:t>
            </a:r>
            <a:r>
              <a:rPr lang="en-US" dirty="0" smtClean="0"/>
              <a:t> a </a:t>
            </a:r>
            <a:r>
              <a:rPr lang="en-US" dirty="0" err="1" smtClean="0"/>
              <a:t>fost</a:t>
            </a:r>
            <a:r>
              <a:rPr lang="en-US" dirty="0" smtClean="0"/>
              <a:t> </a:t>
            </a:r>
            <a:r>
              <a:rPr lang="en-US" dirty="0" err="1" smtClean="0"/>
              <a:t>estimată</a:t>
            </a:r>
            <a:r>
              <a:rPr lang="en-US" dirty="0" smtClean="0"/>
              <a:t> a fi </a:t>
            </a:r>
            <a:r>
              <a:rPr lang="en-US" dirty="0" err="1" smtClean="0"/>
              <a:t>între</a:t>
            </a:r>
            <a:r>
              <a:rPr lang="en-US" dirty="0" smtClean="0"/>
              <a:t> 5 </a:t>
            </a:r>
            <a:r>
              <a:rPr lang="en-US" dirty="0" err="1" smtClean="0"/>
              <a:t>și</a:t>
            </a:r>
            <a:r>
              <a:rPr lang="en-US" dirty="0" smtClean="0"/>
              <a:t> 7% </a:t>
            </a:r>
            <a:r>
              <a:rPr lang="en-US" dirty="0" err="1" smtClean="0"/>
              <a:t>pentruhipotiroidismul</a:t>
            </a:r>
            <a:r>
              <a:rPr lang="en-US" dirty="0" smtClean="0"/>
              <a:t> </a:t>
            </a:r>
            <a:r>
              <a:rPr lang="en-US" dirty="0" err="1" smtClean="0"/>
              <a:t>subclinic</a:t>
            </a:r>
            <a:r>
              <a:rPr lang="en-US" dirty="0" smtClean="0"/>
              <a:t> (SCH), 2-4,5% </a:t>
            </a:r>
            <a:r>
              <a:rPr lang="en-US" dirty="0" err="1" smtClean="0"/>
              <a:t>pentru</a:t>
            </a:r>
            <a:r>
              <a:rPr lang="en-US" dirty="0" smtClean="0"/>
              <a:t> </a:t>
            </a:r>
            <a:r>
              <a:rPr lang="en-US" dirty="0" err="1" smtClean="0"/>
              <a:t>hipotiroidismul</a:t>
            </a:r>
            <a:r>
              <a:rPr lang="en-US" dirty="0" smtClean="0"/>
              <a:t> manifest (OH), 0,5-1% </a:t>
            </a:r>
            <a:r>
              <a:rPr lang="en-US" dirty="0" err="1" smtClean="0"/>
              <a:t>pentru</a:t>
            </a:r>
            <a:r>
              <a:rPr lang="en-US" dirty="0" smtClean="0"/>
              <a:t> </a:t>
            </a:r>
            <a:r>
              <a:rPr lang="en-US" dirty="0" err="1" smtClean="0"/>
              <a:t>hipertiroidism</a:t>
            </a:r>
            <a:r>
              <a:rPr lang="en-US" dirty="0" smtClean="0"/>
              <a:t> și5-10% </a:t>
            </a:r>
            <a:r>
              <a:rPr lang="en-US" dirty="0" err="1" smtClean="0"/>
              <a:t>pentru</a:t>
            </a:r>
            <a:r>
              <a:rPr lang="en-US" dirty="0" smtClean="0"/>
              <a:t> </a:t>
            </a:r>
            <a:r>
              <a:rPr lang="en-US" dirty="0" err="1" smtClean="0"/>
              <a:t>autoimunitatea</a:t>
            </a:r>
            <a:r>
              <a:rPr lang="en-US" dirty="0" smtClean="0"/>
              <a:t> </a:t>
            </a:r>
            <a:r>
              <a:rPr lang="en-US" dirty="0" err="1" smtClean="0"/>
              <a:t>tiroidiană</a:t>
            </a:r>
            <a:r>
              <a:rPr lang="en-US" dirty="0" smtClean="0"/>
              <a:t> (TAI)</a:t>
            </a:r>
            <a:endParaRPr lang="en-US" dirty="0"/>
          </a:p>
        </p:txBody>
      </p:sp>
      <p:sp>
        <p:nvSpPr>
          <p:cNvPr id="4" name="Номер слайда 3"/>
          <p:cNvSpPr>
            <a:spLocks noGrp="1"/>
          </p:cNvSpPr>
          <p:nvPr>
            <p:ph type="sldNum" sz="quarter" idx="10"/>
          </p:nvPr>
        </p:nvSpPr>
        <p:spPr/>
        <p:txBody>
          <a:bodyPr/>
          <a:lstStyle/>
          <a:p>
            <a:fld id="{029578FE-1F2E-4E1F-B9EA-D20755D99224}" type="slidenum">
              <a:rPr lang="en-US" smtClean="0"/>
              <a:t>118</a:t>
            </a:fld>
            <a:endParaRPr lang="en-US"/>
          </a:p>
        </p:txBody>
      </p:sp>
    </p:spTree>
    <p:extLst>
      <p:ext uri="{BB962C8B-B14F-4D97-AF65-F5344CB8AC3E}">
        <p14:creationId xmlns:p14="http://schemas.microsoft.com/office/powerpoint/2010/main" val="1090511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2D2415"/>
                </a:solidFill>
                <a:effectLst/>
                <a:latin typeface="Calibri" panose="020F0502020204030204" pitchFamily="34" charset="0"/>
                <a:cs typeface="Calibri" panose="020F0502020204030204" pitchFamily="34" charset="0"/>
              </a:rPr>
              <a:t>O </a:t>
            </a:r>
            <a:r>
              <a:rPr lang="en-US" sz="1800" b="0" i="0" u="none" strike="noStrike" dirty="0" err="1">
                <a:solidFill>
                  <a:srgbClr val="2D2415"/>
                </a:solidFill>
                <a:effectLst/>
                <a:latin typeface="Calibri" panose="020F0502020204030204" pitchFamily="34" charset="0"/>
                <a:cs typeface="Calibri" panose="020F0502020204030204" pitchFamily="34" charset="0"/>
              </a:rPr>
              <a:t>patologie</a:t>
            </a:r>
            <a:r>
              <a:rPr lang="en-US" sz="1800" b="0" i="0" u="none" strike="noStrike" dirty="0">
                <a:solidFill>
                  <a:srgbClr val="2D2415"/>
                </a:solidFill>
                <a:effectLst/>
                <a:latin typeface="Calibri" panose="020F0502020204030204" pitchFamily="34" charset="0"/>
                <a:cs typeface="Calibri" panose="020F0502020204030204" pitchFamily="34" charset="0"/>
              </a:rPr>
              <a:t> </a:t>
            </a:r>
            <a:r>
              <a:rPr lang="en-US" sz="1800" b="0" i="0" u="none" strike="noStrike" dirty="0" err="1">
                <a:solidFill>
                  <a:srgbClr val="2D2415"/>
                </a:solidFill>
                <a:effectLst/>
                <a:latin typeface="Calibri" panose="020F0502020204030204" pitchFamily="34" charset="0"/>
                <a:cs typeface="Calibri" panose="020F0502020204030204" pitchFamily="34" charset="0"/>
              </a:rPr>
              <a:t>severa</a:t>
            </a:r>
            <a:r>
              <a:rPr lang="en-US" sz="1800" b="0" i="0" u="none" strike="noStrike" dirty="0">
                <a:solidFill>
                  <a:srgbClr val="2D2415"/>
                </a:solidFill>
                <a:effectLst/>
                <a:latin typeface="Calibri" panose="020F0502020204030204" pitchFamily="34" charset="0"/>
                <a:cs typeface="Calibri" panose="020F0502020204030204" pitchFamily="34" charset="0"/>
              </a:rPr>
              <a:t> </a:t>
            </a:r>
            <a:r>
              <a:rPr lang="en-US" sz="1800" b="0" i="0" u="none" strike="noStrike" dirty="0" err="1">
                <a:solidFill>
                  <a:srgbClr val="2D2415"/>
                </a:solidFill>
                <a:effectLst/>
                <a:latin typeface="Calibri" panose="020F0502020204030204" pitchFamily="34" charset="0"/>
                <a:cs typeface="Calibri" panose="020F0502020204030204" pitchFamily="34" charset="0"/>
              </a:rPr>
              <a:t>tiroidiana</a:t>
            </a:r>
            <a:r>
              <a:rPr lang="en-US" sz="1800" b="0" i="0" u="none" strike="noStrike" dirty="0">
                <a:solidFill>
                  <a:srgbClr val="2D2415"/>
                </a:solidFill>
                <a:effectLst/>
                <a:latin typeface="Calibri" panose="020F0502020204030204" pitchFamily="34" charset="0"/>
                <a:cs typeface="Calibri" panose="020F0502020204030204" pitchFamily="34" charset="0"/>
              </a:rPr>
              <a:t> la </a:t>
            </a:r>
            <a:r>
              <a:rPr lang="en-US" sz="1800" b="0" i="0" u="none" strike="noStrike" dirty="0" err="1">
                <a:solidFill>
                  <a:srgbClr val="2D2415"/>
                </a:solidFill>
                <a:effectLst/>
                <a:latin typeface="Calibri" panose="020F0502020204030204" pitchFamily="34" charset="0"/>
                <a:cs typeface="Calibri" panose="020F0502020204030204" pitchFamily="34" charset="0"/>
              </a:rPr>
              <a:t>copii</a:t>
            </a:r>
            <a:r>
              <a:rPr lang="en-US" sz="1800" b="0" i="0" u="none" strike="noStrike" dirty="0">
                <a:solidFill>
                  <a:srgbClr val="2D2415"/>
                </a:solidFill>
                <a:effectLst/>
                <a:latin typeface="Calibri" panose="020F0502020204030204" pitchFamily="34" charset="0"/>
                <a:cs typeface="Calibri" panose="020F0502020204030204" pitchFamily="34" charset="0"/>
              </a:rPr>
              <a:t> </a:t>
            </a:r>
            <a:r>
              <a:rPr lang="en-US" sz="1800" b="0" i="0" u="none" strike="noStrike" dirty="0" err="1">
                <a:solidFill>
                  <a:srgbClr val="2D2415"/>
                </a:solidFill>
                <a:effectLst/>
                <a:latin typeface="Calibri" panose="020F0502020204030204" pitchFamily="34" charset="0"/>
                <a:cs typeface="Calibri" panose="020F0502020204030204" pitchFamily="34" charset="0"/>
              </a:rPr>
              <a:t>este</a:t>
            </a:r>
            <a:r>
              <a:rPr lang="en-US" sz="1800" b="0" i="0" u="none" strike="noStrike" dirty="0">
                <a:solidFill>
                  <a:srgbClr val="2D2415"/>
                </a:solidFill>
                <a:effectLst/>
                <a:latin typeface="Calibri" panose="020F0502020204030204" pitchFamily="34" charset="0"/>
                <a:cs typeface="Calibri" panose="020F0502020204030204" pitchFamily="34" charset="0"/>
              </a:rPr>
              <a:t> </a:t>
            </a:r>
            <a:r>
              <a:rPr lang="en-US" sz="1800" b="0" i="0" u="none" strike="noStrike" dirty="0" err="1">
                <a:solidFill>
                  <a:srgbClr val="2D2415"/>
                </a:solidFill>
                <a:effectLst/>
                <a:latin typeface="Calibri" panose="020F0502020204030204" pitchFamily="34" charset="0"/>
                <a:cs typeface="Calibri" panose="020F0502020204030204" pitchFamily="34" charset="0"/>
              </a:rPr>
              <a:t>hipotiroidismul</a:t>
            </a:r>
            <a:r>
              <a:rPr lang="en-US" sz="1800" b="0" i="0" u="none" strike="noStrike" dirty="0">
                <a:solidFill>
                  <a:srgbClr val="2D2415"/>
                </a:solidFill>
                <a:effectLst/>
                <a:latin typeface="Calibri" panose="020F0502020204030204" pitchFamily="34" charset="0"/>
                <a:cs typeface="Calibri" panose="020F0502020204030204" pitchFamily="34" charset="0"/>
              </a:rPr>
              <a:t> congenital. </a:t>
            </a:r>
            <a:r>
              <a:rPr lang="en-US" sz="1800" b="0" i="0" u="none" strike="noStrike" dirty="0" err="1">
                <a:solidFill>
                  <a:srgbClr val="2D2415"/>
                </a:solidFill>
                <a:effectLst/>
                <a:latin typeface="Calibri" panose="020F0502020204030204" pitchFamily="34" charset="0"/>
                <a:cs typeface="Calibri" panose="020F0502020204030204" pitchFamily="34" charset="0"/>
              </a:rPr>
              <a:t>Hipotiroidismul</a:t>
            </a:r>
            <a:r>
              <a:rPr lang="en-US" sz="1800" b="0" i="0" u="none" strike="noStrike" dirty="0">
                <a:solidFill>
                  <a:srgbClr val="2D2415"/>
                </a:solidFill>
                <a:effectLst/>
                <a:latin typeface="Calibri" panose="020F0502020204030204" pitchFamily="34" charset="0"/>
                <a:cs typeface="Calibri" panose="020F0502020204030204" pitchFamily="34" charset="0"/>
              </a:rPr>
              <a:t> congenital (CH) -  una </a:t>
            </a:r>
            <a:r>
              <a:rPr lang="en-US" sz="1800" b="0" i="0" u="none" strike="noStrike" dirty="0" err="1">
                <a:solidFill>
                  <a:srgbClr val="2D2415"/>
                </a:solidFill>
                <a:effectLst/>
                <a:latin typeface="Calibri" panose="020F0502020204030204" pitchFamily="34" charset="0"/>
                <a:cs typeface="Calibri" panose="020F0502020204030204" pitchFamily="34" charset="0"/>
              </a:rPr>
              <a:t>dintre</a:t>
            </a:r>
            <a:r>
              <a:rPr lang="en-US" sz="1800" b="0" i="0" u="none" strike="noStrike" dirty="0">
                <a:solidFill>
                  <a:srgbClr val="2D2415"/>
                </a:solidFill>
                <a:effectLst/>
                <a:latin typeface="Calibri" panose="020F0502020204030204" pitchFamily="34" charset="0"/>
                <a:cs typeface="Calibri" panose="020F0502020204030204" pitchFamily="34" charset="0"/>
              </a:rPr>
              <a:t> </a:t>
            </a:r>
            <a:r>
              <a:rPr lang="en-US" sz="1800" b="0" i="0" u="none" strike="noStrike" dirty="0" err="1">
                <a:solidFill>
                  <a:srgbClr val="2D2415"/>
                </a:solidFill>
                <a:effectLst/>
                <a:latin typeface="Calibri" panose="020F0502020204030204" pitchFamily="34" charset="0"/>
                <a:cs typeface="Calibri" panose="020F0502020204030204" pitchFamily="34" charset="0"/>
              </a:rPr>
              <a:t>cele</a:t>
            </a:r>
            <a:r>
              <a:rPr lang="en-US" sz="1800" b="0" i="0" u="none" strike="noStrike" dirty="0">
                <a:solidFill>
                  <a:srgbClr val="2D2415"/>
                </a:solidFill>
                <a:effectLst/>
                <a:latin typeface="Calibri" panose="020F0502020204030204" pitchFamily="34" charset="0"/>
                <a:cs typeface="Calibri" panose="020F0502020204030204" pitchFamily="34" charset="0"/>
              </a:rPr>
              <a:t> </a:t>
            </a:r>
            <a:r>
              <a:rPr lang="en-US" sz="1800" b="0" i="0" u="none" strike="noStrike" dirty="0" err="1">
                <a:solidFill>
                  <a:srgbClr val="2D2415"/>
                </a:solidFill>
                <a:effectLst/>
                <a:latin typeface="Calibri" panose="020F0502020204030204" pitchFamily="34" charset="0"/>
                <a:cs typeface="Calibri" panose="020F0502020204030204" pitchFamily="34" charset="0"/>
              </a:rPr>
              <a:t>mai</a:t>
            </a:r>
            <a:r>
              <a:rPr lang="en-US" sz="1800" b="0" i="0" u="none" strike="noStrike" dirty="0">
                <a:solidFill>
                  <a:srgbClr val="2D2415"/>
                </a:solidFill>
                <a:effectLst/>
                <a:latin typeface="Calibri" panose="020F0502020204030204" pitchFamily="34" charset="0"/>
                <a:cs typeface="Calibri" panose="020F0502020204030204" pitchFamily="34" charset="0"/>
              </a:rPr>
              <a:t> </a:t>
            </a:r>
            <a:r>
              <a:rPr lang="en-US" sz="1800" b="0" i="0" u="none" strike="noStrike" dirty="0" err="1">
                <a:solidFill>
                  <a:srgbClr val="2D2415"/>
                </a:solidFill>
                <a:effectLst/>
                <a:latin typeface="Calibri" panose="020F0502020204030204" pitchFamily="34" charset="0"/>
                <a:cs typeface="Calibri" panose="020F0502020204030204" pitchFamily="34" charset="0"/>
              </a:rPr>
              <a:t>frecvente</a:t>
            </a:r>
            <a:r>
              <a:rPr lang="en-US" sz="1800" b="0" i="0" u="none" strike="noStrike" dirty="0">
                <a:solidFill>
                  <a:srgbClr val="2D2415"/>
                </a:solidFill>
                <a:effectLst/>
                <a:latin typeface="Calibri" panose="020F0502020204030204" pitchFamily="34" charset="0"/>
                <a:cs typeface="Calibri" panose="020F0502020204030204" pitchFamily="34" charset="0"/>
              </a:rPr>
              <a:t> </a:t>
            </a:r>
            <a:r>
              <a:rPr lang="en-US" sz="1800" b="0" i="0" u="none" strike="noStrike" dirty="0" err="1">
                <a:solidFill>
                  <a:srgbClr val="2D2415"/>
                </a:solidFill>
                <a:effectLst/>
                <a:latin typeface="Calibri" panose="020F0502020204030204" pitchFamily="34" charset="0"/>
                <a:cs typeface="Calibri" panose="020F0502020204030204" pitchFamily="34" charset="0"/>
              </a:rPr>
              <a:t>cauze</a:t>
            </a:r>
            <a:r>
              <a:rPr lang="en-US" sz="1800" b="0" i="0" u="none" strike="noStrike" dirty="0">
                <a:solidFill>
                  <a:srgbClr val="2D2415"/>
                </a:solidFill>
                <a:effectLst/>
                <a:latin typeface="Calibri" panose="020F0502020204030204" pitchFamily="34" charset="0"/>
                <a:cs typeface="Calibri" panose="020F0502020204030204" pitchFamily="34" charset="0"/>
              </a:rPr>
              <a:t> de retard mental </a:t>
            </a:r>
            <a:r>
              <a:rPr lang="en-US" sz="1800" b="0" i="0" u="none" strike="noStrike" dirty="0" err="1">
                <a:solidFill>
                  <a:srgbClr val="2D2415"/>
                </a:solidFill>
                <a:effectLst/>
                <a:latin typeface="Calibri" panose="020F0502020204030204" pitchFamily="34" charset="0"/>
                <a:cs typeface="Calibri" panose="020F0502020204030204" pitchFamily="34" charset="0"/>
              </a:rPr>
              <a:t>ireversibil</a:t>
            </a:r>
            <a:r>
              <a:rPr lang="en-US" sz="1800" b="0" i="0" u="none" strike="noStrike" dirty="0">
                <a:solidFill>
                  <a:srgbClr val="2D2415"/>
                </a:solidFill>
                <a:effectLst/>
                <a:latin typeface="Calibri" panose="020F0502020204030204" pitchFamily="34" charset="0"/>
                <a:cs typeface="Calibri" panose="020F0502020204030204" pitchFamily="34" charset="0"/>
              </a:rPr>
              <a:t> care </a:t>
            </a:r>
            <a:r>
              <a:rPr lang="en-US" sz="1800" b="0" i="0" u="none" strike="noStrike" dirty="0" err="1">
                <a:solidFill>
                  <a:srgbClr val="2D2415"/>
                </a:solidFill>
                <a:effectLst/>
                <a:latin typeface="Calibri" panose="020F0502020204030204" pitchFamily="34" charset="0"/>
                <a:cs typeface="Calibri" panose="020F0502020204030204" pitchFamily="34" charset="0"/>
              </a:rPr>
              <a:t>poate</a:t>
            </a:r>
            <a:r>
              <a:rPr lang="en-US" sz="1800" b="0" i="0" u="none" strike="noStrike" dirty="0">
                <a:solidFill>
                  <a:srgbClr val="2D2415"/>
                </a:solidFill>
                <a:effectLst/>
                <a:latin typeface="Calibri" panose="020F0502020204030204" pitchFamily="34" charset="0"/>
                <a:cs typeface="Calibri" panose="020F0502020204030204" pitchFamily="34" charset="0"/>
              </a:rPr>
              <a:t> fi </a:t>
            </a:r>
            <a:r>
              <a:rPr lang="en-US" sz="1800" b="0" i="0" u="none" strike="noStrike" dirty="0" err="1">
                <a:solidFill>
                  <a:srgbClr val="2D2415"/>
                </a:solidFill>
                <a:effectLst/>
                <a:latin typeface="Calibri" panose="020F0502020204030204" pitchFamily="34" charset="0"/>
                <a:cs typeface="Calibri" panose="020F0502020204030204" pitchFamily="34" charset="0"/>
              </a:rPr>
              <a:t>prevenit</a:t>
            </a:r>
            <a:r>
              <a:rPr lang="en-US" sz="1800" dirty="0">
                <a:solidFill>
                  <a:srgbClr val="2D2415"/>
                </a:solidFill>
                <a:latin typeface="Calibri" panose="020F0502020204030204" pitchFamily="34" charset="0"/>
                <a:cs typeface="Calibri" panose="020F0502020204030204" pitchFamily="34" charset="0"/>
              </a:rPr>
              <a:t>.</a:t>
            </a:r>
          </a:p>
          <a:p>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Cauza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hipotiroidismului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va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detrmina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faptiul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dacă</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acesta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va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fi permanent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sau</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tranzitor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HC –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tranzitorie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un deficit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temporar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de HT,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depistat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nastere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care se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normalizează</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primele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luni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ale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vieții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HC –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permanentă</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primară</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sau</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secundară</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 majoritate cazurilor – determinat de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aberația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dezvoltării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embrionare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glandei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tiroide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disgenezia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85% din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cazuri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sau</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defecte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înnăscute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ale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sintezei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hormonilor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tiroidieni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dyshormonogenesis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10%–15% of cases. </a:t>
            </a: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HC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secundară</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sau</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central –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rezută</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deficitul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TSH.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Aceasta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rar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reprezinta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un defect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izolat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obicei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asociază</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cu deficit de alti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hormoni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hipofizari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parte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hipopituitarismului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congenital.</a:t>
            </a: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Hipotiroidia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periferică</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rivă</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defecte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de transport a HT, metabolism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sau</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acțiune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41BC217-C953-7946-BC9A-DDE4BAB7F2A0}" type="slidenum">
              <a:rPr lang="x-none" smtClean="0"/>
              <a:t>9</a:t>
            </a:fld>
            <a:endParaRPr lang="x-none"/>
          </a:p>
        </p:txBody>
      </p:sp>
    </p:spTree>
    <p:extLst>
      <p:ext uri="{BB962C8B-B14F-4D97-AF65-F5344CB8AC3E}">
        <p14:creationId xmlns:p14="http://schemas.microsoft.com/office/powerpoint/2010/main" val="598244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t>Prevalența</a:t>
            </a:r>
            <a:r>
              <a:rPr lang="en-US" dirty="0" smtClean="0"/>
              <a:t> </a:t>
            </a:r>
            <a:r>
              <a:rPr lang="en-US" dirty="0" err="1" smtClean="0"/>
              <a:t>tulburărilor</a:t>
            </a:r>
            <a:r>
              <a:rPr lang="en-US" dirty="0" smtClean="0"/>
              <a:t> </a:t>
            </a:r>
            <a:r>
              <a:rPr lang="en-US" dirty="0" err="1" smtClean="0"/>
              <a:t>tiroidiene</a:t>
            </a:r>
            <a:r>
              <a:rPr lang="en-US" dirty="0" smtClean="0"/>
              <a:t> </a:t>
            </a:r>
            <a:r>
              <a:rPr lang="en-US" dirty="0" err="1" smtClean="0"/>
              <a:t>în</a:t>
            </a:r>
            <a:r>
              <a:rPr lang="en-US" dirty="0" smtClean="0"/>
              <a:t> </a:t>
            </a:r>
            <a:r>
              <a:rPr lang="en-US" dirty="0" err="1" smtClean="0"/>
              <a:t>acest</a:t>
            </a:r>
            <a:r>
              <a:rPr lang="en-US" dirty="0" smtClean="0"/>
              <a:t> </a:t>
            </a:r>
            <a:r>
              <a:rPr lang="en-US" dirty="0" err="1" smtClean="0"/>
              <a:t>grup</a:t>
            </a:r>
            <a:r>
              <a:rPr lang="en-US" dirty="0" smtClean="0"/>
              <a:t> </a:t>
            </a:r>
            <a:r>
              <a:rPr lang="en-US" dirty="0" err="1" smtClean="0"/>
              <a:t>defemei</a:t>
            </a:r>
            <a:r>
              <a:rPr lang="en-US" dirty="0" smtClean="0"/>
              <a:t> a </a:t>
            </a:r>
            <a:r>
              <a:rPr lang="en-US" dirty="0" err="1" smtClean="0"/>
              <a:t>fost</a:t>
            </a:r>
            <a:r>
              <a:rPr lang="en-US" dirty="0" smtClean="0"/>
              <a:t> </a:t>
            </a:r>
            <a:r>
              <a:rPr lang="en-US" dirty="0" err="1" smtClean="0"/>
              <a:t>estimată</a:t>
            </a:r>
            <a:r>
              <a:rPr lang="en-US" dirty="0" smtClean="0"/>
              <a:t> a fi </a:t>
            </a:r>
            <a:r>
              <a:rPr lang="en-US" dirty="0" err="1" smtClean="0"/>
              <a:t>între</a:t>
            </a:r>
            <a:r>
              <a:rPr lang="en-US" dirty="0" smtClean="0"/>
              <a:t> 5 </a:t>
            </a:r>
            <a:r>
              <a:rPr lang="en-US" dirty="0" err="1" smtClean="0"/>
              <a:t>și</a:t>
            </a:r>
            <a:r>
              <a:rPr lang="en-US" dirty="0" smtClean="0"/>
              <a:t> 7% </a:t>
            </a:r>
            <a:r>
              <a:rPr lang="en-US" dirty="0" err="1" smtClean="0"/>
              <a:t>pentruhipotiroidismul</a:t>
            </a:r>
            <a:r>
              <a:rPr lang="en-US" dirty="0" smtClean="0"/>
              <a:t> </a:t>
            </a:r>
            <a:r>
              <a:rPr lang="en-US" dirty="0" err="1" smtClean="0"/>
              <a:t>subclinic</a:t>
            </a:r>
            <a:r>
              <a:rPr lang="en-US" dirty="0" smtClean="0"/>
              <a:t> (SCH), 2-4,5% </a:t>
            </a:r>
            <a:r>
              <a:rPr lang="en-US" dirty="0" err="1" smtClean="0"/>
              <a:t>pentru</a:t>
            </a:r>
            <a:r>
              <a:rPr lang="en-US" dirty="0" smtClean="0"/>
              <a:t> </a:t>
            </a:r>
            <a:r>
              <a:rPr lang="en-US" dirty="0" err="1" smtClean="0"/>
              <a:t>hipotiroidismul</a:t>
            </a:r>
            <a:r>
              <a:rPr lang="en-US" dirty="0" smtClean="0"/>
              <a:t> manifest (OH), 0,5-1% </a:t>
            </a:r>
            <a:r>
              <a:rPr lang="en-US" dirty="0" err="1" smtClean="0"/>
              <a:t>pentru</a:t>
            </a:r>
            <a:r>
              <a:rPr lang="en-US" dirty="0" smtClean="0"/>
              <a:t> </a:t>
            </a:r>
            <a:r>
              <a:rPr lang="en-US" dirty="0" err="1" smtClean="0"/>
              <a:t>hipertiroidism</a:t>
            </a:r>
            <a:r>
              <a:rPr lang="en-US" dirty="0" smtClean="0"/>
              <a:t> și5-10% </a:t>
            </a:r>
            <a:r>
              <a:rPr lang="en-US" dirty="0" err="1" smtClean="0"/>
              <a:t>pentru</a:t>
            </a:r>
            <a:r>
              <a:rPr lang="en-US" dirty="0" smtClean="0"/>
              <a:t> </a:t>
            </a:r>
            <a:r>
              <a:rPr lang="en-US" dirty="0" err="1" smtClean="0"/>
              <a:t>autoimunitatea</a:t>
            </a:r>
            <a:r>
              <a:rPr lang="en-US" dirty="0" smtClean="0"/>
              <a:t> </a:t>
            </a:r>
            <a:r>
              <a:rPr lang="en-US" dirty="0" err="1" smtClean="0"/>
              <a:t>tiroidiană</a:t>
            </a:r>
            <a:r>
              <a:rPr lang="en-US" dirty="0" smtClean="0"/>
              <a:t> (TAI)</a:t>
            </a:r>
            <a:endParaRPr lang="en-US" dirty="0"/>
          </a:p>
        </p:txBody>
      </p:sp>
      <p:sp>
        <p:nvSpPr>
          <p:cNvPr id="4" name="Номер слайда 3"/>
          <p:cNvSpPr>
            <a:spLocks noGrp="1"/>
          </p:cNvSpPr>
          <p:nvPr>
            <p:ph type="sldNum" sz="quarter" idx="10"/>
          </p:nvPr>
        </p:nvSpPr>
        <p:spPr/>
        <p:txBody>
          <a:bodyPr/>
          <a:lstStyle/>
          <a:p>
            <a:fld id="{029578FE-1F2E-4E1F-B9EA-D20755D99224}" type="slidenum">
              <a:rPr lang="en-US" smtClean="0"/>
              <a:t>119</a:t>
            </a:fld>
            <a:endParaRPr lang="en-US"/>
          </a:p>
        </p:txBody>
      </p:sp>
    </p:spTree>
    <p:extLst>
      <p:ext uri="{BB962C8B-B14F-4D97-AF65-F5344CB8AC3E}">
        <p14:creationId xmlns:p14="http://schemas.microsoft.com/office/powerpoint/2010/main" val="2264893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t>Prevalența</a:t>
            </a:r>
            <a:r>
              <a:rPr lang="en-US" dirty="0" smtClean="0"/>
              <a:t> </a:t>
            </a:r>
            <a:r>
              <a:rPr lang="en-US" dirty="0" err="1" smtClean="0"/>
              <a:t>tulburărilor</a:t>
            </a:r>
            <a:r>
              <a:rPr lang="en-US" dirty="0" smtClean="0"/>
              <a:t> </a:t>
            </a:r>
            <a:r>
              <a:rPr lang="en-US" dirty="0" err="1" smtClean="0"/>
              <a:t>tiroidiene</a:t>
            </a:r>
            <a:r>
              <a:rPr lang="en-US" dirty="0" smtClean="0"/>
              <a:t> </a:t>
            </a:r>
            <a:r>
              <a:rPr lang="en-US" dirty="0" err="1" smtClean="0"/>
              <a:t>în</a:t>
            </a:r>
            <a:r>
              <a:rPr lang="en-US" dirty="0" smtClean="0"/>
              <a:t> </a:t>
            </a:r>
            <a:r>
              <a:rPr lang="en-US" dirty="0" err="1" smtClean="0"/>
              <a:t>acest</a:t>
            </a:r>
            <a:r>
              <a:rPr lang="en-US" dirty="0" smtClean="0"/>
              <a:t> </a:t>
            </a:r>
            <a:r>
              <a:rPr lang="en-US" dirty="0" err="1" smtClean="0"/>
              <a:t>grup</a:t>
            </a:r>
            <a:r>
              <a:rPr lang="en-US" dirty="0" smtClean="0"/>
              <a:t> </a:t>
            </a:r>
            <a:r>
              <a:rPr lang="en-US" dirty="0" err="1" smtClean="0"/>
              <a:t>defemei</a:t>
            </a:r>
            <a:r>
              <a:rPr lang="en-US" dirty="0" smtClean="0"/>
              <a:t> a </a:t>
            </a:r>
            <a:r>
              <a:rPr lang="en-US" dirty="0" err="1" smtClean="0"/>
              <a:t>fost</a:t>
            </a:r>
            <a:r>
              <a:rPr lang="en-US" dirty="0" smtClean="0"/>
              <a:t> </a:t>
            </a:r>
            <a:r>
              <a:rPr lang="en-US" dirty="0" err="1" smtClean="0"/>
              <a:t>estimată</a:t>
            </a:r>
            <a:r>
              <a:rPr lang="en-US" dirty="0" smtClean="0"/>
              <a:t> a fi </a:t>
            </a:r>
            <a:r>
              <a:rPr lang="en-US" dirty="0" err="1" smtClean="0"/>
              <a:t>între</a:t>
            </a:r>
            <a:r>
              <a:rPr lang="en-US" dirty="0" smtClean="0"/>
              <a:t> 5 </a:t>
            </a:r>
            <a:r>
              <a:rPr lang="en-US" dirty="0" err="1" smtClean="0"/>
              <a:t>și</a:t>
            </a:r>
            <a:r>
              <a:rPr lang="en-US" dirty="0" smtClean="0"/>
              <a:t> 7% </a:t>
            </a:r>
            <a:r>
              <a:rPr lang="en-US" dirty="0" err="1" smtClean="0"/>
              <a:t>pentruhipotiroidismul</a:t>
            </a:r>
            <a:r>
              <a:rPr lang="en-US" dirty="0" smtClean="0"/>
              <a:t> </a:t>
            </a:r>
            <a:r>
              <a:rPr lang="en-US" dirty="0" err="1" smtClean="0"/>
              <a:t>subclinic</a:t>
            </a:r>
            <a:r>
              <a:rPr lang="en-US" dirty="0" smtClean="0"/>
              <a:t> (SCH), 2-4,5% </a:t>
            </a:r>
            <a:r>
              <a:rPr lang="en-US" dirty="0" err="1" smtClean="0"/>
              <a:t>pentru</a:t>
            </a:r>
            <a:r>
              <a:rPr lang="en-US" dirty="0" smtClean="0"/>
              <a:t> </a:t>
            </a:r>
            <a:r>
              <a:rPr lang="en-US" dirty="0" err="1" smtClean="0"/>
              <a:t>hipotiroidismul</a:t>
            </a:r>
            <a:r>
              <a:rPr lang="en-US" dirty="0" smtClean="0"/>
              <a:t> manifest (OH), 0,5-1% </a:t>
            </a:r>
            <a:r>
              <a:rPr lang="en-US" dirty="0" err="1" smtClean="0"/>
              <a:t>pentru</a:t>
            </a:r>
            <a:r>
              <a:rPr lang="en-US" dirty="0" smtClean="0"/>
              <a:t> </a:t>
            </a:r>
            <a:r>
              <a:rPr lang="en-US" dirty="0" err="1" smtClean="0"/>
              <a:t>hipertiroidism</a:t>
            </a:r>
            <a:r>
              <a:rPr lang="en-US" dirty="0" smtClean="0"/>
              <a:t> și5-10% </a:t>
            </a:r>
            <a:r>
              <a:rPr lang="en-US" dirty="0" err="1" smtClean="0"/>
              <a:t>pentru</a:t>
            </a:r>
            <a:r>
              <a:rPr lang="en-US" dirty="0" smtClean="0"/>
              <a:t> </a:t>
            </a:r>
            <a:r>
              <a:rPr lang="en-US" dirty="0" err="1" smtClean="0"/>
              <a:t>autoimunitatea</a:t>
            </a:r>
            <a:r>
              <a:rPr lang="en-US" dirty="0" smtClean="0"/>
              <a:t> </a:t>
            </a:r>
            <a:r>
              <a:rPr lang="en-US" dirty="0" err="1" smtClean="0"/>
              <a:t>tiroidiană</a:t>
            </a:r>
            <a:r>
              <a:rPr lang="en-US" dirty="0" smtClean="0"/>
              <a:t> (TAI)</a:t>
            </a:r>
            <a:endParaRPr lang="en-US" dirty="0"/>
          </a:p>
        </p:txBody>
      </p:sp>
      <p:sp>
        <p:nvSpPr>
          <p:cNvPr id="4" name="Номер слайда 3"/>
          <p:cNvSpPr>
            <a:spLocks noGrp="1"/>
          </p:cNvSpPr>
          <p:nvPr>
            <p:ph type="sldNum" sz="quarter" idx="10"/>
          </p:nvPr>
        </p:nvSpPr>
        <p:spPr/>
        <p:txBody>
          <a:bodyPr/>
          <a:lstStyle/>
          <a:p>
            <a:fld id="{029578FE-1F2E-4E1F-B9EA-D20755D99224}" type="slidenum">
              <a:rPr lang="en-US" smtClean="0"/>
              <a:t>120</a:t>
            </a:fld>
            <a:endParaRPr lang="en-US"/>
          </a:p>
        </p:txBody>
      </p:sp>
    </p:spTree>
    <p:extLst>
      <p:ext uri="{BB962C8B-B14F-4D97-AF65-F5344CB8AC3E}">
        <p14:creationId xmlns:p14="http://schemas.microsoft.com/office/powerpoint/2010/main" val="2521369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3 month old infant with untreated CH; picture demonstrates hypotonic posture, myxedematous facies, macroglossia, and umbilical hernia. B - Same infant, close up of face, showing myxedematous facies, macroglossia, and skin mottling. C - Same infant, close up showing abdominal distension and umbilical hernia</a:t>
            </a: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solidFill>
                <a:srgbClr val="1F1F1F"/>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E41BC217-C953-7946-BC9A-DDE4BAB7F2A0}" type="slidenum">
              <a:rPr lang="x-none" smtClean="0"/>
              <a:t>10</a:t>
            </a:fld>
            <a:endParaRPr lang="x-none"/>
          </a:p>
        </p:txBody>
      </p:sp>
    </p:spTree>
    <p:extLst>
      <p:ext uri="{BB962C8B-B14F-4D97-AF65-F5344CB8AC3E}">
        <p14:creationId xmlns:p14="http://schemas.microsoft.com/office/powerpoint/2010/main" val="758988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Copiii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cu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tiroidita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autoimuna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potfi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eutiroidieni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sau</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hipotiroidism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subclinic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Occasionally, children may experience an initial thyrotoxic phase due to the discharge of preformed T4 and T3 from the damaged gland. Alternatively, as indicated above, thyrotoxicosis may be due to concomitant thyroid stimulation by TSH receptor stimulatory antibodies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Hashitoxicosis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Affected children often are recognized either because of the detection of a goiter on routine examination or because of a poor interval growth rate present for several years prior to diagnosis (92a). </a:t>
            </a: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Because the deceleration in linear growth tends to be more affected than weight gain, these children can be relatively overweight for their height, although they rarely are significantly obese (Figure 6). If the hypothyroidism is severe and longstanding, immature facies with an underdeveloped nasal bridge and immature body proportions (increased upper-lower body ratio) may be noted. Dental and skeletal maturation are delayed, the latter often significantly. Patients with central hypothyroidism tend to be even less symptomatic than are those with primary hypothyroidism.</a:t>
            </a: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x-none" dirty="0"/>
          </a:p>
        </p:txBody>
      </p:sp>
      <p:sp>
        <p:nvSpPr>
          <p:cNvPr id="4" name="Slide Number Placeholder 3"/>
          <p:cNvSpPr>
            <a:spLocks noGrp="1"/>
          </p:cNvSpPr>
          <p:nvPr>
            <p:ph type="sldNum" sz="quarter" idx="5"/>
          </p:nvPr>
        </p:nvSpPr>
        <p:spPr/>
        <p:txBody>
          <a:bodyPr/>
          <a:lstStyle/>
          <a:p>
            <a:fld id="{E41BC217-C953-7946-BC9A-DDE4BAB7F2A0}" type="slidenum">
              <a:rPr lang="x-none" smtClean="0"/>
              <a:t>11</a:t>
            </a:fld>
            <a:endParaRPr lang="x-none"/>
          </a:p>
        </p:txBody>
      </p:sp>
    </p:spTree>
    <p:extLst>
      <p:ext uri="{BB962C8B-B14F-4D97-AF65-F5344CB8AC3E}">
        <p14:creationId xmlns:p14="http://schemas.microsoft.com/office/powerpoint/2010/main" val="1680970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Mai multe studii demonstteaza modificari ale HT la copii cu obezitate.</a:t>
            </a: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Originea majorării TSH la obezi – multifactorială, considerată o modificare adaptativă, o încercare de a crește metabolismul bazal cu scopul de a evita adaosul ponderal</a:t>
            </a: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hipertirotropinemie adaptativă este însoțită de o ușoară creștere T3f si absenta Ac tiroidieni. </a:t>
            </a: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Majorarea TSH, T3f la pacienții obezi poate fi mediată parțial de leptină – un hormon al tesutului adipos.</a:t>
            </a: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Leptina, hormon produs de țesutul adipos, promovează sinteza TRH in paraventricular hipotalamic și conversia T4 în T3 în țesuturile periferice, rezultatul direct al acțiunii TSH.</a:t>
            </a: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Reacții inflamatorii de mici proproții mediate de interleukine și alte adipokine, de asemenea, pot fi implicate în aceste modificări. </a:t>
            </a: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Date ecografice la obezi pentru - Patern ecografic de proces infalamtor – arii hipoecoice neregulate, neacompaniate de semne ale autoimunității “tiroidita non-autoimuna din obezitate”.</a:t>
            </a:r>
          </a:p>
          <a:p>
            <a:endParaRPr lang="x-none" dirty="0"/>
          </a:p>
        </p:txBody>
      </p:sp>
      <p:sp>
        <p:nvSpPr>
          <p:cNvPr id="4" name="Slide Number Placeholder 3"/>
          <p:cNvSpPr>
            <a:spLocks noGrp="1"/>
          </p:cNvSpPr>
          <p:nvPr>
            <p:ph type="sldNum" sz="quarter" idx="5"/>
          </p:nvPr>
        </p:nvSpPr>
        <p:spPr/>
        <p:txBody>
          <a:bodyPr/>
          <a:lstStyle/>
          <a:p>
            <a:fld id="{E41BC217-C953-7946-BC9A-DDE4BAB7F2A0}" type="slidenum">
              <a:rPr lang="x-none" smtClean="0"/>
              <a:t>12</a:t>
            </a:fld>
            <a:endParaRPr lang="x-none"/>
          </a:p>
        </p:txBody>
      </p:sp>
    </p:spTree>
    <p:extLst>
      <p:ext uri="{BB962C8B-B14F-4D97-AF65-F5344CB8AC3E}">
        <p14:creationId xmlns:p14="http://schemas.microsoft.com/office/powerpoint/2010/main" val="2161312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7ABFCC42-C439-48E6-BD50-2E5953B609F0}" type="datetimeFigureOut">
              <a:rPr lang="en-US" smtClean="0"/>
              <a:t>5/26/2023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96C0511B-BEED-4580-B4DC-4F7E935D0E12}" type="slidenum">
              <a:rPr lang="en-US" smtClean="0"/>
              <a:t>‹#›</a:t>
            </a:fld>
            <a:endParaRPr lang="en-US"/>
          </a:p>
        </p:txBody>
      </p:sp>
    </p:spTree>
    <p:extLst>
      <p:ext uri="{BB962C8B-B14F-4D97-AF65-F5344CB8AC3E}">
        <p14:creationId xmlns:p14="http://schemas.microsoft.com/office/powerpoint/2010/main" val="2365883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7ABFCC42-C439-48E6-BD50-2E5953B609F0}" type="datetimeFigureOut">
              <a:rPr lang="en-US" smtClean="0"/>
              <a:t>5/26/2023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96C0511B-BEED-4580-B4DC-4F7E935D0E12}" type="slidenum">
              <a:rPr lang="en-US" smtClean="0"/>
              <a:t>‹#›</a:t>
            </a:fld>
            <a:endParaRPr lang="en-US"/>
          </a:p>
        </p:txBody>
      </p:sp>
    </p:spTree>
    <p:extLst>
      <p:ext uri="{BB962C8B-B14F-4D97-AF65-F5344CB8AC3E}">
        <p14:creationId xmlns:p14="http://schemas.microsoft.com/office/powerpoint/2010/main" val="3454197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7ABFCC42-C439-48E6-BD50-2E5953B609F0}" type="datetimeFigureOut">
              <a:rPr lang="en-US" smtClean="0"/>
              <a:t>5/26/2023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96C0511B-BEED-4580-B4DC-4F7E935D0E12}" type="slidenum">
              <a:rPr lang="en-US" smtClean="0"/>
              <a:t>‹#›</a:t>
            </a:fld>
            <a:endParaRPr lang="en-US"/>
          </a:p>
        </p:txBody>
      </p:sp>
    </p:spTree>
    <p:extLst>
      <p:ext uri="{BB962C8B-B14F-4D97-AF65-F5344CB8AC3E}">
        <p14:creationId xmlns:p14="http://schemas.microsoft.com/office/powerpoint/2010/main" val="2406315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7"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ru-RU" sz="3200" b="0" strike="noStrike" spc="-1">
              <a:latin typeface="Arial"/>
            </a:endParaRPr>
          </a:p>
        </p:txBody>
      </p:sp>
    </p:spTree>
    <p:extLst>
      <p:ext uri="{BB962C8B-B14F-4D97-AF65-F5344CB8AC3E}">
        <p14:creationId xmlns:p14="http://schemas.microsoft.com/office/powerpoint/2010/main" val="891350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7ABFCC42-C439-48E6-BD50-2E5953B609F0}" type="datetimeFigureOut">
              <a:rPr lang="en-US" smtClean="0"/>
              <a:t>5/26/2023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96C0511B-BEED-4580-B4DC-4F7E935D0E12}" type="slidenum">
              <a:rPr lang="en-US" smtClean="0"/>
              <a:t>‹#›</a:t>
            </a:fld>
            <a:endParaRPr lang="en-US"/>
          </a:p>
        </p:txBody>
      </p:sp>
    </p:spTree>
    <p:extLst>
      <p:ext uri="{BB962C8B-B14F-4D97-AF65-F5344CB8AC3E}">
        <p14:creationId xmlns:p14="http://schemas.microsoft.com/office/powerpoint/2010/main" val="91151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ABFCC42-C439-48E6-BD50-2E5953B609F0}" type="datetimeFigureOut">
              <a:rPr lang="en-US" smtClean="0"/>
              <a:t>5/26/2023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96C0511B-BEED-4580-B4DC-4F7E935D0E12}" type="slidenum">
              <a:rPr lang="en-US" smtClean="0"/>
              <a:t>‹#›</a:t>
            </a:fld>
            <a:endParaRPr lang="en-US"/>
          </a:p>
        </p:txBody>
      </p:sp>
    </p:spTree>
    <p:extLst>
      <p:ext uri="{BB962C8B-B14F-4D97-AF65-F5344CB8AC3E}">
        <p14:creationId xmlns:p14="http://schemas.microsoft.com/office/powerpoint/2010/main" val="3012954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7ABFCC42-C439-48E6-BD50-2E5953B609F0}" type="datetimeFigureOut">
              <a:rPr lang="en-US" smtClean="0"/>
              <a:t>5/26/2023</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96C0511B-BEED-4580-B4DC-4F7E935D0E12}" type="slidenum">
              <a:rPr lang="en-US" smtClean="0"/>
              <a:t>‹#›</a:t>
            </a:fld>
            <a:endParaRPr lang="en-US"/>
          </a:p>
        </p:txBody>
      </p:sp>
    </p:spTree>
    <p:extLst>
      <p:ext uri="{BB962C8B-B14F-4D97-AF65-F5344CB8AC3E}">
        <p14:creationId xmlns:p14="http://schemas.microsoft.com/office/powerpoint/2010/main" val="710606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en-US"/>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7ABFCC42-C439-48E6-BD50-2E5953B609F0}" type="datetimeFigureOut">
              <a:rPr lang="en-US" smtClean="0"/>
              <a:t>5/26/2023</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96C0511B-BEED-4580-B4DC-4F7E935D0E12}" type="slidenum">
              <a:rPr lang="en-US" smtClean="0"/>
              <a:t>‹#›</a:t>
            </a:fld>
            <a:endParaRPr lang="en-US"/>
          </a:p>
        </p:txBody>
      </p:sp>
    </p:spTree>
    <p:extLst>
      <p:ext uri="{BB962C8B-B14F-4D97-AF65-F5344CB8AC3E}">
        <p14:creationId xmlns:p14="http://schemas.microsoft.com/office/powerpoint/2010/main" val="2719741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7ABFCC42-C439-48E6-BD50-2E5953B609F0}" type="datetimeFigureOut">
              <a:rPr lang="en-US" smtClean="0"/>
              <a:t>5/26/2023</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96C0511B-BEED-4580-B4DC-4F7E935D0E12}" type="slidenum">
              <a:rPr lang="en-US" smtClean="0"/>
              <a:t>‹#›</a:t>
            </a:fld>
            <a:endParaRPr lang="en-US"/>
          </a:p>
        </p:txBody>
      </p:sp>
    </p:spTree>
    <p:extLst>
      <p:ext uri="{BB962C8B-B14F-4D97-AF65-F5344CB8AC3E}">
        <p14:creationId xmlns:p14="http://schemas.microsoft.com/office/powerpoint/2010/main" val="115547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ABFCC42-C439-48E6-BD50-2E5953B609F0}" type="datetimeFigureOut">
              <a:rPr lang="en-US" smtClean="0"/>
              <a:t>5/26/2023</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96C0511B-BEED-4580-B4DC-4F7E935D0E12}" type="slidenum">
              <a:rPr lang="en-US" smtClean="0"/>
              <a:t>‹#›</a:t>
            </a:fld>
            <a:endParaRPr lang="en-US"/>
          </a:p>
        </p:txBody>
      </p:sp>
    </p:spTree>
    <p:extLst>
      <p:ext uri="{BB962C8B-B14F-4D97-AF65-F5344CB8AC3E}">
        <p14:creationId xmlns:p14="http://schemas.microsoft.com/office/powerpoint/2010/main" val="1385151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ABFCC42-C439-48E6-BD50-2E5953B609F0}" type="datetimeFigureOut">
              <a:rPr lang="en-US" smtClean="0"/>
              <a:t>5/26/2023</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96C0511B-BEED-4580-B4DC-4F7E935D0E12}" type="slidenum">
              <a:rPr lang="en-US" smtClean="0"/>
              <a:t>‹#›</a:t>
            </a:fld>
            <a:endParaRPr lang="en-US"/>
          </a:p>
        </p:txBody>
      </p:sp>
    </p:spTree>
    <p:extLst>
      <p:ext uri="{BB962C8B-B14F-4D97-AF65-F5344CB8AC3E}">
        <p14:creationId xmlns:p14="http://schemas.microsoft.com/office/powerpoint/2010/main" val="152550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ABFCC42-C439-48E6-BD50-2E5953B609F0}" type="datetimeFigureOut">
              <a:rPr lang="en-US" smtClean="0"/>
              <a:t>5/26/2023</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96C0511B-BEED-4580-B4DC-4F7E935D0E12}" type="slidenum">
              <a:rPr lang="en-US" smtClean="0"/>
              <a:t>‹#›</a:t>
            </a:fld>
            <a:endParaRPr lang="en-US"/>
          </a:p>
        </p:txBody>
      </p:sp>
    </p:spTree>
    <p:extLst>
      <p:ext uri="{BB962C8B-B14F-4D97-AF65-F5344CB8AC3E}">
        <p14:creationId xmlns:p14="http://schemas.microsoft.com/office/powerpoint/2010/main" val="2770854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FCC42-C439-48E6-BD50-2E5953B609F0}" type="datetimeFigureOut">
              <a:rPr lang="en-US" smtClean="0"/>
              <a:t>5/26/2023</a:t>
            </a:fld>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0511B-BEED-4580-B4DC-4F7E935D0E12}" type="slidenum">
              <a:rPr lang="en-US" smtClean="0"/>
              <a:t>‹#›</a:t>
            </a:fld>
            <a:endParaRPr lang="en-US"/>
          </a:p>
        </p:txBody>
      </p:sp>
    </p:spTree>
    <p:extLst>
      <p:ext uri="{BB962C8B-B14F-4D97-AF65-F5344CB8AC3E}">
        <p14:creationId xmlns:p14="http://schemas.microsoft.com/office/powerpoint/2010/main" val="917721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tiff"/></Relationships>
</file>

<file path=ppt/slides/_rels/slide12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89/thy.2014.0460"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89/thy.2014.0460"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doi.org/10.1371/journal.pone.0242795" TargetMode="Externa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doi.org/10.1371/journal.pone.0242795"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www.ncbi.nlm.nih.gov/pmc/articles/PMC8397026/" TargetMode="External"/><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sciencedirect.com/journal/journal-of-the-american-college-of-cardiology"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www.frontiersin.org/people/u/23039" TargetMode="External"/><Relationship Id="rId4" Type="http://schemas.openxmlformats.org/officeDocument/2006/relationships/hyperlink" Target="https://www.frontiersin.org/people/u/2154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3.jpeg"/><Relationship Id="rId9" Type="http://schemas.microsoft.com/office/2007/relationships/diagramDrawing" Target="../diagrams/drawing4.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jpe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emf"/></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emf"/><Relationship Id="rId4" Type="http://schemas.openxmlformats.org/officeDocument/2006/relationships/image" Target="../media/image53.emf"/></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em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7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9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jpeg"/><Relationship Id="rId18" Type="http://schemas.openxmlformats.org/officeDocument/2006/relationships/image" Target="../media/image97.jpeg"/><Relationship Id="rId3" Type="http://schemas.openxmlformats.org/officeDocument/2006/relationships/image" Target="../media/image82.jpeg"/><Relationship Id="rId21" Type="http://schemas.openxmlformats.org/officeDocument/2006/relationships/image" Target="../media/image100.png"/><Relationship Id="rId7" Type="http://schemas.openxmlformats.org/officeDocument/2006/relationships/image" Target="../media/image86.jpeg"/><Relationship Id="rId12" Type="http://schemas.openxmlformats.org/officeDocument/2006/relationships/image" Target="../media/image91.png"/><Relationship Id="rId17" Type="http://schemas.openxmlformats.org/officeDocument/2006/relationships/image" Target="../media/image96.jpeg"/><Relationship Id="rId2" Type="http://schemas.openxmlformats.org/officeDocument/2006/relationships/notesSlide" Target="../notesSlides/notesSlide52.xml"/><Relationship Id="rId16" Type="http://schemas.openxmlformats.org/officeDocument/2006/relationships/image" Target="../media/image95.jpeg"/><Relationship Id="rId20"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5" Type="http://schemas.openxmlformats.org/officeDocument/2006/relationships/image" Target="../media/image94.jpeg"/><Relationship Id="rId10" Type="http://schemas.openxmlformats.org/officeDocument/2006/relationships/image" Target="../media/image89.jpeg"/><Relationship Id="rId19" Type="http://schemas.openxmlformats.org/officeDocument/2006/relationships/image" Target="../media/image98.jpeg"/><Relationship Id="rId4" Type="http://schemas.openxmlformats.org/officeDocument/2006/relationships/image" Target="../media/image83.jpeg"/><Relationship Id="rId9" Type="http://schemas.openxmlformats.org/officeDocument/2006/relationships/image" Target="../media/image88.jpeg"/><Relationship Id="rId14" Type="http://schemas.openxmlformats.org/officeDocument/2006/relationships/image" Target="../media/image93.jpeg"/></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253681" y="175590"/>
            <a:ext cx="4536980" cy="6575333"/>
          </a:xfrm>
          <a:prstGeom prst="rect">
            <a:avLst/>
          </a:prstGeom>
        </p:spPr>
      </p:pic>
      <p:sp>
        <p:nvSpPr>
          <p:cNvPr id="2" name="Заголовок 1"/>
          <p:cNvSpPr>
            <a:spLocks noGrp="1"/>
          </p:cNvSpPr>
          <p:nvPr>
            <p:ph type="title"/>
          </p:nvPr>
        </p:nvSpPr>
        <p:spPr>
          <a:xfrm>
            <a:off x="4164497" y="3463256"/>
            <a:ext cx="7348330" cy="2653748"/>
          </a:xfrm>
        </p:spPr>
        <p:txBody>
          <a:bodyPr>
            <a:noAutofit/>
          </a:bodyPr>
          <a:lstStyle/>
          <a:p>
            <a:pPr algn="r">
              <a:lnSpc>
                <a:spcPct val="150000"/>
              </a:lnSpc>
            </a:pPr>
            <a:r>
              <a:rPr lang="en-US" sz="5400" b="1" dirty="0" smtClean="0">
                <a:solidFill>
                  <a:srgbClr val="800080"/>
                </a:solidFill>
                <a:latin typeface="+mn-lt"/>
              </a:rPr>
              <a:t>25 </a:t>
            </a:r>
            <a:r>
              <a:rPr lang="en-US" sz="5400" b="1" dirty="0" err="1" smtClean="0">
                <a:solidFill>
                  <a:srgbClr val="800080"/>
                </a:solidFill>
                <a:latin typeface="+mn-lt"/>
              </a:rPr>
              <a:t>mai</a:t>
            </a:r>
            <a:r>
              <a:rPr lang="en-US" sz="5400" b="1" dirty="0" smtClean="0">
                <a:solidFill>
                  <a:srgbClr val="800080"/>
                </a:solidFill>
                <a:latin typeface="+mn-lt"/>
              </a:rPr>
              <a:t/>
            </a:r>
            <a:br>
              <a:rPr lang="en-US" sz="5400" b="1" dirty="0" smtClean="0">
                <a:solidFill>
                  <a:srgbClr val="800080"/>
                </a:solidFill>
                <a:latin typeface="+mn-lt"/>
              </a:rPr>
            </a:br>
            <a:r>
              <a:rPr lang="en-US" sz="5400" b="1" dirty="0" err="1" smtClean="0">
                <a:solidFill>
                  <a:srgbClr val="800080"/>
                </a:solidFill>
                <a:latin typeface="+mn-lt"/>
              </a:rPr>
              <a:t>Ziua</a:t>
            </a:r>
            <a:r>
              <a:rPr lang="en-US" sz="5400" b="1" dirty="0" smtClean="0">
                <a:solidFill>
                  <a:srgbClr val="800080"/>
                </a:solidFill>
                <a:latin typeface="+mn-lt"/>
              </a:rPr>
              <a:t> </a:t>
            </a:r>
            <a:r>
              <a:rPr lang="en-US" sz="5400" b="1" dirty="0" err="1" smtClean="0">
                <a:solidFill>
                  <a:srgbClr val="800080"/>
                </a:solidFill>
                <a:latin typeface="+mn-lt"/>
              </a:rPr>
              <a:t>Mondial</a:t>
            </a:r>
            <a:r>
              <a:rPr lang="ro-MD" sz="5400" b="1" dirty="0" smtClean="0">
                <a:solidFill>
                  <a:srgbClr val="800080"/>
                </a:solidFill>
                <a:latin typeface="+mn-lt"/>
              </a:rPr>
              <a:t>ă a Tiroidei</a:t>
            </a:r>
            <a:endParaRPr lang="en-US" sz="5400" b="1" dirty="0">
              <a:solidFill>
                <a:srgbClr val="800080"/>
              </a:solidFill>
              <a:latin typeface="+mn-lt"/>
            </a:endParaRPr>
          </a:p>
        </p:txBody>
      </p:sp>
      <p:sp>
        <p:nvSpPr>
          <p:cNvPr id="4" name="Прямоугольник 3"/>
          <p:cNvSpPr/>
          <p:nvPr/>
        </p:nvSpPr>
        <p:spPr>
          <a:xfrm>
            <a:off x="6186504" y="461114"/>
            <a:ext cx="5545172" cy="400110"/>
          </a:xfrm>
          <a:prstGeom prst="rect">
            <a:avLst/>
          </a:prstGeom>
        </p:spPr>
        <p:txBody>
          <a:bodyPr wrap="none">
            <a:spAutoFit/>
          </a:bodyPr>
          <a:lstStyle/>
          <a:p>
            <a:pPr algn="ctr"/>
            <a:r>
              <a:rPr lang="ro-RO" sz="2000" dirty="0" smtClean="0">
                <a:ln w="1905"/>
                <a:effectLst>
                  <a:innerShdw blurRad="69850" dist="43180" dir="5400000">
                    <a:srgbClr val="000000">
                      <a:alpha val="65000"/>
                    </a:srgbClr>
                  </a:innerShdw>
                </a:effectLst>
              </a:rPr>
              <a:t>IMSP S</a:t>
            </a:r>
            <a:r>
              <a:rPr lang="en-US" sz="2000" dirty="0" err="1" smtClean="0">
                <a:ln w="1905"/>
                <a:effectLst>
                  <a:innerShdw blurRad="69850" dist="43180" dir="5400000">
                    <a:srgbClr val="000000">
                      <a:alpha val="65000"/>
                    </a:srgbClr>
                  </a:innerShdw>
                </a:effectLst>
              </a:rPr>
              <a:t>pitalul</a:t>
            </a:r>
            <a:r>
              <a:rPr lang="en-US" sz="2000" dirty="0" smtClean="0">
                <a:ln w="1905"/>
                <a:effectLst>
                  <a:innerShdw blurRad="69850" dist="43180" dir="5400000">
                    <a:srgbClr val="000000">
                      <a:alpha val="65000"/>
                    </a:srgbClr>
                  </a:innerShdw>
                </a:effectLst>
              </a:rPr>
              <a:t> Clinic Republican</a:t>
            </a:r>
            <a:r>
              <a:rPr lang="ro-RO" sz="2000" dirty="0" smtClean="0">
                <a:ln w="1905"/>
                <a:effectLst>
                  <a:innerShdw blurRad="69850" dist="43180" dir="5400000">
                    <a:srgbClr val="000000">
                      <a:alpha val="65000"/>
                    </a:srgbClr>
                  </a:innerShdw>
                </a:effectLst>
              </a:rPr>
              <a:t> „Timofei Moșneaga”</a:t>
            </a:r>
            <a:endParaRPr lang="ru-RU" sz="2000" dirty="0">
              <a:ln w="1905"/>
              <a:effectLst>
                <a:innerShdw blurRad="69850" dist="43180" dir="5400000">
                  <a:srgbClr val="000000">
                    <a:alpha val="65000"/>
                  </a:srgbClr>
                </a:innerShdw>
              </a:effectLst>
            </a:endParaRPr>
          </a:p>
        </p:txBody>
      </p:sp>
      <p:pic>
        <p:nvPicPr>
          <p:cNvPr id="5" name="Picture 4" descr="Imagini pentru Spitalul Clinic Republic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7771" y="0"/>
            <a:ext cx="1437516" cy="145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32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034584E1-50BF-D446-8CF9-1688E445CF1B}"/>
              </a:ext>
            </a:extLst>
          </p:cNvPr>
          <p:cNvSpPr txBox="1">
            <a:spLocks/>
          </p:cNvSpPr>
          <p:nvPr/>
        </p:nvSpPr>
        <p:spPr>
          <a:xfrm>
            <a:off x="566737" y="248456"/>
            <a:ext cx="11058526" cy="5574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x-none" sz="3200" b="1" dirty="0">
                <a:solidFill>
                  <a:srgbClr val="691920"/>
                </a:solidFill>
              </a:rPr>
              <a:t>Hipotiroidism congenital</a:t>
            </a:r>
          </a:p>
        </p:txBody>
      </p:sp>
      <p:pic>
        <p:nvPicPr>
          <p:cNvPr id="7" name="Picture 4">
            <a:extLst>
              <a:ext uri="{FF2B5EF4-FFF2-40B4-BE49-F238E27FC236}">
                <a16:creationId xmlns:a16="http://schemas.microsoft.com/office/drawing/2014/main" xmlns="" id="{4CD0492F-2952-1743-AFF7-FA744FB8F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98" y="2893242"/>
            <a:ext cx="4513505" cy="3618327"/>
          </a:xfrm>
          <a:prstGeom prst="rect">
            <a:avLst/>
          </a:prstGeom>
        </p:spPr>
        <p:style>
          <a:lnRef idx="2">
            <a:schemeClr val="accent3"/>
          </a:lnRef>
          <a:fillRef idx="1">
            <a:schemeClr val="lt1"/>
          </a:fillRef>
          <a:effectRef idx="0">
            <a:schemeClr val="accent3"/>
          </a:effectRef>
          <a:fontRef idx="minor">
            <a:schemeClr val="dk1"/>
          </a:fontRef>
        </p:style>
      </p:pic>
      <p:sp>
        <p:nvSpPr>
          <p:cNvPr id="2" name="TextBox 1">
            <a:extLst>
              <a:ext uri="{FF2B5EF4-FFF2-40B4-BE49-F238E27FC236}">
                <a16:creationId xmlns:a16="http://schemas.microsoft.com/office/drawing/2014/main" xmlns="" id="{AC533094-4AF1-014B-BA33-89EB6A016082}"/>
              </a:ext>
            </a:extLst>
          </p:cNvPr>
          <p:cNvSpPr txBox="1"/>
          <p:nvPr/>
        </p:nvSpPr>
        <p:spPr>
          <a:xfrm>
            <a:off x="6447666" y="779816"/>
            <a:ext cx="4693517" cy="2100832"/>
          </a:xfrm>
          <a:prstGeom prst="rect">
            <a:avLst/>
          </a:prstGeom>
          <a:scene3d>
            <a:camera prst="orthographicFront"/>
            <a:lightRig rig="threePt" dir="t"/>
          </a:scene3d>
          <a:sp3d>
            <a:bevelT w="95250" h="88900"/>
            <a:bevelB w="152400" h="50800" prst="softRound"/>
          </a:sp3d>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400" b="1" dirty="0">
                <a:solidFill>
                  <a:schemeClr val="accent5">
                    <a:lumMod val="50000"/>
                  </a:schemeClr>
                </a:solidFill>
                <a:latin typeface="Calibri" panose="020F0502020204030204" pitchFamily="34" charset="0"/>
                <a:cs typeface="Calibri" panose="020F0502020204030204" pitchFamily="34" charset="0"/>
              </a:rPr>
              <a:t>S</a:t>
            </a:r>
            <a:r>
              <a:rPr lang="en-US" sz="1400" b="1" i="0" u="none" strike="noStrike" dirty="0">
                <a:solidFill>
                  <a:schemeClr val="accent5">
                    <a:lumMod val="50000"/>
                  </a:schemeClr>
                </a:solidFill>
                <a:effectLst/>
                <a:latin typeface="Calibri" panose="020F0502020204030204" pitchFamily="34" charset="0"/>
                <a:cs typeface="Calibri" panose="020F0502020204030204" pitchFamily="34" charset="0"/>
              </a:rPr>
              <a:t>creening neonatal </a:t>
            </a:r>
            <a:r>
              <a:rPr lang="en-US" sz="1400" b="1" i="0" u="none" strike="noStrike" dirty="0" err="1">
                <a:solidFill>
                  <a:schemeClr val="accent5">
                    <a:lumMod val="50000"/>
                  </a:schemeClr>
                </a:solidFill>
                <a:effectLst/>
                <a:latin typeface="Calibri" panose="020F0502020204030204" pitchFamily="34" charset="0"/>
                <a:cs typeface="Calibri" panose="020F0502020204030204" pitchFamily="34" charset="0"/>
              </a:rPr>
              <a:t>în</a:t>
            </a:r>
            <a:r>
              <a:rPr lang="en-US" sz="1400" b="1" i="0" u="none" strike="noStrike" dirty="0">
                <a:solidFill>
                  <a:schemeClr val="accent5">
                    <a:lumMod val="50000"/>
                  </a:schemeClr>
                </a:solidFill>
                <a:effectLst/>
                <a:latin typeface="Calibri" panose="020F0502020204030204" pitchFamily="34" charset="0"/>
                <a:cs typeface="Calibri" panose="020F0502020204030204" pitchFamily="34" charset="0"/>
              </a:rPr>
              <a:t> R. Moldova  </a:t>
            </a:r>
          </a:p>
          <a:p>
            <a:pPr marL="285750" indent="-285750">
              <a:buFont typeface="Arial" panose="020B0604020202020204" pitchFamily="34" charset="0"/>
              <a:buChar char="•"/>
            </a:pPr>
            <a:r>
              <a:rPr lang="en-US" sz="1400" b="0" i="0" u="none" strike="noStrike" dirty="0">
                <a:solidFill>
                  <a:srgbClr val="2D2415"/>
                </a:solidFill>
                <a:effectLst/>
                <a:latin typeface="Calibri" panose="020F0502020204030204" pitchFamily="34" charset="0"/>
                <a:cs typeface="Calibri" panose="020F0502020204030204" pitchFamily="34" charset="0"/>
              </a:rPr>
              <a:t>7956 </a:t>
            </a:r>
            <a:r>
              <a:rPr lang="en-US" sz="1400" b="0" i="0" u="none" strike="noStrike" dirty="0" err="1">
                <a:solidFill>
                  <a:srgbClr val="2D2415"/>
                </a:solidFill>
                <a:effectLst/>
                <a:latin typeface="Calibri" panose="020F0502020204030204" pitchFamily="34" charset="0"/>
                <a:cs typeface="Calibri" panose="020F0502020204030204" pitchFamily="34" charset="0"/>
              </a:rPr>
              <a:t>nou-născuți</a:t>
            </a:r>
            <a:r>
              <a:rPr lang="en-US" sz="1400" b="0" i="0" u="none" strike="noStrike" dirty="0">
                <a:solidFill>
                  <a:srgbClr val="2D2415"/>
                </a:solidFill>
                <a:effectLst/>
                <a:latin typeface="Calibri" panose="020F0502020204030204" pitchFamily="34" charset="0"/>
                <a:cs typeface="Calibri" panose="020F0502020204030204" pitchFamily="34" charset="0"/>
              </a:rPr>
              <a:t> </a:t>
            </a:r>
            <a:r>
              <a:rPr lang="en-US" sz="1400" b="0" i="0" u="none" strike="noStrike" dirty="0" err="1">
                <a:solidFill>
                  <a:srgbClr val="2D2415"/>
                </a:solidFill>
                <a:effectLst/>
                <a:latin typeface="Calibri" panose="020F0502020204030204" pitchFamily="34" charset="0"/>
                <a:cs typeface="Calibri" panose="020F0502020204030204" pitchFamily="34" charset="0"/>
              </a:rPr>
              <a:t>aleși</a:t>
            </a:r>
            <a:r>
              <a:rPr lang="en-US" sz="1400" b="0" i="0" u="none" strike="noStrike" dirty="0">
                <a:solidFill>
                  <a:srgbClr val="2D2415"/>
                </a:solidFill>
                <a:effectLst/>
                <a:latin typeface="Calibri" panose="020F0502020204030204" pitchFamily="34" charset="0"/>
                <a:cs typeface="Calibri" panose="020F0502020204030204" pitchFamily="34" charset="0"/>
              </a:rPr>
              <a:t> </a:t>
            </a:r>
            <a:r>
              <a:rPr lang="en-US" sz="1400" b="0" i="0" u="none" strike="noStrike" dirty="0" err="1">
                <a:solidFill>
                  <a:srgbClr val="2D2415"/>
                </a:solidFill>
                <a:effectLst/>
                <a:latin typeface="Calibri" panose="020F0502020204030204" pitchFamily="34" charset="0"/>
                <a:cs typeface="Calibri" panose="020F0502020204030204" pitchFamily="34" charset="0"/>
              </a:rPr>
              <a:t>aleatoriu</a:t>
            </a:r>
            <a:endParaRPr lang="en-US" sz="1400" b="0" i="0" u="none" strike="noStrike" dirty="0">
              <a:solidFill>
                <a:srgbClr val="2D2415"/>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b="0" i="0" u="none" strike="noStrike" dirty="0" err="1">
                <a:solidFill>
                  <a:srgbClr val="2D2415"/>
                </a:solidFill>
                <a:effectLst/>
                <a:latin typeface="Calibri" panose="020F0502020204030204" pitchFamily="34" charset="0"/>
                <a:cs typeface="Calibri" panose="020F0502020204030204" pitchFamily="34" charset="0"/>
              </a:rPr>
              <a:t>Valori</a:t>
            </a:r>
            <a:r>
              <a:rPr lang="en-US" sz="1400" b="0" i="0" u="none" strike="noStrike" dirty="0">
                <a:solidFill>
                  <a:srgbClr val="2D2415"/>
                </a:solidFill>
                <a:effectLst/>
                <a:latin typeface="Calibri" panose="020F0502020204030204" pitchFamily="34" charset="0"/>
                <a:cs typeface="Calibri" panose="020F0502020204030204" pitchFamily="34" charset="0"/>
              </a:rPr>
              <a:t> ale TSH &gt;20 </a:t>
            </a:r>
            <a:r>
              <a:rPr lang="en-US" sz="1400" b="0" i="0" u="none" strike="noStrike" dirty="0" err="1">
                <a:solidFill>
                  <a:srgbClr val="2D2415"/>
                </a:solidFill>
                <a:effectLst/>
                <a:latin typeface="Calibri" panose="020F0502020204030204" pitchFamily="34" charset="0"/>
                <a:cs typeface="Calibri" panose="020F0502020204030204" pitchFamily="34" charset="0"/>
              </a:rPr>
              <a:t>mIU</a:t>
            </a:r>
            <a:r>
              <a:rPr lang="en-US" sz="1400" b="0" i="0" u="none" strike="noStrike" dirty="0">
                <a:solidFill>
                  <a:srgbClr val="2D2415"/>
                </a:solidFill>
                <a:effectLst/>
                <a:latin typeface="Calibri" panose="020F0502020204030204" pitchFamily="34" charset="0"/>
                <a:cs typeface="Calibri" panose="020F0502020204030204" pitchFamily="34" charset="0"/>
              </a:rPr>
              <a:t>/L – </a:t>
            </a:r>
            <a:r>
              <a:rPr lang="en-US" sz="1400" b="0" i="0" u="none" strike="noStrike" dirty="0" err="1">
                <a:solidFill>
                  <a:srgbClr val="2D2415"/>
                </a:solidFill>
                <a:effectLst/>
                <a:latin typeface="Calibri" panose="020F0502020204030204" pitchFamily="34" charset="0"/>
                <a:cs typeface="Calibri" panose="020F0502020204030204" pitchFamily="34" charset="0"/>
              </a:rPr>
              <a:t>pragul</a:t>
            </a:r>
            <a:r>
              <a:rPr lang="en-US" sz="1400" b="0" i="0" u="none" strike="noStrike" dirty="0">
                <a:solidFill>
                  <a:srgbClr val="2D2415"/>
                </a:solidFill>
                <a:effectLst/>
                <a:latin typeface="Calibri" panose="020F0502020204030204" pitchFamily="34" charset="0"/>
                <a:cs typeface="Calibri" panose="020F0502020204030204" pitchFamily="34" charset="0"/>
              </a:rPr>
              <a:t> de cut-off </a:t>
            </a:r>
            <a:r>
              <a:rPr lang="en-US" sz="1400" b="0" i="0" u="none" strike="noStrike" dirty="0" err="1">
                <a:solidFill>
                  <a:srgbClr val="2D2415"/>
                </a:solidFill>
                <a:effectLst/>
                <a:latin typeface="Calibri" panose="020F0502020204030204" pitchFamily="34" charset="0"/>
                <a:cs typeface="Calibri" panose="020F0502020204030204" pitchFamily="34" charset="0"/>
              </a:rPr>
              <a:t>pentru</a:t>
            </a:r>
            <a:r>
              <a:rPr lang="en-US" sz="1400" b="0" i="0" u="none" strike="noStrike" dirty="0">
                <a:solidFill>
                  <a:srgbClr val="2D2415"/>
                </a:solidFill>
                <a:effectLst/>
                <a:latin typeface="Calibri" panose="020F0502020204030204" pitchFamily="34" charset="0"/>
                <a:cs typeface="Calibri" panose="020F0502020204030204" pitchFamily="34" charset="0"/>
              </a:rPr>
              <a:t> HC</a:t>
            </a:r>
          </a:p>
          <a:p>
            <a:pPr marL="285750" indent="-285750">
              <a:buFont typeface="Arial" panose="020B0604020202020204" pitchFamily="34" charset="0"/>
              <a:buChar char="•"/>
            </a:pPr>
            <a:r>
              <a:rPr lang="en-US" sz="1400" b="0" i="0" u="none" strike="noStrike" dirty="0">
                <a:solidFill>
                  <a:srgbClr val="2D2415"/>
                </a:solidFill>
                <a:effectLst/>
                <a:latin typeface="Calibri" panose="020F0502020204030204" pitchFamily="34" charset="0"/>
                <a:cs typeface="Calibri" panose="020F0502020204030204" pitchFamily="34" charset="0"/>
              </a:rPr>
              <a:t>7941 </a:t>
            </a:r>
            <a:r>
              <a:rPr lang="en-US" sz="1400" b="0" i="0" u="none" strike="noStrike" dirty="0" err="1">
                <a:solidFill>
                  <a:srgbClr val="2D2415"/>
                </a:solidFill>
                <a:effectLst/>
                <a:latin typeface="Calibri" panose="020F0502020204030204" pitchFamily="34" charset="0"/>
                <a:cs typeface="Calibri" panose="020F0502020204030204" pitchFamily="34" charset="0"/>
              </a:rPr>
              <a:t>nou-născuți</a:t>
            </a:r>
            <a:r>
              <a:rPr lang="en-US" sz="1400" dirty="0">
                <a:solidFill>
                  <a:srgbClr val="2D2415"/>
                </a:solidFill>
                <a:latin typeface="Calibri" panose="020F0502020204030204" pitchFamily="34" charset="0"/>
                <a:cs typeface="Calibri" panose="020F0502020204030204" pitchFamily="34" charset="0"/>
              </a:rPr>
              <a:t> – </a:t>
            </a:r>
            <a:r>
              <a:rPr lang="en-US" sz="1400" b="0" i="0" u="none" strike="noStrike" dirty="0">
                <a:solidFill>
                  <a:srgbClr val="2D2415"/>
                </a:solidFill>
                <a:effectLst/>
                <a:latin typeface="Calibri" panose="020F0502020204030204" pitchFamily="34" charset="0"/>
                <a:cs typeface="Calibri" panose="020F0502020204030204" pitchFamily="34" charset="0"/>
              </a:rPr>
              <a:t> </a:t>
            </a:r>
            <a:r>
              <a:rPr lang="en-US" sz="1400" b="0" i="0" u="none" strike="noStrike" dirty="0" err="1">
                <a:solidFill>
                  <a:srgbClr val="2D2415"/>
                </a:solidFill>
                <a:effectLst/>
                <a:latin typeface="Calibri" panose="020F0502020204030204" pitchFamily="34" charset="0"/>
                <a:cs typeface="Calibri" panose="020F0502020204030204" pitchFamily="34" charset="0"/>
              </a:rPr>
              <a:t>valorile</a:t>
            </a:r>
            <a:r>
              <a:rPr lang="en-US" sz="1400" b="0" i="0" u="none" strike="noStrike" dirty="0">
                <a:solidFill>
                  <a:srgbClr val="2D2415"/>
                </a:solidFill>
                <a:effectLst/>
                <a:latin typeface="Calibri" panose="020F0502020204030204" pitchFamily="34" charset="0"/>
                <a:cs typeface="Calibri" panose="020F0502020204030204" pitchFamily="34" charset="0"/>
              </a:rPr>
              <a:t> </a:t>
            </a:r>
            <a:r>
              <a:rPr lang="en-US" sz="1400" b="0" i="0" u="none" strike="noStrike" dirty="0" err="1">
                <a:solidFill>
                  <a:srgbClr val="2D2415"/>
                </a:solidFill>
                <a:effectLst/>
                <a:latin typeface="Calibri" panose="020F0502020204030204" pitchFamily="34" charset="0"/>
                <a:cs typeface="Calibri" panose="020F0502020204030204" pitchFamily="34" charset="0"/>
              </a:rPr>
              <a:t>normale</a:t>
            </a:r>
            <a:r>
              <a:rPr lang="en-US" sz="1400" b="0" i="0" u="none" strike="noStrike" dirty="0">
                <a:solidFill>
                  <a:srgbClr val="2D2415"/>
                </a:solidFill>
                <a:effectLst/>
                <a:latin typeface="Calibri" panose="020F0502020204030204" pitchFamily="34" charset="0"/>
                <a:cs typeface="Calibri" panose="020F0502020204030204" pitchFamily="34" charset="0"/>
              </a:rPr>
              <a:t> ale TSH (&lt;10 </a:t>
            </a:r>
            <a:r>
              <a:rPr lang="en-US" sz="1400" b="0" i="0" u="none" strike="noStrike" dirty="0" err="1">
                <a:solidFill>
                  <a:srgbClr val="2D2415"/>
                </a:solidFill>
                <a:effectLst/>
                <a:latin typeface="Calibri" panose="020F0502020204030204" pitchFamily="34" charset="0"/>
                <a:cs typeface="Calibri" panose="020F0502020204030204" pitchFamily="34" charset="0"/>
              </a:rPr>
              <a:t>mIU</a:t>
            </a:r>
            <a:r>
              <a:rPr lang="en-US" sz="1400" b="0" i="0" u="none" strike="noStrike" dirty="0">
                <a:solidFill>
                  <a:srgbClr val="2D2415"/>
                </a:solidFill>
                <a:effectLst/>
                <a:latin typeface="Calibri" panose="020F0502020204030204" pitchFamily="34" charset="0"/>
                <a:cs typeface="Calibri" panose="020F0502020204030204" pitchFamily="34" charset="0"/>
              </a:rPr>
              <a:t>/L)) </a:t>
            </a:r>
          </a:p>
          <a:p>
            <a:pPr marL="285750" indent="-285750">
              <a:buFont typeface="Arial" panose="020B0604020202020204" pitchFamily="34" charset="0"/>
              <a:buChar char="•"/>
            </a:pPr>
            <a:r>
              <a:rPr lang="en-US" sz="1400" b="0" i="0" u="none" strike="noStrike" dirty="0">
                <a:solidFill>
                  <a:srgbClr val="2D2415"/>
                </a:solidFill>
                <a:effectLst/>
                <a:latin typeface="Calibri" panose="020F0502020204030204" pitchFamily="34" charset="0"/>
                <a:cs typeface="Calibri" panose="020F0502020204030204" pitchFamily="34" charset="0"/>
              </a:rPr>
              <a:t>10 </a:t>
            </a:r>
            <a:r>
              <a:rPr lang="en-US" sz="1400" b="0" i="0" u="none" strike="noStrike" dirty="0" err="1">
                <a:solidFill>
                  <a:srgbClr val="2D2415"/>
                </a:solidFill>
                <a:effectLst/>
                <a:latin typeface="Calibri" panose="020F0502020204030204" pitchFamily="34" charset="0"/>
                <a:cs typeface="Calibri" panose="020F0502020204030204" pitchFamily="34" charset="0"/>
              </a:rPr>
              <a:t>copii</a:t>
            </a:r>
            <a:r>
              <a:rPr lang="en-US" sz="1400" dirty="0">
                <a:solidFill>
                  <a:srgbClr val="2D2415"/>
                </a:solidFill>
                <a:latin typeface="Calibri" panose="020F0502020204030204" pitchFamily="34" charset="0"/>
                <a:cs typeface="Calibri" panose="020F0502020204030204" pitchFamily="34" charset="0"/>
              </a:rPr>
              <a:t> – </a:t>
            </a:r>
            <a:r>
              <a:rPr lang="en-US" sz="1400" b="0" i="0" u="none" strike="noStrike" dirty="0" err="1">
                <a:solidFill>
                  <a:srgbClr val="2D2415"/>
                </a:solidFill>
                <a:effectLst/>
                <a:latin typeface="Calibri" panose="020F0502020204030204" pitchFamily="34" charset="0"/>
                <a:cs typeface="Calibri" panose="020F0502020204030204" pitchFamily="34" charset="0"/>
              </a:rPr>
              <a:t>valori</a:t>
            </a:r>
            <a:r>
              <a:rPr lang="en-US" sz="1400" b="0" i="0" u="none" strike="noStrike" dirty="0">
                <a:solidFill>
                  <a:srgbClr val="2D2415"/>
                </a:solidFill>
                <a:effectLst/>
                <a:latin typeface="Calibri" panose="020F0502020204030204" pitchFamily="34" charset="0"/>
                <a:cs typeface="Calibri" panose="020F0502020204030204" pitchFamily="34" charset="0"/>
              </a:rPr>
              <a:t> TSH </a:t>
            </a:r>
            <a:r>
              <a:rPr lang="en-US" sz="1400" b="0" i="0" u="none" strike="noStrike" dirty="0" err="1">
                <a:solidFill>
                  <a:srgbClr val="2D2415"/>
                </a:solidFill>
                <a:effectLst/>
                <a:latin typeface="Calibri" panose="020F0502020204030204" pitchFamily="34" charset="0"/>
                <a:cs typeface="Calibri" panose="020F0502020204030204" pitchFamily="34" charset="0"/>
              </a:rPr>
              <a:t>cuprinse</a:t>
            </a:r>
            <a:r>
              <a:rPr lang="en-US" sz="1400" b="0" i="0" u="none" strike="noStrike" dirty="0">
                <a:solidFill>
                  <a:srgbClr val="2D2415"/>
                </a:solidFill>
                <a:effectLst/>
                <a:latin typeface="Calibri" panose="020F0502020204030204" pitchFamily="34" charset="0"/>
                <a:cs typeface="Calibri" panose="020F0502020204030204" pitchFamily="34" charset="0"/>
              </a:rPr>
              <a:t> </a:t>
            </a:r>
            <a:r>
              <a:rPr lang="en-US" sz="1400" b="0" i="0" u="none" strike="noStrike" dirty="0" err="1">
                <a:solidFill>
                  <a:srgbClr val="2D2415"/>
                </a:solidFill>
                <a:effectLst/>
                <a:latin typeface="Calibri" panose="020F0502020204030204" pitchFamily="34" charset="0"/>
                <a:cs typeface="Calibri" panose="020F0502020204030204" pitchFamily="34" charset="0"/>
              </a:rPr>
              <a:t>între</a:t>
            </a:r>
            <a:r>
              <a:rPr lang="en-US" sz="1400" b="0" i="0" u="none" strike="noStrike" dirty="0">
                <a:solidFill>
                  <a:srgbClr val="2D2415"/>
                </a:solidFill>
                <a:effectLst/>
                <a:latin typeface="Calibri" panose="020F0502020204030204" pitchFamily="34" charset="0"/>
                <a:cs typeface="Calibri" panose="020F0502020204030204" pitchFamily="34" charset="0"/>
              </a:rPr>
              <a:t> 10 </a:t>
            </a:r>
            <a:r>
              <a:rPr lang="en-US" sz="1400" b="0" i="0" u="none" strike="noStrike" dirty="0" err="1">
                <a:solidFill>
                  <a:srgbClr val="2D2415"/>
                </a:solidFill>
                <a:effectLst/>
                <a:latin typeface="Calibri" panose="020F0502020204030204" pitchFamily="34" charset="0"/>
                <a:cs typeface="Calibri" panose="020F0502020204030204" pitchFamily="34" charset="0"/>
              </a:rPr>
              <a:t>și</a:t>
            </a:r>
            <a:r>
              <a:rPr lang="en-US" sz="1400" b="0" i="0" u="none" strike="noStrike" dirty="0">
                <a:solidFill>
                  <a:srgbClr val="2D2415"/>
                </a:solidFill>
                <a:effectLst/>
                <a:latin typeface="Calibri" panose="020F0502020204030204" pitchFamily="34" charset="0"/>
                <a:cs typeface="Calibri" panose="020F0502020204030204" pitchFamily="34" charset="0"/>
              </a:rPr>
              <a:t> 20 </a:t>
            </a:r>
            <a:r>
              <a:rPr lang="en-US" sz="1400" b="0" i="0" u="none" strike="noStrike" dirty="0" err="1">
                <a:solidFill>
                  <a:srgbClr val="2D2415"/>
                </a:solidFill>
                <a:effectLst/>
                <a:latin typeface="Calibri" panose="020F0502020204030204" pitchFamily="34" charset="0"/>
                <a:cs typeface="Calibri" panose="020F0502020204030204" pitchFamily="34" charset="0"/>
              </a:rPr>
              <a:t>mIU</a:t>
            </a:r>
            <a:r>
              <a:rPr lang="en-US" sz="1400" b="0" i="0" u="none" strike="noStrike" dirty="0">
                <a:solidFill>
                  <a:srgbClr val="2D2415"/>
                </a:solidFill>
                <a:effectLst/>
                <a:latin typeface="Calibri" panose="020F0502020204030204" pitchFamily="34" charset="0"/>
                <a:cs typeface="Calibri" panose="020F0502020204030204" pitchFamily="34" charset="0"/>
              </a:rPr>
              <a:t>/L; </a:t>
            </a:r>
          </a:p>
          <a:p>
            <a:pPr marL="285750" indent="-285750">
              <a:buFont typeface="Arial" panose="020B0604020202020204" pitchFamily="34" charset="0"/>
              <a:buChar char="•"/>
            </a:pPr>
            <a:r>
              <a:rPr lang="en-US" sz="1400" b="0" i="0" u="none" strike="noStrike" dirty="0">
                <a:solidFill>
                  <a:srgbClr val="2D2415"/>
                </a:solidFill>
                <a:effectLst/>
                <a:latin typeface="Calibri" panose="020F0502020204030204" pitchFamily="34" charset="0"/>
                <a:cs typeface="Calibri" panose="020F0502020204030204" pitchFamily="34" charset="0"/>
              </a:rPr>
              <a:t>5 </a:t>
            </a:r>
            <a:r>
              <a:rPr lang="en-US" sz="1400" b="0" i="0" u="none" strike="noStrike" dirty="0" err="1">
                <a:solidFill>
                  <a:srgbClr val="2D2415"/>
                </a:solidFill>
                <a:effectLst/>
                <a:latin typeface="Calibri" panose="020F0502020204030204" pitchFamily="34" charset="0"/>
                <a:cs typeface="Calibri" panose="020F0502020204030204" pitchFamily="34" charset="0"/>
              </a:rPr>
              <a:t>copii</a:t>
            </a:r>
            <a:r>
              <a:rPr lang="en-US" sz="1400" b="0" i="0" u="none" strike="noStrike" dirty="0">
                <a:solidFill>
                  <a:srgbClr val="2D2415"/>
                </a:solidFill>
                <a:effectLst/>
                <a:latin typeface="Calibri" panose="020F0502020204030204" pitchFamily="34" charset="0"/>
                <a:cs typeface="Calibri" panose="020F0502020204030204" pitchFamily="34" charset="0"/>
              </a:rPr>
              <a:t> – </a:t>
            </a:r>
            <a:r>
              <a:rPr lang="en-US" sz="1400" b="0" i="0" u="none" strike="noStrike" dirty="0" err="1">
                <a:solidFill>
                  <a:srgbClr val="2D2415"/>
                </a:solidFill>
                <a:effectLst/>
                <a:latin typeface="Calibri" panose="020F0502020204030204" pitchFamily="34" charset="0"/>
                <a:cs typeface="Calibri" panose="020F0502020204030204" pitchFamily="34" charset="0"/>
              </a:rPr>
              <a:t>valori</a:t>
            </a:r>
            <a:r>
              <a:rPr lang="en-US" sz="1400" b="0" i="0" u="none" strike="noStrike" dirty="0">
                <a:solidFill>
                  <a:srgbClr val="2D2415"/>
                </a:solidFill>
                <a:effectLst/>
                <a:latin typeface="Calibri" panose="020F0502020204030204" pitchFamily="34" charset="0"/>
                <a:cs typeface="Calibri" panose="020F0502020204030204" pitchFamily="34" charset="0"/>
              </a:rPr>
              <a:t> &gt;20 </a:t>
            </a:r>
            <a:r>
              <a:rPr lang="en-US" sz="1400" b="0" i="0" u="none" strike="noStrike" dirty="0" err="1">
                <a:solidFill>
                  <a:srgbClr val="2D2415"/>
                </a:solidFill>
                <a:effectLst/>
                <a:latin typeface="Calibri" panose="020F0502020204030204" pitchFamily="34" charset="0"/>
                <a:cs typeface="Calibri" panose="020F0502020204030204" pitchFamily="34" charset="0"/>
              </a:rPr>
              <a:t>mIU</a:t>
            </a:r>
            <a:r>
              <a:rPr lang="en-US" sz="1400" b="0" i="0" u="none" strike="noStrike" dirty="0">
                <a:solidFill>
                  <a:srgbClr val="2D2415"/>
                </a:solidFill>
                <a:effectLst/>
                <a:latin typeface="Calibri" panose="020F0502020204030204" pitchFamily="34" charset="0"/>
                <a:cs typeface="Calibri" panose="020F0502020204030204" pitchFamily="34" charset="0"/>
              </a:rPr>
              <a:t>/L </a:t>
            </a:r>
          </a:p>
          <a:p>
            <a:pPr marL="285750" indent="-285750">
              <a:buFont typeface="Arial" panose="020B0604020202020204" pitchFamily="34" charset="0"/>
              <a:buChar char="•"/>
            </a:pPr>
            <a:r>
              <a:rPr lang="en-US" sz="1400" b="0" i="0" u="none" strike="noStrike" dirty="0">
                <a:solidFill>
                  <a:srgbClr val="2D2415"/>
                </a:solidFill>
                <a:effectLst/>
                <a:latin typeface="Calibri" panose="020F0502020204030204" pitchFamily="34" charset="0"/>
                <a:cs typeface="Calibri" panose="020F0502020204030204" pitchFamily="34" charset="0"/>
              </a:rPr>
              <a:t>1:530 </a:t>
            </a:r>
            <a:r>
              <a:rPr lang="en-US" sz="1400" b="0" i="0" u="none" strike="noStrike" dirty="0" err="1">
                <a:solidFill>
                  <a:srgbClr val="2D2415"/>
                </a:solidFill>
                <a:effectLst/>
                <a:latin typeface="Calibri" panose="020F0502020204030204" pitchFamily="34" charset="0"/>
                <a:cs typeface="Calibri" panose="020F0502020204030204" pitchFamily="34" charset="0"/>
              </a:rPr>
              <a:t>nou-născuți</a:t>
            </a:r>
            <a:r>
              <a:rPr lang="en-US" sz="1400" b="0" i="0" u="none" strike="noStrike" dirty="0">
                <a:solidFill>
                  <a:srgbClr val="2D2415"/>
                </a:solidFill>
                <a:effectLst/>
                <a:latin typeface="Calibri" panose="020F0502020204030204" pitchFamily="34" charset="0"/>
                <a:cs typeface="Calibri" panose="020F0502020204030204" pitchFamily="34" charset="0"/>
              </a:rPr>
              <a:t> – </a:t>
            </a:r>
            <a:r>
              <a:rPr lang="en-US" sz="1400" b="0" i="0" u="none" strike="noStrike" dirty="0" err="1">
                <a:solidFill>
                  <a:srgbClr val="2D2415"/>
                </a:solidFill>
                <a:effectLst/>
                <a:latin typeface="Calibri" panose="020F0502020204030204" pitchFamily="34" charset="0"/>
                <a:cs typeface="Calibri" panose="020F0502020204030204" pitchFamily="34" charset="0"/>
              </a:rPr>
              <a:t>suspecți</a:t>
            </a:r>
            <a:r>
              <a:rPr lang="en-US" sz="1400" b="0" i="0" u="none" strike="noStrike" dirty="0">
                <a:solidFill>
                  <a:srgbClr val="2D2415"/>
                </a:solidFill>
                <a:effectLst/>
                <a:latin typeface="Calibri" panose="020F0502020204030204" pitchFamily="34" charset="0"/>
                <a:cs typeface="Calibri" panose="020F0502020204030204" pitchFamily="34" charset="0"/>
              </a:rPr>
              <a:t> </a:t>
            </a:r>
            <a:r>
              <a:rPr lang="en-US" sz="1400" b="0" i="0" u="none" strike="noStrike" dirty="0" err="1">
                <a:solidFill>
                  <a:srgbClr val="2D2415"/>
                </a:solidFill>
                <a:effectLst/>
                <a:latin typeface="Calibri" panose="020F0502020204030204" pitchFamily="34" charset="0"/>
                <a:cs typeface="Calibri" panose="020F0502020204030204" pitchFamily="34" charset="0"/>
              </a:rPr>
              <a:t>pentru</a:t>
            </a:r>
            <a:r>
              <a:rPr lang="en-US" sz="1400" b="0" i="0" u="none" strike="noStrike" dirty="0">
                <a:solidFill>
                  <a:srgbClr val="2D2415"/>
                </a:solidFill>
                <a:effectLst/>
                <a:latin typeface="Calibri" panose="020F0502020204030204" pitchFamily="34" charset="0"/>
                <a:cs typeface="Calibri" panose="020F0502020204030204" pitchFamily="34" charset="0"/>
              </a:rPr>
              <a:t> HC </a:t>
            </a:r>
          </a:p>
          <a:p>
            <a:pPr>
              <a:lnSpc>
                <a:spcPct val="200000"/>
              </a:lnSpc>
              <a:spcBef>
                <a:spcPts val="600"/>
              </a:spcBef>
              <a:spcAft>
                <a:spcPts val="600"/>
              </a:spcAft>
            </a:pPr>
            <a:r>
              <a:rPr lang="en-US" sz="1600" b="1" i="0" u="none" strike="noStrike" dirty="0">
                <a:solidFill>
                  <a:srgbClr val="691920"/>
                </a:solidFill>
                <a:effectLst/>
                <a:latin typeface="Calibri" panose="020F0502020204030204" pitchFamily="34" charset="0"/>
                <a:cs typeface="Calibri" panose="020F0502020204030204" pitchFamily="34" charset="0"/>
              </a:rPr>
              <a:t>     1:3978 </a:t>
            </a:r>
            <a:r>
              <a:rPr lang="en-US" sz="1600" b="1" i="0" u="none" strike="noStrike" dirty="0" err="1">
                <a:solidFill>
                  <a:srgbClr val="691920"/>
                </a:solidFill>
                <a:effectLst/>
                <a:latin typeface="Calibri" panose="020F0502020204030204" pitchFamily="34" charset="0"/>
                <a:cs typeface="Calibri" panose="020F0502020204030204" pitchFamily="34" charset="0"/>
              </a:rPr>
              <a:t>nou-născuți</a:t>
            </a:r>
            <a:r>
              <a:rPr lang="en-US" sz="1600" b="1" dirty="0">
                <a:solidFill>
                  <a:srgbClr val="691920"/>
                </a:solidFill>
                <a:latin typeface="Calibri" panose="020F0502020204030204" pitchFamily="34" charset="0"/>
                <a:cs typeface="Calibri" panose="020F0502020204030204" pitchFamily="34" charset="0"/>
              </a:rPr>
              <a:t> – </a:t>
            </a:r>
            <a:r>
              <a:rPr lang="en-US" sz="1600" b="1" i="0" u="none" strike="noStrike" dirty="0">
                <a:solidFill>
                  <a:srgbClr val="691920"/>
                </a:solidFill>
                <a:effectLst/>
                <a:latin typeface="Calibri" panose="020F0502020204030204" pitchFamily="34" charset="0"/>
                <a:cs typeface="Calibri" panose="020F0502020204030204" pitchFamily="34" charset="0"/>
              </a:rPr>
              <a:t>HC</a:t>
            </a:r>
            <a:r>
              <a:rPr lang="en-US" sz="1600" b="1" i="0" u="none" strike="noStrike" dirty="0">
                <a:solidFill>
                  <a:srgbClr val="2D2415"/>
                </a:solidFill>
                <a:effectLst/>
                <a:latin typeface="Calibri" panose="020F0502020204030204" pitchFamily="34" charset="0"/>
                <a:cs typeface="Calibri" panose="020F0502020204030204" pitchFamily="34" charset="0"/>
              </a:rPr>
              <a:t>  </a:t>
            </a:r>
            <a:r>
              <a:rPr lang="en-US" sz="1600" b="1" dirty="0">
                <a:solidFill>
                  <a:srgbClr val="191919"/>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9" name="TextBox 8">
            <a:extLst>
              <a:ext uri="{FF2B5EF4-FFF2-40B4-BE49-F238E27FC236}">
                <a16:creationId xmlns:a16="http://schemas.microsoft.com/office/drawing/2014/main" xmlns="" id="{17A9DA3A-8DD2-0545-9647-28954111452E}"/>
              </a:ext>
            </a:extLst>
          </p:cNvPr>
          <p:cNvSpPr txBox="1"/>
          <p:nvPr/>
        </p:nvSpPr>
        <p:spPr>
          <a:xfrm>
            <a:off x="306298" y="894958"/>
            <a:ext cx="5335749" cy="1815882"/>
          </a:xfrm>
          <a:prstGeom prst="rect">
            <a:avLst/>
          </a:prstGeom>
          <a:noFill/>
        </p:spPr>
        <p:txBody>
          <a:bodyPr wrap="square">
            <a:spAutoFit/>
          </a:bodyPr>
          <a:lstStyle/>
          <a:p>
            <a:r>
              <a:rPr lang="en-US" sz="1600" i="1" dirty="0" err="1">
                <a:solidFill>
                  <a:srgbClr val="000000"/>
                </a:solidFill>
                <a:effectLst/>
                <a:latin typeface="Calibri" panose="020F0502020204030204" pitchFamily="34" charset="0"/>
                <a:cs typeface="Calibri" panose="020F0502020204030204" pitchFamily="34" charset="0"/>
              </a:rPr>
              <a:t>Semne</a:t>
            </a:r>
            <a:r>
              <a:rPr lang="en-US" sz="1600" i="1" dirty="0">
                <a:solidFill>
                  <a:srgbClr val="000000"/>
                </a:solidFill>
                <a:effectLst/>
                <a:latin typeface="Calibri" panose="020F0502020204030204" pitchFamily="34" charset="0"/>
                <a:cs typeface="Calibri" panose="020F0502020204030204" pitchFamily="34" charset="0"/>
              </a:rPr>
              <a:t> clinic</a:t>
            </a:r>
            <a:r>
              <a:rPr lang="ro-RO" sz="1600" i="1" dirty="0">
                <a:solidFill>
                  <a:srgbClr val="000000"/>
                </a:solidFill>
                <a:latin typeface="Calibri" panose="020F0502020204030204" pitchFamily="34" charset="0"/>
                <a:cs typeface="Calibri" panose="020F0502020204030204" pitchFamily="34" charset="0"/>
              </a:rPr>
              <a:t>e</a:t>
            </a:r>
            <a:r>
              <a:rPr lang="ro-RO" sz="1600" dirty="0">
                <a:solidFill>
                  <a:srgbClr val="000000"/>
                </a:solidFill>
                <a:latin typeface="Calibri" panose="020F0502020204030204" pitchFamily="34" charset="0"/>
                <a:cs typeface="Calibri" panose="020F0502020204030204" pitchFamily="34" charset="0"/>
              </a:rPr>
              <a:t>: fontanela posterioară largă, letargie, </a:t>
            </a:r>
            <a:r>
              <a:rPr lang="ro-RO" sz="1600" dirty="0" err="1">
                <a:solidFill>
                  <a:srgbClr val="000000"/>
                </a:solidFill>
                <a:latin typeface="Calibri" panose="020F0502020204030204" pitchFamily="34" charset="0"/>
                <a:cs typeface="Calibri" panose="020F0502020204030204" pitchFamily="34" charset="0"/>
              </a:rPr>
              <a:t>macroglosie</a:t>
            </a:r>
            <a:r>
              <a:rPr lang="ro-RO" sz="1600" dirty="0">
                <a:solidFill>
                  <a:srgbClr val="000000"/>
                </a:solidFill>
                <a:latin typeface="Calibri" panose="020F0502020204030204" pitchFamily="34" charset="0"/>
                <a:cs typeface="Calibri" panose="020F0502020204030204" pitchFamily="34" charset="0"/>
              </a:rPr>
              <a:t>, icter, hernie ombilicală, constipație, hipotermie, bradicardie, mixedem, plâns rar sau răgușit, gușă, piele uscată și rece, lentoare în mișcări. </a:t>
            </a:r>
            <a:endParaRPr lang="en-US" sz="1600" dirty="0">
              <a:solidFill>
                <a:srgbClr val="000000"/>
              </a:solidFill>
              <a:effectLst/>
              <a:latin typeface="Calibri" panose="020F0502020204030204" pitchFamily="34" charset="0"/>
              <a:cs typeface="Calibri" panose="020F0502020204030204" pitchFamily="34" charset="0"/>
            </a:endParaRPr>
          </a:p>
          <a:p>
            <a:endParaRPr lang="en-US" sz="1600" dirty="0">
              <a:solidFill>
                <a:srgbClr val="000000"/>
              </a:solidFill>
              <a:effectLst/>
              <a:latin typeface="Calibri" panose="020F0502020204030204" pitchFamily="34" charset="0"/>
              <a:cs typeface="Calibri" panose="020F0502020204030204" pitchFamily="34" charset="0"/>
            </a:endParaRPr>
          </a:p>
          <a:p>
            <a:r>
              <a:rPr lang="en-US" sz="1600" dirty="0" err="1">
                <a:solidFill>
                  <a:srgbClr val="691920"/>
                </a:solidFill>
                <a:latin typeface="Calibri" panose="020F0502020204030204" pitchFamily="34" charset="0"/>
                <a:cs typeface="Calibri" panose="020F0502020204030204" pitchFamily="34" charset="0"/>
              </a:rPr>
              <a:t>În</a:t>
            </a:r>
            <a:r>
              <a:rPr lang="en-US" sz="1600" dirty="0">
                <a:solidFill>
                  <a:srgbClr val="691920"/>
                </a:solidFill>
                <a:latin typeface="Calibri" panose="020F0502020204030204" pitchFamily="34" charset="0"/>
                <a:cs typeface="Calibri" panose="020F0502020204030204" pitchFamily="34" charset="0"/>
              </a:rPr>
              <a:t> </a:t>
            </a:r>
            <a:r>
              <a:rPr lang="en-US" sz="1600" dirty="0" err="1">
                <a:solidFill>
                  <a:srgbClr val="691920"/>
                </a:solidFill>
                <a:latin typeface="Calibri" panose="020F0502020204030204" pitchFamily="34" charset="0"/>
                <a:cs typeface="Calibri" panose="020F0502020204030204" pitchFamily="34" charset="0"/>
              </a:rPr>
              <a:t>prezența</a:t>
            </a:r>
            <a:r>
              <a:rPr lang="en-US" sz="1600" dirty="0">
                <a:solidFill>
                  <a:srgbClr val="691920"/>
                </a:solidFill>
                <a:latin typeface="Calibri" panose="020F0502020204030204" pitchFamily="34" charset="0"/>
                <a:cs typeface="Calibri" panose="020F0502020204030204" pitchFamily="34" charset="0"/>
              </a:rPr>
              <a:t> </a:t>
            </a:r>
            <a:r>
              <a:rPr lang="en-US" sz="1600" dirty="0" err="1">
                <a:solidFill>
                  <a:srgbClr val="691920"/>
                </a:solidFill>
                <a:latin typeface="Calibri" panose="020F0502020204030204" pitchFamily="34" charset="0"/>
                <a:cs typeface="Calibri" panose="020F0502020204030204" pitchFamily="34" charset="0"/>
              </a:rPr>
              <a:t>simptomelor</a:t>
            </a:r>
            <a:r>
              <a:rPr lang="en-US" sz="1600" dirty="0">
                <a:solidFill>
                  <a:srgbClr val="691920"/>
                </a:solidFill>
                <a:latin typeface="Calibri" panose="020F0502020204030204" pitchFamily="34" charset="0"/>
                <a:cs typeface="Calibri" panose="020F0502020204030204" pitchFamily="34" charset="0"/>
              </a:rPr>
              <a:t> – </a:t>
            </a:r>
            <a:r>
              <a:rPr lang="en-US" sz="1600" dirty="0" err="1">
                <a:solidFill>
                  <a:srgbClr val="691920"/>
                </a:solidFill>
                <a:latin typeface="Calibri" panose="020F0502020204030204" pitchFamily="34" charset="0"/>
                <a:cs typeface="Calibri" panose="020F0502020204030204" pitchFamily="34" charset="0"/>
              </a:rPr>
              <a:t>evaluarea</a:t>
            </a:r>
            <a:r>
              <a:rPr lang="en-US" sz="1600" dirty="0">
                <a:solidFill>
                  <a:srgbClr val="691920"/>
                </a:solidFill>
                <a:latin typeface="Calibri" panose="020F0502020204030204" pitchFamily="34" charset="0"/>
                <a:cs typeface="Calibri" panose="020F0502020204030204" pitchFamily="34" charset="0"/>
              </a:rPr>
              <a:t> TSH, T4f – </a:t>
            </a:r>
            <a:r>
              <a:rPr lang="en-US" sz="1600" dirty="0" err="1">
                <a:solidFill>
                  <a:srgbClr val="691920"/>
                </a:solidFill>
                <a:latin typeface="Calibri" panose="020F0502020204030204" pitchFamily="34" charset="0"/>
                <a:cs typeface="Calibri" panose="020F0502020204030204" pitchFamily="34" charset="0"/>
              </a:rPr>
              <a:t>indiferent</a:t>
            </a:r>
            <a:r>
              <a:rPr lang="en-US" sz="1600" dirty="0">
                <a:solidFill>
                  <a:srgbClr val="691920"/>
                </a:solidFill>
                <a:latin typeface="Calibri" panose="020F0502020204030204" pitchFamily="34" charset="0"/>
                <a:cs typeface="Calibri" panose="020F0502020204030204" pitchFamily="34" charset="0"/>
              </a:rPr>
              <a:t> de </a:t>
            </a:r>
            <a:r>
              <a:rPr lang="en-US" sz="1600" dirty="0" err="1">
                <a:solidFill>
                  <a:srgbClr val="691920"/>
                </a:solidFill>
                <a:latin typeface="Calibri" panose="020F0502020204030204" pitchFamily="34" charset="0"/>
                <a:cs typeface="Calibri" panose="020F0502020204030204" pitchFamily="34" charset="0"/>
              </a:rPr>
              <a:t>rezultatul</a:t>
            </a:r>
            <a:r>
              <a:rPr lang="en-US" sz="1600" dirty="0">
                <a:solidFill>
                  <a:srgbClr val="691920"/>
                </a:solidFill>
                <a:latin typeface="Calibri" panose="020F0502020204030204" pitchFamily="34" charset="0"/>
                <a:cs typeface="Calibri" panose="020F0502020204030204" pitchFamily="34" charset="0"/>
              </a:rPr>
              <a:t> screening-</a:t>
            </a:r>
            <a:r>
              <a:rPr lang="en-US" sz="1600" dirty="0" err="1">
                <a:solidFill>
                  <a:srgbClr val="691920"/>
                </a:solidFill>
                <a:latin typeface="Calibri" panose="020F0502020204030204" pitchFamily="34" charset="0"/>
                <a:cs typeface="Calibri" panose="020F0502020204030204" pitchFamily="34" charset="0"/>
              </a:rPr>
              <a:t>ului</a:t>
            </a:r>
            <a:r>
              <a:rPr lang="en-US" sz="1600" dirty="0">
                <a:solidFill>
                  <a:srgbClr val="691920"/>
                </a:solidFill>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xmlns="" id="{20EAC666-5DA6-F548-A1BF-B4879BD8448E}"/>
              </a:ext>
            </a:extLst>
          </p:cNvPr>
          <p:cNvSpPr txBox="1"/>
          <p:nvPr/>
        </p:nvSpPr>
        <p:spPr>
          <a:xfrm>
            <a:off x="8432099" y="216420"/>
            <a:ext cx="3751897" cy="461665"/>
          </a:xfrm>
          <a:prstGeom prst="rect">
            <a:avLst/>
          </a:prstGeom>
          <a:noFill/>
        </p:spPr>
        <p:txBody>
          <a:bodyPr wrap="square">
            <a:spAutoFit/>
          </a:bodyPr>
          <a:lstStyle/>
          <a:p>
            <a:r>
              <a:rPr lang="x-none" sz="2400" dirty="0">
                <a:solidFill>
                  <a:schemeClr val="bg2">
                    <a:lumMod val="50000"/>
                  </a:schemeClr>
                </a:solidFill>
                <a:latin typeface="Calibri" panose="020F0502020204030204" pitchFamily="34" charset="0"/>
                <a:cs typeface="Calibri" panose="020F0502020204030204" pitchFamily="34" charset="0"/>
              </a:rPr>
              <a:t>Incidență 1</a:t>
            </a:r>
            <a:r>
              <a:rPr lang="en-US" sz="24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:3000 -  1:4000</a:t>
            </a:r>
          </a:p>
        </p:txBody>
      </p:sp>
      <p:sp>
        <p:nvSpPr>
          <p:cNvPr id="14" name="TextBox 13">
            <a:extLst>
              <a:ext uri="{FF2B5EF4-FFF2-40B4-BE49-F238E27FC236}">
                <a16:creationId xmlns:a16="http://schemas.microsoft.com/office/drawing/2014/main" xmlns="" id="{50D684D6-2906-2C40-87AB-52626D8C7964}"/>
              </a:ext>
            </a:extLst>
          </p:cNvPr>
          <p:cNvSpPr txBox="1"/>
          <p:nvPr/>
        </p:nvSpPr>
        <p:spPr>
          <a:xfrm>
            <a:off x="4958366" y="5824713"/>
            <a:ext cx="6947467" cy="830997"/>
          </a:xfrm>
          <a:prstGeom prst="rect">
            <a:avLst/>
          </a:prstGeom>
          <a:noFill/>
        </p:spPr>
        <p:txBody>
          <a:bodyPr wrap="square">
            <a:spAutoFit/>
          </a:bodyPr>
          <a:lstStyle/>
          <a:p>
            <a:pPr algn="r"/>
            <a:r>
              <a:rPr lang="en-US" sz="1200" dirty="0">
                <a:solidFill>
                  <a:srgbClr val="1F1F1F"/>
                </a:solidFill>
                <a:effectLst/>
                <a:latin typeface="Calibri" panose="020F0502020204030204" pitchFamily="34" charset="0"/>
                <a:cs typeface="Calibri" panose="020F0502020204030204" pitchFamily="34" charset="0"/>
              </a:rPr>
              <a:t>1. </a:t>
            </a:r>
            <a:r>
              <a:rPr lang="en-US" sz="1200" dirty="0" err="1">
                <a:solidFill>
                  <a:srgbClr val="1F1F1F"/>
                </a:solidFill>
                <a:effectLst/>
                <a:latin typeface="Calibri" panose="020F0502020204030204" pitchFamily="34" charset="0"/>
                <a:cs typeface="Calibri" panose="020F0502020204030204" pitchFamily="34" charset="0"/>
              </a:rPr>
              <a:t>Blăniţă</a:t>
            </a:r>
            <a:r>
              <a:rPr lang="en-US" sz="1200" dirty="0">
                <a:solidFill>
                  <a:srgbClr val="1F1F1F"/>
                </a:solidFill>
                <a:effectLst/>
                <a:latin typeface="Calibri" panose="020F0502020204030204" pitchFamily="34" charset="0"/>
                <a:cs typeface="Calibri" panose="020F0502020204030204" pitchFamily="34" charset="0"/>
              </a:rPr>
              <a:t> Daniela et al. </a:t>
            </a:r>
            <a:r>
              <a:rPr lang="en-US" sz="1200" dirty="0" err="1">
                <a:solidFill>
                  <a:srgbClr val="1F1F1F"/>
                </a:solidFill>
                <a:effectLst/>
                <a:latin typeface="Calibri" panose="020F0502020204030204" pitchFamily="34" charset="0"/>
                <a:cs typeface="Calibri" panose="020F0502020204030204" pitchFamily="34" charset="0"/>
              </a:rPr>
              <a:t>Hipotiroidismul</a:t>
            </a:r>
            <a:r>
              <a:rPr lang="en-US" sz="1200" dirty="0">
                <a:solidFill>
                  <a:srgbClr val="1F1F1F"/>
                </a:solidFill>
                <a:effectLst/>
                <a:latin typeface="Calibri" panose="020F0502020204030204" pitchFamily="34" charset="0"/>
                <a:cs typeface="Calibri" panose="020F0502020204030204" pitchFamily="34" charset="0"/>
              </a:rPr>
              <a:t> congenital </a:t>
            </a:r>
            <a:r>
              <a:rPr lang="en-US" sz="1200" dirty="0" err="1">
                <a:solidFill>
                  <a:srgbClr val="1F1F1F"/>
                </a:solidFill>
                <a:effectLst/>
                <a:latin typeface="Calibri" panose="020F0502020204030204" pitchFamily="34" charset="0"/>
                <a:cs typeface="Calibri" panose="020F0502020204030204" pitchFamily="34" charset="0"/>
              </a:rPr>
              <a:t>și</a:t>
            </a:r>
            <a:r>
              <a:rPr lang="en-US" sz="1200" dirty="0">
                <a:solidFill>
                  <a:srgbClr val="1F1F1F"/>
                </a:solidFill>
                <a:effectLst/>
                <a:latin typeface="Calibri" panose="020F0502020204030204" pitchFamily="34" charset="0"/>
                <a:cs typeface="Calibri" panose="020F0502020204030204" pitchFamily="34" charset="0"/>
              </a:rPr>
              <a:t> </a:t>
            </a:r>
            <a:r>
              <a:rPr lang="en-US" sz="1200" dirty="0" err="1">
                <a:solidFill>
                  <a:srgbClr val="1F1F1F"/>
                </a:solidFill>
                <a:effectLst/>
                <a:latin typeface="Calibri" panose="020F0502020204030204" pitchFamily="34" charset="0"/>
                <a:cs typeface="Calibri" panose="020F0502020204030204" pitchFamily="34" charset="0"/>
              </a:rPr>
              <a:t>rolul</a:t>
            </a:r>
            <a:r>
              <a:rPr lang="en-US" sz="1200" dirty="0">
                <a:solidFill>
                  <a:srgbClr val="1F1F1F"/>
                </a:solidFill>
                <a:effectLst/>
                <a:latin typeface="Calibri" panose="020F0502020204030204" pitchFamily="34" charset="0"/>
                <a:cs typeface="Calibri" panose="020F0502020204030204" pitchFamily="34" charset="0"/>
              </a:rPr>
              <a:t> </a:t>
            </a:r>
            <a:r>
              <a:rPr lang="en-US" sz="1200" dirty="0" err="1">
                <a:solidFill>
                  <a:srgbClr val="1F1F1F"/>
                </a:solidFill>
                <a:effectLst/>
                <a:latin typeface="Calibri" panose="020F0502020204030204" pitchFamily="34" charset="0"/>
                <a:cs typeface="Calibri" panose="020F0502020204030204" pitchFamily="34" charset="0"/>
              </a:rPr>
              <a:t>screeningului</a:t>
            </a:r>
            <a:r>
              <a:rPr lang="en-US" sz="1200" dirty="0">
                <a:solidFill>
                  <a:srgbClr val="1F1F1F"/>
                </a:solidFill>
                <a:effectLst/>
                <a:latin typeface="Calibri" panose="020F0502020204030204" pitchFamily="34" charset="0"/>
                <a:cs typeface="Calibri" panose="020F0502020204030204" pitchFamily="34" charset="0"/>
              </a:rPr>
              <a:t> neonatal </a:t>
            </a:r>
            <a:r>
              <a:rPr lang="en-US" sz="1200" dirty="0" err="1">
                <a:solidFill>
                  <a:srgbClr val="1F1F1F"/>
                </a:solidFill>
                <a:effectLst/>
                <a:latin typeface="Calibri" panose="020F0502020204030204" pitchFamily="34" charset="0"/>
                <a:cs typeface="Calibri" panose="020F0502020204030204" pitchFamily="34" charset="0"/>
              </a:rPr>
              <a:t>în</a:t>
            </a:r>
            <a:r>
              <a:rPr lang="en-US" sz="1200" dirty="0">
                <a:solidFill>
                  <a:srgbClr val="1F1F1F"/>
                </a:solidFill>
                <a:effectLst/>
                <a:latin typeface="Calibri" panose="020F0502020204030204" pitchFamily="34" charset="0"/>
                <a:cs typeface="Calibri" panose="020F0502020204030204" pitchFamily="34" charset="0"/>
              </a:rPr>
              <a:t> </a:t>
            </a:r>
            <a:r>
              <a:rPr lang="en-US" sz="1200" dirty="0" err="1">
                <a:solidFill>
                  <a:srgbClr val="1F1F1F"/>
                </a:solidFill>
                <a:effectLst/>
                <a:latin typeface="Calibri" panose="020F0502020204030204" pitchFamily="34" charset="0"/>
                <a:cs typeface="Calibri" panose="020F0502020204030204" pitchFamily="34" charset="0"/>
              </a:rPr>
              <a:t>diagnosticul</a:t>
            </a:r>
            <a:r>
              <a:rPr lang="en-US" sz="1200" dirty="0">
                <a:solidFill>
                  <a:srgbClr val="1F1F1F"/>
                </a:solidFill>
                <a:effectLst/>
                <a:latin typeface="Calibri" panose="020F0502020204030204" pitchFamily="34" charset="0"/>
                <a:cs typeface="Calibri" panose="020F0502020204030204" pitchFamily="34" charset="0"/>
              </a:rPr>
              <a:t> </a:t>
            </a:r>
            <a:r>
              <a:rPr lang="en-US" sz="1200" dirty="0" err="1">
                <a:solidFill>
                  <a:srgbClr val="1F1F1F"/>
                </a:solidFill>
                <a:effectLst/>
                <a:latin typeface="Calibri" panose="020F0502020204030204" pitchFamily="34" charset="0"/>
                <a:cs typeface="Calibri" panose="020F0502020204030204" pitchFamily="34" charset="0"/>
              </a:rPr>
              <a:t>precoce</a:t>
            </a:r>
            <a:r>
              <a:rPr lang="en-US" sz="1200" dirty="0">
                <a:solidFill>
                  <a:srgbClr val="1F1F1F"/>
                </a:solidFill>
                <a:effectLst/>
                <a:latin typeface="Calibri" panose="020F0502020204030204" pitchFamily="34" charset="0"/>
                <a:cs typeface="Calibri" panose="020F0502020204030204" pitchFamily="34" charset="0"/>
              </a:rPr>
              <a:t> </a:t>
            </a:r>
            <a:r>
              <a:rPr lang="en-US" sz="1200" dirty="0" err="1">
                <a:solidFill>
                  <a:srgbClr val="1F1F1F"/>
                </a:solidFill>
                <a:effectLst/>
                <a:latin typeface="Calibri" panose="020F0502020204030204" pitchFamily="34" charset="0"/>
                <a:cs typeface="Calibri" panose="020F0502020204030204" pitchFamily="34" charset="0"/>
              </a:rPr>
              <a:t>în</a:t>
            </a:r>
            <a:r>
              <a:rPr lang="en-US" sz="1200" dirty="0">
                <a:solidFill>
                  <a:srgbClr val="1F1F1F"/>
                </a:solidFill>
                <a:effectLst/>
                <a:latin typeface="Calibri" panose="020F0502020204030204" pitchFamily="34" charset="0"/>
                <a:cs typeface="Calibri" panose="020F0502020204030204" pitchFamily="34" charset="0"/>
              </a:rPr>
              <a:t> </a:t>
            </a:r>
            <a:r>
              <a:rPr lang="en-US" sz="1200" dirty="0" err="1">
                <a:solidFill>
                  <a:srgbClr val="1F1F1F"/>
                </a:solidFill>
                <a:effectLst/>
                <a:latin typeface="Calibri" panose="020F0502020204030204" pitchFamily="34" charset="0"/>
                <a:cs typeface="Calibri" panose="020F0502020204030204" pitchFamily="34" charset="0"/>
              </a:rPr>
              <a:t>Republica</a:t>
            </a:r>
            <a:r>
              <a:rPr lang="en-US" sz="1200" dirty="0">
                <a:solidFill>
                  <a:srgbClr val="1F1F1F"/>
                </a:solidFill>
                <a:effectLst/>
                <a:latin typeface="Calibri" panose="020F0502020204030204" pitchFamily="34" charset="0"/>
                <a:cs typeface="Calibri" panose="020F0502020204030204" pitchFamily="34" charset="0"/>
              </a:rPr>
              <a:t> Moldova. </a:t>
            </a:r>
            <a:r>
              <a:rPr lang="en-US" sz="1200" dirty="0" err="1">
                <a:solidFill>
                  <a:srgbClr val="1F1F1F"/>
                </a:solidFill>
                <a:effectLst/>
                <a:latin typeface="Calibri" panose="020F0502020204030204" pitchFamily="34" charset="0"/>
                <a:cs typeface="Calibri" panose="020F0502020204030204" pitchFamily="34" charset="0"/>
              </a:rPr>
              <a:t>Buletinul</a:t>
            </a:r>
            <a:r>
              <a:rPr lang="en-US" sz="1200" dirty="0">
                <a:solidFill>
                  <a:srgbClr val="1F1F1F"/>
                </a:solidFill>
                <a:effectLst/>
                <a:latin typeface="Calibri" panose="020F0502020204030204" pitchFamily="34" charset="0"/>
                <a:cs typeface="Calibri" panose="020F0502020204030204" pitchFamily="34" charset="0"/>
              </a:rPr>
              <a:t> </a:t>
            </a:r>
            <a:r>
              <a:rPr lang="en-US" sz="1200" dirty="0" err="1">
                <a:solidFill>
                  <a:srgbClr val="1F1F1F"/>
                </a:solidFill>
                <a:effectLst/>
                <a:latin typeface="Calibri" panose="020F0502020204030204" pitchFamily="34" charset="0"/>
                <a:cs typeface="Calibri" panose="020F0502020204030204" pitchFamily="34" charset="0"/>
              </a:rPr>
              <a:t>Academiei</a:t>
            </a:r>
            <a:r>
              <a:rPr lang="en-US" sz="1200" dirty="0">
                <a:solidFill>
                  <a:srgbClr val="1F1F1F"/>
                </a:solidFill>
                <a:effectLst/>
                <a:latin typeface="Calibri" panose="020F0502020204030204" pitchFamily="34" charset="0"/>
                <a:cs typeface="Calibri" panose="020F0502020204030204" pitchFamily="34" charset="0"/>
              </a:rPr>
              <a:t> de </a:t>
            </a:r>
            <a:r>
              <a:rPr lang="en-US" sz="1200" dirty="0" err="1">
                <a:solidFill>
                  <a:srgbClr val="1F1F1F"/>
                </a:solidFill>
                <a:effectLst/>
                <a:latin typeface="Calibri" panose="020F0502020204030204" pitchFamily="34" charset="0"/>
                <a:cs typeface="Calibri" panose="020F0502020204030204" pitchFamily="34" charset="0"/>
              </a:rPr>
              <a:t>Științe</a:t>
            </a:r>
            <a:r>
              <a:rPr lang="en-US" sz="1200" dirty="0">
                <a:solidFill>
                  <a:srgbClr val="1F1F1F"/>
                </a:solidFill>
                <a:effectLst/>
                <a:latin typeface="Calibri" panose="020F0502020204030204" pitchFamily="34" charset="0"/>
                <a:cs typeface="Calibri" panose="020F0502020204030204" pitchFamily="34" charset="0"/>
              </a:rPr>
              <a:t> a </a:t>
            </a:r>
            <a:r>
              <a:rPr lang="en-US" sz="1200" dirty="0" err="1">
                <a:solidFill>
                  <a:srgbClr val="1F1F1F"/>
                </a:solidFill>
                <a:effectLst/>
                <a:latin typeface="Calibri" panose="020F0502020204030204" pitchFamily="34" charset="0"/>
                <a:cs typeface="Calibri" panose="020F0502020204030204" pitchFamily="34" charset="0"/>
              </a:rPr>
              <a:t>Moldovei</a:t>
            </a:r>
            <a:r>
              <a:rPr lang="en-US" sz="1200" dirty="0">
                <a:solidFill>
                  <a:srgbClr val="1F1F1F"/>
                </a:solidFill>
                <a:effectLst/>
                <a:latin typeface="Calibri" panose="020F0502020204030204" pitchFamily="34" charset="0"/>
                <a:cs typeface="Calibri" panose="020F0502020204030204" pitchFamily="34" charset="0"/>
              </a:rPr>
              <a:t>. </a:t>
            </a:r>
            <a:r>
              <a:rPr lang="en-US" sz="1200" dirty="0" err="1">
                <a:solidFill>
                  <a:srgbClr val="1F1F1F"/>
                </a:solidFill>
                <a:effectLst/>
                <a:latin typeface="Calibri" panose="020F0502020204030204" pitchFamily="34" charset="0"/>
                <a:cs typeface="Calibri" panose="020F0502020204030204" pitchFamily="34" charset="0"/>
              </a:rPr>
              <a:t>Științe</a:t>
            </a:r>
            <a:r>
              <a:rPr lang="en-US" sz="1200" dirty="0">
                <a:solidFill>
                  <a:srgbClr val="1F1F1F"/>
                </a:solidFill>
                <a:effectLst/>
                <a:latin typeface="Calibri" panose="020F0502020204030204" pitchFamily="34" charset="0"/>
                <a:cs typeface="Calibri" panose="020F0502020204030204" pitchFamily="34" charset="0"/>
              </a:rPr>
              <a:t> </a:t>
            </a:r>
            <a:r>
              <a:rPr lang="en-US" sz="1200" dirty="0" err="1">
                <a:solidFill>
                  <a:srgbClr val="1F1F1F"/>
                </a:solidFill>
                <a:effectLst/>
                <a:latin typeface="Calibri" panose="020F0502020204030204" pitchFamily="34" charset="0"/>
                <a:cs typeface="Calibri" panose="020F0502020204030204" pitchFamily="34" charset="0"/>
              </a:rPr>
              <a:t>medicale</a:t>
            </a:r>
            <a:r>
              <a:rPr lang="en-US" sz="1200" dirty="0">
                <a:solidFill>
                  <a:srgbClr val="1F1F1F"/>
                </a:solidFill>
                <a:effectLst/>
                <a:latin typeface="Calibri" panose="020F0502020204030204" pitchFamily="34" charset="0"/>
                <a:cs typeface="Calibri" panose="020F0502020204030204" pitchFamily="34" charset="0"/>
              </a:rPr>
              <a:t> Nr. 1(58)/2018</a:t>
            </a:r>
          </a:p>
          <a:p>
            <a:pPr algn="r"/>
            <a:r>
              <a:rPr lang="en-US" sz="1200" b="0" i="0" u="none" strike="noStrike" dirty="0">
                <a:solidFill>
                  <a:srgbClr val="212121"/>
                </a:solidFill>
                <a:effectLst/>
                <a:latin typeface="Calibri" panose="020F0502020204030204" pitchFamily="34" charset="0"/>
                <a:cs typeface="Calibri" panose="020F0502020204030204" pitchFamily="34" charset="0"/>
              </a:rPr>
              <a:t>2. </a:t>
            </a:r>
            <a:r>
              <a:rPr lang="en-US" sz="1200" b="0" i="0" u="none" strike="noStrike" dirty="0" err="1">
                <a:solidFill>
                  <a:srgbClr val="212121"/>
                </a:solidFill>
                <a:effectLst/>
                <a:latin typeface="Calibri" panose="020F0502020204030204" pitchFamily="34" charset="0"/>
                <a:cs typeface="Calibri" panose="020F0502020204030204" pitchFamily="34" charset="0"/>
              </a:rPr>
              <a:t>Kanike</a:t>
            </a:r>
            <a:r>
              <a:rPr lang="en-US" sz="1200" b="0" i="0" u="none" strike="noStrike" dirty="0">
                <a:solidFill>
                  <a:srgbClr val="212121"/>
                </a:solidFill>
                <a:effectLst/>
                <a:latin typeface="Calibri" panose="020F0502020204030204" pitchFamily="34" charset="0"/>
                <a:cs typeface="Calibri" panose="020F0502020204030204" pitchFamily="34" charset="0"/>
              </a:rPr>
              <a:t> N, Davis A, </a:t>
            </a:r>
            <a:r>
              <a:rPr lang="en-US" sz="1200" b="0" i="0" u="none" strike="noStrike" dirty="0" err="1">
                <a:solidFill>
                  <a:srgbClr val="212121"/>
                </a:solidFill>
                <a:effectLst/>
                <a:latin typeface="Calibri" panose="020F0502020204030204" pitchFamily="34" charset="0"/>
                <a:cs typeface="Calibri" panose="020F0502020204030204" pitchFamily="34" charset="0"/>
              </a:rPr>
              <a:t>Shekhawat</a:t>
            </a:r>
            <a:r>
              <a:rPr lang="en-US" sz="1200" b="0" i="0" u="none" strike="noStrike" dirty="0">
                <a:solidFill>
                  <a:srgbClr val="212121"/>
                </a:solidFill>
                <a:effectLst/>
                <a:latin typeface="Calibri" panose="020F0502020204030204" pitchFamily="34" charset="0"/>
                <a:cs typeface="Calibri" panose="020F0502020204030204" pitchFamily="34" charset="0"/>
              </a:rPr>
              <a:t> PS. Transient hypothyroidism in the newborn: to treat or not to treat. </a:t>
            </a:r>
            <a:r>
              <a:rPr lang="en-US" sz="1200" b="0" i="0" u="none" strike="noStrike" dirty="0" err="1">
                <a:solidFill>
                  <a:srgbClr val="212121"/>
                </a:solidFill>
                <a:effectLst/>
                <a:latin typeface="Calibri" panose="020F0502020204030204" pitchFamily="34" charset="0"/>
                <a:cs typeface="Calibri" panose="020F0502020204030204" pitchFamily="34" charset="0"/>
              </a:rPr>
              <a:t>Transl</a:t>
            </a:r>
            <a:r>
              <a:rPr lang="en-US" sz="1200" b="0" i="0" u="none" strike="noStrike" dirty="0">
                <a:solidFill>
                  <a:srgbClr val="212121"/>
                </a:solidFill>
                <a:effectLst/>
                <a:latin typeface="Calibri" panose="020F0502020204030204" pitchFamily="34" charset="0"/>
                <a:cs typeface="Calibri" panose="020F0502020204030204" pitchFamily="34" charset="0"/>
              </a:rPr>
              <a:t> </a:t>
            </a:r>
            <a:r>
              <a:rPr lang="en-US" sz="1200" b="0" i="0" u="none" strike="noStrike" dirty="0" err="1">
                <a:solidFill>
                  <a:srgbClr val="212121"/>
                </a:solidFill>
                <a:effectLst/>
                <a:latin typeface="Calibri" panose="020F0502020204030204" pitchFamily="34" charset="0"/>
                <a:cs typeface="Calibri" panose="020F0502020204030204" pitchFamily="34" charset="0"/>
              </a:rPr>
              <a:t>Pediatr</a:t>
            </a:r>
            <a:r>
              <a:rPr lang="en-US" sz="1200" b="0" i="0" u="none" strike="noStrike" dirty="0">
                <a:solidFill>
                  <a:srgbClr val="212121"/>
                </a:solidFill>
                <a:effectLst/>
                <a:latin typeface="Calibri" panose="020F0502020204030204" pitchFamily="34" charset="0"/>
                <a:cs typeface="Calibri" panose="020F0502020204030204" pitchFamily="34" charset="0"/>
              </a:rPr>
              <a:t>. 2017 Oct;6(4):349-358. </a:t>
            </a:r>
            <a:endParaRPr lang="en-US" sz="1200" dirty="0">
              <a:solidFill>
                <a:srgbClr val="1F1F1F"/>
              </a:solidFill>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1ABE59A9-D767-CD41-9B71-2A3F66BEC932}"/>
              </a:ext>
            </a:extLst>
          </p:cNvPr>
          <p:cNvSpPr txBox="1"/>
          <p:nvPr/>
        </p:nvSpPr>
        <p:spPr>
          <a:xfrm>
            <a:off x="5233014" y="3368061"/>
            <a:ext cx="6652687" cy="2354491"/>
          </a:xfrm>
          <a:prstGeom prst="rect">
            <a:avLst/>
          </a:prstGeom>
          <a:noFill/>
        </p:spPr>
        <p:txBody>
          <a:bodyPr wrap="square">
            <a:spAutoFit/>
          </a:bodyPr>
          <a:lstStyle/>
          <a:p>
            <a:r>
              <a:rPr lang="en-US" sz="1400" b="1" dirty="0">
                <a:solidFill>
                  <a:srgbClr val="262626"/>
                </a:solidFill>
                <a:effectLst/>
                <a:latin typeface="Calibri" panose="020F0502020204030204" pitchFamily="34" charset="0"/>
                <a:cs typeface="Calibri" panose="020F0502020204030204" pitchFamily="34" charset="0"/>
              </a:rPr>
              <a:t>17-40% </a:t>
            </a:r>
            <a:r>
              <a:rPr lang="en-US" sz="1400" b="1" dirty="0" err="1">
                <a:solidFill>
                  <a:srgbClr val="262626"/>
                </a:solidFill>
                <a:effectLst/>
                <a:latin typeface="Calibri" panose="020F0502020204030204" pitchFamily="34" charset="0"/>
                <a:cs typeface="Calibri" panose="020F0502020204030204" pitchFamily="34" charset="0"/>
              </a:rPr>
              <a:t>dintre</a:t>
            </a:r>
            <a:r>
              <a:rPr lang="en-US" sz="1400" b="1" dirty="0">
                <a:solidFill>
                  <a:srgbClr val="262626"/>
                </a:solidFill>
                <a:effectLst/>
                <a:latin typeface="Calibri" panose="020F0502020204030204" pitchFamily="34" charset="0"/>
                <a:cs typeface="Calibri" panose="020F0502020204030204" pitchFamily="34" charset="0"/>
              </a:rPr>
              <a:t> </a:t>
            </a:r>
            <a:r>
              <a:rPr lang="en-US" sz="1400" b="1" dirty="0" err="1">
                <a:solidFill>
                  <a:srgbClr val="262626"/>
                </a:solidFill>
                <a:effectLst/>
                <a:latin typeface="Calibri" panose="020F0502020204030204" pitchFamily="34" charset="0"/>
                <a:cs typeface="Calibri" panose="020F0502020204030204" pitchFamily="34" charset="0"/>
              </a:rPr>
              <a:t>copii</a:t>
            </a:r>
            <a:r>
              <a:rPr lang="en-US" sz="1400" b="1" dirty="0">
                <a:solidFill>
                  <a:srgbClr val="262626"/>
                </a:solidFill>
                <a:effectLst/>
                <a:latin typeface="Calibri" panose="020F0502020204030204" pitchFamily="34" charset="0"/>
                <a:cs typeface="Calibri" panose="020F0502020204030204" pitchFamily="34" charset="0"/>
              </a:rPr>
              <a:t> </a:t>
            </a:r>
            <a:r>
              <a:rPr lang="en-US" sz="1400" b="1" dirty="0" err="1">
                <a:solidFill>
                  <a:srgbClr val="262626"/>
                </a:solidFill>
                <a:effectLst/>
                <a:latin typeface="Calibri" panose="020F0502020204030204" pitchFamily="34" charset="0"/>
                <a:cs typeface="Calibri" panose="020F0502020204030204" pitchFamily="34" charset="0"/>
              </a:rPr>
              <a:t>diagnosticați</a:t>
            </a:r>
            <a:r>
              <a:rPr lang="en-US" sz="1400" b="1" dirty="0">
                <a:solidFill>
                  <a:srgbClr val="262626"/>
                </a:solidFill>
                <a:effectLst/>
                <a:latin typeface="Calibri" panose="020F0502020204030204" pitchFamily="34" charset="0"/>
                <a:cs typeface="Calibri" panose="020F0502020204030204" pitchFamily="34" charset="0"/>
              </a:rPr>
              <a:t> cu HC </a:t>
            </a:r>
            <a:r>
              <a:rPr lang="en-US" sz="1400" b="1" dirty="0" err="1">
                <a:solidFill>
                  <a:srgbClr val="262626"/>
                </a:solidFill>
                <a:effectLst/>
                <a:latin typeface="Calibri" panose="020F0502020204030204" pitchFamily="34" charset="0"/>
                <a:cs typeface="Calibri" panose="020F0502020204030204" pitchFamily="34" charset="0"/>
              </a:rPr>
              <a:t>prin</a:t>
            </a:r>
            <a:r>
              <a:rPr lang="en-US" sz="1400" b="1" dirty="0">
                <a:solidFill>
                  <a:srgbClr val="262626"/>
                </a:solidFill>
                <a:effectLst/>
                <a:latin typeface="Calibri" panose="020F0502020204030204" pitchFamily="34" charset="0"/>
                <a:cs typeface="Calibri" panose="020F0502020204030204" pitchFamily="34" charset="0"/>
              </a:rPr>
              <a:t> screening – </a:t>
            </a:r>
            <a:r>
              <a:rPr lang="en-US" sz="1400" b="1" dirty="0" err="1">
                <a:solidFill>
                  <a:schemeClr val="accent1">
                    <a:lumMod val="50000"/>
                  </a:schemeClr>
                </a:solidFill>
                <a:effectLst/>
                <a:latin typeface="Calibri" panose="020F0502020204030204" pitchFamily="34" charset="0"/>
                <a:cs typeface="Calibri" panose="020F0502020204030204" pitchFamily="34" charset="0"/>
              </a:rPr>
              <a:t>hipotiroidie</a:t>
            </a:r>
            <a:r>
              <a:rPr lang="en-US" sz="1400" b="1" dirty="0">
                <a:solidFill>
                  <a:schemeClr val="accent1">
                    <a:lumMod val="50000"/>
                  </a:schemeClr>
                </a:solidFill>
                <a:effectLst/>
                <a:latin typeface="Calibri" panose="020F0502020204030204" pitchFamily="34" charset="0"/>
                <a:cs typeface="Calibri" panose="020F0502020204030204" pitchFamily="34" charset="0"/>
              </a:rPr>
              <a:t> </a:t>
            </a:r>
            <a:r>
              <a:rPr lang="en-US" sz="1400" b="1" dirty="0" err="1">
                <a:solidFill>
                  <a:schemeClr val="accent1">
                    <a:lumMod val="50000"/>
                  </a:schemeClr>
                </a:solidFill>
                <a:effectLst/>
                <a:latin typeface="Calibri" panose="020F0502020204030204" pitchFamily="34" charset="0"/>
                <a:cs typeface="Calibri" panose="020F0502020204030204" pitchFamily="34" charset="0"/>
              </a:rPr>
              <a:t>tranzitorie</a:t>
            </a:r>
            <a:endParaRPr lang="en-US" sz="1400" b="1" dirty="0">
              <a:solidFill>
                <a:srgbClr val="262626"/>
              </a:solidFill>
              <a:latin typeface="Calibri" panose="020F0502020204030204" pitchFamily="34" charset="0"/>
              <a:cs typeface="Calibri" panose="020F0502020204030204" pitchFamily="34" charset="0"/>
            </a:endParaRPr>
          </a:p>
          <a:p>
            <a:pPr>
              <a:spcBef>
                <a:spcPts val="600"/>
              </a:spcBef>
              <a:spcAft>
                <a:spcPts val="600"/>
              </a:spcAft>
            </a:pPr>
            <a:r>
              <a:rPr lang="en-US" sz="1400" dirty="0" err="1">
                <a:solidFill>
                  <a:srgbClr val="262626"/>
                </a:solidFill>
                <a:latin typeface="Calibri" panose="020F0502020204030204" pitchFamily="34" charset="0"/>
                <a:cs typeface="Calibri" panose="020F0502020204030204" pitchFamily="34" charset="0"/>
              </a:rPr>
              <a:t>Cauze</a:t>
            </a:r>
            <a:r>
              <a:rPr lang="en-US" sz="1400" dirty="0">
                <a:solidFill>
                  <a:srgbClr val="262626"/>
                </a:solidFill>
                <a:latin typeface="Calibri" panose="020F0502020204030204" pitchFamily="34" charset="0"/>
                <a:cs typeface="Calibri" panose="020F0502020204030204" pitchFamily="34" charset="0"/>
              </a:rPr>
              <a:t>: </a:t>
            </a:r>
            <a:r>
              <a:rPr lang="en-US" sz="1400" i="1" dirty="0" err="1">
                <a:solidFill>
                  <a:srgbClr val="262626"/>
                </a:solidFill>
                <a:latin typeface="Calibri" panose="020F0502020204030204" pitchFamily="34" charset="0"/>
                <a:cs typeface="Calibri" panose="020F0502020204030204" pitchFamily="34" charset="0"/>
              </a:rPr>
              <a:t>prematuritatea</a:t>
            </a:r>
            <a:r>
              <a:rPr lang="en-US" sz="1400" i="1" dirty="0">
                <a:solidFill>
                  <a:srgbClr val="262626"/>
                </a:solidFill>
                <a:latin typeface="Calibri" panose="020F0502020204030204" pitchFamily="34" charset="0"/>
                <a:cs typeface="Calibri" panose="020F0502020204030204" pitchFamily="34" charset="0"/>
              </a:rPr>
              <a:t>, </a:t>
            </a:r>
            <a:r>
              <a:rPr lang="en-US" sz="1400" i="1" dirty="0" err="1">
                <a:solidFill>
                  <a:srgbClr val="262626"/>
                </a:solidFill>
                <a:latin typeface="Calibri" panose="020F0502020204030204" pitchFamily="34" charset="0"/>
                <a:cs typeface="Calibri" panose="020F0502020204030204" pitchFamily="34" charset="0"/>
              </a:rPr>
              <a:t>deficitul</a:t>
            </a:r>
            <a:r>
              <a:rPr lang="en-US" sz="1400" i="1" dirty="0">
                <a:solidFill>
                  <a:srgbClr val="262626"/>
                </a:solidFill>
                <a:latin typeface="Calibri" panose="020F0502020204030204" pitchFamily="34" charset="0"/>
                <a:cs typeface="Calibri" panose="020F0502020204030204" pitchFamily="34" charset="0"/>
              </a:rPr>
              <a:t> de </a:t>
            </a:r>
            <a:r>
              <a:rPr lang="en-US" sz="1400" i="1" dirty="0" err="1">
                <a:solidFill>
                  <a:srgbClr val="262626"/>
                </a:solidFill>
                <a:latin typeface="Calibri" panose="020F0502020204030204" pitchFamily="34" charset="0"/>
                <a:cs typeface="Calibri" panose="020F0502020204030204" pitchFamily="34" charset="0"/>
              </a:rPr>
              <a:t>iod</a:t>
            </a:r>
            <a:r>
              <a:rPr lang="en-US" sz="1400" i="1" dirty="0">
                <a:solidFill>
                  <a:srgbClr val="262626"/>
                </a:solidFill>
                <a:latin typeface="Calibri" panose="020F0502020204030204" pitchFamily="34" charset="0"/>
                <a:cs typeface="Calibri" panose="020F0502020204030204" pitchFamily="34" charset="0"/>
              </a:rPr>
              <a:t>, Ac </a:t>
            </a:r>
            <a:r>
              <a:rPr lang="en-US" sz="1400" i="1" dirty="0" err="1">
                <a:solidFill>
                  <a:srgbClr val="262626"/>
                </a:solidFill>
                <a:latin typeface="Calibri" panose="020F0502020204030204" pitchFamily="34" charset="0"/>
                <a:cs typeface="Calibri" panose="020F0502020204030204" pitchFamily="34" charset="0"/>
              </a:rPr>
              <a:t>blocanți</a:t>
            </a:r>
            <a:r>
              <a:rPr lang="en-US" sz="1400" i="1" dirty="0">
                <a:solidFill>
                  <a:srgbClr val="262626"/>
                </a:solidFill>
                <a:latin typeface="Calibri" panose="020F0502020204030204" pitchFamily="34" charset="0"/>
                <a:cs typeface="Calibri" panose="020F0502020204030204" pitchFamily="34" charset="0"/>
              </a:rPr>
              <a:t> RTSH, </a:t>
            </a:r>
            <a:r>
              <a:rPr lang="en-US" sz="1400" i="1" dirty="0" err="1">
                <a:solidFill>
                  <a:srgbClr val="262626"/>
                </a:solidFill>
                <a:latin typeface="Calibri" panose="020F0502020204030204" pitchFamily="34" charset="0"/>
                <a:cs typeface="Calibri" panose="020F0502020204030204" pitchFamily="34" charset="0"/>
              </a:rPr>
              <a:t>terapie</a:t>
            </a:r>
            <a:r>
              <a:rPr lang="en-US" sz="1400" i="1" dirty="0">
                <a:solidFill>
                  <a:srgbClr val="262626"/>
                </a:solidFill>
                <a:latin typeface="Calibri" panose="020F0502020204030204" pitchFamily="34" charset="0"/>
                <a:cs typeface="Calibri" panose="020F0502020204030204" pitchFamily="34" charset="0"/>
              </a:rPr>
              <a:t> cu ATS la mama, </a:t>
            </a:r>
            <a:r>
              <a:rPr lang="en-US" sz="1400" i="1" dirty="0" err="1">
                <a:solidFill>
                  <a:srgbClr val="262626"/>
                </a:solidFill>
                <a:latin typeface="Calibri" panose="020F0502020204030204" pitchFamily="34" charset="0"/>
                <a:cs typeface="Calibri" panose="020F0502020204030204" pitchFamily="34" charset="0"/>
              </a:rPr>
              <a:t>expudenerea</a:t>
            </a:r>
            <a:r>
              <a:rPr lang="en-US" sz="1400" i="1" dirty="0">
                <a:solidFill>
                  <a:srgbClr val="262626"/>
                </a:solidFill>
                <a:latin typeface="Calibri" panose="020F0502020204030204" pitchFamily="34" charset="0"/>
                <a:cs typeface="Calibri" panose="020F0502020204030204" pitchFamily="34" charset="0"/>
              </a:rPr>
              <a:t> </a:t>
            </a:r>
            <a:r>
              <a:rPr lang="en-US" sz="1400" i="1" dirty="0" err="1">
                <a:solidFill>
                  <a:srgbClr val="262626"/>
                </a:solidFill>
                <a:latin typeface="Calibri" panose="020F0502020204030204" pitchFamily="34" charset="0"/>
                <a:cs typeface="Calibri" panose="020F0502020204030204" pitchFamily="34" charset="0"/>
              </a:rPr>
              <a:t>maternă</a:t>
            </a:r>
            <a:r>
              <a:rPr lang="en-US" sz="1400" i="1" dirty="0">
                <a:solidFill>
                  <a:srgbClr val="262626"/>
                </a:solidFill>
                <a:latin typeface="Calibri" panose="020F0502020204030204" pitchFamily="34" charset="0"/>
                <a:cs typeface="Calibri" panose="020F0502020204030204" pitchFamily="34" charset="0"/>
              </a:rPr>
              <a:t> la </a:t>
            </a:r>
            <a:r>
              <a:rPr lang="en-US" sz="1400" i="1" dirty="0" err="1">
                <a:solidFill>
                  <a:srgbClr val="262626"/>
                </a:solidFill>
                <a:latin typeface="Calibri" panose="020F0502020204030204" pitchFamily="34" charset="0"/>
                <a:cs typeface="Calibri" panose="020F0502020204030204" pitchFamily="34" charset="0"/>
              </a:rPr>
              <a:t>iod</a:t>
            </a:r>
            <a:r>
              <a:rPr lang="en-US" sz="1400" i="1" dirty="0">
                <a:solidFill>
                  <a:srgbClr val="262626"/>
                </a:solidFill>
                <a:latin typeface="Calibri" panose="020F0502020204030204" pitchFamily="34" charset="0"/>
                <a:cs typeface="Calibri" panose="020F0502020204030204" pitchFamily="34" charset="0"/>
              </a:rPr>
              <a:t>, </a:t>
            </a:r>
            <a:r>
              <a:rPr lang="en-US" sz="1400" i="1" dirty="0" err="1">
                <a:solidFill>
                  <a:srgbClr val="262626"/>
                </a:solidFill>
                <a:latin typeface="Calibri" panose="020F0502020204030204" pitchFamily="34" charset="0"/>
                <a:cs typeface="Calibri" panose="020F0502020204030204" pitchFamily="34" charset="0"/>
              </a:rPr>
              <a:t>pierderea</a:t>
            </a:r>
            <a:r>
              <a:rPr lang="en-US" sz="1400" i="1" dirty="0">
                <a:solidFill>
                  <a:srgbClr val="262626"/>
                </a:solidFill>
                <a:latin typeface="Calibri" panose="020F0502020204030204" pitchFamily="34" charset="0"/>
                <a:cs typeface="Calibri" panose="020F0502020204030204" pitchFamily="34" charset="0"/>
              </a:rPr>
              <a:t> </a:t>
            </a:r>
            <a:r>
              <a:rPr lang="en-US" sz="1400" i="1" dirty="0" err="1">
                <a:solidFill>
                  <a:srgbClr val="262626"/>
                </a:solidFill>
                <a:latin typeface="Calibri" panose="020F0502020204030204" pitchFamily="34" charset="0"/>
                <a:cs typeface="Calibri" panose="020F0502020204030204" pitchFamily="34" charset="0"/>
              </a:rPr>
              <a:t>funcțiilor</a:t>
            </a:r>
            <a:r>
              <a:rPr lang="en-US" sz="1400" i="1" dirty="0">
                <a:solidFill>
                  <a:srgbClr val="262626"/>
                </a:solidFill>
                <a:latin typeface="Calibri" panose="020F0502020204030204" pitchFamily="34" charset="0"/>
                <a:cs typeface="Calibri" panose="020F0502020204030204" pitchFamily="34" charset="0"/>
              </a:rPr>
              <a:t> </a:t>
            </a:r>
            <a:r>
              <a:rPr lang="en-US" sz="1400" i="1" dirty="0" err="1">
                <a:solidFill>
                  <a:srgbClr val="262626"/>
                </a:solidFill>
                <a:latin typeface="Calibri" panose="020F0502020204030204" pitchFamily="34" charset="0"/>
                <a:cs typeface="Calibri" panose="020F0502020204030204" pitchFamily="34" charset="0"/>
              </a:rPr>
              <a:t>mutațiilor</a:t>
            </a:r>
            <a:r>
              <a:rPr lang="en-US" sz="1400" i="1" dirty="0">
                <a:solidFill>
                  <a:srgbClr val="262626"/>
                </a:solidFill>
                <a:latin typeface="Calibri" panose="020F0502020204030204" pitchFamily="34" charset="0"/>
                <a:cs typeface="Calibri" panose="020F0502020204030204" pitchFamily="34" charset="0"/>
              </a:rPr>
              <a:t>, </a:t>
            </a:r>
            <a:r>
              <a:rPr lang="en-US" sz="1400" i="1" dirty="0" err="1">
                <a:solidFill>
                  <a:srgbClr val="262626"/>
                </a:solidFill>
                <a:latin typeface="Calibri" panose="020F0502020204030204" pitchFamily="34" charset="0"/>
                <a:cs typeface="Calibri" panose="020F0502020204030204" pitchFamily="34" charset="0"/>
              </a:rPr>
              <a:t>hemangioame</a:t>
            </a:r>
            <a:r>
              <a:rPr lang="en-US" sz="1400" i="1" dirty="0">
                <a:solidFill>
                  <a:srgbClr val="262626"/>
                </a:solidFill>
                <a:latin typeface="Calibri" panose="020F0502020204030204" pitchFamily="34" charset="0"/>
                <a:cs typeface="Calibri" panose="020F0502020204030204" pitchFamily="34" charset="0"/>
              </a:rPr>
              <a:t> </a:t>
            </a:r>
            <a:r>
              <a:rPr lang="en-US" sz="1400" i="1" dirty="0" err="1">
                <a:solidFill>
                  <a:srgbClr val="262626"/>
                </a:solidFill>
                <a:latin typeface="Calibri" panose="020F0502020204030204" pitchFamily="34" charset="0"/>
                <a:cs typeface="Calibri" panose="020F0502020204030204" pitchFamily="34" charset="0"/>
              </a:rPr>
              <a:t>hepatice</a:t>
            </a:r>
            <a:r>
              <a:rPr lang="en-US" sz="1400" dirty="0">
                <a:solidFill>
                  <a:srgbClr val="262626"/>
                </a:solidFill>
                <a:latin typeface="Calibri" panose="020F0502020204030204" pitchFamily="34" charset="0"/>
                <a:cs typeface="Calibri" panose="020F0502020204030204" pitchFamily="34" charset="0"/>
              </a:rPr>
              <a:t>.</a:t>
            </a:r>
            <a:endParaRPr lang="en-US" sz="1400" dirty="0">
              <a:solidFill>
                <a:srgbClr val="262626"/>
              </a:solidFill>
              <a:effectLst/>
              <a:latin typeface="Calibri" panose="020F0502020204030204" pitchFamily="34" charset="0"/>
              <a:cs typeface="Calibri" panose="020F0502020204030204" pitchFamily="34" charset="0"/>
            </a:endParaRPr>
          </a:p>
          <a:p>
            <a:pPr>
              <a:spcBef>
                <a:spcPts val="600"/>
              </a:spcBef>
              <a:spcAft>
                <a:spcPts val="600"/>
              </a:spcAft>
            </a:pPr>
            <a:r>
              <a:rPr lang="en-US" sz="1400" dirty="0" err="1">
                <a:solidFill>
                  <a:srgbClr val="262626"/>
                </a:solidFill>
                <a:effectLst/>
                <a:latin typeface="Calibri" panose="020F0502020204030204" pitchFamily="34" charset="0"/>
                <a:cs typeface="Calibri" panose="020F0502020204030204" pitchFamily="34" charset="0"/>
              </a:rPr>
              <a:t>Tratamentul</a:t>
            </a:r>
            <a:r>
              <a:rPr lang="en-US" sz="1400" dirty="0">
                <a:solidFill>
                  <a:srgbClr val="262626"/>
                </a:solidFill>
                <a:effectLst/>
                <a:latin typeface="Calibri" panose="020F0502020204030204" pitchFamily="34" charset="0"/>
                <a:cs typeface="Calibri" panose="020F0502020204030204" pitchFamily="34" charset="0"/>
              </a:rPr>
              <a:t> cu </a:t>
            </a:r>
            <a:r>
              <a:rPr lang="en-US" sz="1400" dirty="0" err="1">
                <a:solidFill>
                  <a:srgbClr val="262626"/>
                </a:solidFill>
                <a:effectLst/>
                <a:latin typeface="Calibri" panose="020F0502020204030204" pitchFamily="34" charset="0"/>
                <a:cs typeface="Calibri" panose="020F0502020204030204" pitchFamily="34" charset="0"/>
              </a:rPr>
              <a:t>Levotiroxină</a:t>
            </a:r>
            <a:r>
              <a:rPr lang="en-US" sz="1400" dirty="0">
                <a:solidFill>
                  <a:srgbClr val="262626"/>
                </a:solidFill>
                <a:effectLst/>
                <a:latin typeface="Calibri" panose="020F0502020204030204" pitchFamily="34" charset="0"/>
                <a:cs typeface="Calibri" panose="020F0502020204030204" pitchFamily="34" charset="0"/>
              </a:rPr>
              <a:t> </a:t>
            </a:r>
            <a:r>
              <a:rPr lang="en-US" sz="1400" b="1" dirty="0" err="1">
                <a:solidFill>
                  <a:srgbClr val="C00000"/>
                </a:solidFill>
                <a:effectLst/>
                <a:latin typeface="Calibri" panose="020F0502020204030204" pitchFamily="34" charset="0"/>
                <a:cs typeface="Calibri" panose="020F0502020204030204" pitchFamily="34" charset="0"/>
              </a:rPr>
              <a:t>inițiat</a:t>
            </a:r>
            <a:r>
              <a:rPr lang="en-US" sz="1400" b="1" dirty="0">
                <a:solidFill>
                  <a:srgbClr val="C00000"/>
                </a:solidFill>
                <a:effectLst/>
                <a:latin typeface="Calibri" panose="020F0502020204030204" pitchFamily="34" charset="0"/>
                <a:cs typeface="Calibri" panose="020F0502020204030204" pitchFamily="34" charset="0"/>
              </a:rPr>
              <a:t> </a:t>
            </a:r>
            <a:r>
              <a:rPr lang="en-US" sz="1400" b="1" dirty="0" err="1">
                <a:solidFill>
                  <a:srgbClr val="C00000"/>
                </a:solidFill>
                <a:effectLst/>
                <a:latin typeface="Calibri" panose="020F0502020204030204" pitchFamily="34" charset="0"/>
                <a:cs typeface="Calibri" panose="020F0502020204030204" pitchFamily="34" charset="0"/>
              </a:rPr>
              <a:t>precoce</a:t>
            </a:r>
            <a:r>
              <a:rPr lang="en-US" sz="1400" b="1" dirty="0">
                <a:solidFill>
                  <a:srgbClr val="262626"/>
                </a:solidFill>
                <a:latin typeface="Calibri" panose="020F0502020204030204" pitchFamily="34" charset="0"/>
                <a:cs typeface="Calibri" panose="020F0502020204030204" pitchFamily="34" charset="0"/>
              </a:rPr>
              <a:t> = </a:t>
            </a:r>
            <a:r>
              <a:rPr lang="en-US" sz="1400" b="1" dirty="0" err="1">
                <a:solidFill>
                  <a:srgbClr val="C00000"/>
                </a:solidFill>
                <a:latin typeface="Calibri" panose="020F0502020204030204" pitchFamily="34" charset="0"/>
                <a:cs typeface="Calibri" panose="020F0502020204030204" pitchFamily="34" charset="0"/>
              </a:rPr>
              <a:t>prevenirea</a:t>
            </a:r>
            <a:r>
              <a:rPr lang="en-US" sz="1400" b="1" dirty="0">
                <a:solidFill>
                  <a:srgbClr val="262626"/>
                </a:solidFill>
                <a:latin typeface="Calibri" panose="020F0502020204030204" pitchFamily="34" charset="0"/>
                <a:cs typeface="Calibri" panose="020F0502020204030204" pitchFamily="34" charset="0"/>
              </a:rPr>
              <a:t> </a:t>
            </a:r>
            <a:r>
              <a:rPr lang="en-US" sz="1400" dirty="0" err="1">
                <a:solidFill>
                  <a:srgbClr val="262626"/>
                </a:solidFill>
                <a:latin typeface="Calibri" panose="020F0502020204030204" pitchFamily="34" charset="0"/>
                <a:cs typeface="Calibri" panose="020F0502020204030204" pitchFamily="34" charset="0"/>
              </a:rPr>
              <a:t>afectării</a:t>
            </a:r>
            <a:r>
              <a:rPr lang="en-US" sz="1400" dirty="0">
                <a:solidFill>
                  <a:srgbClr val="262626"/>
                </a:solidFill>
                <a:latin typeface="Calibri" panose="020F0502020204030204" pitchFamily="34" charset="0"/>
                <a:cs typeface="Calibri" panose="020F0502020204030204" pitchFamily="34" charset="0"/>
              </a:rPr>
              <a:t> </a:t>
            </a:r>
            <a:r>
              <a:rPr lang="en-US" sz="1400" dirty="0" err="1">
                <a:solidFill>
                  <a:srgbClr val="262626"/>
                </a:solidFill>
                <a:latin typeface="Calibri" panose="020F0502020204030204" pitchFamily="34" charset="0"/>
                <a:cs typeface="Calibri" panose="020F0502020204030204" pitchFamily="34" charset="0"/>
              </a:rPr>
              <a:t>neurologice</a:t>
            </a:r>
            <a:r>
              <a:rPr lang="en-US" sz="1400" dirty="0">
                <a:solidFill>
                  <a:srgbClr val="262626"/>
                </a:solidFill>
                <a:latin typeface="Calibri" panose="020F0502020204030204" pitchFamily="34" charset="0"/>
                <a:cs typeface="Calibri" panose="020F0502020204030204" pitchFamily="34" charset="0"/>
              </a:rPr>
              <a:t> </a:t>
            </a:r>
            <a:r>
              <a:rPr lang="en-US" sz="1400" dirty="0" err="1">
                <a:solidFill>
                  <a:srgbClr val="262626"/>
                </a:solidFill>
                <a:latin typeface="Calibri" panose="020F0502020204030204" pitchFamily="34" charset="0"/>
                <a:cs typeface="Calibri" panose="020F0502020204030204" pitchFamily="34" charset="0"/>
              </a:rPr>
              <a:t>și</a:t>
            </a:r>
            <a:r>
              <a:rPr lang="en-US" sz="1400" dirty="0">
                <a:solidFill>
                  <a:srgbClr val="262626"/>
                </a:solidFill>
                <a:latin typeface="Calibri" panose="020F0502020204030204" pitchFamily="34" charset="0"/>
                <a:cs typeface="Calibri" panose="020F0502020204030204" pitchFamily="34" charset="0"/>
              </a:rPr>
              <a:t> cognitive. </a:t>
            </a:r>
          </a:p>
          <a:p>
            <a:pPr>
              <a:spcBef>
                <a:spcPts val="600"/>
              </a:spcBef>
              <a:spcAft>
                <a:spcPts val="600"/>
              </a:spcAft>
            </a:pPr>
            <a:r>
              <a:rPr lang="en-US" sz="1400" dirty="0">
                <a:solidFill>
                  <a:srgbClr val="262626"/>
                </a:solidFill>
                <a:latin typeface="Calibri" panose="020F0502020204030204" pitchFamily="34" charset="0"/>
                <a:cs typeface="Calibri" panose="020F0502020204030204" pitchFamily="34" charset="0"/>
              </a:rPr>
              <a:t> </a:t>
            </a:r>
            <a:r>
              <a:rPr lang="en-US" sz="1400" dirty="0" err="1">
                <a:solidFill>
                  <a:srgbClr val="262626"/>
                </a:solidFill>
                <a:latin typeface="Calibri" panose="020F0502020204030204" pitchFamily="34" charset="0"/>
                <a:cs typeface="Calibri" panose="020F0502020204030204" pitchFamily="34" charset="0"/>
              </a:rPr>
              <a:t>Dezvoltarea</a:t>
            </a:r>
            <a:r>
              <a:rPr lang="en-US" sz="1400" dirty="0">
                <a:solidFill>
                  <a:srgbClr val="262626"/>
                </a:solidFill>
                <a:latin typeface="Calibri" panose="020F0502020204030204" pitchFamily="34" charset="0"/>
                <a:cs typeface="Calibri" panose="020F0502020204030204" pitchFamily="34" charset="0"/>
              </a:rPr>
              <a:t> </a:t>
            </a:r>
            <a:r>
              <a:rPr lang="en-US" sz="1400" dirty="0" err="1">
                <a:solidFill>
                  <a:srgbClr val="262626"/>
                </a:solidFill>
                <a:latin typeface="Calibri" panose="020F0502020204030204" pitchFamily="34" charset="0"/>
                <a:cs typeface="Calibri" panose="020F0502020204030204" pitchFamily="34" charset="0"/>
              </a:rPr>
              <a:t>neurologică</a:t>
            </a:r>
            <a:r>
              <a:rPr lang="en-US" sz="1400" dirty="0">
                <a:solidFill>
                  <a:srgbClr val="262626"/>
                </a:solidFill>
                <a:latin typeface="Calibri" panose="020F0502020204030204" pitchFamily="34" charset="0"/>
                <a:cs typeface="Calibri" panose="020F0502020204030204" pitchFamily="34" charset="0"/>
              </a:rPr>
              <a:t> </a:t>
            </a:r>
            <a:r>
              <a:rPr lang="en-US" sz="1400" dirty="0" err="1">
                <a:solidFill>
                  <a:srgbClr val="262626"/>
                </a:solidFill>
                <a:latin typeface="Calibri" panose="020F0502020204030204" pitchFamily="34" charset="0"/>
                <a:cs typeface="Calibri" panose="020F0502020204030204" pitchFamily="34" charset="0"/>
              </a:rPr>
              <a:t>și</a:t>
            </a:r>
            <a:r>
              <a:rPr lang="en-US" sz="1400" dirty="0">
                <a:solidFill>
                  <a:srgbClr val="262626"/>
                </a:solidFill>
                <a:latin typeface="Calibri" panose="020F0502020204030204" pitchFamily="34" charset="0"/>
                <a:cs typeface="Calibri" panose="020F0502020204030204" pitchFamily="34" charset="0"/>
              </a:rPr>
              <a:t> </a:t>
            </a:r>
            <a:r>
              <a:rPr lang="en-US" sz="1400" dirty="0" err="1">
                <a:solidFill>
                  <a:srgbClr val="262626"/>
                </a:solidFill>
                <a:latin typeface="Calibri" panose="020F0502020204030204" pitchFamily="34" charset="0"/>
                <a:cs typeface="Calibri" panose="020F0502020204030204" pitchFamily="34" charset="0"/>
              </a:rPr>
              <a:t>cognitivă</a:t>
            </a:r>
            <a:r>
              <a:rPr lang="en-US" sz="1400" dirty="0">
                <a:solidFill>
                  <a:srgbClr val="262626"/>
                </a:solidFill>
                <a:latin typeface="Calibri" panose="020F0502020204030204" pitchFamily="34" charset="0"/>
                <a:cs typeface="Calibri" panose="020F0502020204030204" pitchFamily="34" charset="0"/>
              </a:rPr>
              <a:t> </a:t>
            </a:r>
            <a:r>
              <a:rPr lang="en-US" sz="1400" dirty="0" err="1">
                <a:solidFill>
                  <a:srgbClr val="262626"/>
                </a:solidFill>
                <a:latin typeface="Calibri" panose="020F0502020204030204" pitchFamily="34" charset="0"/>
                <a:cs typeface="Calibri" panose="020F0502020204030204" pitchFamily="34" charset="0"/>
              </a:rPr>
              <a:t>normală</a:t>
            </a:r>
            <a:r>
              <a:rPr lang="en-US" sz="1400" dirty="0">
                <a:solidFill>
                  <a:srgbClr val="262626"/>
                </a:solidFill>
                <a:latin typeface="Calibri" panose="020F0502020204030204" pitchFamily="34" charset="0"/>
                <a:cs typeface="Calibri" panose="020F0502020204030204" pitchFamily="34" charset="0"/>
              </a:rPr>
              <a:t> la </a:t>
            </a:r>
            <a:r>
              <a:rPr lang="en-US" sz="1400" dirty="0" err="1">
                <a:solidFill>
                  <a:srgbClr val="262626"/>
                </a:solidFill>
                <a:latin typeface="Calibri" panose="020F0502020204030204" pitchFamily="34" charset="0"/>
                <a:cs typeface="Calibri" panose="020F0502020204030204" pitchFamily="34" charset="0"/>
              </a:rPr>
              <a:t>majoritatea</a:t>
            </a:r>
            <a:r>
              <a:rPr lang="en-US" sz="1400" dirty="0">
                <a:solidFill>
                  <a:srgbClr val="262626"/>
                </a:solidFill>
                <a:latin typeface="Calibri" panose="020F0502020204030204" pitchFamily="34" charset="0"/>
                <a:cs typeface="Calibri" panose="020F0502020204030204" pitchFamily="34" charset="0"/>
              </a:rPr>
              <a:t> </a:t>
            </a:r>
            <a:r>
              <a:rPr lang="en-US" sz="1400" dirty="0" err="1">
                <a:solidFill>
                  <a:srgbClr val="262626"/>
                </a:solidFill>
                <a:latin typeface="Calibri" panose="020F0502020204030204" pitchFamily="34" charset="0"/>
                <a:cs typeface="Calibri" panose="020F0502020204030204" pitchFamily="34" charset="0"/>
              </a:rPr>
              <a:t>copiilor</a:t>
            </a:r>
            <a:r>
              <a:rPr lang="en-US" sz="1400" dirty="0">
                <a:solidFill>
                  <a:srgbClr val="262626"/>
                </a:solidFill>
                <a:latin typeface="Calibri" panose="020F0502020204030204" pitchFamily="34" charset="0"/>
                <a:cs typeface="Calibri" panose="020F0502020204030204" pitchFamily="34" charset="0"/>
              </a:rPr>
              <a:t> </a:t>
            </a:r>
            <a:r>
              <a:rPr lang="en-US" sz="1400" dirty="0" err="1">
                <a:solidFill>
                  <a:srgbClr val="262626"/>
                </a:solidFill>
                <a:latin typeface="Calibri" panose="020F0502020204030204" pitchFamily="34" charset="0"/>
                <a:cs typeface="Calibri" panose="020F0502020204030204" pitchFamily="34" charset="0"/>
              </a:rPr>
              <a:t>tratați</a:t>
            </a:r>
            <a:r>
              <a:rPr lang="en-US" sz="1400" dirty="0">
                <a:solidFill>
                  <a:srgbClr val="262626"/>
                </a:solidFill>
                <a:latin typeface="Calibri" panose="020F0502020204030204" pitchFamily="34" charset="0"/>
                <a:cs typeface="Calibri" panose="020F0502020204030204" pitchFamily="34" charset="0"/>
              </a:rPr>
              <a:t> </a:t>
            </a:r>
            <a:r>
              <a:rPr lang="en-US" sz="1400" dirty="0" err="1">
                <a:solidFill>
                  <a:srgbClr val="262626"/>
                </a:solidFill>
                <a:latin typeface="Calibri" panose="020F0502020204030204" pitchFamily="34" charset="0"/>
                <a:cs typeface="Calibri" panose="020F0502020204030204" pitchFamily="34" charset="0"/>
              </a:rPr>
              <a:t>precoce</a:t>
            </a:r>
            <a:r>
              <a:rPr lang="en-US" sz="1400" dirty="0">
                <a:solidFill>
                  <a:srgbClr val="262626"/>
                </a:solidFill>
                <a:latin typeface="Calibri" panose="020F0502020204030204" pitchFamily="34" charset="0"/>
                <a:cs typeface="Calibri" panose="020F0502020204030204" pitchFamily="34" charset="0"/>
              </a:rPr>
              <a:t>. </a:t>
            </a:r>
          </a:p>
          <a:p>
            <a:pPr>
              <a:spcBef>
                <a:spcPts val="600"/>
              </a:spcBef>
              <a:spcAft>
                <a:spcPts val="600"/>
              </a:spcAft>
            </a:pPr>
            <a:r>
              <a:rPr lang="en-US" sz="1400" b="1" dirty="0">
                <a:solidFill>
                  <a:srgbClr val="C00000"/>
                </a:solidFill>
                <a:latin typeface="Calibri" panose="020F0502020204030204" pitchFamily="34" charset="0"/>
                <a:cs typeface="Calibri" panose="020F0502020204030204" pitchFamily="34" charset="0"/>
              </a:rPr>
              <a:t>IQ </a:t>
            </a:r>
            <a:r>
              <a:rPr lang="en-US" sz="1400" dirty="0" err="1">
                <a:solidFill>
                  <a:srgbClr val="212121"/>
                </a:solidFill>
                <a:latin typeface="Calibri" panose="020F0502020204030204" pitchFamily="34" charset="0"/>
                <a:cs typeface="Calibri" panose="020F0502020204030204" pitchFamily="34" charset="0"/>
              </a:rPr>
              <a:t>diferență</a:t>
            </a:r>
            <a:r>
              <a:rPr lang="en-US" sz="1400" dirty="0">
                <a:solidFill>
                  <a:srgbClr val="212121"/>
                </a:solidFill>
                <a:latin typeface="Calibri" panose="020F0502020204030204" pitchFamily="34" charset="0"/>
                <a:cs typeface="Calibri" panose="020F0502020204030204" pitchFamily="34" charset="0"/>
              </a:rPr>
              <a:t>:  </a:t>
            </a:r>
            <a:r>
              <a:rPr lang="en-US" sz="1400" dirty="0" err="1">
                <a:solidFill>
                  <a:srgbClr val="212121"/>
                </a:solidFill>
                <a:latin typeface="Calibri" panose="020F0502020204030204" pitchFamily="34" charset="0"/>
                <a:cs typeface="Calibri" panose="020F0502020204030204" pitchFamily="34" charset="0"/>
              </a:rPr>
              <a:t>inițiere</a:t>
            </a:r>
            <a:r>
              <a:rPr lang="en-US" sz="1400" dirty="0">
                <a:solidFill>
                  <a:srgbClr val="212121"/>
                </a:solidFill>
                <a:latin typeface="Calibri" panose="020F0502020204030204" pitchFamily="34" charset="0"/>
                <a:cs typeface="Calibri" panose="020F0502020204030204" pitchFamily="34" charset="0"/>
              </a:rPr>
              <a:t> </a:t>
            </a:r>
            <a:r>
              <a:rPr lang="en-US" sz="1400" dirty="0" err="1">
                <a:solidFill>
                  <a:srgbClr val="212121"/>
                </a:solidFill>
                <a:latin typeface="Calibri" panose="020F0502020204030204" pitchFamily="34" charset="0"/>
                <a:cs typeface="Calibri" panose="020F0502020204030204" pitchFamily="34" charset="0"/>
              </a:rPr>
              <a:t>precoce</a:t>
            </a:r>
            <a:r>
              <a:rPr lang="en-US" sz="1400" dirty="0">
                <a:solidFill>
                  <a:srgbClr val="212121"/>
                </a:solidFill>
                <a:latin typeface="Calibri" panose="020F0502020204030204" pitchFamily="34" charset="0"/>
                <a:cs typeface="Calibri" panose="020F0502020204030204" pitchFamily="34" charset="0"/>
              </a:rPr>
              <a:t> (12-30 </a:t>
            </a:r>
            <a:r>
              <a:rPr lang="en-US" sz="1400" dirty="0" err="1">
                <a:solidFill>
                  <a:srgbClr val="212121"/>
                </a:solidFill>
                <a:latin typeface="Calibri" panose="020F0502020204030204" pitchFamily="34" charset="0"/>
                <a:cs typeface="Calibri" panose="020F0502020204030204" pitchFamily="34" charset="0"/>
              </a:rPr>
              <a:t>zile</a:t>
            </a:r>
            <a:r>
              <a:rPr lang="en-US" sz="1400" dirty="0">
                <a:solidFill>
                  <a:srgbClr val="212121"/>
                </a:solidFill>
                <a:latin typeface="Calibri" panose="020F0502020204030204" pitchFamily="34" charset="0"/>
                <a:cs typeface="Calibri" panose="020F0502020204030204" pitchFamily="34" charset="0"/>
              </a:rPr>
              <a:t> de </a:t>
            </a:r>
            <a:r>
              <a:rPr lang="en-US" sz="1400" dirty="0" err="1">
                <a:solidFill>
                  <a:srgbClr val="212121"/>
                </a:solidFill>
                <a:latin typeface="Calibri" panose="020F0502020204030204" pitchFamily="34" charset="0"/>
                <a:cs typeface="Calibri" panose="020F0502020204030204" pitchFamily="34" charset="0"/>
              </a:rPr>
              <a:t>viață</a:t>
            </a:r>
            <a:r>
              <a:rPr lang="en-US" sz="1400" dirty="0">
                <a:solidFill>
                  <a:srgbClr val="212121"/>
                </a:solidFill>
                <a:latin typeface="Calibri" panose="020F0502020204030204" pitchFamily="34" charset="0"/>
                <a:cs typeface="Calibri" panose="020F0502020204030204" pitchFamily="34" charset="0"/>
              </a:rPr>
              <a:t>) vs. </a:t>
            </a:r>
            <a:r>
              <a:rPr lang="en-US" sz="1400" dirty="0" err="1">
                <a:solidFill>
                  <a:srgbClr val="212121"/>
                </a:solidFill>
                <a:latin typeface="Calibri" panose="020F0502020204030204" pitchFamily="34" charset="0"/>
                <a:cs typeface="Calibri" panose="020F0502020204030204" pitchFamily="34" charset="0"/>
              </a:rPr>
              <a:t>inițiere</a:t>
            </a:r>
            <a:r>
              <a:rPr lang="en-US" sz="1400" dirty="0">
                <a:solidFill>
                  <a:srgbClr val="212121"/>
                </a:solidFill>
                <a:latin typeface="Calibri" panose="020F0502020204030204" pitchFamily="34" charset="0"/>
                <a:cs typeface="Calibri" panose="020F0502020204030204" pitchFamily="34" charset="0"/>
              </a:rPr>
              <a:t> </a:t>
            </a:r>
            <a:r>
              <a:rPr lang="en-US" sz="1400" dirty="0" err="1">
                <a:solidFill>
                  <a:srgbClr val="212121"/>
                </a:solidFill>
                <a:latin typeface="Calibri" panose="020F0502020204030204" pitchFamily="34" charset="0"/>
                <a:cs typeface="Calibri" panose="020F0502020204030204" pitchFamily="34" charset="0"/>
              </a:rPr>
              <a:t>tardivă</a:t>
            </a:r>
            <a:r>
              <a:rPr lang="en-US" sz="1400" dirty="0">
                <a:solidFill>
                  <a:srgbClr val="212121"/>
                </a:solidFill>
                <a:latin typeface="Calibri" panose="020F0502020204030204" pitchFamily="34" charset="0"/>
                <a:cs typeface="Calibri" panose="020F0502020204030204" pitchFamily="34" charset="0"/>
              </a:rPr>
              <a:t> (&gt;30 </a:t>
            </a:r>
            <a:r>
              <a:rPr lang="en-US" sz="1400" dirty="0" err="1">
                <a:solidFill>
                  <a:srgbClr val="212121"/>
                </a:solidFill>
                <a:latin typeface="Calibri" panose="020F0502020204030204" pitchFamily="34" charset="0"/>
                <a:cs typeface="Calibri" panose="020F0502020204030204" pitchFamily="34" charset="0"/>
              </a:rPr>
              <a:t>zile</a:t>
            </a:r>
            <a:r>
              <a:rPr lang="en-US" sz="1400" dirty="0">
                <a:solidFill>
                  <a:srgbClr val="212121"/>
                </a:solidFill>
                <a:latin typeface="Calibri" panose="020F0502020204030204" pitchFamily="34" charset="0"/>
                <a:cs typeface="Calibri" panose="020F0502020204030204" pitchFamily="34" charset="0"/>
              </a:rPr>
              <a:t>) </a:t>
            </a:r>
            <a:r>
              <a:rPr lang="en-US" sz="1400" dirty="0">
                <a:solidFill>
                  <a:srgbClr val="262626"/>
                </a:solidFill>
                <a:effectLst/>
                <a:latin typeface="Calibri" panose="020F0502020204030204" pitchFamily="34" charset="0"/>
                <a:cs typeface="Calibri" panose="020F0502020204030204" pitchFamily="34" charset="0"/>
              </a:rPr>
              <a:t/>
            </a:r>
            <a:br>
              <a:rPr lang="en-US" sz="1400" dirty="0">
                <a:solidFill>
                  <a:srgbClr val="262626"/>
                </a:solidFill>
                <a:effectLst/>
                <a:latin typeface="Calibri" panose="020F0502020204030204" pitchFamily="34" charset="0"/>
                <a:cs typeface="Calibri" panose="020F0502020204030204" pitchFamily="34" charset="0"/>
              </a:rPr>
            </a:br>
            <a:endParaRPr lang="en-US" sz="1400" dirty="0">
              <a:solidFill>
                <a:srgbClr val="262626"/>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56997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TextShape 1"/>
          <p:cNvSpPr txBox="1"/>
          <p:nvPr/>
        </p:nvSpPr>
        <p:spPr>
          <a:xfrm>
            <a:off x="838080" y="1647720"/>
            <a:ext cx="5098680" cy="4612320"/>
          </a:xfrm>
          <a:prstGeom prst="rect">
            <a:avLst/>
          </a:prstGeom>
          <a:noFill/>
          <a:ln>
            <a:noFill/>
          </a:ln>
        </p:spPr>
        <p:txBody>
          <a:bodyPr lIns="0" tIns="0" rIns="0" bIns="0" anchor="ctr">
            <a:noAutofit/>
          </a:bodyPr>
          <a:lstStyle/>
          <a:p>
            <a:pPr marL="228600" indent="-228240">
              <a:lnSpc>
                <a:spcPct val="90000"/>
              </a:lnSpc>
              <a:spcBef>
                <a:spcPts val="1001"/>
              </a:spcBef>
              <a:buClr>
                <a:srgbClr val="000000"/>
              </a:buClr>
              <a:buFont typeface="Wingdings" charset="2"/>
              <a:buChar char=""/>
            </a:pPr>
            <a:r>
              <a:rPr lang="ru-RU" sz="2000" b="0" strike="noStrike" spc="-1">
                <a:solidFill>
                  <a:srgbClr val="000000"/>
                </a:solidFill>
                <a:latin typeface="Calibri"/>
                <a:ea typeface="DejaVu Sans"/>
              </a:rPr>
              <a:t>Aportul insuficient de iod si aportul excesiv de iod se asociaza cu cresterea anticorpilor antiTPO si antiTG.</a:t>
            </a:r>
            <a:endParaRPr lang="ru-RU" sz="2000" b="0" strike="noStrike" spc="-1">
              <a:latin typeface="Arial"/>
            </a:endParaRPr>
          </a:p>
          <a:p>
            <a:pPr marL="228600" indent="-228240">
              <a:lnSpc>
                <a:spcPct val="90000"/>
              </a:lnSpc>
              <a:spcBef>
                <a:spcPts val="1001"/>
              </a:spcBef>
              <a:buClr>
                <a:srgbClr val="000000"/>
              </a:buClr>
              <a:buFont typeface="Wingdings" charset="2"/>
              <a:buChar char=""/>
            </a:pPr>
            <a:r>
              <a:rPr lang="ru-RU" sz="2000" b="0" strike="noStrike" spc="-1">
                <a:solidFill>
                  <a:srgbClr val="000000"/>
                </a:solidFill>
                <a:latin typeface="Calibri"/>
                <a:ea typeface="DejaVu Sans"/>
              </a:rPr>
              <a:t>Deficitul de iod e asociat cu gusa nodulara</a:t>
            </a:r>
            <a:endParaRPr lang="ru-RU" sz="2000" b="0" strike="noStrike" spc="-1">
              <a:latin typeface="Arial"/>
            </a:endParaRPr>
          </a:p>
          <a:p>
            <a:pPr marL="228600" indent="-228240">
              <a:lnSpc>
                <a:spcPct val="90000"/>
              </a:lnSpc>
              <a:spcBef>
                <a:spcPts val="1001"/>
              </a:spcBef>
              <a:buClr>
                <a:srgbClr val="000000"/>
              </a:buClr>
              <a:buFont typeface="Wingdings" charset="2"/>
              <a:buChar char=""/>
            </a:pPr>
            <a:r>
              <a:rPr lang="ru-RU" sz="2000" b="0" strike="noStrike" spc="-1">
                <a:solidFill>
                  <a:srgbClr val="000000"/>
                </a:solidFill>
                <a:latin typeface="Calibri"/>
                <a:ea typeface="DejaVu Sans"/>
              </a:rPr>
              <a:t>Optimizarea aportului de iod, scade prevalenta patologiei autoimune a glandei tiroide, chiar daca poate determina pe termen scurt cresterea nivelului de anticorpi (ex. Danemarca)</a:t>
            </a:r>
            <a:endParaRPr lang="ru-RU" sz="2000" b="0" strike="noStrike" spc="-1">
              <a:latin typeface="Arial"/>
            </a:endParaRPr>
          </a:p>
          <a:p>
            <a:pPr>
              <a:lnSpc>
                <a:spcPct val="90000"/>
              </a:lnSpc>
              <a:spcBef>
                <a:spcPts val="1001"/>
              </a:spcBef>
            </a:pPr>
            <a:endParaRPr lang="ru-RU" sz="2000" b="0" strike="noStrike" spc="-1">
              <a:latin typeface="Arial"/>
            </a:endParaRPr>
          </a:p>
          <a:p>
            <a:pPr>
              <a:lnSpc>
                <a:spcPct val="90000"/>
              </a:lnSpc>
              <a:spcBef>
                <a:spcPts val="1001"/>
              </a:spcBef>
            </a:pPr>
            <a:endParaRPr lang="ru-RU" sz="2000" b="0" strike="noStrike" spc="-1">
              <a:latin typeface="Arial"/>
            </a:endParaRPr>
          </a:p>
        </p:txBody>
      </p:sp>
      <p:sp>
        <p:nvSpPr>
          <p:cNvPr id="408" name="TextShape 2"/>
          <p:cNvSpPr txBox="1"/>
          <p:nvPr/>
        </p:nvSpPr>
        <p:spPr>
          <a:xfrm>
            <a:off x="838080" y="778320"/>
            <a:ext cx="10514880" cy="498240"/>
          </a:xfrm>
          <a:prstGeom prst="rect">
            <a:avLst/>
          </a:prstGeom>
          <a:noFill/>
          <a:ln>
            <a:noFill/>
          </a:ln>
        </p:spPr>
        <p:txBody>
          <a:bodyPr lIns="0" tIns="0" rIns="0" bIns="0" anchor="ctr">
            <a:noAutofit/>
          </a:bodyPr>
          <a:lstStyle/>
          <a:p>
            <a:pPr>
              <a:lnSpc>
                <a:spcPct val="100000"/>
              </a:lnSpc>
            </a:pPr>
            <a:r>
              <a:rPr lang="x-none" sz="4400" b="1" strike="noStrike" spc="-1">
                <a:solidFill>
                  <a:srgbClr val="002060"/>
                </a:solidFill>
                <a:latin typeface="Calibri Light"/>
                <a:ea typeface="DejaVu Sans"/>
              </a:rPr>
              <a:t>Rolul iodului in sanatatea glandei tiroide</a:t>
            </a:r>
            <a:endParaRPr lang="x-none" sz="4400" b="0" strike="noStrike" spc="-1">
              <a:solidFill>
                <a:srgbClr val="000000"/>
              </a:solidFill>
              <a:latin typeface="Arial"/>
            </a:endParaRPr>
          </a:p>
        </p:txBody>
      </p:sp>
      <p:pic>
        <p:nvPicPr>
          <p:cNvPr id="409" name="Picture 5"/>
          <p:cNvPicPr/>
          <p:nvPr/>
        </p:nvPicPr>
        <p:blipFill>
          <a:blip r:embed="rId2"/>
          <a:stretch/>
        </p:blipFill>
        <p:spPr>
          <a:xfrm>
            <a:off x="6427440" y="1499040"/>
            <a:ext cx="4925520" cy="4580280"/>
          </a:xfrm>
          <a:prstGeom prst="rect">
            <a:avLst/>
          </a:prstGeom>
          <a:ln>
            <a:noFill/>
          </a:ln>
        </p:spPr>
      </p:pic>
      <p:sp>
        <p:nvSpPr>
          <p:cNvPr id="410" name="CustomShape 3"/>
          <p:cNvSpPr/>
          <p:nvPr/>
        </p:nvSpPr>
        <p:spPr>
          <a:xfrm>
            <a:off x="838440" y="6044760"/>
            <a:ext cx="10514880" cy="4932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90000"/>
              </a:lnSpc>
            </a:pPr>
            <a:r>
              <a:rPr lang="ru-RU" sz="1200" b="0" i="1" strike="noStrike" spc="-1">
                <a:solidFill>
                  <a:srgbClr val="000000"/>
                </a:solidFill>
                <a:latin typeface="Arial"/>
                <a:ea typeface="DejaVu Sans"/>
              </a:rPr>
              <a:t>“Nutrient interactions and their role in protection from chronic diseases Multiple nutritional factors and thyroid disease, with particular reference to autoimmune thyroid disease” </a:t>
            </a:r>
            <a:r>
              <a:rPr lang="ru-RU" sz="1200" b="0" strike="noStrike" spc="-1">
                <a:solidFill>
                  <a:srgbClr val="000000"/>
                </a:solidFill>
                <a:latin typeface="Arial"/>
                <a:ea typeface="DejaVu Sans"/>
              </a:rPr>
              <a:t>Margaret P. Rayman Department of Nutritional Sciences, Faculty of Health and Medical Sciences, University of Surrey, Guildford GU2 7XH, UK, 2018</a:t>
            </a:r>
            <a:endParaRPr lang="ru-RU" sz="1200" b="0" strike="noStrike" spc="-1">
              <a:latin typeface="Arial"/>
            </a:endParaRPr>
          </a:p>
        </p:txBody>
      </p:sp>
      <p:pic>
        <p:nvPicPr>
          <p:cNvPr id="411" name="Рисунок 1"/>
          <p:cNvPicPr/>
          <p:nvPr/>
        </p:nvPicPr>
        <p:blipFill>
          <a:blip r:embed="rId3"/>
          <a:stretch/>
        </p:blipFill>
        <p:spPr>
          <a:xfrm>
            <a:off x="10172880" y="218520"/>
            <a:ext cx="1876320" cy="1563480"/>
          </a:xfrm>
          <a:prstGeom prst="rect">
            <a:avLst/>
          </a:prstGeom>
          <a:ln>
            <a:noFill/>
          </a:ln>
        </p:spPr>
      </p:pic>
    </p:spTree>
    <p:extLst>
      <p:ext uri="{BB962C8B-B14F-4D97-AF65-F5344CB8AC3E}">
        <p14:creationId xmlns:p14="http://schemas.microsoft.com/office/powerpoint/2010/main" val="118114362"/>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TextShape 1"/>
          <p:cNvSpPr txBox="1"/>
          <p:nvPr/>
        </p:nvSpPr>
        <p:spPr>
          <a:xfrm>
            <a:off x="838080" y="1874880"/>
            <a:ext cx="5456520" cy="3988440"/>
          </a:xfrm>
          <a:prstGeom prst="rect">
            <a:avLst/>
          </a:prstGeom>
          <a:noFill/>
          <a:ln>
            <a:noFill/>
          </a:ln>
        </p:spPr>
        <p:txBody>
          <a:bodyPr lIns="0" tIns="0" rIns="0" bIns="0" anchor="ctr">
            <a:noAutofit/>
          </a:bodyPr>
          <a:lstStyle/>
          <a:p>
            <a:pPr marL="228600" indent="-228240">
              <a:lnSpc>
                <a:spcPct val="90000"/>
              </a:lnSpc>
              <a:spcBef>
                <a:spcPts val="1001"/>
              </a:spcBef>
              <a:buClr>
                <a:srgbClr val="000000"/>
              </a:buClr>
              <a:buFont typeface="Wingdings" charset="2"/>
              <a:buChar char=""/>
            </a:pPr>
            <a:r>
              <a:rPr lang="ru-RU" sz="2000" b="0" strike="noStrike" spc="-1">
                <a:solidFill>
                  <a:srgbClr val="000000"/>
                </a:solidFill>
                <a:latin typeface="Calibri"/>
                <a:ea typeface="DejaVu Sans"/>
              </a:rPr>
              <a:t>Fierul este face parte din structura hemului, partea neproteica a cromoproteinelor(ex.tireoperoxidaza)</a:t>
            </a:r>
            <a:endParaRPr lang="ru-RU" sz="2000" b="0" strike="noStrike" spc="-1">
              <a:latin typeface="Calibri"/>
            </a:endParaRPr>
          </a:p>
          <a:p>
            <a:pPr marL="228600" indent="-228240">
              <a:lnSpc>
                <a:spcPct val="90000"/>
              </a:lnSpc>
              <a:spcBef>
                <a:spcPts val="1001"/>
              </a:spcBef>
              <a:buClr>
                <a:srgbClr val="000000"/>
              </a:buClr>
              <a:buFont typeface="Wingdings" charset="2"/>
              <a:buChar char=""/>
            </a:pPr>
            <a:r>
              <a:rPr lang="ru-RU" sz="2000" b="0" strike="noStrike" spc="-1">
                <a:solidFill>
                  <a:srgbClr val="000000"/>
                </a:solidFill>
                <a:latin typeface="Calibri"/>
                <a:ea typeface="DejaVu Sans"/>
              </a:rPr>
              <a:t>Deficitul de fier apare de obicei in asocierea dintre tiroidita autoimuna si boala celiaca sau gastrita autoimuna(daca feritina &lt; 70 mcg/l se indica tratament).</a:t>
            </a:r>
            <a:endParaRPr lang="ru-RU" sz="2000" b="0" strike="noStrike" spc="-1">
              <a:latin typeface="Calibri"/>
            </a:endParaRPr>
          </a:p>
          <a:p>
            <a:pPr marL="228600" indent="-228240">
              <a:lnSpc>
                <a:spcPct val="90000"/>
              </a:lnSpc>
              <a:spcBef>
                <a:spcPts val="1001"/>
              </a:spcBef>
              <a:buClr>
                <a:srgbClr val="000000"/>
              </a:buClr>
              <a:buFont typeface="Wingdings" charset="2"/>
              <a:buChar char=""/>
            </a:pPr>
            <a:r>
              <a:rPr lang="ru-RU" sz="2000" b="0" strike="noStrike" spc="-1">
                <a:solidFill>
                  <a:srgbClr val="000000"/>
                </a:solidFill>
                <a:latin typeface="Calibri"/>
                <a:ea typeface="DejaVu Sans"/>
              </a:rPr>
              <a:t>Exista o relatie simbiotica intre concentratia hormonilor glandei tiroide si formarea eritrocitelor.</a:t>
            </a:r>
            <a:endParaRPr lang="ru-RU" sz="2000" b="0" strike="noStrike" spc="-1">
              <a:latin typeface="Calibri"/>
            </a:endParaRPr>
          </a:p>
          <a:p>
            <a:pPr marL="228600" indent="-228240">
              <a:lnSpc>
                <a:spcPct val="90000"/>
              </a:lnSpc>
              <a:spcBef>
                <a:spcPts val="1001"/>
              </a:spcBef>
              <a:buClr>
                <a:srgbClr val="000000"/>
              </a:buClr>
              <a:buFont typeface="Wingdings" charset="2"/>
              <a:buChar char=""/>
            </a:pPr>
            <a:r>
              <a:rPr lang="ru-RU" sz="2000" b="0" strike="noStrike" spc="-1">
                <a:solidFill>
                  <a:srgbClr val="000000"/>
                </a:solidFill>
                <a:latin typeface="Calibri"/>
                <a:ea typeface="DejaVu Sans"/>
              </a:rPr>
              <a:t>Deficitul de fier se asociaza cu hipotiroxinemie.</a:t>
            </a:r>
            <a:endParaRPr lang="ru-RU" sz="2000" b="0" strike="noStrike" spc="-1">
              <a:latin typeface="Calibri"/>
            </a:endParaRPr>
          </a:p>
        </p:txBody>
      </p:sp>
      <p:sp>
        <p:nvSpPr>
          <p:cNvPr id="413" name="TextShape 2"/>
          <p:cNvSpPr txBox="1"/>
          <p:nvPr/>
        </p:nvSpPr>
        <p:spPr>
          <a:xfrm>
            <a:off x="838080" y="778320"/>
            <a:ext cx="9673920" cy="498240"/>
          </a:xfrm>
          <a:prstGeom prst="rect">
            <a:avLst/>
          </a:prstGeom>
          <a:noFill/>
          <a:ln>
            <a:noFill/>
          </a:ln>
        </p:spPr>
        <p:txBody>
          <a:bodyPr lIns="0" tIns="0" rIns="0" bIns="0" anchor="ctr">
            <a:noAutofit/>
          </a:bodyPr>
          <a:lstStyle/>
          <a:p>
            <a:pPr algn="ctr">
              <a:lnSpc>
                <a:spcPct val="90000"/>
              </a:lnSpc>
            </a:pPr>
            <a:r>
              <a:rPr lang="x-none" sz="4400" b="1" strike="noStrike" spc="-1">
                <a:solidFill>
                  <a:srgbClr val="002060"/>
                </a:solidFill>
                <a:latin typeface="Calibri Light"/>
                <a:ea typeface="DejaVu Sans"/>
              </a:rPr>
              <a:t>Rolul fierului in sanatatea glandei tiroide</a:t>
            </a:r>
            <a:endParaRPr lang="x-none" sz="4400" b="0" strike="noStrike" spc="-1">
              <a:solidFill>
                <a:srgbClr val="000000"/>
              </a:solidFill>
              <a:latin typeface="Arial"/>
            </a:endParaRPr>
          </a:p>
        </p:txBody>
      </p:sp>
      <p:pic>
        <p:nvPicPr>
          <p:cNvPr id="414" name="Picture 5"/>
          <p:cNvPicPr/>
          <p:nvPr/>
        </p:nvPicPr>
        <p:blipFill>
          <a:blip r:embed="rId2"/>
          <a:stretch/>
        </p:blipFill>
        <p:spPr>
          <a:xfrm>
            <a:off x="6449760" y="1659240"/>
            <a:ext cx="5257440" cy="4420080"/>
          </a:xfrm>
          <a:prstGeom prst="rect">
            <a:avLst/>
          </a:prstGeom>
          <a:ln>
            <a:noFill/>
          </a:ln>
        </p:spPr>
      </p:pic>
      <p:sp>
        <p:nvSpPr>
          <p:cNvPr id="415" name="CustomShape 3"/>
          <p:cNvSpPr/>
          <p:nvPr/>
        </p:nvSpPr>
        <p:spPr>
          <a:xfrm>
            <a:off x="6449760" y="6296040"/>
            <a:ext cx="10514880" cy="164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90000"/>
              </a:lnSpc>
            </a:pPr>
            <a:r>
              <a:rPr lang="ru-RU" sz="1200" b="0" i="1" strike="noStrike" spc="-1">
                <a:solidFill>
                  <a:srgbClr val="000000"/>
                </a:solidFill>
                <a:latin typeface="Times New Roman"/>
                <a:ea typeface="DejaVu Sans"/>
              </a:rPr>
              <a:t>https://themedicalbiochemistrypage.org/iron-and-copper-homeostasis/</a:t>
            </a:r>
            <a:endParaRPr lang="ru-RU" sz="1200" b="0" strike="noStrike" spc="-1">
              <a:latin typeface="Arial"/>
            </a:endParaRPr>
          </a:p>
        </p:txBody>
      </p:sp>
      <p:pic>
        <p:nvPicPr>
          <p:cNvPr id="416" name="Рисунок 1"/>
          <p:cNvPicPr/>
          <p:nvPr/>
        </p:nvPicPr>
        <p:blipFill>
          <a:blip r:embed="rId3"/>
          <a:stretch/>
        </p:blipFill>
        <p:spPr>
          <a:xfrm>
            <a:off x="10172880" y="218520"/>
            <a:ext cx="1876320" cy="1563480"/>
          </a:xfrm>
          <a:prstGeom prst="rect">
            <a:avLst/>
          </a:prstGeom>
          <a:ln>
            <a:noFill/>
          </a:ln>
        </p:spPr>
      </p:pic>
    </p:spTree>
    <p:extLst>
      <p:ext uri="{BB962C8B-B14F-4D97-AF65-F5344CB8AC3E}">
        <p14:creationId xmlns:p14="http://schemas.microsoft.com/office/powerpoint/2010/main" val="332201030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TextShape 1"/>
          <p:cNvSpPr txBox="1"/>
          <p:nvPr/>
        </p:nvSpPr>
        <p:spPr>
          <a:xfrm>
            <a:off x="838080" y="365040"/>
            <a:ext cx="9385920" cy="1324800"/>
          </a:xfrm>
          <a:prstGeom prst="rect">
            <a:avLst/>
          </a:prstGeom>
          <a:noFill/>
          <a:ln>
            <a:noFill/>
          </a:ln>
        </p:spPr>
        <p:txBody>
          <a:bodyPr lIns="0" tIns="0" rIns="0" bIns="0" anchor="ctr">
            <a:noAutofit/>
          </a:bodyPr>
          <a:lstStyle/>
          <a:p>
            <a:pPr algn="ctr">
              <a:lnSpc>
                <a:spcPct val="90000"/>
              </a:lnSpc>
            </a:pPr>
            <a:r>
              <a:rPr lang="x-none" sz="4400" b="1" strike="noStrike" spc="-1">
                <a:solidFill>
                  <a:srgbClr val="002060"/>
                </a:solidFill>
                <a:latin typeface="Calibri Light"/>
                <a:ea typeface="DejaVu Sans"/>
              </a:rPr>
              <a:t>Rolul seleniului in sanatatea glandei tiroide</a:t>
            </a:r>
            <a:endParaRPr lang="x-none" sz="4400" b="0" strike="noStrike" spc="-1">
              <a:solidFill>
                <a:srgbClr val="000000"/>
              </a:solidFill>
              <a:latin typeface="Arial"/>
            </a:endParaRPr>
          </a:p>
        </p:txBody>
      </p:sp>
      <p:pic>
        <p:nvPicPr>
          <p:cNvPr id="418" name="Picture 7"/>
          <p:cNvPicPr/>
          <p:nvPr/>
        </p:nvPicPr>
        <p:blipFill>
          <a:blip r:embed="rId3"/>
          <a:stretch/>
        </p:blipFill>
        <p:spPr>
          <a:xfrm>
            <a:off x="6440400" y="1276920"/>
            <a:ext cx="5194440" cy="4730760"/>
          </a:xfrm>
          <a:prstGeom prst="rect">
            <a:avLst/>
          </a:prstGeom>
          <a:ln>
            <a:noFill/>
          </a:ln>
        </p:spPr>
      </p:pic>
      <p:sp>
        <p:nvSpPr>
          <p:cNvPr id="419" name="CustomShape 2"/>
          <p:cNvSpPr/>
          <p:nvPr/>
        </p:nvSpPr>
        <p:spPr>
          <a:xfrm>
            <a:off x="838080" y="6141240"/>
            <a:ext cx="10514880" cy="4932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90000"/>
              </a:lnSpc>
            </a:pPr>
            <a:r>
              <a:rPr lang="ru-RU" sz="1200" b="0" i="1" strike="noStrike" spc="-1">
                <a:solidFill>
                  <a:srgbClr val="000000"/>
                </a:solidFill>
                <a:latin typeface="Arial"/>
                <a:ea typeface="DejaVu Sans"/>
              </a:rPr>
              <a:t>“Nutrient interactions and their role in protection from chronic diseases Multiple nutritional factors and thyroid disease, with particular reference to autoimmune thyroid disease” </a:t>
            </a:r>
            <a:r>
              <a:rPr lang="ru-RU" sz="1200" b="0" strike="noStrike" spc="-1">
                <a:solidFill>
                  <a:srgbClr val="000000"/>
                </a:solidFill>
                <a:latin typeface="Arial"/>
                <a:ea typeface="DejaVu Sans"/>
              </a:rPr>
              <a:t>Margaret P. Rayman Department of Nutritional Sciences, Faculty of Health and Medical Sciences, University of Surrey, Guildford GU2 7XH, UK, 2018</a:t>
            </a:r>
            <a:endParaRPr lang="ru-RU" sz="1200" b="0" strike="noStrike" spc="-1">
              <a:latin typeface="Arial"/>
            </a:endParaRPr>
          </a:p>
        </p:txBody>
      </p:sp>
      <p:sp>
        <p:nvSpPr>
          <p:cNvPr id="420" name="TextShape 3"/>
          <p:cNvSpPr txBox="1"/>
          <p:nvPr/>
        </p:nvSpPr>
        <p:spPr>
          <a:xfrm>
            <a:off x="838080" y="1467000"/>
            <a:ext cx="5130720" cy="4350600"/>
          </a:xfrm>
          <a:prstGeom prst="rect">
            <a:avLst/>
          </a:prstGeom>
          <a:noFill/>
          <a:ln>
            <a:noFill/>
          </a:ln>
        </p:spPr>
        <p:txBody>
          <a:bodyPr lIns="0" tIns="0" rIns="0" bIns="0">
            <a:normAutofit/>
          </a:bodyPr>
          <a:lstStyle/>
          <a:p>
            <a:pPr marL="228600" indent="-228240">
              <a:lnSpc>
                <a:spcPct val="90000"/>
              </a:lnSpc>
              <a:spcBef>
                <a:spcPts val="1001"/>
              </a:spcBef>
              <a:buClr>
                <a:srgbClr val="000000"/>
              </a:buClr>
              <a:buFont typeface="Wingdings" charset="2"/>
              <a:buChar char=""/>
            </a:pPr>
            <a:r>
              <a:rPr lang="x-none" sz="2000" b="0" strike="noStrike" spc="-1">
                <a:solidFill>
                  <a:srgbClr val="000000"/>
                </a:solidFill>
                <a:latin typeface="Calibri"/>
                <a:ea typeface="DejaVu Sans"/>
              </a:rPr>
              <a:t>Glanda tiroida contine cea mai mare cantitate de Seleniu din organism.</a:t>
            </a:r>
            <a:endParaRPr lang="x-none" sz="2000" b="0" strike="noStrike" spc="-1">
              <a:solidFill>
                <a:srgbClr val="000000"/>
              </a:solidFill>
              <a:latin typeface="Arial"/>
            </a:endParaRPr>
          </a:p>
          <a:p>
            <a:pPr marL="228600" indent="-228240">
              <a:lnSpc>
                <a:spcPct val="90000"/>
              </a:lnSpc>
              <a:spcBef>
                <a:spcPts val="1001"/>
              </a:spcBef>
              <a:buClr>
                <a:srgbClr val="000000"/>
              </a:buClr>
              <a:buFont typeface="Wingdings" charset="2"/>
              <a:buChar char=""/>
            </a:pPr>
            <a:r>
              <a:rPr lang="x-none" sz="2000" b="0" strike="noStrike" spc="-1">
                <a:solidFill>
                  <a:srgbClr val="000000"/>
                </a:solidFill>
                <a:latin typeface="Calibri"/>
                <a:ea typeface="DejaVu Sans"/>
              </a:rPr>
              <a:t>Deiodinazele si glutation peroxidaza au Seleniul in structura lor functionala.</a:t>
            </a:r>
            <a:endParaRPr lang="x-none" sz="2000" b="0" strike="noStrike" spc="-1">
              <a:solidFill>
                <a:srgbClr val="000000"/>
              </a:solidFill>
              <a:latin typeface="Arial"/>
            </a:endParaRPr>
          </a:p>
          <a:p>
            <a:pPr marL="228600" indent="-228240">
              <a:lnSpc>
                <a:spcPct val="90000"/>
              </a:lnSpc>
              <a:spcBef>
                <a:spcPts val="1001"/>
              </a:spcBef>
              <a:buClr>
                <a:srgbClr val="000000"/>
              </a:buClr>
              <a:buFont typeface="Wingdings" charset="2"/>
              <a:buChar char=""/>
            </a:pPr>
            <a:r>
              <a:rPr lang="x-none" sz="2000" b="0" strike="noStrike" spc="-1">
                <a:solidFill>
                  <a:srgbClr val="000000"/>
                </a:solidFill>
                <a:latin typeface="Calibri"/>
                <a:ea typeface="DejaVu Sans"/>
              </a:rPr>
              <a:t>Selenoproteina S e implicata in raspunsul inflamator local(antiinflamator)</a:t>
            </a:r>
            <a:endParaRPr lang="x-none" sz="2000" b="0" strike="noStrike" spc="-1">
              <a:solidFill>
                <a:srgbClr val="000000"/>
              </a:solidFill>
              <a:latin typeface="Arial"/>
            </a:endParaRPr>
          </a:p>
          <a:p>
            <a:pPr marL="228600" indent="-228240">
              <a:lnSpc>
                <a:spcPct val="90000"/>
              </a:lnSpc>
              <a:spcBef>
                <a:spcPts val="1001"/>
              </a:spcBef>
              <a:buClr>
                <a:srgbClr val="000000"/>
              </a:buClr>
              <a:buFont typeface="Wingdings" charset="2"/>
              <a:buChar char=""/>
            </a:pPr>
            <a:r>
              <a:rPr lang="x-none" sz="2000" b="0" strike="noStrike" spc="-1">
                <a:solidFill>
                  <a:srgbClr val="000000"/>
                </a:solidFill>
                <a:latin typeface="Calibri"/>
                <a:ea typeface="DejaVu Sans"/>
              </a:rPr>
              <a:t>Nivelul de Seleniu scade odata cu agravarea oftalmopatiei endocrine.</a:t>
            </a:r>
            <a:endParaRPr lang="x-none" sz="2000" b="0" strike="noStrike" spc="-1">
              <a:solidFill>
                <a:srgbClr val="000000"/>
              </a:solidFill>
              <a:latin typeface="Arial"/>
            </a:endParaRPr>
          </a:p>
          <a:p>
            <a:pPr marL="228600" indent="-228240">
              <a:lnSpc>
                <a:spcPct val="90000"/>
              </a:lnSpc>
              <a:spcBef>
                <a:spcPts val="1001"/>
              </a:spcBef>
              <a:buClr>
                <a:srgbClr val="000000"/>
              </a:buClr>
              <a:buFont typeface="Wingdings" charset="2"/>
              <a:buChar char=""/>
            </a:pPr>
            <a:r>
              <a:rPr lang="x-none" sz="2000" b="0" strike="noStrike" spc="-1">
                <a:solidFill>
                  <a:srgbClr val="000000"/>
                </a:solidFill>
                <a:latin typeface="Calibri"/>
                <a:ea typeface="DejaVu Sans"/>
              </a:rPr>
              <a:t>Sursele cele mai sigure: carnea de organe, muschi, cereale, nucile de Brazilia.</a:t>
            </a:r>
            <a:endParaRPr lang="x-none" sz="2000" b="0" strike="noStrike" spc="-1">
              <a:solidFill>
                <a:srgbClr val="000000"/>
              </a:solidFill>
              <a:latin typeface="Arial"/>
            </a:endParaRPr>
          </a:p>
          <a:p>
            <a:pPr marL="228600" indent="-228240">
              <a:lnSpc>
                <a:spcPct val="90000"/>
              </a:lnSpc>
              <a:spcBef>
                <a:spcPts val="1001"/>
              </a:spcBef>
              <a:buClr>
                <a:srgbClr val="000000"/>
              </a:buClr>
              <a:buFont typeface="Wingdings" charset="2"/>
              <a:buChar char=""/>
            </a:pPr>
            <a:r>
              <a:rPr lang="x-none" sz="2000" b="0" strike="noStrike" spc="-1">
                <a:solidFill>
                  <a:srgbClr val="000000"/>
                </a:solidFill>
                <a:latin typeface="Calibri"/>
                <a:ea typeface="DejaVu Sans"/>
              </a:rPr>
              <a:t>Ceaiul imbogatit cu Seleniu e o optiune nutritionala in China</a:t>
            </a:r>
            <a:r>
              <a:rPr lang="x-none" sz="2400" b="0" strike="noStrike" spc="-1">
                <a:solidFill>
                  <a:srgbClr val="000000"/>
                </a:solidFill>
                <a:latin typeface="Times New Roman"/>
                <a:ea typeface="DejaVu Sans"/>
              </a:rPr>
              <a:t>.</a:t>
            </a:r>
            <a:endParaRPr lang="x-none" sz="2400" b="0" strike="noStrike" spc="-1">
              <a:solidFill>
                <a:srgbClr val="000000"/>
              </a:solidFill>
              <a:latin typeface="Arial"/>
            </a:endParaRPr>
          </a:p>
        </p:txBody>
      </p:sp>
      <p:pic>
        <p:nvPicPr>
          <p:cNvPr id="421" name="Рисунок 1"/>
          <p:cNvPicPr/>
          <p:nvPr/>
        </p:nvPicPr>
        <p:blipFill>
          <a:blip r:embed="rId4"/>
          <a:stretch/>
        </p:blipFill>
        <p:spPr>
          <a:xfrm>
            <a:off x="10172880" y="218520"/>
            <a:ext cx="1876320" cy="1365480"/>
          </a:xfrm>
          <a:prstGeom prst="rect">
            <a:avLst/>
          </a:prstGeom>
          <a:ln>
            <a:noFill/>
          </a:ln>
        </p:spPr>
      </p:pic>
    </p:spTree>
    <p:extLst>
      <p:ext uri="{BB962C8B-B14F-4D97-AF65-F5344CB8AC3E}">
        <p14:creationId xmlns:p14="http://schemas.microsoft.com/office/powerpoint/2010/main" val="1499533188"/>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1"/>
          <p:cNvSpPr/>
          <p:nvPr/>
        </p:nvSpPr>
        <p:spPr>
          <a:xfrm>
            <a:off x="1523880" y="299160"/>
            <a:ext cx="9143280" cy="6710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gn="ctr">
              <a:lnSpc>
                <a:spcPct val="100000"/>
              </a:lnSpc>
            </a:pPr>
            <a:r>
              <a:rPr lang="ru-RU" sz="4400" b="1" strike="noStrike" spc="-1">
                <a:solidFill>
                  <a:srgbClr val="002060"/>
                </a:solidFill>
                <a:latin typeface="Calibri Light"/>
                <a:ea typeface="DejaVu Sans"/>
              </a:rPr>
              <a:t>Interventii suplimentare</a:t>
            </a:r>
            <a:endParaRPr lang="ru-RU" sz="4400" b="0" strike="noStrike" spc="-1">
              <a:latin typeface="Arial"/>
            </a:endParaRPr>
          </a:p>
        </p:txBody>
      </p:sp>
      <p:sp>
        <p:nvSpPr>
          <p:cNvPr id="423" name="CustomShape 2"/>
          <p:cNvSpPr/>
          <p:nvPr/>
        </p:nvSpPr>
        <p:spPr>
          <a:xfrm>
            <a:off x="609480" y="1604520"/>
            <a:ext cx="10972080" cy="3976920"/>
          </a:xfrm>
          <a:prstGeom prst="rect">
            <a:avLst/>
          </a:prstGeom>
          <a:noFill/>
          <a:ln>
            <a:noFill/>
          </a:ln>
        </p:spPr>
        <p:style>
          <a:lnRef idx="0">
            <a:scrgbClr r="0" g="0" b="0"/>
          </a:lnRef>
          <a:fillRef idx="0">
            <a:scrgbClr r="0" g="0" b="0"/>
          </a:fillRef>
          <a:effectRef idx="0">
            <a:scrgbClr r="0" g="0" b="0"/>
          </a:effectRef>
          <a:fontRef idx="minor"/>
        </p:style>
      </p:sp>
      <p:sp>
        <p:nvSpPr>
          <p:cNvPr id="424" name="TextShape 3"/>
          <p:cNvSpPr txBox="1"/>
          <p:nvPr/>
        </p:nvSpPr>
        <p:spPr>
          <a:xfrm>
            <a:off x="609480" y="1124280"/>
            <a:ext cx="5006520" cy="4707720"/>
          </a:xfrm>
          <a:prstGeom prst="rect">
            <a:avLst/>
          </a:prstGeom>
          <a:noFill/>
          <a:ln>
            <a:noFill/>
          </a:ln>
        </p:spPr>
        <p:txBody>
          <a:bodyPr lIns="0" tIns="0" rIns="0" bIns="0" anchor="ctr">
            <a:noAutofit/>
          </a:bodyPr>
          <a:lstStyle/>
          <a:p>
            <a:pPr>
              <a:lnSpc>
                <a:spcPct val="90000"/>
              </a:lnSpc>
              <a:spcBef>
                <a:spcPts val="1001"/>
              </a:spcBef>
            </a:pPr>
            <a:endParaRPr lang="ru-RU" sz="3200" b="0" strike="noStrike" spc="-1">
              <a:latin typeface="Arial"/>
            </a:endParaRPr>
          </a:p>
          <a:p>
            <a:pPr marL="514440" indent="-514080">
              <a:lnSpc>
                <a:spcPct val="90000"/>
              </a:lnSpc>
              <a:spcBef>
                <a:spcPts val="1001"/>
              </a:spcBef>
              <a:buClr>
                <a:srgbClr val="000000"/>
              </a:buClr>
              <a:buFont typeface="Arial"/>
              <a:buAutoNum type="arabicPeriod"/>
            </a:pPr>
            <a:r>
              <a:rPr lang="ru-RU" sz="1800" b="0" strike="noStrike" spc="-1">
                <a:solidFill>
                  <a:srgbClr val="000000"/>
                </a:solidFill>
                <a:latin typeface="Calibri"/>
                <a:ea typeface="DejaVu Sans"/>
              </a:rPr>
              <a:t>In caz de hipotiroidie subclinica asociata cu anemie, tratamentul asociat cu L-tiroxina si fier a fost semnificativ mai eficient decit doar tratamentul cu fier in mentinerea statutului fierului, pe cind asocierea suplimentelor cu Seleniu au dovedit o scaderea antiTPO si proteina C-reactiva.</a:t>
            </a:r>
            <a:endParaRPr lang="ru-RU" sz="1800" b="0" strike="noStrike" spc="-1">
              <a:latin typeface="Arial"/>
            </a:endParaRPr>
          </a:p>
          <a:p>
            <a:pPr marL="514440" indent="-514080">
              <a:lnSpc>
                <a:spcPct val="90000"/>
              </a:lnSpc>
              <a:spcBef>
                <a:spcPts val="1001"/>
              </a:spcBef>
              <a:buClr>
                <a:srgbClr val="000000"/>
              </a:buClr>
              <a:buFont typeface="Arial"/>
              <a:buAutoNum type="arabicPeriod"/>
            </a:pPr>
            <a:r>
              <a:rPr lang="ru-RU" sz="1800" b="0" strike="noStrike" spc="-1">
                <a:solidFill>
                  <a:srgbClr val="000000"/>
                </a:solidFill>
                <a:latin typeface="Calibri"/>
                <a:ea typeface="DejaVu Sans"/>
              </a:rPr>
              <a:t>Administram suplimente cu Iod 150-200 mcg, in perioada preconceptionala si in sarcina si lactatie pentru protectia glandei tiroide.</a:t>
            </a:r>
            <a:endParaRPr lang="ru-RU" sz="1800" b="0" strike="noStrike" spc="-1">
              <a:latin typeface="Arial"/>
            </a:endParaRPr>
          </a:p>
          <a:p>
            <a:pPr marL="514440" indent="-514080">
              <a:lnSpc>
                <a:spcPct val="90000"/>
              </a:lnSpc>
              <a:spcBef>
                <a:spcPts val="1001"/>
              </a:spcBef>
              <a:buClr>
                <a:srgbClr val="000000"/>
              </a:buClr>
              <a:buFont typeface="Arial"/>
              <a:buAutoNum type="arabicPeriod"/>
            </a:pPr>
            <a:r>
              <a:rPr lang="ru-RU" sz="1800" b="0" strike="noStrike" spc="-1">
                <a:solidFill>
                  <a:srgbClr val="000000"/>
                </a:solidFill>
                <a:latin typeface="Calibri"/>
                <a:ea typeface="DejaVu Sans"/>
              </a:rPr>
              <a:t>Suplimentarea cu seleniu in doza 50-100 mcg se indica in tarile cu aport scazut de seleniu din alimentatie.</a:t>
            </a:r>
            <a:endParaRPr lang="ru-RU" sz="1800" b="0" strike="noStrike" spc="-1">
              <a:latin typeface="Arial"/>
            </a:endParaRPr>
          </a:p>
          <a:p>
            <a:pPr>
              <a:lnSpc>
                <a:spcPct val="90000"/>
              </a:lnSpc>
              <a:spcBef>
                <a:spcPts val="1001"/>
              </a:spcBef>
            </a:pPr>
            <a:endParaRPr lang="ru-RU" sz="1800" b="0" strike="noStrike" spc="-1">
              <a:latin typeface="Arial"/>
            </a:endParaRPr>
          </a:p>
          <a:p>
            <a:pPr>
              <a:lnSpc>
                <a:spcPct val="90000"/>
              </a:lnSpc>
              <a:spcBef>
                <a:spcPts val="1001"/>
              </a:spcBef>
            </a:pPr>
            <a:endParaRPr lang="ru-RU" sz="1800" b="0" strike="noStrike" spc="-1">
              <a:latin typeface="Arial"/>
            </a:endParaRPr>
          </a:p>
          <a:p>
            <a:pPr>
              <a:lnSpc>
                <a:spcPct val="90000"/>
              </a:lnSpc>
              <a:spcBef>
                <a:spcPts val="1001"/>
              </a:spcBef>
            </a:pPr>
            <a:endParaRPr lang="ru-RU" sz="1800" b="0" strike="noStrike" spc="-1">
              <a:latin typeface="Arial"/>
            </a:endParaRPr>
          </a:p>
          <a:p>
            <a:pPr>
              <a:lnSpc>
                <a:spcPct val="90000"/>
              </a:lnSpc>
              <a:spcBef>
                <a:spcPts val="1001"/>
              </a:spcBef>
            </a:pPr>
            <a:endParaRPr lang="ru-RU" sz="1800" b="0" strike="noStrike" spc="-1">
              <a:latin typeface="Arial"/>
            </a:endParaRPr>
          </a:p>
        </p:txBody>
      </p:sp>
      <p:sp>
        <p:nvSpPr>
          <p:cNvPr id="425" name="CustomShape 4"/>
          <p:cNvSpPr/>
          <p:nvPr/>
        </p:nvSpPr>
        <p:spPr>
          <a:xfrm>
            <a:off x="838440" y="6044760"/>
            <a:ext cx="10514880" cy="4932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90000"/>
              </a:lnSpc>
            </a:pPr>
            <a:r>
              <a:rPr lang="ru-RU" sz="1200" b="0" i="1" strike="noStrike" spc="-1">
                <a:solidFill>
                  <a:srgbClr val="000000"/>
                </a:solidFill>
                <a:latin typeface="Arial"/>
                <a:ea typeface="DejaVu Sans"/>
              </a:rPr>
              <a:t>“Nutrient interactions and their role in protection from chronic diseases Multiple nutritional factors and thyroid disease, with particular reference to autoimmune thyroid disease” </a:t>
            </a:r>
            <a:r>
              <a:rPr lang="ru-RU" sz="1200" b="0" strike="noStrike" spc="-1">
                <a:solidFill>
                  <a:srgbClr val="000000"/>
                </a:solidFill>
                <a:latin typeface="Arial"/>
                <a:ea typeface="DejaVu Sans"/>
              </a:rPr>
              <a:t>Margaret P. Rayman Department of Nutritional Sciences, Faculty of Health and Medical Sciences, University of Surrey, Guildford GU2 7XH, UK, 2018</a:t>
            </a:r>
            <a:endParaRPr lang="ru-RU" sz="1200" b="0" strike="noStrike" spc="-1">
              <a:latin typeface="Arial"/>
            </a:endParaRPr>
          </a:p>
        </p:txBody>
      </p:sp>
      <p:pic>
        <p:nvPicPr>
          <p:cNvPr id="426" name="Picture 2"/>
          <p:cNvPicPr/>
          <p:nvPr/>
        </p:nvPicPr>
        <p:blipFill>
          <a:blip r:embed="rId2"/>
          <a:srcRect l="10085" t="3844" r="15184" b="2078"/>
          <a:stretch/>
        </p:blipFill>
        <p:spPr>
          <a:xfrm>
            <a:off x="5832000" y="1152000"/>
            <a:ext cx="6159960" cy="4608000"/>
          </a:xfrm>
          <a:prstGeom prst="rect">
            <a:avLst/>
          </a:prstGeom>
          <a:ln>
            <a:noFill/>
          </a:ln>
        </p:spPr>
      </p:pic>
      <p:pic>
        <p:nvPicPr>
          <p:cNvPr id="427" name="Рисунок 1"/>
          <p:cNvPicPr/>
          <p:nvPr/>
        </p:nvPicPr>
        <p:blipFill>
          <a:blip r:embed="rId3"/>
          <a:stretch/>
        </p:blipFill>
        <p:spPr>
          <a:xfrm>
            <a:off x="10172880" y="218520"/>
            <a:ext cx="1876320" cy="1563480"/>
          </a:xfrm>
          <a:prstGeom prst="rect">
            <a:avLst/>
          </a:prstGeom>
          <a:ln>
            <a:noFill/>
          </a:ln>
        </p:spPr>
      </p:pic>
    </p:spTree>
    <p:extLst>
      <p:ext uri="{BB962C8B-B14F-4D97-AF65-F5344CB8AC3E}">
        <p14:creationId xmlns:p14="http://schemas.microsoft.com/office/powerpoint/2010/main" val="71881917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TextShape 1"/>
          <p:cNvSpPr txBox="1"/>
          <p:nvPr/>
        </p:nvSpPr>
        <p:spPr>
          <a:xfrm>
            <a:off x="838080" y="365040"/>
            <a:ext cx="10515240" cy="1325160"/>
          </a:xfrm>
          <a:prstGeom prst="rect">
            <a:avLst/>
          </a:prstGeom>
          <a:noFill/>
          <a:ln>
            <a:noFill/>
          </a:ln>
        </p:spPr>
        <p:txBody>
          <a:bodyPr lIns="0" tIns="0" rIns="0" bIns="0" anchor="ctr">
            <a:spAutoFit/>
          </a:bodyPr>
          <a:lstStyle/>
          <a:p>
            <a:r>
              <a:rPr lang="en-US" sz="4400" b="1" strike="noStrike" spc="-1">
                <a:solidFill>
                  <a:srgbClr val="002060"/>
                </a:solidFill>
                <a:latin typeface="Calibri Light"/>
              </a:rPr>
              <a:t>Cronotiroidologie</a:t>
            </a:r>
            <a:endParaRPr lang="en-US" sz="4400" b="0" strike="noStrike" spc="-1">
              <a:solidFill>
                <a:srgbClr val="000000"/>
              </a:solidFill>
              <a:latin typeface="Calibri"/>
            </a:endParaRPr>
          </a:p>
        </p:txBody>
      </p:sp>
      <p:sp>
        <p:nvSpPr>
          <p:cNvPr id="429" name="TextShape 2"/>
          <p:cNvSpPr txBox="1"/>
          <p:nvPr/>
        </p:nvSpPr>
        <p:spPr>
          <a:xfrm>
            <a:off x="609480" y="1604520"/>
            <a:ext cx="5006520" cy="3977280"/>
          </a:xfrm>
          <a:prstGeom prst="rect">
            <a:avLst/>
          </a:prstGeom>
          <a:noFill/>
          <a:ln>
            <a:noFill/>
          </a:ln>
        </p:spPr>
        <p:txBody>
          <a:bodyPr lIns="0" tIns="0" rIns="0" bIns="0">
            <a:normAutofit fontScale="47500" lnSpcReduction="20000"/>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SNC poseda capacitate de control dublu al funcției tiroidiene: </a:t>
            </a:r>
          </a:p>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1) Prin TRH si TSH</a:t>
            </a:r>
          </a:p>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2)prin inervatia autonoma directa a glandei tiroide</a:t>
            </a:r>
          </a:p>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Somnul are un efect inhibitor asupra secreției nocturne de TSH.</a:t>
            </a:r>
          </a:p>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Hormonii hipofizari, inclusiv TSH, și hormonii tiroidieni sint secretati intr-un ritm ultradian și ritmicitate infradiană.</a:t>
            </a:r>
          </a:p>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In perioadele de post a fost observata scaderea amplitutinii oscilatiilor ultradiene ale TSH</a:t>
            </a:r>
          </a:p>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Scaderea nivelurilor de fT3 si fT4 precede tulburarile de dispozitie, pe cind cresterea anxietatii apare inainte de scaderea nivelului de fT3, fara influenta asupra nivelului de fT4.</a:t>
            </a:r>
          </a:p>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 Somnul și ritmul circadian sunt principalele componente ale reglării metabolismului energetic, alaturi de hormonii tiroidieni.</a:t>
            </a:r>
          </a:p>
        </p:txBody>
      </p:sp>
      <p:sp>
        <p:nvSpPr>
          <p:cNvPr id="430" name="TextShape 3"/>
          <p:cNvSpPr txBox="1"/>
          <p:nvPr/>
        </p:nvSpPr>
        <p:spPr>
          <a:xfrm>
            <a:off x="432000" y="6408000"/>
            <a:ext cx="11088000" cy="243000"/>
          </a:xfrm>
          <a:prstGeom prst="rect">
            <a:avLst/>
          </a:prstGeom>
          <a:noFill/>
          <a:ln>
            <a:noFill/>
          </a:ln>
        </p:spPr>
        <p:txBody>
          <a:bodyPr lIns="90000" tIns="45000" rIns="90000" bIns="45000">
            <a:spAutoFit/>
          </a:bodyPr>
          <a:lstStyle/>
          <a:p>
            <a:r>
              <a:rPr lang="ru-RU" sz="1200" b="0" i="1" strike="noStrike" spc="-1">
                <a:latin typeface="Calibri"/>
              </a:rPr>
              <a:t>„ACȚIUNEA RITMULUI CIRCADIAN ASUPRA METABOLISMULUI ȘI ECHILIBRULUI ENERGETIC“</a:t>
            </a:r>
            <a:r>
              <a:rPr lang="ru-RU" sz="1200" b="0" strike="noStrike" spc="-1">
                <a:latin typeface="Calibri"/>
              </a:rPr>
              <a:t> Spatar Vlada, conf. Unv. d.s.m Protopop Svetlana</a:t>
            </a:r>
          </a:p>
        </p:txBody>
      </p:sp>
      <p:pic>
        <p:nvPicPr>
          <p:cNvPr id="431" name="Рисунок 430"/>
          <p:cNvPicPr/>
          <p:nvPr/>
        </p:nvPicPr>
        <p:blipFill>
          <a:blip r:embed="rId2"/>
          <a:stretch/>
        </p:blipFill>
        <p:spPr>
          <a:xfrm>
            <a:off x="6192000" y="1368000"/>
            <a:ext cx="5328000" cy="4680000"/>
          </a:xfrm>
          <a:prstGeom prst="rect">
            <a:avLst/>
          </a:prstGeom>
          <a:ln>
            <a:noFill/>
          </a:ln>
        </p:spPr>
      </p:pic>
      <p:pic>
        <p:nvPicPr>
          <p:cNvPr id="432" name="Рисунок 1"/>
          <p:cNvPicPr/>
          <p:nvPr/>
        </p:nvPicPr>
        <p:blipFill>
          <a:blip r:embed="rId3"/>
          <a:stretch/>
        </p:blipFill>
        <p:spPr>
          <a:xfrm>
            <a:off x="10172880" y="218160"/>
            <a:ext cx="1876320" cy="1563480"/>
          </a:xfrm>
          <a:prstGeom prst="rect">
            <a:avLst/>
          </a:prstGeom>
          <a:ln>
            <a:noFill/>
          </a:ln>
        </p:spPr>
      </p:pic>
    </p:spTree>
    <p:extLst>
      <p:ext uri="{BB962C8B-B14F-4D97-AF65-F5344CB8AC3E}">
        <p14:creationId xmlns:p14="http://schemas.microsoft.com/office/powerpoint/2010/main" val="362718789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CustomShape 1"/>
          <p:cNvSpPr/>
          <p:nvPr/>
        </p:nvSpPr>
        <p:spPr>
          <a:xfrm>
            <a:off x="609480" y="1604520"/>
            <a:ext cx="10972080" cy="3976920"/>
          </a:xfrm>
          <a:prstGeom prst="rect">
            <a:avLst/>
          </a:prstGeom>
          <a:noFill/>
          <a:ln>
            <a:noFill/>
          </a:ln>
        </p:spPr>
        <p:style>
          <a:lnRef idx="0">
            <a:scrgbClr r="0" g="0" b="0"/>
          </a:lnRef>
          <a:fillRef idx="0">
            <a:scrgbClr r="0" g="0" b="0"/>
          </a:fillRef>
          <a:effectRef idx="0">
            <a:scrgbClr r="0" g="0" b="0"/>
          </a:effectRef>
          <a:fontRef idx="minor"/>
        </p:style>
      </p:sp>
      <p:sp>
        <p:nvSpPr>
          <p:cNvPr id="434" name="TextShape 2"/>
          <p:cNvSpPr txBox="1"/>
          <p:nvPr/>
        </p:nvSpPr>
        <p:spPr>
          <a:xfrm>
            <a:off x="838080" y="722880"/>
            <a:ext cx="10514880" cy="609120"/>
          </a:xfrm>
          <a:prstGeom prst="rect">
            <a:avLst/>
          </a:prstGeom>
          <a:noFill/>
          <a:ln>
            <a:noFill/>
          </a:ln>
        </p:spPr>
        <p:txBody>
          <a:bodyPr lIns="0" tIns="0" rIns="0" bIns="0" anchor="ctr">
            <a:noAutofit/>
          </a:bodyPr>
          <a:lstStyle/>
          <a:p>
            <a:pPr algn="ctr">
              <a:lnSpc>
                <a:spcPct val="90000"/>
              </a:lnSpc>
            </a:pPr>
            <a:r>
              <a:rPr lang="x-none" sz="4400" b="1" strike="noStrike" spc="-1">
                <a:solidFill>
                  <a:srgbClr val="002060"/>
                </a:solidFill>
                <a:latin typeface="Calibri Light"/>
                <a:ea typeface="DejaVu Sans"/>
              </a:rPr>
              <a:t>Mesaje cheie</a:t>
            </a:r>
            <a:endParaRPr lang="x-none" sz="4400" b="0" strike="noStrike" spc="-1">
              <a:solidFill>
                <a:srgbClr val="000000"/>
              </a:solidFill>
              <a:latin typeface="Arial"/>
            </a:endParaRPr>
          </a:p>
        </p:txBody>
      </p:sp>
      <p:sp>
        <p:nvSpPr>
          <p:cNvPr id="435" name="TextShape 3"/>
          <p:cNvSpPr txBox="1"/>
          <p:nvPr/>
        </p:nvSpPr>
        <p:spPr>
          <a:xfrm>
            <a:off x="838080" y="1490040"/>
            <a:ext cx="10514880" cy="5079600"/>
          </a:xfrm>
          <a:prstGeom prst="rect">
            <a:avLst/>
          </a:prstGeom>
          <a:noFill/>
          <a:ln>
            <a:noFill/>
          </a:ln>
        </p:spPr>
        <p:txBody>
          <a:bodyPr lIns="0" tIns="0" rIns="0" bIns="0">
            <a:noAutofit/>
          </a:bodyPr>
          <a:lstStyle/>
          <a:p>
            <a:pPr marL="343080" indent="-342720">
              <a:lnSpc>
                <a:spcPct val="150000"/>
              </a:lnSpc>
              <a:spcBef>
                <a:spcPts val="1001"/>
              </a:spcBef>
              <a:buClr>
                <a:srgbClr val="000000"/>
              </a:buClr>
              <a:buFont typeface="Wingdings" charset="2"/>
              <a:buChar char=""/>
            </a:pPr>
            <a:r>
              <a:rPr lang="x-none" sz="2000" b="0" strike="noStrike" spc="-1">
                <a:solidFill>
                  <a:srgbClr val="000000"/>
                </a:solidFill>
                <a:latin typeface="Calibri"/>
                <a:ea typeface="DejaVu Sans"/>
              </a:rPr>
              <a:t>Atit excesul cit si deficitul de alimente/suplimente alimentare pot aduce daune sanatatii, in general si glandei tiroide, in special.</a:t>
            </a:r>
            <a:endParaRPr lang="x-none" sz="2000" b="0" strike="noStrike" spc="-1">
              <a:solidFill>
                <a:srgbClr val="000000"/>
              </a:solidFill>
              <a:latin typeface="Arial"/>
            </a:endParaRPr>
          </a:p>
          <a:p>
            <a:pPr marL="343080" indent="-342720">
              <a:lnSpc>
                <a:spcPct val="150000"/>
              </a:lnSpc>
              <a:spcBef>
                <a:spcPts val="1001"/>
              </a:spcBef>
              <a:buClr>
                <a:srgbClr val="000000"/>
              </a:buClr>
              <a:buFont typeface="Wingdings" charset="2"/>
              <a:buChar char=""/>
            </a:pPr>
            <a:r>
              <a:rPr lang="x-none" sz="2000" b="0" strike="noStrike" spc="-1">
                <a:solidFill>
                  <a:srgbClr val="000000"/>
                </a:solidFill>
                <a:latin typeface="Calibri"/>
                <a:ea typeface="DejaVu Sans"/>
              </a:rPr>
              <a:t>Echilibrul intre efort si odihna, aport alimentar si pauze intre mese, echilibrul psihoemotional ar fi o directie de dezvoltare a sanatatii durabile.</a:t>
            </a:r>
            <a:endParaRPr lang="x-none" sz="2000" b="0" strike="noStrike" spc="-1">
              <a:solidFill>
                <a:srgbClr val="000000"/>
              </a:solidFill>
              <a:latin typeface="Arial"/>
            </a:endParaRPr>
          </a:p>
          <a:p>
            <a:pPr marL="343080" indent="-342720">
              <a:lnSpc>
                <a:spcPct val="150000"/>
              </a:lnSpc>
              <a:spcBef>
                <a:spcPts val="1001"/>
              </a:spcBef>
              <a:buClr>
                <a:srgbClr val="000000"/>
              </a:buClr>
              <a:buFont typeface="Wingdings" charset="2"/>
              <a:buChar char=""/>
            </a:pPr>
            <a:r>
              <a:rPr lang="x-none" sz="2000" b="0" strike="noStrike" spc="-1">
                <a:solidFill>
                  <a:srgbClr val="000000"/>
                </a:solidFill>
                <a:latin typeface="Calibri"/>
                <a:ea typeface="DejaVu Sans"/>
              </a:rPr>
              <a:t>Activitati consecvente, bazate pe principiile alimentare sanatoase orientate catre necesitatile individuale ale fiecaruia vor mentine sanatate si energia pe termen lung.</a:t>
            </a:r>
            <a:endParaRPr lang="x-none" sz="2000" b="0" strike="noStrike" spc="-1">
              <a:solidFill>
                <a:srgbClr val="000000"/>
              </a:solidFill>
              <a:latin typeface="Arial"/>
            </a:endParaRPr>
          </a:p>
          <a:p>
            <a:pPr marL="343080" indent="-342720">
              <a:lnSpc>
                <a:spcPct val="150000"/>
              </a:lnSpc>
              <a:spcBef>
                <a:spcPts val="1001"/>
              </a:spcBef>
              <a:buClr>
                <a:srgbClr val="000000"/>
              </a:buClr>
              <a:buFont typeface="Wingdings" charset="2"/>
              <a:buChar char=""/>
            </a:pPr>
            <a:r>
              <a:rPr lang="x-none" sz="2000" b="0" strike="noStrike" spc="-1">
                <a:solidFill>
                  <a:srgbClr val="000000"/>
                </a:solidFill>
                <a:latin typeface="Calibri"/>
                <a:ea typeface="DejaVu Sans"/>
              </a:rPr>
              <a:t>Statutul optimal al Iodului, Fierului si Seleniului este crucial pentru sanatatea glandei tiroide</a:t>
            </a:r>
            <a:r>
              <a:rPr lang="x-none" sz="2400" b="0" strike="noStrike" spc="-1">
                <a:solidFill>
                  <a:srgbClr val="000000"/>
                </a:solidFill>
                <a:latin typeface="Times New Roman"/>
                <a:ea typeface="DejaVu Sans"/>
              </a:rPr>
              <a:t>.</a:t>
            </a:r>
            <a:endParaRPr lang="x-none" sz="2400" b="0" strike="noStrike" spc="-1">
              <a:solidFill>
                <a:srgbClr val="000000"/>
              </a:solidFill>
              <a:latin typeface="Arial"/>
            </a:endParaRPr>
          </a:p>
        </p:txBody>
      </p:sp>
      <p:pic>
        <p:nvPicPr>
          <p:cNvPr id="436" name="Рисунок 1"/>
          <p:cNvPicPr/>
          <p:nvPr/>
        </p:nvPicPr>
        <p:blipFill>
          <a:blip r:embed="rId2"/>
          <a:stretch/>
        </p:blipFill>
        <p:spPr>
          <a:xfrm>
            <a:off x="10172880" y="218520"/>
            <a:ext cx="1876320" cy="1563480"/>
          </a:xfrm>
          <a:prstGeom prst="rect">
            <a:avLst/>
          </a:prstGeom>
          <a:ln>
            <a:noFill/>
          </a:ln>
        </p:spPr>
      </p:pic>
    </p:spTree>
    <p:extLst>
      <p:ext uri="{BB962C8B-B14F-4D97-AF65-F5344CB8AC3E}">
        <p14:creationId xmlns:p14="http://schemas.microsoft.com/office/powerpoint/2010/main" val="125868278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3044687" y="5486400"/>
            <a:ext cx="3554895" cy="954087"/>
          </a:xfrm>
        </p:spPr>
        <p:txBody>
          <a:bodyPr>
            <a:normAutofit/>
          </a:bodyPr>
          <a:lstStyle/>
          <a:p>
            <a:pPr algn="r"/>
            <a:r>
              <a:rPr lang="en-US" dirty="0" err="1" smtClean="0"/>
              <a:t>Zinaida</a:t>
            </a:r>
            <a:r>
              <a:rPr lang="en-US" dirty="0" smtClean="0"/>
              <a:t> Alexa</a:t>
            </a:r>
            <a:endParaRPr lang="ro-MD" dirty="0" smtClean="0"/>
          </a:p>
          <a:p>
            <a:pPr algn="r"/>
            <a:r>
              <a:rPr lang="ro-MD" dirty="0" smtClean="0"/>
              <a:t>Medic endocrinolog</a:t>
            </a:r>
            <a:endParaRPr lang="en-US" dirty="0"/>
          </a:p>
        </p:txBody>
      </p:sp>
      <p:pic>
        <p:nvPicPr>
          <p:cNvPr id="5" name="Рисунок 4"/>
          <p:cNvPicPr>
            <a:picLocks noChangeAspect="1"/>
          </p:cNvPicPr>
          <p:nvPr/>
        </p:nvPicPr>
        <p:blipFill rotWithShape="1">
          <a:blip r:embed="rId2"/>
          <a:srcRect b="4323"/>
          <a:stretch/>
        </p:blipFill>
        <p:spPr>
          <a:xfrm>
            <a:off x="7085019" y="318052"/>
            <a:ext cx="5106981" cy="6361043"/>
          </a:xfrm>
          <a:prstGeom prst="rect">
            <a:avLst/>
          </a:prstGeom>
        </p:spPr>
      </p:pic>
      <p:sp>
        <p:nvSpPr>
          <p:cNvPr id="3" name="Заголовок 2"/>
          <p:cNvSpPr>
            <a:spLocks noGrp="1"/>
          </p:cNvSpPr>
          <p:nvPr>
            <p:ph type="ctrTitle"/>
          </p:nvPr>
        </p:nvSpPr>
        <p:spPr>
          <a:xfrm>
            <a:off x="99391" y="2678981"/>
            <a:ext cx="7464287" cy="1128810"/>
          </a:xfrm>
        </p:spPr>
        <p:txBody>
          <a:bodyPr>
            <a:noAutofit/>
          </a:bodyPr>
          <a:lstStyle/>
          <a:p>
            <a:r>
              <a:rPr lang="en-US" sz="4400" b="1" dirty="0" err="1" smtClean="0">
                <a:solidFill>
                  <a:srgbClr val="002060"/>
                </a:solidFill>
              </a:rPr>
              <a:t>Funcția</a:t>
            </a:r>
            <a:r>
              <a:rPr lang="en-US" sz="4400" b="1" dirty="0" smtClean="0">
                <a:solidFill>
                  <a:srgbClr val="002060"/>
                </a:solidFill>
              </a:rPr>
              <a:t> </a:t>
            </a:r>
            <a:r>
              <a:rPr lang="en-US" sz="4400" b="1" dirty="0" err="1" smtClean="0">
                <a:solidFill>
                  <a:srgbClr val="002060"/>
                </a:solidFill>
              </a:rPr>
              <a:t>reproductivă</a:t>
            </a:r>
            <a:r>
              <a:rPr lang="en-US" sz="4400" b="1" dirty="0" smtClean="0">
                <a:solidFill>
                  <a:srgbClr val="002060"/>
                </a:solidFill>
              </a:rPr>
              <a:t> </a:t>
            </a:r>
            <a:r>
              <a:rPr lang="ro-MD" sz="4400" b="1" dirty="0" smtClean="0">
                <a:solidFill>
                  <a:srgbClr val="002060"/>
                </a:solidFill>
              </a:rPr>
              <a:t>și tiroida</a:t>
            </a:r>
            <a:endParaRPr lang="ro-MD" sz="4400" b="1" i="1" dirty="0" smtClean="0">
              <a:solidFill>
                <a:srgbClr val="002060"/>
              </a:solidFill>
            </a:endParaRPr>
          </a:p>
        </p:txBody>
      </p:sp>
    </p:spTree>
    <p:extLst>
      <p:ext uri="{BB962C8B-B14F-4D97-AF65-F5344CB8AC3E}">
        <p14:creationId xmlns:p14="http://schemas.microsoft.com/office/powerpoint/2010/main" val="389782906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bmj.com/content/1/2301/246.pdf-extract.jpeg"/>
          <p:cNvPicPr>
            <a:picLocks noChangeAspect="1" noChangeArrowheads="1"/>
          </p:cNvPicPr>
          <p:nvPr/>
        </p:nvPicPr>
        <p:blipFill>
          <a:blip r:embed="rId2" cstate="print"/>
          <a:srcRect l="5715" t="1497" r="5715" b="2994"/>
          <a:stretch>
            <a:fillRect/>
          </a:stretch>
        </p:blipFill>
        <p:spPr bwMode="auto">
          <a:xfrm>
            <a:off x="5977798" y="233915"/>
            <a:ext cx="5982133" cy="6496495"/>
          </a:xfrm>
          <a:prstGeom prst="rect">
            <a:avLst/>
          </a:prstGeom>
          <a:noFill/>
        </p:spPr>
      </p:pic>
      <p:sp>
        <p:nvSpPr>
          <p:cNvPr id="3" name="Прямоугольник 2"/>
          <p:cNvSpPr/>
          <p:nvPr/>
        </p:nvSpPr>
        <p:spPr>
          <a:xfrm>
            <a:off x="978022" y="626830"/>
            <a:ext cx="4455215" cy="3754874"/>
          </a:xfrm>
          <a:prstGeom prst="rect">
            <a:avLst/>
          </a:prstGeom>
        </p:spPr>
        <p:txBody>
          <a:bodyPr wrap="square">
            <a:spAutoFit/>
          </a:bodyPr>
          <a:lstStyle/>
          <a:p>
            <a:r>
              <a:rPr lang="ro-RO" sz="2400" b="1" dirty="0"/>
              <a:t>F Wellesley Kendle – 1905 – descrie o pacientă cu cretinism și pubertate precoce </a:t>
            </a:r>
          </a:p>
          <a:p>
            <a:endParaRPr lang="ro-RO" dirty="0"/>
          </a:p>
          <a:p>
            <a:r>
              <a:rPr lang="ro-RO" sz="2000" b="1" dirty="0"/>
              <a:t>Legătura dintre patologia tiroidiană și tulburările sistemului reproductiv</a:t>
            </a:r>
            <a:r>
              <a:rPr lang="ro-RO" sz="2000" dirty="0"/>
              <a:t>, astfel încât atât hipotiroida și hipertiroidia primară pot produce la femei și bărbați  diferite disfuncții gonadice</a:t>
            </a:r>
            <a:r>
              <a:rPr lang="en-US" sz="2000" dirty="0"/>
              <a:t>  </a:t>
            </a:r>
            <a:r>
              <a:rPr lang="ro-RO" sz="2000" dirty="0"/>
              <a:t> </a:t>
            </a:r>
            <a:r>
              <a:rPr lang="en-US" sz="1600" i="1" dirty="0"/>
              <a:t>[</a:t>
            </a:r>
            <a:r>
              <a:rPr lang="en-US" sz="1600" i="1" dirty="0" err="1"/>
              <a:t>Röjdmark</a:t>
            </a:r>
            <a:r>
              <a:rPr lang="en-US" sz="1600" i="1" dirty="0"/>
              <a:t> S,  1988,   Ford HC, 1992, </a:t>
            </a:r>
            <a:r>
              <a:rPr lang="en-US" sz="1600" i="1" dirty="0" err="1"/>
              <a:t>Abalovich</a:t>
            </a:r>
            <a:r>
              <a:rPr lang="en-US" sz="1600" i="1" dirty="0"/>
              <a:t> M, 1999,  </a:t>
            </a:r>
            <a:r>
              <a:rPr lang="en-US" sz="1600" i="1" dirty="0" err="1"/>
              <a:t>Krassas</a:t>
            </a:r>
            <a:r>
              <a:rPr lang="en-US" sz="1600" i="1" dirty="0"/>
              <a:t> GE,  1994, </a:t>
            </a:r>
            <a:r>
              <a:rPr lang="en-US" sz="1600" i="1" dirty="0" err="1"/>
              <a:t>Krassas</a:t>
            </a:r>
            <a:r>
              <a:rPr lang="en-US" sz="1600" i="1" dirty="0"/>
              <a:t> GE 2000,  </a:t>
            </a:r>
            <a:r>
              <a:rPr lang="en-US" sz="1600" i="1" dirty="0" err="1"/>
              <a:t>Perros</a:t>
            </a:r>
            <a:r>
              <a:rPr lang="en-US" sz="1600" i="1" dirty="0"/>
              <a:t> P 2003 ]</a:t>
            </a:r>
            <a:endParaRPr lang="ru-RU" sz="1600" i="1" dirty="0"/>
          </a:p>
        </p:txBody>
      </p:sp>
      <p:cxnSp>
        <p:nvCxnSpPr>
          <p:cNvPr id="6" name="Прямая соединительная линия 5"/>
          <p:cNvCxnSpPr/>
          <p:nvPr/>
        </p:nvCxnSpPr>
        <p:spPr>
          <a:xfrm>
            <a:off x="6486032" y="1851216"/>
            <a:ext cx="2088232" cy="0"/>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8485497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lstStyle/>
          <a:p>
            <a:r>
              <a:rPr lang="ro-MD" b="1" dirty="0" smtClean="0">
                <a:solidFill>
                  <a:srgbClr val="002060"/>
                </a:solidFill>
              </a:rPr>
              <a:t>Agenda</a:t>
            </a:r>
            <a:endParaRPr lang="en-US" b="1" dirty="0">
              <a:solidFill>
                <a:srgbClr val="002060"/>
              </a:solidFill>
            </a:endParaRPr>
          </a:p>
        </p:txBody>
      </p:sp>
      <p:sp>
        <p:nvSpPr>
          <p:cNvPr id="10" name="Объект 9"/>
          <p:cNvSpPr>
            <a:spLocks noGrp="1"/>
          </p:cNvSpPr>
          <p:nvPr>
            <p:ph idx="1"/>
          </p:nvPr>
        </p:nvSpPr>
        <p:spPr>
          <a:xfrm>
            <a:off x="838200" y="1696416"/>
            <a:ext cx="10515600" cy="4351338"/>
          </a:xfrm>
        </p:spPr>
        <p:txBody>
          <a:bodyPr>
            <a:normAutofit/>
          </a:bodyPr>
          <a:lstStyle/>
          <a:p>
            <a:pPr>
              <a:lnSpc>
                <a:spcPct val="150000"/>
              </a:lnSpc>
            </a:pPr>
            <a:r>
              <a:rPr lang="ro-MD" dirty="0" smtClean="0"/>
              <a:t>Efectele hormonilor tiroidieni asupra funcției reproductive;</a:t>
            </a:r>
          </a:p>
          <a:p>
            <a:pPr>
              <a:lnSpc>
                <a:spcPct val="150000"/>
              </a:lnSpc>
            </a:pPr>
            <a:r>
              <a:rPr lang="ro-MD" dirty="0" smtClean="0"/>
              <a:t>Impactul disfuncțiilor tiroidiene asupra funcției reproductive;</a:t>
            </a:r>
          </a:p>
          <a:p>
            <a:pPr>
              <a:lnSpc>
                <a:spcPct val="150000"/>
              </a:lnSpc>
            </a:pPr>
            <a:r>
              <a:rPr lang="ro-MD" dirty="0" smtClean="0"/>
              <a:t>Conduita hipotiroidiei în sarcină;</a:t>
            </a:r>
          </a:p>
          <a:p>
            <a:pPr>
              <a:lnSpc>
                <a:spcPct val="150000"/>
              </a:lnSpc>
            </a:pPr>
            <a:r>
              <a:rPr lang="ro-MD" dirty="0" smtClean="0"/>
              <a:t>Tehnologiile reproductive asistate.</a:t>
            </a:r>
          </a:p>
          <a:p>
            <a:pPr>
              <a:lnSpc>
                <a:spcPct val="150000"/>
              </a:lnSpc>
            </a:pPr>
            <a:endParaRPr lang="en-US" dirty="0"/>
          </a:p>
        </p:txBody>
      </p:sp>
    </p:spTree>
    <p:extLst>
      <p:ext uri="{BB962C8B-B14F-4D97-AF65-F5344CB8AC3E}">
        <p14:creationId xmlns:p14="http://schemas.microsoft.com/office/powerpoint/2010/main" val="188978271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17674" y="232107"/>
            <a:ext cx="8229600" cy="778098"/>
          </a:xfrm>
        </p:spPr>
        <p:txBody>
          <a:bodyPr>
            <a:normAutofit/>
          </a:bodyPr>
          <a:lstStyle/>
          <a:p>
            <a:r>
              <a:rPr lang="ro-RO" sz="3200" b="1" dirty="0">
                <a:solidFill>
                  <a:srgbClr val="002060"/>
                </a:solidFill>
                <a:latin typeface="+mn-lt"/>
              </a:rPr>
              <a:t>Mecanisme de acțiune a hormonilor tiroidieni</a:t>
            </a:r>
            <a:endParaRPr lang="ru-RU" sz="3200" b="1" dirty="0">
              <a:solidFill>
                <a:srgbClr val="002060"/>
              </a:solidFill>
              <a:latin typeface="+mn-lt"/>
            </a:endParaRPr>
          </a:p>
        </p:txBody>
      </p:sp>
      <p:graphicFrame>
        <p:nvGraphicFramePr>
          <p:cNvPr id="4" name="Содержимое 3"/>
          <p:cNvGraphicFramePr>
            <a:graphicFrameLocks noGrp="1"/>
          </p:cNvGraphicFramePr>
          <p:nvPr>
            <p:ph idx="1"/>
            <p:extLst/>
          </p:nvPr>
        </p:nvGraphicFramePr>
        <p:xfrm>
          <a:off x="1000699" y="1156771"/>
          <a:ext cx="8738212" cy="5464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Рисунок 4"/>
          <p:cNvPicPr>
            <a:picLocks noChangeAspect="1"/>
          </p:cNvPicPr>
          <p:nvPr/>
        </p:nvPicPr>
        <p:blipFill>
          <a:blip r:embed="rId7"/>
          <a:stretch>
            <a:fillRect/>
          </a:stretch>
        </p:blipFill>
        <p:spPr>
          <a:xfrm>
            <a:off x="9983972" y="217860"/>
            <a:ext cx="2065567" cy="1721306"/>
          </a:xfrm>
          <a:prstGeom prst="rect">
            <a:avLst/>
          </a:prstGeom>
        </p:spPr>
      </p:pic>
    </p:spTree>
    <p:extLst>
      <p:ext uri="{BB962C8B-B14F-4D97-AF65-F5344CB8AC3E}">
        <p14:creationId xmlns:p14="http://schemas.microsoft.com/office/powerpoint/2010/main" val="1128089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F72FAB-058D-6643-8823-5154C52558A6}"/>
              </a:ext>
            </a:extLst>
          </p:cNvPr>
          <p:cNvSpPr>
            <a:spLocks noGrp="1"/>
          </p:cNvSpPr>
          <p:nvPr>
            <p:ph type="title"/>
          </p:nvPr>
        </p:nvSpPr>
        <p:spPr>
          <a:xfrm>
            <a:off x="838200" y="365125"/>
            <a:ext cx="10515600" cy="603063"/>
          </a:xfrm>
        </p:spPr>
        <p:txBody>
          <a:bodyPr>
            <a:normAutofit fontScale="90000"/>
          </a:bodyPr>
          <a:lstStyle/>
          <a:p>
            <a:r>
              <a:rPr lang="x-none" sz="3200" b="1" dirty="0">
                <a:solidFill>
                  <a:srgbClr val="691920"/>
                </a:solidFill>
              </a:rPr>
              <a:t>Hipotiroidism la copii – diagnostic</a:t>
            </a:r>
            <a:br>
              <a:rPr lang="x-none" sz="3200" b="1" dirty="0">
                <a:solidFill>
                  <a:srgbClr val="691920"/>
                </a:solidFill>
              </a:rPr>
            </a:br>
            <a:endParaRPr lang="x-none" sz="3200" b="1" dirty="0"/>
          </a:p>
        </p:txBody>
      </p:sp>
      <p:graphicFrame>
        <p:nvGraphicFramePr>
          <p:cNvPr id="5" name="Table 8">
            <a:extLst>
              <a:ext uri="{FF2B5EF4-FFF2-40B4-BE49-F238E27FC236}">
                <a16:creationId xmlns:a16="http://schemas.microsoft.com/office/drawing/2014/main" xmlns="" id="{0DFE1B8B-5BE5-8949-8457-32A1FC34F754}"/>
              </a:ext>
            </a:extLst>
          </p:cNvPr>
          <p:cNvGraphicFramePr>
            <a:graphicFrameLocks noGrp="1"/>
          </p:cNvGraphicFramePr>
          <p:nvPr>
            <p:extLst/>
          </p:nvPr>
        </p:nvGraphicFramePr>
        <p:xfrm>
          <a:off x="6477454" y="365125"/>
          <a:ext cx="5417422" cy="4572000"/>
        </p:xfrm>
        <a:graphic>
          <a:graphicData uri="http://schemas.openxmlformats.org/drawingml/2006/table">
            <a:tbl>
              <a:tblPr firstRow="1" bandRow="1">
                <a:tableStyleId>{5C22544A-7EE6-4342-B048-85BDC9FD1C3A}</a:tableStyleId>
              </a:tblPr>
              <a:tblGrid>
                <a:gridCol w="2708711">
                  <a:extLst>
                    <a:ext uri="{9D8B030D-6E8A-4147-A177-3AD203B41FA5}">
                      <a16:colId xmlns:a16="http://schemas.microsoft.com/office/drawing/2014/main" xmlns="" val="1974575617"/>
                    </a:ext>
                  </a:extLst>
                </a:gridCol>
                <a:gridCol w="2708711">
                  <a:extLst>
                    <a:ext uri="{9D8B030D-6E8A-4147-A177-3AD203B41FA5}">
                      <a16:colId xmlns:a16="http://schemas.microsoft.com/office/drawing/2014/main" xmlns="" val="2981642649"/>
                    </a:ext>
                  </a:extLst>
                </a:gridCol>
              </a:tblGrid>
              <a:tr h="370840">
                <a:tc gridSpan="2">
                  <a:txBody>
                    <a:bodyPr/>
                    <a:lstStyle/>
                    <a:p>
                      <a:pPr algn="ctr"/>
                      <a:r>
                        <a:rPr lang="x-none" sz="1600" dirty="0"/>
                        <a:t>Semnele și simptomele de hipotiroidie                                         (în ordinea descrescătoare a frecvenței)</a:t>
                      </a:r>
                    </a:p>
                  </a:txBody>
                  <a:tcPr/>
                </a:tc>
                <a:tc hMerge="1">
                  <a:txBody>
                    <a:bodyPr/>
                    <a:lstStyle/>
                    <a:p>
                      <a:endParaRPr lang="x-none" dirty="0"/>
                    </a:p>
                  </a:txBody>
                  <a:tcPr/>
                </a:tc>
                <a:extLst>
                  <a:ext uri="{0D108BD9-81ED-4DB2-BD59-A6C34878D82A}">
                    <a16:rowId xmlns:a16="http://schemas.microsoft.com/office/drawing/2014/main" xmlns="" val="1403215996"/>
                  </a:ext>
                </a:extLst>
              </a:tr>
              <a:tr h="370840">
                <a:tc>
                  <a:txBody>
                    <a:bodyPr/>
                    <a:lstStyle/>
                    <a:p>
                      <a:pPr marL="285750" indent="-285750">
                        <a:buFont typeface="Arial" panose="020B0604020202020204" pitchFamily="34" charset="0"/>
                        <a:buChar char="•"/>
                      </a:pPr>
                      <a:r>
                        <a:rPr lang="x-none" sz="1600" dirty="0"/>
                        <a:t>Tegumente uscate și aspre, extremități reci</a:t>
                      </a:r>
                    </a:p>
                    <a:p>
                      <a:pPr marL="285750" indent="-285750">
                        <a:buFont typeface="Arial" panose="020B0604020202020204" pitchFamily="34" charset="0"/>
                        <a:buChar char="•"/>
                      </a:pPr>
                      <a:r>
                        <a:rPr lang="x-none" sz="1600" dirty="0"/>
                        <a:t>Aspect edemațiat al feței, mâinilor, picioarelor (mixedem)</a:t>
                      </a:r>
                    </a:p>
                    <a:p>
                      <a:pPr marL="285750" indent="-285750">
                        <a:buFont typeface="Arial" panose="020B0604020202020204" pitchFamily="34" charset="0"/>
                        <a:buChar char="•"/>
                      </a:pPr>
                      <a:r>
                        <a:rPr lang="x-none" sz="1600" dirty="0"/>
                        <a:t>Alopecie difuză</a:t>
                      </a:r>
                    </a:p>
                    <a:p>
                      <a:pPr marL="285750" indent="-285750">
                        <a:buFont typeface="Arial" panose="020B0604020202020204" pitchFamily="34" charset="0"/>
                        <a:buChar char="•"/>
                      </a:pPr>
                      <a:r>
                        <a:rPr lang="x-none" sz="1600" dirty="0"/>
                        <a:t>Bradicardie</a:t>
                      </a:r>
                    </a:p>
                    <a:p>
                      <a:pPr marL="285750" indent="-285750">
                        <a:buFont typeface="Arial" panose="020B0604020202020204" pitchFamily="34" charset="0"/>
                        <a:buChar char="•"/>
                      </a:pPr>
                      <a:r>
                        <a:rPr lang="x-none" sz="1600" dirty="0"/>
                        <a:t>Prelungirea fazei de relaxare a reflexelor osteotendinoase</a:t>
                      </a:r>
                    </a:p>
                    <a:p>
                      <a:pPr marL="285750" indent="-285750">
                        <a:buFont typeface="Arial" panose="020B0604020202020204" pitchFamily="34" charset="0"/>
                        <a:buChar char="•"/>
                      </a:pPr>
                      <a:r>
                        <a:rPr lang="x-none" sz="1600" dirty="0"/>
                        <a:t>Sindrom de canal carpian</a:t>
                      </a:r>
                    </a:p>
                    <a:p>
                      <a:pPr marL="285750" indent="-285750">
                        <a:buFont typeface="Arial" panose="020B0604020202020204" pitchFamily="34" charset="0"/>
                        <a:buChar char="•"/>
                      </a:pPr>
                      <a:r>
                        <a:rPr lang="x-none" sz="1600" dirty="0"/>
                        <a:t>Serozite</a:t>
                      </a:r>
                    </a:p>
                  </a:txBody>
                  <a:tcPr/>
                </a:tc>
                <a:tc>
                  <a:txBody>
                    <a:bodyPr/>
                    <a:lstStyle/>
                    <a:p>
                      <a:pPr marL="285750" indent="-285750">
                        <a:buFont typeface="Arial" panose="020B0604020202020204" pitchFamily="34" charset="0"/>
                        <a:buChar char="•"/>
                      </a:pPr>
                      <a:r>
                        <a:rPr lang="x-none" sz="1600" dirty="0"/>
                        <a:t>Fatigabilitate, astenie</a:t>
                      </a:r>
                    </a:p>
                    <a:p>
                      <a:pPr marL="285750" indent="-285750">
                        <a:buFont typeface="Arial" panose="020B0604020202020204" pitchFamily="34" charset="0"/>
                        <a:buChar char="•"/>
                      </a:pPr>
                      <a:r>
                        <a:rPr lang="x-none" sz="1600" dirty="0"/>
                        <a:t>Tegumente uscate</a:t>
                      </a:r>
                    </a:p>
                    <a:p>
                      <a:pPr marL="285750" indent="-285750">
                        <a:buFont typeface="Arial" panose="020B0604020202020204" pitchFamily="34" charset="0"/>
                        <a:buChar char="•"/>
                      </a:pPr>
                      <a:r>
                        <a:rPr lang="x-none" sz="1600" dirty="0"/>
                        <a:t>Senzație de frig</a:t>
                      </a:r>
                    </a:p>
                    <a:p>
                      <a:pPr marL="285750" indent="-285750">
                        <a:buFont typeface="Arial" panose="020B0604020202020204" pitchFamily="34" charset="0"/>
                        <a:buChar char="•"/>
                      </a:pPr>
                      <a:r>
                        <a:rPr lang="x-none" sz="1600" dirty="0"/>
                        <a:t>Căderea părului</a:t>
                      </a:r>
                    </a:p>
                    <a:p>
                      <a:pPr marL="285750" indent="-285750">
                        <a:buFont typeface="Arial" panose="020B0604020202020204" pitchFamily="34" charset="0"/>
                        <a:buChar char="•"/>
                      </a:pPr>
                      <a:r>
                        <a:rPr lang="x-none" sz="1600" dirty="0"/>
                        <a:t>Dificultăți de concentrare și tulburări de memorie</a:t>
                      </a:r>
                    </a:p>
                    <a:p>
                      <a:pPr marL="285750" indent="-285750">
                        <a:buFont typeface="Arial" panose="020B0604020202020204" pitchFamily="34" charset="0"/>
                        <a:buChar char="•"/>
                      </a:pPr>
                      <a:r>
                        <a:rPr lang="x-none" sz="1600" dirty="0"/>
                        <a:t>Constipație</a:t>
                      </a:r>
                    </a:p>
                    <a:p>
                      <a:pPr marL="285750" indent="-285750">
                        <a:buFont typeface="Arial" panose="020B0604020202020204" pitchFamily="34" charset="0"/>
                        <a:buChar char="•"/>
                      </a:pPr>
                      <a:r>
                        <a:rPr lang="x-none" sz="1600" dirty="0"/>
                        <a:t>Creștere în greutate cu apetit scăzut</a:t>
                      </a:r>
                    </a:p>
                    <a:p>
                      <a:pPr marL="285750" indent="-285750">
                        <a:buFont typeface="Arial" panose="020B0604020202020204" pitchFamily="34" charset="0"/>
                        <a:buChar char="•"/>
                      </a:pPr>
                      <a:r>
                        <a:rPr lang="x-none" sz="1600" dirty="0"/>
                        <a:t>Dispnee</a:t>
                      </a:r>
                    </a:p>
                    <a:p>
                      <a:pPr marL="285750" indent="-285750">
                        <a:buFont typeface="Arial" panose="020B0604020202020204" pitchFamily="34" charset="0"/>
                        <a:buChar char="•"/>
                      </a:pPr>
                      <a:r>
                        <a:rPr lang="x-none" sz="1600" dirty="0"/>
                        <a:t>Răgușeală</a:t>
                      </a:r>
                    </a:p>
                    <a:p>
                      <a:pPr marL="285750" indent="-285750">
                        <a:buFont typeface="Arial" panose="020B0604020202020204" pitchFamily="34" charset="0"/>
                        <a:buChar char="•"/>
                      </a:pPr>
                      <a:r>
                        <a:rPr lang="x-none" sz="1600" dirty="0"/>
                        <a:t>Menoragie (oligomenoree, amenoree)</a:t>
                      </a:r>
                    </a:p>
                    <a:p>
                      <a:pPr marL="285750" indent="-285750">
                        <a:buFont typeface="Arial" panose="020B0604020202020204" pitchFamily="34" charset="0"/>
                        <a:buChar char="•"/>
                      </a:pPr>
                      <a:r>
                        <a:rPr lang="x-none" sz="1600" dirty="0"/>
                        <a:t>Parestezii</a:t>
                      </a:r>
                    </a:p>
                    <a:p>
                      <a:pPr marL="285750" indent="-285750">
                        <a:buFont typeface="Arial" panose="020B0604020202020204" pitchFamily="34" charset="0"/>
                        <a:buChar char="•"/>
                      </a:pPr>
                      <a:r>
                        <a:rPr lang="x-none" sz="1600" dirty="0"/>
                        <a:t>Hipoacuzie</a:t>
                      </a:r>
                    </a:p>
                    <a:p>
                      <a:endParaRPr lang="x-none" sz="1600" dirty="0"/>
                    </a:p>
                  </a:txBody>
                  <a:tcPr/>
                </a:tc>
                <a:extLst>
                  <a:ext uri="{0D108BD9-81ED-4DB2-BD59-A6C34878D82A}">
                    <a16:rowId xmlns:a16="http://schemas.microsoft.com/office/drawing/2014/main" xmlns="" val="3991471431"/>
                  </a:ext>
                </a:extLst>
              </a:tr>
            </a:tbl>
          </a:graphicData>
        </a:graphic>
      </p:graphicFrame>
      <p:sp>
        <p:nvSpPr>
          <p:cNvPr id="6" name="Content Placeholder 5">
            <a:extLst>
              <a:ext uri="{FF2B5EF4-FFF2-40B4-BE49-F238E27FC236}">
                <a16:creationId xmlns:a16="http://schemas.microsoft.com/office/drawing/2014/main" xmlns="" id="{097F7B96-9193-2E46-9772-E1009FDEF0EE}"/>
              </a:ext>
            </a:extLst>
          </p:cNvPr>
          <p:cNvSpPr>
            <a:spLocks noGrp="1"/>
          </p:cNvSpPr>
          <p:nvPr>
            <p:ph idx="1"/>
          </p:nvPr>
        </p:nvSpPr>
        <p:spPr>
          <a:xfrm>
            <a:off x="626782" y="858186"/>
            <a:ext cx="5800912" cy="3243167"/>
          </a:xfrm>
        </p:spPr>
        <p:txBody>
          <a:bodyPr>
            <a:normAutofit/>
          </a:bodyPr>
          <a:lstStyle/>
          <a:p>
            <a:pPr algn="l"/>
            <a:r>
              <a:rPr lang="en-US" sz="1800" dirty="0" err="1">
                <a:solidFill>
                  <a:srgbClr val="000000"/>
                </a:solidFill>
                <a:latin typeface="Calibri" panose="020F0502020204030204" pitchFamily="34" charset="0"/>
                <a:cs typeface="Calibri" panose="020F0502020204030204" pitchFamily="34" charset="0"/>
              </a:rPr>
              <a:t>Instalare</a:t>
            </a:r>
            <a:r>
              <a:rPr lang="en-US" sz="1800" dirty="0">
                <a:solidFill>
                  <a:srgbClr val="000000"/>
                </a:solidFill>
                <a:latin typeface="Calibri" panose="020F0502020204030204" pitchFamily="34" charset="0"/>
                <a:cs typeface="Calibri" panose="020F0502020204030204" pitchFamily="34" charset="0"/>
              </a:rPr>
              <a:t> </a:t>
            </a:r>
            <a:r>
              <a:rPr lang="en-US" sz="1800" dirty="0" err="1">
                <a:solidFill>
                  <a:srgbClr val="000000"/>
                </a:solidFill>
                <a:latin typeface="Calibri" panose="020F0502020204030204" pitchFamily="34" charset="0"/>
                <a:cs typeface="Calibri" panose="020F0502020204030204" pitchFamily="34" charset="0"/>
              </a:rPr>
              <a:t>insidioasă</a:t>
            </a:r>
            <a:r>
              <a:rPr lang="en-US" sz="1800" dirty="0">
                <a:solidFill>
                  <a:srgbClr val="000000"/>
                </a:solidFill>
                <a:latin typeface="Calibri" panose="020F0502020204030204" pitchFamily="34" charset="0"/>
                <a:cs typeface="Calibri" panose="020F0502020204030204" pitchFamily="34" charset="0"/>
              </a:rPr>
              <a:t> a </a:t>
            </a:r>
            <a:r>
              <a:rPr lang="en-US" sz="1800" dirty="0" err="1">
                <a:solidFill>
                  <a:srgbClr val="000000"/>
                </a:solidFill>
                <a:latin typeface="Calibri" panose="020F0502020204030204" pitchFamily="34" charset="0"/>
                <a:cs typeface="Calibri" panose="020F0502020204030204" pitchFamily="34" charset="0"/>
              </a:rPr>
              <a:t>hipotioridismului</a:t>
            </a:r>
            <a:r>
              <a:rPr lang="en-US" sz="1800" dirty="0">
                <a:solidFill>
                  <a:srgbClr val="000000"/>
                </a:solidFill>
                <a:latin typeface="Calibri" panose="020F0502020204030204" pitchFamily="34" charset="0"/>
                <a:cs typeface="Calibri" panose="020F0502020204030204" pitchFamily="34" charset="0"/>
              </a:rPr>
              <a:t> la </a:t>
            </a:r>
            <a:r>
              <a:rPr lang="en-US" sz="1800" dirty="0" err="1">
                <a:solidFill>
                  <a:srgbClr val="000000"/>
                </a:solidFill>
                <a:latin typeface="Calibri" panose="020F0502020204030204" pitchFamily="34" charset="0"/>
                <a:cs typeface="Calibri" panose="020F0502020204030204" pitchFamily="34" charset="0"/>
              </a:rPr>
              <a:t>copii</a:t>
            </a:r>
            <a:endParaRPr lang="en-US" sz="1800" dirty="0">
              <a:solidFill>
                <a:srgbClr val="000000"/>
              </a:solidFill>
              <a:latin typeface="Calibri" panose="020F0502020204030204" pitchFamily="34" charset="0"/>
              <a:cs typeface="Calibri" panose="020F0502020204030204" pitchFamily="34" charset="0"/>
            </a:endParaRPr>
          </a:p>
          <a:p>
            <a:pPr algn="l"/>
            <a:r>
              <a:rPr lang="en-US" sz="1800" b="0" i="0" u="none" strike="noStrike" dirty="0" err="1">
                <a:solidFill>
                  <a:srgbClr val="000000"/>
                </a:solidFill>
                <a:effectLst/>
                <a:latin typeface="Calibri" panose="020F0502020204030204" pitchFamily="34" charset="0"/>
                <a:cs typeface="Calibri" panose="020F0502020204030204" pitchFamily="34" charset="0"/>
              </a:rPr>
              <a:t>Gușă</a:t>
            </a: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err="1">
                <a:solidFill>
                  <a:srgbClr val="000000"/>
                </a:solidFill>
                <a:effectLst/>
                <a:latin typeface="Calibri" panose="020F0502020204030204" pitchFamily="34" charset="0"/>
                <a:cs typeface="Calibri" panose="020F0502020204030204" pitchFamily="34" charset="0"/>
              </a:rPr>
              <a:t>depistată</a:t>
            </a: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err="1">
                <a:solidFill>
                  <a:srgbClr val="000000"/>
                </a:solidFill>
                <a:effectLst/>
                <a:latin typeface="Calibri" panose="020F0502020204030204" pitchFamily="34" charset="0"/>
                <a:cs typeface="Calibri" panose="020F0502020204030204" pitchFamily="34" charset="0"/>
              </a:rPr>
              <a:t>ocazional</a:t>
            </a:r>
            <a:endParaRPr lang="en-US" sz="1800" b="0" i="0" u="none" strike="noStrike" dirty="0">
              <a:solidFill>
                <a:srgbClr val="000000"/>
              </a:solidFill>
              <a:effectLst/>
              <a:latin typeface="Calibri" panose="020F0502020204030204" pitchFamily="34" charset="0"/>
              <a:cs typeface="Calibri" panose="020F0502020204030204" pitchFamily="34" charset="0"/>
            </a:endParaRPr>
          </a:p>
          <a:p>
            <a:pPr algn="l"/>
            <a:r>
              <a:rPr lang="en-US" sz="1800" b="0" i="0" u="none" strike="noStrike" dirty="0" err="1">
                <a:solidFill>
                  <a:srgbClr val="000000"/>
                </a:solidFill>
                <a:effectLst/>
                <a:latin typeface="Calibri" panose="020F0502020204030204" pitchFamily="34" charset="0"/>
                <a:cs typeface="Calibri" panose="020F0502020204030204" pitchFamily="34" charset="0"/>
              </a:rPr>
              <a:t>Reducerea</a:t>
            </a: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err="1">
                <a:solidFill>
                  <a:srgbClr val="000000"/>
                </a:solidFill>
                <a:effectLst/>
                <a:latin typeface="Calibri" panose="020F0502020204030204" pitchFamily="34" charset="0"/>
                <a:cs typeface="Calibri" panose="020F0502020204030204" pitchFamily="34" charset="0"/>
              </a:rPr>
              <a:t>ratei</a:t>
            </a:r>
            <a:r>
              <a:rPr lang="en-US" sz="1800" b="0" i="0" u="none" strike="noStrike" dirty="0">
                <a:solidFill>
                  <a:srgbClr val="000000"/>
                </a:solidFill>
                <a:effectLst/>
                <a:latin typeface="Calibri" panose="020F0502020204030204" pitchFamily="34" charset="0"/>
                <a:cs typeface="Calibri" panose="020F0502020204030204" pitchFamily="34" charset="0"/>
              </a:rPr>
              <a:t> de </a:t>
            </a:r>
            <a:r>
              <a:rPr lang="en-US" sz="1800" b="0" i="0" u="none" strike="noStrike" dirty="0" err="1">
                <a:solidFill>
                  <a:srgbClr val="000000"/>
                </a:solidFill>
                <a:effectLst/>
                <a:latin typeface="Calibri" panose="020F0502020204030204" pitchFamily="34" charset="0"/>
                <a:cs typeface="Calibri" panose="020F0502020204030204" pitchFamily="34" charset="0"/>
              </a:rPr>
              <a:t>creștere</a:t>
            </a: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err="1">
                <a:solidFill>
                  <a:srgbClr val="000000"/>
                </a:solidFill>
                <a:effectLst/>
                <a:latin typeface="Calibri" panose="020F0502020204030204" pitchFamily="34" charset="0"/>
                <a:cs typeface="Calibri" panose="020F0502020204030204" pitchFamily="34" charset="0"/>
              </a:rPr>
              <a:t>timp</a:t>
            </a:r>
            <a:r>
              <a:rPr lang="en-US" sz="1800" b="0" i="0" u="none" strike="noStrike" dirty="0">
                <a:solidFill>
                  <a:srgbClr val="000000"/>
                </a:solidFill>
                <a:effectLst/>
                <a:latin typeface="Calibri" panose="020F0502020204030204" pitchFamily="34" charset="0"/>
                <a:cs typeface="Calibri" panose="020F0502020204030204" pitchFamily="34" charset="0"/>
              </a:rPr>
              <a:t> de </a:t>
            </a:r>
            <a:r>
              <a:rPr lang="en-US" sz="1800" b="0" i="0" u="none" strike="noStrike" dirty="0" err="1">
                <a:solidFill>
                  <a:srgbClr val="000000"/>
                </a:solidFill>
                <a:effectLst/>
                <a:latin typeface="Calibri" panose="020F0502020204030204" pitchFamily="34" charset="0"/>
                <a:cs typeface="Calibri" panose="020F0502020204030204" pitchFamily="34" charset="0"/>
              </a:rPr>
              <a:t>câțiva</a:t>
            </a:r>
            <a:r>
              <a:rPr lang="en-US" sz="1800" b="0" i="0" u="none" strike="noStrike" dirty="0">
                <a:solidFill>
                  <a:srgbClr val="000000"/>
                </a:solidFill>
                <a:effectLst/>
                <a:latin typeface="Calibri" panose="020F0502020204030204" pitchFamily="34" charset="0"/>
                <a:cs typeface="Calibri" panose="020F0502020204030204" pitchFamily="34" charset="0"/>
              </a:rPr>
              <a:t> ani anterior </a:t>
            </a:r>
            <a:r>
              <a:rPr lang="en-US" sz="1800" b="0" i="0" u="none" strike="noStrike" dirty="0" err="1">
                <a:solidFill>
                  <a:srgbClr val="000000"/>
                </a:solidFill>
                <a:effectLst/>
                <a:latin typeface="Calibri" panose="020F0502020204030204" pitchFamily="34" charset="0"/>
                <a:cs typeface="Calibri" panose="020F0502020204030204" pitchFamily="34" charset="0"/>
              </a:rPr>
              <a:t>diagnosticului</a:t>
            </a:r>
            <a:r>
              <a:rPr lang="en-US" sz="1800" b="0" i="0" u="none" strike="noStrike" dirty="0">
                <a:solidFill>
                  <a:srgbClr val="000000"/>
                </a:solidFill>
                <a:effectLst/>
                <a:latin typeface="Calibri" panose="020F0502020204030204" pitchFamily="34" charset="0"/>
                <a:cs typeface="Calibri" panose="020F0502020204030204" pitchFamily="34" charset="0"/>
              </a:rPr>
              <a:t> </a:t>
            </a:r>
          </a:p>
          <a:p>
            <a:pPr algn="l"/>
            <a:r>
              <a:rPr lang="en-US" sz="1800" dirty="0" err="1">
                <a:solidFill>
                  <a:srgbClr val="000000"/>
                </a:solidFill>
                <a:latin typeface="Calibri" panose="020F0502020204030204" pitchFamily="34" charset="0"/>
                <a:cs typeface="Calibri" panose="020F0502020204030204" pitchFamily="34" charset="0"/>
              </a:rPr>
              <a:t>Suprapondere</a:t>
            </a:r>
            <a:endParaRPr lang="en-US" sz="1800" dirty="0">
              <a:solidFill>
                <a:srgbClr val="000000"/>
              </a:solidFill>
              <a:latin typeface="Calibri" panose="020F0502020204030204" pitchFamily="34" charset="0"/>
              <a:cs typeface="Calibri" panose="020F0502020204030204" pitchFamily="34" charset="0"/>
            </a:endParaRPr>
          </a:p>
          <a:p>
            <a:pPr algn="l"/>
            <a:r>
              <a:rPr lang="en-US" sz="1800" b="0" i="0" u="none" strike="noStrike" dirty="0" err="1">
                <a:solidFill>
                  <a:srgbClr val="000000"/>
                </a:solidFill>
                <a:effectLst/>
                <a:latin typeface="Calibri" panose="020F0502020204030204" pitchFamily="34" charset="0"/>
                <a:cs typeface="Calibri" panose="020F0502020204030204" pitchFamily="34" charset="0"/>
              </a:rPr>
              <a:t>Fața</a:t>
            </a: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err="1">
                <a:solidFill>
                  <a:srgbClr val="000000"/>
                </a:solidFill>
                <a:effectLst/>
                <a:latin typeface="Calibri" panose="020F0502020204030204" pitchFamily="34" charset="0"/>
                <a:cs typeface="Calibri" panose="020F0502020204030204" pitchFamily="34" charset="0"/>
              </a:rPr>
              <a:t>imatură</a:t>
            </a:r>
            <a:r>
              <a:rPr lang="en-US" sz="1800" b="0" i="0" u="none" strike="noStrike" dirty="0">
                <a:solidFill>
                  <a:srgbClr val="000000"/>
                </a:solidFill>
                <a:effectLst/>
                <a:latin typeface="Calibri" panose="020F0502020204030204" pitchFamily="34" charset="0"/>
                <a:cs typeface="Calibri" panose="020F0502020204030204" pitchFamily="34" charset="0"/>
              </a:rPr>
              <a:t> cu </a:t>
            </a:r>
            <a:r>
              <a:rPr lang="en-US" sz="1800" b="0" i="0" u="none" strike="noStrike" dirty="0" err="1">
                <a:solidFill>
                  <a:srgbClr val="000000"/>
                </a:solidFill>
                <a:effectLst/>
                <a:latin typeface="Calibri" panose="020F0502020204030204" pitchFamily="34" charset="0"/>
                <a:cs typeface="Calibri" panose="020F0502020204030204" pitchFamily="34" charset="0"/>
              </a:rPr>
              <a:t>punte</a:t>
            </a: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err="1">
                <a:solidFill>
                  <a:srgbClr val="000000"/>
                </a:solidFill>
                <a:effectLst/>
                <a:latin typeface="Calibri" panose="020F0502020204030204" pitchFamily="34" charset="0"/>
                <a:cs typeface="Calibri" panose="020F0502020204030204" pitchFamily="34" charset="0"/>
              </a:rPr>
              <a:t>nazală</a:t>
            </a: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err="1">
                <a:solidFill>
                  <a:srgbClr val="000000"/>
                </a:solidFill>
                <a:effectLst/>
                <a:latin typeface="Calibri" panose="020F0502020204030204" pitchFamily="34" charset="0"/>
                <a:cs typeface="Calibri" panose="020F0502020204030204" pitchFamily="34" charset="0"/>
              </a:rPr>
              <a:t>nedezvoltată</a:t>
            </a: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err="1">
                <a:solidFill>
                  <a:srgbClr val="000000"/>
                </a:solidFill>
                <a:effectLst/>
                <a:latin typeface="Calibri" panose="020F0502020204030204" pitchFamily="34" charset="0"/>
                <a:cs typeface="Calibri" panose="020F0502020204030204" pitchFamily="34" charset="0"/>
              </a:rPr>
              <a:t>proporții</a:t>
            </a: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err="1">
                <a:solidFill>
                  <a:srgbClr val="000000"/>
                </a:solidFill>
                <a:effectLst/>
                <a:latin typeface="Calibri" panose="020F0502020204030204" pitchFamily="34" charset="0"/>
                <a:cs typeface="Calibri" panose="020F0502020204030204" pitchFamily="34" charset="0"/>
              </a:rPr>
              <a:t>imature</a:t>
            </a: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err="1">
                <a:solidFill>
                  <a:srgbClr val="000000"/>
                </a:solidFill>
                <a:effectLst/>
                <a:latin typeface="Calibri" panose="020F0502020204030204" pitchFamily="34" charset="0"/>
                <a:cs typeface="Calibri" panose="020F0502020204030204" pitchFamily="34" charset="0"/>
              </a:rPr>
              <a:t>creșterea</a:t>
            </a: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err="1">
                <a:solidFill>
                  <a:srgbClr val="000000"/>
                </a:solidFill>
                <a:effectLst/>
                <a:latin typeface="Calibri" panose="020F0502020204030204" pitchFamily="34" charset="0"/>
                <a:cs typeface="Calibri" panose="020F0502020204030204" pitchFamily="34" charset="0"/>
              </a:rPr>
              <a:t>ratei</a:t>
            </a:r>
            <a:r>
              <a:rPr lang="en-US" sz="1800" b="0" i="0" u="none" strike="noStrike" dirty="0">
                <a:solidFill>
                  <a:srgbClr val="000000"/>
                </a:solidFill>
                <a:effectLst/>
                <a:latin typeface="Calibri" panose="020F0502020204030204" pitchFamily="34" charset="0"/>
                <a:cs typeface="Calibri" panose="020F0502020204030204" pitchFamily="34" charset="0"/>
              </a:rPr>
              <a:t> superior/inferior)</a:t>
            </a:r>
          </a:p>
          <a:p>
            <a:pPr algn="l"/>
            <a:r>
              <a:rPr lang="en-US" sz="1800" dirty="0" err="1">
                <a:solidFill>
                  <a:srgbClr val="000000"/>
                </a:solidFill>
                <a:latin typeface="Calibri" panose="020F0502020204030204" pitchFamily="34" charset="0"/>
                <a:cs typeface="Calibri" panose="020F0502020204030204" pitchFamily="34" charset="0"/>
              </a:rPr>
              <a:t>Întârzierea</a:t>
            </a:r>
            <a:r>
              <a:rPr lang="en-US" sz="1800" dirty="0">
                <a:solidFill>
                  <a:srgbClr val="000000"/>
                </a:solidFill>
                <a:latin typeface="Calibri" panose="020F0502020204030204" pitchFamily="34" charset="0"/>
                <a:cs typeface="Calibri" panose="020F0502020204030204" pitchFamily="34" charset="0"/>
              </a:rPr>
              <a:t> </a:t>
            </a:r>
            <a:r>
              <a:rPr lang="en-US" sz="1800" dirty="0" err="1">
                <a:solidFill>
                  <a:srgbClr val="000000"/>
                </a:solidFill>
                <a:latin typeface="Calibri" panose="020F0502020204030204" pitchFamily="34" charset="0"/>
                <a:cs typeface="Calibri" panose="020F0502020204030204" pitchFamily="34" charset="0"/>
              </a:rPr>
              <a:t>maturării</a:t>
            </a:r>
            <a:r>
              <a:rPr lang="en-US" sz="1800" dirty="0">
                <a:solidFill>
                  <a:srgbClr val="000000"/>
                </a:solidFill>
                <a:latin typeface="Calibri" panose="020F0502020204030204" pitchFamily="34" charset="0"/>
                <a:cs typeface="Calibri" panose="020F0502020204030204" pitchFamily="34" charset="0"/>
              </a:rPr>
              <a:t> </a:t>
            </a:r>
            <a:r>
              <a:rPr lang="en-US" sz="1800" dirty="0" err="1">
                <a:solidFill>
                  <a:srgbClr val="000000"/>
                </a:solidFill>
                <a:latin typeface="Calibri" panose="020F0502020204030204" pitchFamily="34" charset="0"/>
                <a:cs typeface="Calibri" panose="020F0502020204030204" pitchFamily="34" charset="0"/>
              </a:rPr>
              <a:t>dentare</a:t>
            </a:r>
            <a:r>
              <a:rPr lang="en-US" sz="1800" dirty="0">
                <a:solidFill>
                  <a:srgbClr val="000000"/>
                </a:solidFill>
                <a:latin typeface="Calibri" panose="020F0502020204030204" pitchFamily="34" charset="0"/>
                <a:cs typeface="Calibri" panose="020F0502020204030204" pitchFamily="34" charset="0"/>
              </a:rPr>
              <a:t>, </a:t>
            </a:r>
            <a:r>
              <a:rPr lang="en-US" sz="1800" dirty="0" err="1">
                <a:solidFill>
                  <a:srgbClr val="000000"/>
                </a:solidFill>
                <a:latin typeface="Calibri" panose="020F0502020204030204" pitchFamily="34" charset="0"/>
                <a:cs typeface="Calibri" panose="020F0502020204030204" pitchFamily="34" charset="0"/>
              </a:rPr>
              <a:t>scheletului</a:t>
            </a:r>
            <a:endParaRPr lang="en-US" sz="1800" b="0" i="0" u="none" strike="noStrike" dirty="0">
              <a:solidFill>
                <a:srgbClr val="000000"/>
              </a:solidFill>
              <a:effectLst/>
              <a:latin typeface="Calibri" panose="020F0502020204030204" pitchFamily="34" charset="0"/>
              <a:cs typeface="Calibri" panose="020F0502020204030204" pitchFamily="34" charset="0"/>
            </a:endParaRPr>
          </a:p>
          <a:p>
            <a:endParaRPr lang="x-none" sz="1800" dirty="0">
              <a:latin typeface="Calibri" panose="020F0502020204030204" pitchFamily="34" charset="0"/>
              <a:cs typeface="Calibri" panose="020F0502020204030204" pitchFamily="34" charset="0"/>
            </a:endParaRPr>
          </a:p>
        </p:txBody>
      </p:sp>
      <p:pic>
        <p:nvPicPr>
          <p:cNvPr id="7" name="Picture 2" descr="Figure 15-6. Sequential changes in physical appearance in a young girl who presented at 15 years of age with amenorrhea and hyperprolactinemia secondary to severe hypothyroidism.">
            <a:extLst>
              <a:ext uri="{FF2B5EF4-FFF2-40B4-BE49-F238E27FC236}">
                <a16:creationId xmlns:a16="http://schemas.microsoft.com/office/drawing/2014/main" xmlns="" id="{33598780-1D31-124F-AC75-0B08C0E39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67" y="4366104"/>
            <a:ext cx="8571806" cy="2346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176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2863" y="331788"/>
            <a:ext cx="8640726" cy="634082"/>
          </a:xfrm>
        </p:spPr>
        <p:txBody>
          <a:bodyPr>
            <a:noAutofit/>
          </a:bodyPr>
          <a:lstStyle/>
          <a:p>
            <a:pPr>
              <a:defRPr/>
            </a:pPr>
            <a:r>
              <a:rPr lang="ro-RO" sz="3600" b="1" dirty="0">
                <a:solidFill>
                  <a:srgbClr val="002060"/>
                </a:solidFill>
                <a:latin typeface="+mn-lt"/>
              </a:rPr>
              <a:t>Hipotiroidia și dereglările reproductive</a:t>
            </a:r>
            <a:endParaRPr lang="ru-RU" sz="3600" dirty="0">
              <a:solidFill>
                <a:srgbClr val="002060"/>
              </a:solidFill>
              <a:latin typeface="+mn-lt"/>
            </a:endParaRPr>
          </a:p>
        </p:txBody>
      </p:sp>
      <p:sp>
        <p:nvSpPr>
          <p:cNvPr id="4" name="Овал 3"/>
          <p:cNvSpPr/>
          <p:nvPr/>
        </p:nvSpPr>
        <p:spPr>
          <a:xfrm>
            <a:off x="4511824" y="2636912"/>
            <a:ext cx="1944216" cy="72008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ro-RO" sz="2400" b="1" dirty="0"/>
              <a:t>T</a:t>
            </a:r>
            <a:r>
              <a:rPr lang="ro-RO" sz="2400" b="1" baseline="-25000" dirty="0"/>
              <a:t>3</a:t>
            </a:r>
            <a:r>
              <a:rPr lang="ro-RO" sz="2400" b="1" dirty="0"/>
              <a:t>, T</a:t>
            </a:r>
            <a:r>
              <a:rPr lang="ro-RO" sz="2400" b="1" baseline="-25000" dirty="0"/>
              <a:t>4</a:t>
            </a:r>
            <a:r>
              <a:rPr lang="ru-RU" sz="2400" b="1" baseline="-25000" dirty="0"/>
              <a:t> </a:t>
            </a:r>
            <a:r>
              <a:rPr lang="ro-RO" sz="2400" b="1" dirty="0"/>
              <a:t>redus</a:t>
            </a:r>
            <a:endParaRPr lang="ru-RU" sz="2400" b="1" dirty="0"/>
          </a:p>
        </p:txBody>
      </p:sp>
      <p:sp>
        <p:nvSpPr>
          <p:cNvPr id="5" name="Скругленный прямоугольник 4"/>
          <p:cNvSpPr/>
          <p:nvPr/>
        </p:nvSpPr>
        <p:spPr>
          <a:xfrm>
            <a:off x="1847851" y="1484314"/>
            <a:ext cx="2087563" cy="865187"/>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dirty="0"/>
              <a:t>Crește TRH</a:t>
            </a:r>
            <a:endParaRPr lang="ru-RU" dirty="0"/>
          </a:p>
        </p:txBody>
      </p:sp>
      <p:sp>
        <p:nvSpPr>
          <p:cNvPr id="6" name="Скругленный прямоугольник 5"/>
          <p:cNvSpPr/>
          <p:nvPr/>
        </p:nvSpPr>
        <p:spPr>
          <a:xfrm>
            <a:off x="4583114" y="1557338"/>
            <a:ext cx="1728787" cy="647700"/>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dirty="0"/>
              <a:t>TSH </a:t>
            </a:r>
          </a:p>
          <a:p>
            <a:pPr algn="ctr">
              <a:defRPr/>
            </a:pPr>
            <a:r>
              <a:rPr lang="ro-RO" dirty="0"/>
              <a:t>majorat</a:t>
            </a:r>
            <a:endParaRPr lang="ru-RU" dirty="0"/>
          </a:p>
        </p:txBody>
      </p:sp>
      <p:sp>
        <p:nvSpPr>
          <p:cNvPr id="7" name="Скругленный прямоугольник 6"/>
          <p:cNvSpPr/>
          <p:nvPr/>
        </p:nvSpPr>
        <p:spPr>
          <a:xfrm>
            <a:off x="7175500" y="1557338"/>
            <a:ext cx="2160588" cy="863600"/>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sz="1600" dirty="0"/>
              <a:t>Scade sinteza S</a:t>
            </a:r>
            <a:r>
              <a:rPr lang="en-US" sz="1600" dirty="0"/>
              <a:t>H</a:t>
            </a:r>
            <a:r>
              <a:rPr lang="ro-RO" sz="1600" dirty="0"/>
              <a:t>BG</a:t>
            </a:r>
            <a:endParaRPr lang="ru-RU" sz="1600" dirty="0"/>
          </a:p>
        </p:txBody>
      </p:sp>
      <p:sp>
        <p:nvSpPr>
          <p:cNvPr id="8" name="Скругленный прямоугольник 7"/>
          <p:cNvSpPr/>
          <p:nvPr/>
        </p:nvSpPr>
        <p:spPr>
          <a:xfrm>
            <a:off x="7175501" y="2708275"/>
            <a:ext cx="2233613" cy="649288"/>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sz="1400" dirty="0"/>
              <a:t>Dereglarea conversiei estradiolului în estronă</a:t>
            </a:r>
            <a:endParaRPr lang="ru-RU" sz="1400" dirty="0"/>
          </a:p>
        </p:txBody>
      </p:sp>
      <p:sp>
        <p:nvSpPr>
          <p:cNvPr id="9" name="Скругленный прямоугольник 8"/>
          <p:cNvSpPr/>
          <p:nvPr/>
        </p:nvSpPr>
        <p:spPr>
          <a:xfrm>
            <a:off x="7175501" y="3644900"/>
            <a:ext cx="2233613" cy="647700"/>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sz="1400" dirty="0"/>
              <a:t>Hiperestrogenemie relativă</a:t>
            </a:r>
            <a:endParaRPr lang="ru-RU" sz="1400" dirty="0"/>
          </a:p>
        </p:txBody>
      </p:sp>
      <p:sp>
        <p:nvSpPr>
          <p:cNvPr id="10" name="Скругленный прямоугольник 9"/>
          <p:cNvSpPr/>
          <p:nvPr/>
        </p:nvSpPr>
        <p:spPr>
          <a:xfrm>
            <a:off x="4511676" y="3644900"/>
            <a:ext cx="1871663" cy="647700"/>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sz="1400" dirty="0"/>
              <a:t>Crește sinteza de inhibin B</a:t>
            </a:r>
            <a:endParaRPr lang="ru-RU" sz="1400" dirty="0"/>
          </a:p>
        </p:txBody>
      </p:sp>
      <p:sp>
        <p:nvSpPr>
          <p:cNvPr id="11" name="Скругленный прямоугольник 10"/>
          <p:cNvSpPr/>
          <p:nvPr/>
        </p:nvSpPr>
        <p:spPr>
          <a:xfrm>
            <a:off x="2063751" y="4581525"/>
            <a:ext cx="2519363" cy="431800"/>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sz="1400" dirty="0"/>
              <a:t>Dereglarea secreției pulastile de LH</a:t>
            </a:r>
            <a:endParaRPr lang="ru-RU" sz="1400" dirty="0"/>
          </a:p>
        </p:txBody>
      </p:sp>
      <p:sp>
        <p:nvSpPr>
          <p:cNvPr id="12" name="Скругленный прямоугольник 11"/>
          <p:cNvSpPr/>
          <p:nvPr/>
        </p:nvSpPr>
        <p:spPr>
          <a:xfrm>
            <a:off x="5880100" y="4581525"/>
            <a:ext cx="2736850" cy="431800"/>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sz="1400" dirty="0"/>
              <a:t>Scade producerea de FSH</a:t>
            </a:r>
            <a:endParaRPr lang="ru-RU" sz="1400" dirty="0"/>
          </a:p>
        </p:txBody>
      </p:sp>
      <p:sp>
        <p:nvSpPr>
          <p:cNvPr id="13" name="Скругленный прямоугольник 12"/>
          <p:cNvSpPr/>
          <p:nvPr/>
        </p:nvSpPr>
        <p:spPr>
          <a:xfrm>
            <a:off x="1847851" y="2636838"/>
            <a:ext cx="2087563" cy="576262"/>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dirty="0"/>
              <a:t>Crește PRL</a:t>
            </a:r>
            <a:endParaRPr lang="ru-RU" dirty="0"/>
          </a:p>
        </p:txBody>
      </p:sp>
      <p:sp>
        <p:nvSpPr>
          <p:cNvPr id="14" name="Скругленный прямоугольник 13"/>
          <p:cNvSpPr/>
          <p:nvPr/>
        </p:nvSpPr>
        <p:spPr>
          <a:xfrm>
            <a:off x="1847851" y="3500438"/>
            <a:ext cx="2087563" cy="792162"/>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sz="1600" dirty="0"/>
              <a:t>Dereglări de sinteză și secreție pulsatilă a GnRH</a:t>
            </a:r>
            <a:endParaRPr lang="ru-RU" sz="1600" dirty="0"/>
          </a:p>
        </p:txBody>
      </p:sp>
      <p:sp>
        <p:nvSpPr>
          <p:cNvPr id="15" name="Скругленный прямоугольник 14"/>
          <p:cNvSpPr/>
          <p:nvPr/>
        </p:nvSpPr>
        <p:spPr>
          <a:xfrm>
            <a:off x="1847851" y="5300664"/>
            <a:ext cx="3311525" cy="13684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ro-RO" sz="1400" b="1" dirty="0"/>
              <a:t>Consecințe:</a:t>
            </a:r>
          </a:p>
          <a:p>
            <a:pPr>
              <a:buFont typeface="Wingdings" pitchFamily="2" charset="2"/>
              <a:buChar char="§"/>
              <a:defRPr/>
            </a:pPr>
            <a:r>
              <a:rPr lang="ro-RO" sz="1400" dirty="0"/>
              <a:t>Scade sinteza de progesteron;</a:t>
            </a:r>
          </a:p>
          <a:p>
            <a:pPr>
              <a:buFont typeface="Wingdings" pitchFamily="2" charset="2"/>
              <a:buChar char="§"/>
              <a:defRPr/>
            </a:pPr>
            <a:r>
              <a:rPr lang="ro-RO" sz="1400" dirty="0"/>
              <a:t>Dereglări de ovulație;</a:t>
            </a:r>
          </a:p>
          <a:p>
            <a:pPr>
              <a:buFont typeface="Wingdings" pitchFamily="2" charset="2"/>
              <a:buChar char="§"/>
              <a:defRPr/>
            </a:pPr>
            <a:r>
              <a:rPr lang="ro-RO" sz="1400" b="1" dirty="0"/>
              <a:t>Insuficiența fazei luteinice;</a:t>
            </a:r>
          </a:p>
          <a:p>
            <a:pPr>
              <a:buFont typeface="Wingdings" pitchFamily="2" charset="2"/>
              <a:buChar char="§"/>
              <a:defRPr/>
            </a:pPr>
            <a:r>
              <a:rPr lang="en-US" sz="1400" dirty="0" err="1"/>
              <a:t>infertilitate</a:t>
            </a:r>
            <a:endParaRPr lang="ru-RU" sz="1400" dirty="0"/>
          </a:p>
        </p:txBody>
      </p:sp>
      <p:sp>
        <p:nvSpPr>
          <p:cNvPr id="16" name="Скругленный прямоугольник 15"/>
          <p:cNvSpPr/>
          <p:nvPr/>
        </p:nvSpPr>
        <p:spPr>
          <a:xfrm>
            <a:off x="6096000" y="5300664"/>
            <a:ext cx="3384550" cy="13684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ro-RO" sz="1400" b="1" dirty="0"/>
              <a:t>Consecințe:</a:t>
            </a:r>
          </a:p>
          <a:p>
            <a:pPr>
              <a:buFont typeface="Arial" pitchFamily="34" charset="0"/>
              <a:buChar char="•"/>
              <a:defRPr/>
            </a:pPr>
            <a:r>
              <a:rPr lang="ro-RO" sz="1400" dirty="0"/>
              <a:t>Dereglarea maturării foliculilor;dereglări ale proceselor ciclice în endometriu;</a:t>
            </a:r>
          </a:p>
          <a:p>
            <a:pPr>
              <a:buFont typeface="Arial" pitchFamily="34" charset="0"/>
              <a:buChar char="•"/>
              <a:defRPr/>
            </a:pPr>
            <a:r>
              <a:rPr lang="ro-RO" sz="1400" dirty="0"/>
              <a:t>Dereglări de ovulație,</a:t>
            </a:r>
          </a:p>
          <a:p>
            <a:pPr>
              <a:buFont typeface="Arial" pitchFamily="34" charset="0"/>
              <a:buChar char="•"/>
              <a:defRPr/>
            </a:pPr>
            <a:r>
              <a:rPr lang="ro-RO" sz="1400" b="1" dirty="0"/>
              <a:t>Oligo/amenoree</a:t>
            </a:r>
            <a:endParaRPr lang="ru-RU" sz="1400" b="1" dirty="0"/>
          </a:p>
        </p:txBody>
      </p:sp>
      <p:cxnSp>
        <p:nvCxnSpPr>
          <p:cNvPr id="18" name="Прямая со стрелкой 17"/>
          <p:cNvCxnSpPr/>
          <p:nvPr/>
        </p:nvCxnSpPr>
        <p:spPr>
          <a:xfrm flipV="1">
            <a:off x="6167438" y="2276475"/>
            <a:ext cx="1008062" cy="4318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0" name="Прямая со стрелкой 19"/>
          <p:cNvCxnSpPr>
            <a:stCxn id="0" idx="1"/>
          </p:cNvCxnSpPr>
          <p:nvPr/>
        </p:nvCxnSpPr>
        <p:spPr>
          <a:xfrm flipH="1" flipV="1">
            <a:off x="3935414" y="2133601"/>
            <a:ext cx="860425" cy="60801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2" name="Прямая со стрелкой 21"/>
          <p:cNvCxnSpPr>
            <a:stCxn id="0" idx="0"/>
            <a:endCxn id="6" idx="2"/>
          </p:cNvCxnSpPr>
          <p:nvPr/>
        </p:nvCxnSpPr>
        <p:spPr>
          <a:xfrm flipH="1" flipV="1">
            <a:off x="5448301" y="2205038"/>
            <a:ext cx="34925" cy="4318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5" name="Прямая со стрелкой 24"/>
          <p:cNvCxnSpPr/>
          <p:nvPr/>
        </p:nvCxnSpPr>
        <p:spPr>
          <a:xfrm>
            <a:off x="6456364" y="2997200"/>
            <a:ext cx="719137"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5" name="Прямая со стрелкой 34"/>
          <p:cNvCxnSpPr>
            <a:stCxn id="5" idx="3"/>
          </p:cNvCxnSpPr>
          <p:nvPr/>
        </p:nvCxnSpPr>
        <p:spPr>
          <a:xfrm>
            <a:off x="3935413" y="1916113"/>
            <a:ext cx="6477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8" name="Прямая со стрелкой 37"/>
          <p:cNvCxnSpPr>
            <a:stCxn id="8" idx="2"/>
            <a:endCxn id="9" idx="0"/>
          </p:cNvCxnSpPr>
          <p:nvPr/>
        </p:nvCxnSpPr>
        <p:spPr>
          <a:xfrm>
            <a:off x="8291513" y="3357564"/>
            <a:ext cx="0" cy="28733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9" name="Прямая со стрелкой 38"/>
          <p:cNvCxnSpPr/>
          <p:nvPr/>
        </p:nvCxnSpPr>
        <p:spPr>
          <a:xfrm>
            <a:off x="8328025" y="4292601"/>
            <a:ext cx="0" cy="2889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0" name="Прямая со стрелкой 39"/>
          <p:cNvCxnSpPr/>
          <p:nvPr/>
        </p:nvCxnSpPr>
        <p:spPr>
          <a:xfrm>
            <a:off x="8328025" y="5013325"/>
            <a:ext cx="0" cy="28733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1" name="Прямая со стрелкой 40"/>
          <p:cNvCxnSpPr/>
          <p:nvPr/>
        </p:nvCxnSpPr>
        <p:spPr>
          <a:xfrm>
            <a:off x="6311900" y="4292601"/>
            <a:ext cx="0" cy="2889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2" name="Прямая со стрелкой 41"/>
          <p:cNvCxnSpPr/>
          <p:nvPr/>
        </p:nvCxnSpPr>
        <p:spPr>
          <a:xfrm>
            <a:off x="2279650" y="4292601"/>
            <a:ext cx="0" cy="2889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3" name="Прямая со стрелкой 42"/>
          <p:cNvCxnSpPr/>
          <p:nvPr/>
        </p:nvCxnSpPr>
        <p:spPr>
          <a:xfrm>
            <a:off x="2279650" y="5013325"/>
            <a:ext cx="0" cy="28733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4" name="Прямая со стрелкой 43"/>
          <p:cNvCxnSpPr/>
          <p:nvPr/>
        </p:nvCxnSpPr>
        <p:spPr>
          <a:xfrm>
            <a:off x="2279650" y="3213100"/>
            <a:ext cx="0" cy="28733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6" name="Прямая со стрелкой 45"/>
          <p:cNvCxnSpPr>
            <a:endCxn id="12" idx="1"/>
          </p:cNvCxnSpPr>
          <p:nvPr/>
        </p:nvCxnSpPr>
        <p:spPr>
          <a:xfrm>
            <a:off x="3935414" y="4221163"/>
            <a:ext cx="1944687" cy="57626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7" name="Прямая со стрелкой 46"/>
          <p:cNvCxnSpPr/>
          <p:nvPr/>
        </p:nvCxnSpPr>
        <p:spPr>
          <a:xfrm>
            <a:off x="2279650" y="2349500"/>
            <a:ext cx="0" cy="28733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9" name="Прямая соединительная линия 48"/>
          <p:cNvCxnSpPr>
            <a:stCxn id="7" idx="3"/>
          </p:cNvCxnSpPr>
          <p:nvPr/>
        </p:nvCxnSpPr>
        <p:spPr>
          <a:xfrm>
            <a:off x="9336089" y="1989138"/>
            <a:ext cx="28892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51" name="Прямая соединительная линия 50"/>
          <p:cNvCxnSpPr/>
          <p:nvPr/>
        </p:nvCxnSpPr>
        <p:spPr>
          <a:xfrm>
            <a:off x="9625013" y="1989139"/>
            <a:ext cx="0" cy="1944687"/>
          </a:xfrm>
          <a:prstGeom prst="line">
            <a:avLst/>
          </a:prstGeom>
        </p:spPr>
        <p:style>
          <a:lnRef idx="3">
            <a:schemeClr val="accent1"/>
          </a:lnRef>
          <a:fillRef idx="0">
            <a:schemeClr val="accent1"/>
          </a:fillRef>
          <a:effectRef idx="2">
            <a:schemeClr val="accent1"/>
          </a:effectRef>
          <a:fontRef idx="minor">
            <a:schemeClr val="tx1"/>
          </a:fontRef>
        </p:style>
      </p:cxnSp>
      <p:cxnSp>
        <p:nvCxnSpPr>
          <p:cNvPr id="61" name="Прямая со стрелкой 60"/>
          <p:cNvCxnSpPr/>
          <p:nvPr/>
        </p:nvCxnSpPr>
        <p:spPr>
          <a:xfrm flipH="1">
            <a:off x="9409113" y="3933825"/>
            <a:ext cx="2159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8" name="Прямая со стрелкой 77"/>
          <p:cNvCxnSpPr>
            <a:endCxn id="10" idx="0"/>
          </p:cNvCxnSpPr>
          <p:nvPr/>
        </p:nvCxnSpPr>
        <p:spPr>
          <a:xfrm>
            <a:off x="5448300" y="3357564"/>
            <a:ext cx="0" cy="28733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34" name="Рисунок 33"/>
          <p:cNvPicPr>
            <a:picLocks noChangeAspect="1"/>
          </p:cNvPicPr>
          <p:nvPr/>
        </p:nvPicPr>
        <p:blipFill>
          <a:blip r:embed="rId2"/>
          <a:stretch>
            <a:fillRect/>
          </a:stretch>
        </p:blipFill>
        <p:spPr>
          <a:xfrm>
            <a:off x="9983972" y="217860"/>
            <a:ext cx="2065567" cy="1721306"/>
          </a:xfrm>
          <a:prstGeom prst="rect">
            <a:avLst/>
          </a:prstGeom>
        </p:spPr>
      </p:pic>
    </p:spTree>
    <p:extLst>
      <p:ext uri="{BB962C8B-B14F-4D97-AF65-F5344CB8AC3E}">
        <p14:creationId xmlns:p14="http://schemas.microsoft.com/office/powerpoint/2010/main" val="537161911"/>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07805" y="274639"/>
            <a:ext cx="8140995" cy="634082"/>
          </a:xfrm>
        </p:spPr>
        <p:txBody>
          <a:bodyPr>
            <a:noAutofit/>
          </a:bodyPr>
          <a:lstStyle/>
          <a:p>
            <a:pPr>
              <a:defRPr/>
            </a:pPr>
            <a:r>
              <a:rPr lang="ro-RO" sz="3600" b="1" dirty="0">
                <a:solidFill>
                  <a:srgbClr val="002060"/>
                </a:solidFill>
                <a:latin typeface="+mn-lt"/>
              </a:rPr>
              <a:t>Tireotoxicoza și dereglările reproductive </a:t>
            </a:r>
            <a:endParaRPr lang="ru-RU" sz="3600" b="1" dirty="0">
              <a:solidFill>
                <a:srgbClr val="002060"/>
              </a:solidFill>
              <a:latin typeface="+mn-lt"/>
            </a:endParaRPr>
          </a:p>
        </p:txBody>
      </p:sp>
      <p:sp>
        <p:nvSpPr>
          <p:cNvPr id="4" name="Овал 3"/>
          <p:cNvSpPr/>
          <p:nvPr/>
        </p:nvSpPr>
        <p:spPr>
          <a:xfrm>
            <a:off x="4583832" y="1196752"/>
            <a:ext cx="1944216" cy="720080"/>
          </a:xfrm>
          <a:prstGeom prst="ellipse">
            <a:avLst/>
          </a:prstGeom>
          <a:solidFill>
            <a:srgbClr val="FF9999"/>
          </a:solidFill>
          <a:ln>
            <a:solidFill>
              <a:srgbClr val="FF9999"/>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ro-RO" sz="2400" b="1" dirty="0">
                <a:solidFill>
                  <a:srgbClr val="000066"/>
                </a:solidFill>
              </a:rPr>
              <a:t>T</a:t>
            </a:r>
            <a:r>
              <a:rPr lang="ro-RO" sz="2400" b="1" baseline="-25000" dirty="0">
                <a:solidFill>
                  <a:srgbClr val="000066"/>
                </a:solidFill>
              </a:rPr>
              <a:t>3</a:t>
            </a:r>
            <a:r>
              <a:rPr lang="ro-RO" sz="2400" b="1" dirty="0">
                <a:solidFill>
                  <a:srgbClr val="000066"/>
                </a:solidFill>
              </a:rPr>
              <a:t>, T</a:t>
            </a:r>
            <a:r>
              <a:rPr lang="ro-RO" sz="2400" b="1" baseline="-25000" dirty="0">
                <a:solidFill>
                  <a:srgbClr val="000066"/>
                </a:solidFill>
              </a:rPr>
              <a:t>4</a:t>
            </a:r>
            <a:r>
              <a:rPr lang="ru-RU" sz="2400" b="1" baseline="-25000" dirty="0">
                <a:solidFill>
                  <a:srgbClr val="000066"/>
                </a:solidFill>
              </a:rPr>
              <a:t> </a:t>
            </a:r>
            <a:r>
              <a:rPr lang="ro-RO" sz="2400" b="1" dirty="0">
                <a:solidFill>
                  <a:srgbClr val="000066"/>
                </a:solidFill>
              </a:rPr>
              <a:t>majorat</a:t>
            </a:r>
            <a:endParaRPr lang="ru-RU" sz="2400" b="1" dirty="0">
              <a:solidFill>
                <a:srgbClr val="000066"/>
              </a:solidFill>
            </a:endParaRPr>
          </a:p>
        </p:txBody>
      </p:sp>
      <p:sp>
        <p:nvSpPr>
          <p:cNvPr id="7" name="Скругленный прямоугольник 6"/>
          <p:cNvSpPr/>
          <p:nvPr/>
        </p:nvSpPr>
        <p:spPr>
          <a:xfrm>
            <a:off x="7175500" y="1557338"/>
            <a:ext cx="2160588" cy="863600"/>
          </a:xfrm>
          <a:prstGeom prst="roundRect">
            <a:avLst/>
          </a:prstGeom>
          <a:solidFill>
            <a:srgbClr val="FFCCFF"/>
          </a:solidFill>
          <a:ln>
            <a:solidFill>
              <a:srgbClr val="FF9999"/>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b="1" dirty="0">
                <a:solidFill>
                  <a:srgbClr val="000066"/>
                </a:solidFill>
              </a:rPr>
              <a:t>Crește sinteza SHBG</a:t>
            </a:r>
            <a:endParaRPr lang="ru-RU" b="1" dirty="0">
              <a:solidFill>
                <a:srgbClr val="000066"/>
              </a:solidFill>
            </a:endParaRPr>
          </a:p>
        </p:txBody>
      </p:sp>
      <p:sp>
        <p:nvSpPr>
          <p:cNvPr id="8" name="Скругленный прямоугольник 7"/>
          <p:cNvSpPr/>
          <p:nvPr/>
        </p:nvSpPr>
        <p:spPr>
          <a:xfrm>
            <a:off x="7175501" y="2708275"/>
            <a:ext cx="2233613" cy="792733"/>
          </a:xfrm>
          <a:prstGeom prst="roundRect">
            <a:avLst/>
          </a:prstGeom>
          <a:solidFill>
            <a:srgbClr val="FFCCFF"/>
          </a:solidFill>
          <a:ln>
            <a:solidFill>
              <a:srgbClr val="FF9999"/>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b="1" dirty="0">
                <a:solidFill>
                  <a:srgbClr val="000066"/>
                </a:solidFill>
              </a:rPr>
              <a:t>Testosteron total , androstendion </a:t>
            </a:r>
            <a:r>
              <a:rPr lang="ro-RO" b="1" dirty="0">
                <a:solidFill>
                  <a:srgbClr val="000066"/>
                </a:solidFill>
                <a:latin typeface="Calibri"/>
                <a:cs typeface="Calibri"/>
              </a:rPr>
              <a:t>↑</a:t>
            </a:r>
            <a:endParaRPr lang="ro-RO" b="1" dirty="0">
              <a:solidFill>
                <a:srgbClr val="000066"/>
              </a:solidFill>
            </a:endParaRPr>
          </a:p>
          <a:p>
            <a:pPr algn="ctr">
              <a:defRPr/>
            </a:pPr>
            <a:r>
              <a:rPr lang="ro-RO" b="1" dirty="0">
                <a:solidFill>
                  <a:srgbClr val="000066"/>
                </a:solidFill>
              </a:rPr>
              <a:t>Testosteron liber </a:t>
            </a:r>
            <a:r>
              <a:rPr lang="ro-RO" b="1" dirty="0">
                <a:solidFill>
                  <a:srgbClr val="000066"/>
                </a:solidFill>
                <a:latin typeface="Calibri"/>
                <a:cs typeface="Calibri"/>
              </a:rPr>
              <a:t>↓</a:t>
            </a:r>
            <a:endParaRPr lang="ru-RU" b="1" dirty="0">
              <a:solidFill>
                <a:srgbClr val="000066"/>
              </a:solidFill>
            </a:endParaRPr>
          </a:p>
        </p:txBody>
      </p:sp>
      <p:sp>
        <p:nvSpPr>
          <p:cNvPr id="10" name="Скругленный прямоугольник 9"/>
          <p:cNvSpPr/>
          <p:nvPr/>
        </p:nvSpPr>
        <p:spPr>
          <a:xfrm>
            <a:off x="4655841" y="2348880"/>
            <a:ext cx="1871663" cy="647700"/>
          </a:xfrm>
          <a:prstGeom prst="roundRect">
            <a:avLst/>
          </a:prstGeom>
          <a:solidFill>
            <a:srgbClr val="FFCCFF"/>
          </a:solidFill>
          <a:ln>
            <a:solidFill>
              <a:srgbClr val="FF9999"/>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b="1" dirty="0">
                <a:solidFill>
                  <a:srgbClr val="000066"/>
                </a:solidFill>
                <a:latin typeface="Calibri"/>
                <a:cs typeface="Calibri"/>
              </a:rPr>
              <a:t>↓ clearanceul testosteronului</a:t>
            </a:r>
            <a:endParaRPr lang="ru-RU" b="1" dirty="0">
              <a:solidFill>
                <a:srgbClr val="000066"/>
              </a:solidFill>
            </a:endParaRPr>
          </a:p>
        </p:txBody>
      </p:sp>
      <p:sp>
        <p:nvSpPr>
          <p:cNvPr id="11" name="Скругленный прямоугольник 10"/>
          <p:cNvSpPr/>
          <p:nvPr/>
        </p:nvSpPr>
        <p:spPr>
          <a:xfrm>
            <a:off x="7536161" y="4149080"/>
            <a:ext cx="1512169" cy="431800"/>
          </a:xfrm>
          <a:prstGeom prst="roundRect">
            <a:avLst/>
          </a:prstGeom>
          <a:solidFill>
            <a:srgbClr val="FFCCFF"/>
          </a:solidFill>
          <a:ln>
            <a:solidFill>
              <a:srgbClr val="FF9999"/>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b="1" dirty="0">
                <a:solidFill>
                  <a:srgbClr val="000066"/>
                </a:solidFill>
                <a:latin typeface="Calibri"/>
                <a:cs typeface="Calibri"/>
              </a:rPr>
              <a:t>↑ </a:t>
            </a:r>
            <a:r>
              <a:rPr lang="ro-RO" b="1" dirty="0">
                <a:solidFill>
                  <a:srgbClr val="000066"/>
                </a:solidFill>
              </a:rPr>
              <a:t> LH</a:t>
            </a:r>
            <a:endParaRPr lang="ru-RU" b="1" dirty="0">
              <a:solidFill>
                <a:srgbClr val="000066"/>
              </a:solidFill>
            </a:endParaRPr>
          </a:p>
        </p:txBody>
      </p:sp>
      <p:sp>
        <p:nvSpPr>
          <p:cNvPr id="12" name="Скругленный прямоугольник 11"/>
          <p:cNvSpPr/>
          <p:nvPr/>
        </p:nvSpPr>
        <p:spPr>
          <a:xfrm>
            <a:off x="1703512" y="3933056"/>
            <a:ext cx="1728192" cy="792088"/>
          </a:xfrm>
          <a:prstGeom prst="roundRect">
            <a:avLst/>
          </a:prstGeom>
          <a:solidFill>
            <a:srgbClr val="FFCCFF"/>
          </a:solidFill>
          <a:ln>
            <a:solidFill>
              <a:srgbClr val="FF9999"/>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b="1" dirty="0">
                <a:solidFill>
                  <a:srgbClr val="000066"/>
                </a:solidFill>
              </a:rPr>
              <a:t>Scade producerea de FSH</a:t>
            </a:r>
            <a:endParaRPr lang="ru-RU" b="1" dirty="0">
              <a:solidFill>
                <a:srgbClr val="000066"/>
              </a:solidFill>
            </a:endParaRPr>
          </a:p>
        </p:txBody>
      </p:sp>
      <p:sp>
        <p:nvSpPr>
          <p:cNvPr id="16" name="Скругленный прямоугольник 15"/>
          <p:cNvSpPr/>
          <p:nvPr/>
        </p:nvSpPr>
        <p:spPr>
          <a:xfrm>
            <a:off x="3647728" y="5157194"/>
            <a:ext cx="3384376" cy="648071"/>
          </a:xfrm>
          <a:prstGeom prst="roundRect">
            <a:avLst/>
          </a:prstGeom>
          <a:ln>
            <a:solidFill>
              <a:srgbClr val="FF9999"/>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ro-RO" sz="2000" b="1" dirty="0">
              <a:solidFill>
                <a:srgbClr val="000066"/>
              </a:solidFill>
            </a:endParaRPr>
          </a:p>
          <a:p>
            <a:pPr algn="ctr">
              <a:defRPr/>
            </a:pPr>
            <a:r>
              <a:rPr lang="ro-RO" sz="2000" b="1" dirty="0">
                <a:solidFill>
                  <a:srgbClr val="000066"/>
                </a:solidFill>
              </a:rPr>
              <a:t>Oligo/polimenoree</a:t>
            </a:r>
          </a:p>
          <a:p>
            <a:pPr>
              <a:buFont typeface="Arial" pitchFamily="34" charset="0"/>
              <a:buChar char="•"/>
              <a:defRPr/>
            </a:pPr>
            <a:endParaRPr lang="ru-RU" sz="2000" b="1" dirty="0"/>
          </a:p>
        </p:txBody>
      </p:sp>
      <p:cxnSp>
        <p:nvCxnSpPr>
          <p:cNvPr id="18" name="Прямая со стрелкой 17"/>
          <p:cNvCxnSpPr>
            <a:endCxn id="7" idx="1"/>
          </p:cNvCxnSpPr>
          <p:nvPr/>
        </p:nvCxnSpPr>
        <p:spPr>
          <a:xfrm>
            <a:off x="6384032" y="1700808"/>
            <a:ext cx="791468" cy="288330"/>
          </a:xfrm>
          <a:prstGeom prst="straightConnector1">
            <a:avLst/>
          </a:prstGeom>
          <a:ln>
            <a:solidFill>
              <a:srgbClr val="FF9999"/>
            </a:solidFill>
            <a:tailEnd type="arrow"/>
          </a:ln>
        </p:spPr>
        <p:style>
          <a:lnRef idx="3">
            <a:schemeClr val="accent1"/>
          </a:lnRef>
          <a:fillRef idx="0">
            <a:schemeClr val="accent1"/>
          </a:fillRef>
          <a:effectRef idx="2">
            <a:schemeClr val="accent1"/>
          </a:effectRef>
          <a:fontRef idx="minor">
            <a:schemeClr val="tx1"/>
          </a:fontRef>
        </p:style>
      </p:cxnSp>
      <p:cxnSp>
        <p:nvCxnSpPr>
          <p:cNvPr id="47" name="Прямая со стрелкой 46"/>
          <p:cNvCxnSpPr/>
          <p:nvPr/>
        </p:nvCxnSpPr>
        <p:spPr>
          <a:xfrm>
            <a:off x="2999656" y="2276872"/>
            <a:ext cx="0" cy="287338"/>
          </a:xfrm>
          <a:prstGeom prst="straightConnector1">
            <a:avLst/>
          </a:prstGeom>
          <a:ln>
            <a:solidFill>
              <a:srgbClr val="FF9999"/>
            </a:solidFill>
            <a:tailEnd type="arrow"/>
          </a:ln>
        </p:spPr>
        <p:style>
          <a:lnRef idx="3">
            <a:schemeClr val="accent1"/>
          </a:lnRef>
          <a:fillRef idx="0">
            <a:schemeClr val="accent1"/>
          </a:fillRef>
          <a:effectRef idx="2">
            <a:schemeClr val="accent1"/>
          </a:effectRef>
          <a:fontRef idx="minor">
            <a:schemeClr val="tx1"/>
          </a:fontRef>
        </p:style>
      </p:cxnSp>
      <p:cxnSp>
        <p:nvCxnSpPr>
          <p:cNvPr id="78" name="Прямая со стрелкой 77"/>
          <p:cNvCxnSpPr>
            <a:endCxn id="10" idx="0"/>
          </p:cNvCxnSpPr>
          <p:nvPr/>
        </p:nvCxnSpPr>
        <p:spPr>
          <a:xfrm flipH="1">
            <a:off x="5591672" y="1916832"/>
            <a:ext cx="272" cy="432048"/>
          </a:xfrm>
          <a:prstGeom prst="straightConnector1">
            <a:avLst/>
          </a:prstGeom>
          <a:ln>
            <a:solidFill>
              <a:srgbClr val="FF9999"/>
            </a:solidFill>
            <a:tailEnd type="arrow"/>
          </a:ln>
        </p:spPr>
        <p:style>
          <a:lnRef idx="3">
            <a:schemeClr val="accent1"/>
          </a:lnRef>
          <a:fillRef idx="0">
            <a:schemeClr val="accent1"/>
          </a:fillRef>
          <a:effectRef idx="2">
            <a:schemeClr val="accent1"/>
          </a:effectRef>
          <a:fontRef idx="minor">
            <a:schemeClr val="tx1"/>
          </a:fontRef>
        </p:style>
      </p:cxnSp>
      <p:cxnSp>
        <p:nvCxnSpPr>
          <p:cNvPr id="45" name="Прямая со стрелкой 44"/>
          <p:cNvCxnSpPr/>
          <p:nvPr/>
        </p:nvCxnSpPr>
        <p:spPr>
          <a:xfrm>
            <a:off x="8256240" y="2420889"/>
            <a:ext cx="0" cy="287337"/>
          </a:xfrm>
          <a:prstGeom prst="straightConnector1">
            <a:avLst/>
          </a:prstGeom>
          <a:ln>
            <a:solidFill>
              <a:srgbClr val="FF9999"/>
            </a:solidFill>
            <a:tailEnd type="arrow"/>
          </a:ln>
        </p:spPr>
        <p:style>
          <a:lnRef idx="3">
            <a:schemeClr val="accent1"/>
          </a:lnRef>
          <a:fillRef idx="0">
            <a:schemeClr val="accent1"/>
          </a:fillRef>
          <a:effectRef idx="2">
            <a:schemeClr val="accent1"/>
          </a:effectRef>
          <a:fontRef idx="minor">
            <a:schemeClr val="tx1"/>
          </a:fontRef>
        </p:style>
      </p:cxnSp>
      <p:cxnSp>
        <p:nvCxnSpPr>
          <p:cNvPr id="50" name="Прямая со стрелкой 49"/>
          <p:cNvCxnSpPr>
            <a:endCxn id="8" idx="1"/>
          </p:cNvCxnSpPr>
          <p:nvPr/>
        </p:nvCxnSpPr>
        <p:spPr>
          <a:xfrm>
            <a:off x="6528048" y="2708921"/>
            <a:ext cx="647452" cy="395721"/>
          </a:xfrm>
          <a:prstGeom prst="straightConnector1">
            <a:avLst/>
          </a:prstGeom>
          <a:ln>
            <a:solidFill>
              <a:srgbClr val="FF9999"/>
            </a:solidFill>
            <a:tailEnd type="arrow"/>
          </a:ln>
        </p:spPr>
        <p:style>
          <a:lnRef idx="3">
            <a:schemeClr val="accent1"/>
          </a:lnRef>
          <a:fillRef idx="0">
            <a:schemeClr val="accent1"/>
          </a:fillRef>
          <a:effectRef idx="2">
            <a:schemeClr val="accent1"/>
          </a:effectRef>
          <a:fontRef idx="minor">
            <a:schemeClr val="tx1"/>
          </a:fontRef>
        </p:style>
      </p:cxnSp>
      <p:sp>
        <p:nvSpPr>
          <p:cNvPr id="53" name="Скругленный прямоугольник 52"/>
          <p:cNvSpPr/>
          <p:nvPr/>
        </p:nvSpPr>
        <p:spPr>
          <a:xfrm>
            <a:off x="1847528" y="1484784"/>
            <a:ext cx="2376264" cy="792162"/>
          </a:xfrm>
          <a:prstGeom prst="roundRect">
            <a:avLst/>
          </a:prstGeom>
          <a:solidFill>
            <a:srgbClr val="FFCCFF"/>
          </a:solidFill>
          <a:ln>
            <a:solidFill>
              <a:srgbClr val="FF9999"/>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b="1" dirty="0">
                <a:solidFill>
                  <a:srgbClr val="000066"/>
                </a:solidFill>
              </a:rPr>
              <a:t>Cresc expresia receptorilor estrogenici in ovare</a:t>
            </a:r>
            <a:endParaRPr lang="ru-RU" b="1" dirty="0">
              <a:solidFill>
                <a:srgbClr val="000066"/>
              </a:solidFill>
            </a:endParaRPr>
          </a:p>
        </p:txBody>
      </p:sp>
      <p:sp>
        <p:nvSpPr>
          <p:cNvPr id="54" name="Скругленный прямоугольник 53"/>
          <p:cNvSpPr/>
          <p:nvPr/>
        </p:nvSpPr>
        <p:spPr>
          <a:xfrm>
            <a:off x="1703512" y="2564904"/>
            <a:ext cx="2736850" cy="792088"/>
          </a:xfrm>
          <a:prstGeom prst="roundRect">
            <a:avLst/>
          </a:prstGeom>
          <a:solidFill>
            <a:srgbClr val="FFCCFF"/>
          </a:solidFill>
          <a:ln>
            <a:solidFill>
              <a:srgbClr val="FF9999"/>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b="1" dirty="0">
                <a:solidFill>
                  <a:srgbClr val="000066"/>
                </a:solidFill>
              </a:rPr>
              <a:t>Estradiol, estron </a:t>
            </a:r>
            <a:r>
              <a:rPr lang="ro-RO" b="1" dirty="0">
                <a:solidFill>
                  <a:srgbClr val="000066"/>
                </a:solidFill>
                <a:latin typeface="Calibri"/>
                <a:cs typeface="Calibri"/>
              </a:rPr>
              <a:t>↑</a:t>
            </a:r>
          </a:p>
          <a:p>
            <a:pPr algn="ctr">
              <a:defRPr/>
            </a:pPr>
            <a:r>
              <a:rPr lang="ro-RO" sz="1600" dirty="0">
                <a:solidFill>
                  <a:srgbClr val="000066"/>
                </a:solidFill>
                <a:latin typeface="Calibri"/>
                <a:cs typeface="Calibri"/>
              </a:rPr>
              <a:t>Crește metabolisnul periferic al estradiolului</a:t>
            </a:r>
            <a:endParaRPr lang="ru-RU" sz="1600" dirty="0">
              <a:solidFill>
                <a:srgbClr val="000066"/>
              </a:solidFill>
            </a:endParaRPr>
          </a:p>
        </p:txBody>
      </p:sp>
      <p:cxnSp>
        <p:nvCxnSpPr>
          <p:cNvPr id="55" name="Прямая со стрелкой 54"/>
          <p:cNvCxnSpPr>
            <a:stCxn id="54" idx="2"/>
          </p:cNvCxnSpPr>
          <p:nvPr/>
        </p:nvCxnSpPr>
        <p:spPr>
          <a:xfrm flipH="1">
            <a:off x="3071665" y="3356992"/>
            <a:ext cx="273" cy="504056"/>
          </a:xfrm>
          <a:prstGeom prst="straightConnector1">
            <a:avLst/>
          </a:prstGeom>
          <a:ln>
            <a:solidFill>
              <a:srgbClr val="FF9999"/>
            </a:solidFill>
            <a:tailEnd type="arrow"/>
          </a:ln>
        </p:spPr>
        <p:style>
          <a:lnRef idx="3">
            <a:schemeClr val="accent1"/>
          </a:lnRef>
          <a:fillRef idx="0">
            <a:schemeClr val="accent1"/>
          </a:fillRef>
          <a:effectRef idx="2">
            <a:schemeClr val="accent1"/>
          </a:effectRef>
          <a:fontRef idx="minor">
            <a:schemeClr val="tx1"/>
          </a:fontRef>
        </p:style>
      </p:cxnSp>
      <p:cxnSp>
        <p:nvCxnSpPr>
          <p:cNvPr id="58" name="Прямая со стрелкой 57"/>
          <p:cNvCxnSpPr>
            <a:endCxn id="53" idx="3"/>
          </p:cNvCxnSpPr>
          <p:nvPr/>
        </p:nvCxnSpPr>
        <p:spPr>
          <a:xfrm flipH="1">
            <a:off x="4223792" y="1628801"/>
            <a:ext cx="360040" cy="252065"/>
          </a:xfrm>
          <a:prstGeom prst="straightConnector1">
            <a:avLst/>
          </a:prstGeom>
          <a:ln>
            <a:solidFill>
              <a:srgbClr val="FF9999"/>
            </a:solidFill>
            <a:tailEnd type="arrow"/>
          </a:ln>
        </p:spPr>
        <p:style>
          <a:lnRef idx="3">
            <a:schemeClr val="accent1"/>
          </a:lnRef>
          <a:fillRef idx="0">
            <a:schemeClr val="accent1"/>
          </a:fillRef>
          <a:effectRef idx="2">
            <a:schemeClr val="accent1"/>
          </a:effectRef>
          <a:fontRef idx="minor">
            <a:schemeClr val="tx1"/>
          </a:fontRef>
        </p:style>
      </p:cxnSp>
      <p:sp>
        <p:nvSpPr>
          <p:cNvPr id="65" name="Скругленный прямоугольник 64"/>
          <p:cNvSpPr/>
          <p:nvPr/>
        </p:nvSpPr>
        <p:spPr>
          <a:xfrm>
            <a:off x="4655841" y="3356992"/>
            <a:ext cx="2233613" cy="647700"/>
          </a:xfrm>
          <a:prstGeom prst="roundRect">
            <a:avLst/>
          </a:prstGeom>
          <a:solidFill>
            <a:srgbClr val="FFCCFF"/>
          </a:solidFill>
          <a:ln>
            <a:solidFill>
              <a:srgbClr val="FF9999"/>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ro-RO" b="1" dirty="0">
                <a:solidFill>
                  <a:srgbClr val="000066"/>
                </a:solidFill>
              </a:rPr>
              <a:t>Progesteron </a:t>
            </a:r>
            <a:r>
              <a:rPr lang="ro-RO" b="1" dirty="0">
                <a:solidFill>
                  <a:srgbClr val="000066"/>
                </a:solidFill>
                <a:latin typeface="Calibri"/>
                <a:cs typeface="Calibri"/>
              </a:rPr>
              <a:t>↓</a:t>
            </a:r>
            <a:endParaRPr lang="ru-RU" b="1" dirty="0">
              <a:solidFill>
                <a:srgbClr val="000066"/>
              </a:solidFill>
            </a:endParaRPr>
          </a:p>
        </p:txBody>
      </p:sp>
      <p:cxnSp>
        <p:nvCxnSpPr>
          <p:cNvPr id="67" name="Прямая со стрелкой 66"/>
          <p:cNvCxnSpPr/>
          <p:nvPr/>
        </p:nvCxnSpPr>
        <p:spPr>
          <a:xfrm>
            <a:off x="5519936" y="4005064"/>
            <a:ext cx="0" cy="1080120"/>
          </a:xfrm>
          <a:prstGeom prst="straightConnector1">
            <a:avLst/>
          </a:prstGeom>
          <a:ln>
            <a:solidFill>
              <a:srgbClr val="FF9999"/>
            </a:solidFill>
            <a:tailEnd type="arrow"/>
          </a:ln>
        </p:spPr>
        <p:style>
          <a:lnRef idx="3">
            <a:schemeClr val="accent1"/>
          </a:lnRef>
          <a:fillRef idx="0">
            <a:schemeClr val="accent1"/>
          </a:fillRef>
          <a:effectRef idx="2">
            <a:schemeClr val="accent1"/>
          </a:effectRef>
          <a:fontRef idx="minor">
            <a:schemeClr val="tx1"/>
          </a:fontRef>
        </p:style>
      </p:cxnSp>
      <p:cxnSp>
        <p:nvCxnSpPr>
          <p:cNvPr id="68" name="Прямая со стрелкой 67"/>
          <p:cNvCxnSpPr/>
          <p:nvPr/>
        </p:nvCxnSpPr>
        <p:spPr>
          <a:xfrm>
            <a:off x="8256240" y="3573016"/>
            <a:ext cx="0" cy="504056"/>
          </a:xfrm>
          <a:prstGeom prst="straightConnector1">
            <a:avLst/>
          </a:prstGeom>
          <a:ln>
            <a:solidFill>
              <a:srgbClr val="FF9999"/>
            </a:solidFill>
            <a:tailEnd type="arrow"/>
          </a:ln>
        </p:spPr>
        <p:style>
          <a:lnRef idx="3">
            <a:schemeClr val="accent1"/>
          </a:lnRef>
          <a:fillRef idx="0">
            <a:schemeClr val="accent1"/>
          </a:fillRef>
          <a:effectRef idx="2">
            <a:schemeClr val="accent1"/>
          </a:effectRef>
          <a:fontRef idx="minor">
            <a:schemeClr val="tx1"/>
          </a:fontRef>
        </p:style>
      </p:cxnSp>
      <p:cxnSp>
        <p:nvCxnSpPr>
          <p:cNvPr id="70" name="Прямая со стрелкой 69"/>
          <p:cNvCxnSpPr>
            <a:endCxn id="11" idx="1"/>
          </p:cNvCxnSpPr>
          <p:nvPr/>
        </p:nvCxnSpPr>
        <p:spPr>
          <a:xfrm>
            <a:off x="6888088" y="3861048"/>
            <a:ext cx="648072" cy="503932"/>
          </a:xfrm>
          <a:prstGeom prst="straightConnector1">
            <a:avLst/>
          </a:prstGeom>
          <a:ln>
            <a:solidFill>
              <a:srgbClr val="FF9999"/>
            </a:solidFill>
            <a:tailEnd type="arrow"/>
          </a:ln>
        </p:spPr>
        <p:style>
          <a:lnRef idx="3">
            <a:schemeClr val="accent1"/>
          </a:lnRef>
          <a:fillRef idx="0">
            <a:schemeClr val="accent1"/>
          </a:fillRef>
          <a:effectRef idx="2">
            <a:schemeClr val="accent1"/>
          </a:effectRef>
          <a:fontRef idx="minor">
            <a:schemeClr val="tx1"/>
          </a:fontRef>
        </p:style>
      </p:cxnSp>
      <p:cxnSp>
        <p:nvCxnSpPr>
          <p:cNvPr id="74" name="Прямая со стрелкой 73"/>
          <p:cNvCxnSpPr/>
          <p:nvPr/>
        </p:nvCxnSpPr>
        <p:spPr>
          <a:xfrm>
            <a:off x="3719736" y="3429000"/>
            <a:ext cx="576064" cy="1656184"/>
          </a:xfrm>
          <a:prstGeom prst="straightConnector1">
            <a:avLst/>
          </a:prstGeom>
          <a:ln>
            <a:solidFill>
              <a:srgbClr val="FF9999"/>
            </a:solidFill>
            <a:tailEnd type="arrow"/>
          </a:ln>
        </p:spPr>
        <p:style>
          <a:lnRef idx="3">
            <a:schemeClr val="accent1"/>
          </a:lnRef>
          <a:fillRef idx="0">
            <a:schemeClr val="accent1"/>
          </a:fillRef>
          <a:effectRef idx="2">
            <a:schemeClr val="accent1"/>
          </a:effectRef>
          <a:fontRef idx="minor">
            <a:schemeClr val="tx1"/>
          </a:fontRef>
        </p:style>
      </p:cxnSp>
      <p:pic>
        <p:nvPicPr>
          <p:cNvPr id="24" name="Рисунок 23"/>
          <p:cNvPicPr>
            <a:picLocks noChangeAspect="1"/>
          </p:cNvPicPr>
          <p:nvPr/>
        </p:nvPicPr>
        <p:blipFill>
          <a:blip r:embed="rId3"/>
          <a:stretch>
            <a:fillRect/>
          </a:stretch>
        </p:blipFill>
        <p:spPr>
          <a:xfrm>
            <a:off x="9983540" y="217860"/>
            <a:ext cx="2065999" cy="1721666"/>
          </a:xfrm>
          <a:prstGeom prst="rect">
            <a:avLst/>
          </a:prstGeom>
        </p:spPr>
      </p:pic>
    </p:spTree>
    <p:extLst>
      <p:ext uri="{BB962C8B-B14F-4D97-AF65-F5344CB8AC3E}">
        <p14:creationId xmlns:p14="http://schemas.microsoft.com/office/powerpoint/2010/main" val="2023042121"/>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480" y="274637"/>
            <a:ext cx="8591320" cy="551627"/>
          </a:xfrm>
        </p:spPr>
        <p:txBody>
          <a:bodyPr>
            <a:noAutofit/>
          </a:bodyPr>
          <a:lstStyle/>
          <a:p>
            <a:pPr algn="l"/>
            <a:r>
              <a:rPr lang="en-US" sz="3600" b="1" dirty="0" err="1">
                <a:solidFill>
                  <a:srgbClr val="002060"/>
                </a:solidFill>
                <a:latin typeface="+mn-lt"/>
              </a:rPr>
              <a:t>Pentru</a:t>
            </a:r>
            <a:r>
              <a:rPr lang="en-US" sz="3600" b="1" dirty="0">
                <a:solidFill>
                  <a:srgbClr val="002060"/>
                </a:solidFill>
                <a:latin typeface="+mn-lt"/>
              </a:rPr>
              <a:t> </a:t>
            </a:r>
            <a:r>
              <a:rPr lang="en-US" sz="3600" b="1" dirty="0" err="1">
                <a:solidFill>
                  <a:srgbClr val="002060"/>
                </a:solidFill>
                <a:latin typeface="+mn-lt"/>
              </a:rPr>
              <a:t>acas</a:t>
            </a:r>
            <a:r>
              <a:rPr lang="ro-RO" sz="3600" b="1" dirty="0">
                <a:solidFill>
                  <a:srgbClr val="002060"/>
                </a:solidFill>
                <a:latin typeface="+mn-lt"/>
              </a:rPr>
              <a:t>ă</a:t>
            </a:r>
            <a:endParaRPr lang="ru-RU" sz="3600" b="1" dirty="0">
              <a:solidFill>
                <a:srgbClr val="002060"/>
              </a:solidFill>
              <a:latin typeface="+mn-lt"/>
            </a:endParaRPr>
          </a:p>
        </p:txBody>
      </p:sp>
      <p:graphicFrame>
        <p:nvGraphicFramePr>
          <p:cNvPr id="4" name="Содержимое 3"/>
          <p:cNvGraphicFramePr>
            <a:graphicFrameLocks noGrp="1"/>
          </p:cNvGraphicFramePr>
          <p:nvPr>
            <p:ph idx="1"/>
            <p:extLst/>
          </p:nvPr>
        </p:nvGraphicFramePr>
        <p:xfrm>
          <a:off x="352541" y="883041"/>
          <a:ext cx="9430437" cy="5690384"/>
        </p:xfrm>
        <a:graphic>
          <a:graphicData uri="http://schemas.openxmlformats.org/drawingml/2006/table">
            <a:tbl>
              <a:tblPr firstRow="1" bandRow="1">
                <a:tableStyleId>{0E3FDE45-AF77-4B5C-9715-49D594BDF05E}</a:tableStyleId>
              </a:tblPr>
              <a:tblGrid>
                <a:gridCol w="5119379">
                  <a:extLst>
                    <a:ext uri="{9D8B030D-6E8A-4147-A177-3AD203B41FA5}">
                      <a16:colId xmlns:a16="http://schemas.microsoft.com/office/drawing/2014/main" xmlns="" val="20000"/>
                    </a:ext>
                  </a:extLst>
                </a:gridCol>
                <a:gridCol w="1896451">
                  <a:extLst>
                    <a:ext uri="{9D8B030D-6E8A-4147-A177-3AD203B41FA5}">
                      <a16:colId xmlns:a16="http://schemas.microsoft.com/office/drawing/2014/main" xmlns="" val="20001"/>
                    </a:ext>
                  </a:extLst>
                </a:gridCol>
                <a:gridCol w="2414607">
                  <a:extLst>
                    <a:ext uri="{9D8B030D-6E8A-4147-A177-3AD203B41FA5}">
                      <a16:colId xmlns:a16="http://schemas.microsoft.com/office/drawing/2014/main" xmlns="" val="20002"/>
                    </a:ext>
                  </a:extLst>
                </a:gridCol>
              </a:tblGrid>
              <a:tr h="406456">
                <a:tc>
                  <a:txBody>
                    <a:bodyPr/>
                    <a:lstStyle/>
                    <a:p>
                      <a:endParaRPr lang="ru-RU" dirty="0"/>
                    </a:p>
                  </a:txBody>
                  <a:tcPr/>
                </a:tc>
                <a:tc>
                  <a:txBody>
                    <a:bodyPr/>
                    <a:lstStyle/>
                    <a:p>
                      <a:pPr algn="ctr"/>
                      <a:r>
                        <a:rPr lang="ro-RO" sz="2000" dirty="0" smtClean="0"/>
                        <a:t>Tireotoxicoza</a:t>
                      </a:r>
                      <a:endParaRPr lang="ru-RU" sz="2000" dirty="0"/>
                    </a:p>
                  </a:txBody>
                  <a:tcPr/>
                </a:tc>
                <a:tc>
                  <a:txBody>
                    <a:bodyPr/>
                    <a:lstStyle/>
                    <a:p>
                      <a:pPr algn="ctr"/>
                      <a:r>
                        <a:rPr lang="ro-RO" sz="2000" dirty="0" smtClean="0"/>
                        <a:t>Hipotiroidia</a:t>
                      </a:r>
                      <a:endParaRPr lang="ru-RU" sz="2000" dirty="0"/>
                    </a:p>
                  </a:txBody>
                  <a:tcPr/>
                </a:tc>
                <a:extLst>
                  <a:ext uri="{0D108BD9-81ED-4DB2-BD59-A6C34878D82A}">
                    <a16:rowId xmlns:a16="http://schemas.microsoft.com/office/drawing/2014/main" xmlns="" val="10000"/>
                  </a:ext>
                </a:extLst>
              </a:tr>
              <a:tr h="406456">
                <a:tc>
                  <a:txBody>
                    <a:bodyPr/>
                    <a:lstStyle/>
                    <a:p>
                      <a:r>
                        <a:rPr lang="ro-RO" sz="2000" b="1" dirty="0" smtClean="0"/>
                        <a:t>SHBG</a:t>
                      </a:r>
                      <a:endParaRPr lang="ru-RU" sz="2000" b="1" dirty="0"/>
                    </a:p>
                  </a:txBody>
                  <a:tcPr/>
                </a:tc>
                <a:tc>
                  <a:txBody>
                    <a:bodyPr/>
                    <a:lstStyle/>
                    <a:p>
                      <a:pPr algn="ctr"/>
                      <a:r>
                        <a:rPr lang="ru-RU" sz="2000" dirty="0" smtClean="0"/>
                        <a:t>↑</a:t>
                      </a:r>
                      <a:endParaRPr lang="ru-RU" sz="2000" b="1" dirty="0"/>
                    </a:p>
                  </a:txBody>
                  <a:tcPr/>
                </a:tc>
                <a:tc>
                  <a:txBody>
                    <a:bodyPr/>
                    <a:lstStyle/>
                    <a:p>
                      <a:pPr algn="ctr"/>
                      <a:r>
                        <a:rPr lang="ru-RU" sz="2000" dirty="0" err="1" smtClean="0"/>
                        <a:t>↓</a:t>
                      </a:r>
                      <a:endParaRPr lang="ru-RU" sz="2000" b="1" dirty="0"/>
                    </a:p>
                  </a:txBody>
                  <a:tcPr/>
                </a:tc>
                <a:extLst>
                  <a:ext uri="{0D108BD9-81ED-4DB2-BD59-A6C34878D82A}">
                    <a16:rowId xmlns:a16="http://schemas.microsoft.com/office/drawing/2014/main" xmlns="" val="10001"/>
                  </a:ext>
                </a:extLst>
              </a:tr>
              <a:tr h="406456">
                <a:tc>
                  <a:txBody>
                    <a:bodyPr/>
                    <a:lstStyle/>
                    <a:p>
                      <a:r>
                        <a:rPr lang="ro-RO" sz="2000" b="1" dirty="0" smtClean="0"/>
                        <a:t>E</a:t>
                      </a:r>
                      <a:r>
                        <a:rPr lang="ro-RO" sz="2000" b="1" baseline="-25000" dirty="0" smtClean="0"/>
                        <a:t>2</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t>↑</a:t>
                      </a:r>
                      <a:endParaRPr lang="ru-RU" sz="2000" b="1" dirty="0"/>
                    </a:p>
                  </a:txBody>
                  <a:tcPr/>
                </a:tc>
                <a:tc>
                  <a:txBody>
                    <a:bodyPr/>
                    <a:lstStyle/>
                    <a:p>
                      <a:pPr algn="ctr"/>
                      <a:r>
                        <a:rPr lang="ru-RU" sz="2000" dirty="0" err="1" smtClean="0"/>
                        <a:t>↓</a:t>
                      </a:r>
                      <a:endParaRPr lang="ru-RU" sz="2000" b="1" dirty="0"/>
                    </a:p>
                  </a:txBody>
                  <a:tcPr/>
                </a:tc>
                <a:extLst>
                  <a:ext uri="{0D108BD9-81ED-4DB2-BD59-A6C34878D82A}">
                    <a16:rowId xmlns:a16="http://schemas.microsoft.com/office/drawing/2014/main" xmlns="" val="10002"/>
                  </a:ext>
                </a:extLst>
              </a:tr>
              <a:tr h="406456">
                <a:tc>
                  <a:txBody>
                    <a:bodyPr/>
                    <a:lstStyle/>
                    <a:p>
                      <a:r>
                        <a:rPr lang="ro-RO" sz="2000" b="1" dirty="0" smtClean="0"/>
                        <a:t>Estrona</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t>↑</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err="1" smtClean="0"/>
                        <a:t>↓</a:t>
                      </a:r>
                      <a:endParaRPr lang="ru-RU" sz="2000" b="1" dirty="0"/>
                    </a:p>
                  </a:txBody>
                  <a:tcPr/>
                </a:tc>
                <a:extLst>
                  <a:ext uri="{0D108BD9-81ED-4DB2-BD59-A6C34878D82A}">
                    <a16:rowId xmlns:a16="http://schemas.microsoft.com/office/drawing/2014/main" xmlns="" val="10003"/>
                  </a:ext>
                </a:extLst>
              </a:tr>
              <a:tr h="406456">
                <a:tc>
                  <a:txBody>
                    <a:bodyPr/>
                    <a:lstStyle/>
                    <a:p>
                      <a:r>
                        <a:rPr lang="ro-RO" sz="2000" b="1" dirty="0" smtClean="0"/>
                        <a:t>Rata de producere</a:t>
                      </a:r>
                      <a:r>
                        <a:rPr lang="ro-RO" sz="2000" b="1" baseline="0" dirty="0" smtClean="0"/>
                        <a:t> a estrogenilor</a:t>
                      </a:r>
                      <a:endParaRPr lang="ru-RU" sz="2000" b="1" dirty="0"/>
                    </a:p>
                  </a:txBody>
                  <a:tcPr/>
                </a:tc>
                <a:tc>
                  <a:txBody>
                    <a:bodyPr/>
                    <a:lstStyle/>
                    <a:p>
                      <a:pPr algn="ctr"/>
                      <a:r>
                        <a:rPr lang="ro-RO" sz="2000" dirty="0" smtClean="0"/>
                        <a:t> ↔</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err="1" smtClean="0"/>
                        <a:t>↓</a:t>
                      </a:r>
                      <a:endParaRPr lang="ru-RU" sz="2000" b="1" dirty="0"/>
                    </a:p>
                  </a:txBody>
                  <a:tcPr/>
                </a:tc>
                <a:extLst>
                  <a:ext uri="{0D108BD9-81ED-4DB2-BD59-A6C34878D82A}">
                    <a16:rowId xmlns:a16="http://schemas.microsoft.com/office/drawing/2014/main" xmlns="" val="10004"/>
                  </a:ext>
                </a:extLst>
              </a:tr>
              <a:tr h="406456">
                <a:tc>
                  <a:txBody>
                    <a:bodyPr/>
                    <a:lstStyle/>
                    <a:p>
                      <a:r>
                        <a:rPr lang="ro-RO" sz="2000" b="1" dirty="0" smtClean="0"/>
                        <a:t>Rata clearanceului estrogenilor și androgenilor</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err="1" smtClean="0"/>
                        <a:t>↓</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err="1" smtClean="0"/>
                        <a:t>↓</a:t>
                      </a:r>
                      <a:endParaRPr lang="ru-RU" sz="2000" b="1" dirty="0"/>
                    </a:p>
                  </a:txBody>
                  <a:tcPr/>
                </a:tc>
                <a:extLst>
                  <a:ext uri="{0D108BD9-81ED-4DB2-BD59-A6C34878D82A}">
                    <a16:rowId xmlns:a16="http://schemas.microsoft.com/office/drawing/2014/main" xmlns="" val="10005"/>
                  </a:ext>
                </a:extLst>
              </a:tr>
              <a:tr h="4064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sz="2000" b="1" dirty="0" smtClean="0"/>
                        <a:t>E</a:t>
                      </a:r>
                      <a:r>
                        <a:rPr lang="ro-RO" sz="2000" b="1" baseline="-25000" dirty="0" smtClean="0"/>
                        <a:t>2  liber</a:t>
                      </a:r>
                      <a:endParaRPr lang="ru-RU" sz="2000" b="1" dirty="0"/>
                    </a:p>
                  </a:txBody>
                  <a:tcPr/>
                </a:tc>
                <a:tc>
                  <a:txBody>
                    <a:bodyPr/>
                    <a:lstStyle/>
                    <a:p>
                      <a:pPr algn="ctr"/>
                      <a:r>
                        <a:rPr lang="ro-RO" sz="2000" dirty="0" smtClean="0"/>
                        <a:t> ↔</a:t>
                      </a:r>
                      <a:endParaRPr lang="ru-RU" sz="2000" b="1" dirty="0"/>
                    </a:p>
                  </a:txBody>
                  <a:tcPr/>
                </a:tc>
                <a:tc>
                  <a:txBody>
                    <a:bodyPr/>
                    <a:lstStyle/>
                    <a:p>
                      <a:pPr algn="ctr"/>
                      <a:r>
                        <a:rPr lang="ro-RO" sz="2000" dirty="0" smtClean="0"/>
                        <a:t>N</a:t>
                      </a:r>
                      <a:endParaRPr lang="ru-RU" sz="2000" b="1" dirty="0"/>
                    </a:p>
                  </a:txBody>
                  <a:tcPr/>
                </a:tc>
                <a:extLst>
                  <a:ext uri="{0D108BD9-81ED-4DB2-BD59-A6C34878D82A}">
                    <a16:rowId xmlns:a16="http://schemas.microsoft.com/office/drawing/2014/main" xmlns="" val="10006"/>
                  </a:ext>
                </a:extLst>
              </a:tr>
              <a:tr h="406456">
                <a:tc>
                  <a:txBody>
                    <a:bodyPr/>
                    <a:lstStyle/>
                    <a:p>
                      <a:r>
                        <a:rPr lang="ro-RO" sz="2000" b="1" dirty="0" smtClean="0"/>
                        <a:t>Testosteron</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t>↑</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err="1" smtClean="0"/>
                        <a:t>↓</a:t>
                      </a:r>
                      <a:endParaRPr lang="ru-RU" sz="2000" b="1" dirty="0"/>
                    </a:p>
                  </a:txBody>
                  <a:tcPr/>
                </a:tc>
                <a:extLst>
                  <a:ext uri="{0D108BD9-81ED-4DB2-BD59-A6C34878D82A}">
                    <a16:rowId xmlns:a16="http://schemas.microsoft.com/office/drawing/2014/main" xmlns="" val="10007"/>
                  </a:ext>
                </a:extLst>
              </a:tr>
              <a:tr h="406456">
                <a:tc>
                  <a:txBody>
                    <a:bodyPr/>
                    <a:lstStyle/>
                    <a:p>
                      <a:r>
                        <a:rPr lang="ro-RO" sz="2000" b="1" dirty="0" smtClean="0"/>
                        <a:t>Androstendion</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t>↑</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err="1" smtClean="0"/>
                        <a:t>↓</a:t>
                      </a:r>
                      <a:endParaRPr lang="ru-RU" sz="2000" b="1" dirty="0"/>
                    </a:p>
                  </a:txBody>
                  <a:tcPr/>
                </a:tc>
                <a:extLst>
                  <a:ext uri="{0D108BD9-81ED-4DB2-BD59-A6C34878D82A}">
                    <a16:rowId xmlns:a16="http://schemas.microsoft.com/office/drawing/2014/main" xmlns="" val="10008"/>
                  </a:ext>
                </a:extLst>
              </a:tr>
              <a:tr h="406456">
                <a:tc>
                  <a:txBody>
                    <a:bodyPr/>
                    <a:lstStyle/>
                    <a:p>
                      <a:r>
                        <a:rPr lang="ro-RO" sz="2000" b="1" dirty="0" smtClean="0"/>
                        <a:t>DHEA</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t>↑</a:t>
                      </a:r>
                      <a:endParaRPr lang="ru-RU" sz="2000" b="1" dirty="0"/>
                    </a:p>
                  </a:txBody>
                  <a:tcPr/>
                </a:tc>
                <a:tc>
                  <a:txBody>
                    <a:bodyPr/>
                    <a:lstStyle/>
                    <a:p>
                      <a:pPr algn="ctr"/>
                      <a:endParaRPr lang="ru-RU" sz="2000" b="1" dirty="0"/>
                    </a:p>
                  </a:txBody>
                  <a:tcPr/>
                </a:tc>
                <a:extLst>
                  <a:ext uri="{0D108BD9-81ED-4DB2-BD59-A6C34878D82A}">
                    <a16:rowId xmlns:a16="http://schemas.microsoft.com/office/drawing/2014/main" xmlns="" val="10009"/>
                  </a:ext>
                </a:extLst>
              </a:tr>
              <a:tr h="406456">
                <a:tc>
                  <a:txBody>
                    <a:bodyPr/>
                    <a:lstStyle/>
                    <a:p>
                      <a:r>
                        <a:rPr lang="ro-RO" sz="2000" b="1" dirty="0" smtClean="0"/>
                        <a:t>Conversia androgenilor în estron</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t>↑</a:t>
                      </a:r>
                      <a:endParaRPr lang="ru-RU" sz="2000" b="1" dirty="0"/>
                    </a:p>
                  </a:txBody>
                  <a:tcPr/>
                </a:tc>
                <a:tc>
                  <a:txBody>
                    <a:bodyPr/>
                    <a:lstStyle/>
                    <a:p>
                      <a:pPr algn="ctr"/>
                      <a:endParaRPr lang="ru-RU" sz="2000" b="1" dirty="0"/>
                    </a:p>
                  </a:txBody>
                  <a:tcPr/>
                </a:tc>
                <a:extLst>
                  <a:ext uri="{0D108BD9-81ED-4DB2-BD59-A6C34878D82A}">
                    <a16:rowId xmlns:a16="http://schemas.microsoft.com/office/drawing/2014/main" xmlns="" val="10010"/>
                  </a:ext>
                </a:extLst>
              </a:tr>
              <a:tr h="406456">
                <a:tc>
                  <a:txBody>
                    <a:bodyPr/>
                    <a:lstStyle/>
                    <a:p>
                      <a:r>
                        <a:rPr lang="ro-RO" sz="2000" b="1" dirty="0" smtClean="0"/>
                        <a:t>Progesteron </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err="1" smtClean="0"/>
                        <a:t>↓</a:t>
                      </a:r>
                      <a:r>
                        <a:rPr lang="ro-RO" sz="2000" dirty="0" smtClean="0"/>
                        <a:t> sau ↔</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err="1" smtClean="0"/>
                        <a:t>↓</a:t>
                      </a:r>
                      <a:r>
                        <a:rPr lang="ro-RO" sz="2000" dirty="0" smtClean="0"/>
                        <a:t> sau ↔</a:t>
                      </a:r>
                      <a:endParaRPr lang="ru-RU" sz="2000" b="1" dirty="0"/>
                    </a:p>
                  </a:txBody>
                  <a:tcPr/>
                </a:tc>
                <a:extLst>
                  <a:ext uri="{0D108BD9-81ED-4DB2-BD59-A6C34878D82A}">
                    <a16:rowId xmlns:a16="http://schemas.microsoft.com/office/drawing/2014/main" xmlns="" val="10011"/>
                  </a:ext>
                </a:extLst>
              </a:tr>
              <a:tr h="406456">
                <a:tc>
                  <a:txBody>
                    <a:bodyPr/>
                    <a:lstStyle/>
                    <a:p>
                      <a:r>
                        <a:rPr lang="ro-RO" sz="2000" b="1" dirty="0" smtClean="0"/>
                        <a:t>LH</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t>↑</a:t>
                      </a:r>
                      <a:r>
                        <a:rPr lang="ro-RO" sz="2000" dirty="0" smtClean="0"/>
                        <a:t>sau ↔</a:t>
                      </a:r>
                      <a:endParaRPr lang="ru-RU" sz="2000" b="1" dirty="0"/>
                    </a:p>
                  </a:txBody>
                  <a:tcPr/>
                </a:tc>
                <a:tc>
                  <a:txBody>
                    <a:bodyPr/>
                    <a:lstStyle/>
                    <a:p>
                      <a:pPr algn="ctr"/>
                      <a:r>
                        <a:rPr lang="ro-RO" sz="2000" dirty="0" smtClean="0"/>
                        <a:t>N</a:t>
                      </a:r>
                      <a:endParaRPr lang="ru-RU" sz="2000" b="1" dirty="0"/>
                    </a:p>
                  </a:txBody>
                  <a:tcPr/>
                </a:tc>
                <a:extLst>
                  <a:ext uri="{0D108BD9-81ED-4DB2-BD59-A6C34878D82A}">
                    <a16:rowId xmlns:a16="http://schemas.microsoft.com/office/drawing/2014/main" xmlns="" val="10012"/>
                  </a:ext>
                </a:extLst>
              </a:tr>
              <a:tr h="406456">
                <a:tc>
                  <a:txBody>
                    <a:bodyPr/>
                    <a:lstStyle/>
                    <a:p>
                      <a:r>
                        <a:rPr lang="ro-RO" sz="2000" b="1" dirty="0" smtClean="0"/>
                        <a:t>FSH</a:t>
                      </a:r>
                      <a:endParaRPr lang="ru-RU"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t>↑</a:t>
                      </a:r>
                      <a:r>
                        <a:rPr lang="ro-RO" sz="2000" dirty="0" smtClean="0"/>
                        <a:t> sau ↔</a:t>
                      </a:r>
                      <a:endParaRPr lang="ru-RU" sz="2000" b="1" dirty="0"/>
                    </a:p>
                  </a:txBody>
                  <a:tcPr/>
                </a:tc>
                <a:tc>
                  <a:txBody>
                    <a:bodyPr/>
                    <a:lstStyle/>
                    <a:p>
                      <a:pPr algn="ctr"/>
                      <a:r>
                        <a:rPr lang="ro-RO" sz="2000" dirty="0" smtClean="0"/>
                        <a:t>N</a:t>
                      </a:r>
                      <a:endParaRPr lang="ru-RU" sz="2000" b="1" dirty="0"/>
                    </a:p>
                  </a:txBody>
                  <a:tcPr/>
                </a:tc>
                <a:extLst>
                  <a:ext uri="{0D108BD9-81ED-4DB2-BD59-A6C34878D82A}">
                    <a16:rowId xmlns:a16="http://schemas.microsoft.com/office/drawing/2014/main" xmlns="" val="10013"/>
                  </a:ext>
                </a:extLst>
              </a:tr>
            </a:tbl>
          </a:graphicData>
        </a:graphic>
      </p:graphicFrame>
      <p:pic>
        <p:nvPicPr>
          <p:cNvPr id="5" name="Рисунок 4"/>
          <p:cNvPicPr>
            <a:picLocks noChangeAspect="1"/>
          </p:cNvPicPr>
          <p:nvPr/>
        </p:nvPicPr>
        <p:blipFill>
          <a:blip r:embed="rId2"/>
          <a:stretch>
            <a:fillRect/>
          </a:stretch>
        </p:blipFill>
        <p:spPr>
          <a:xfrm>
            <a:off x="9983540" y="217860"/>
            <a:ext cx="2065999" cy="1721666"/>
          </a:xfrm>
          <a:prstGeom prst="rect">
            <a:avLst/>
          </a:prstGeom>
        </p:spPr>
      </p:pic>
    </p:spTree>
    <p:extLst>
      <p:ext uri="{BB962C8B-B14F-4D97-AF65-F5344CB8AC3E}">
        <p14:creationId xmlns:p14="http://schemas.microsoft.com/office/powerpoint/2010/main" val="4001760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ge 2 | Estrogen Vectors &amp; Illustrations for Free Download | Freep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06" y="97545"/>
            <a:ext cx="6556644" cy="6556644"/>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p:cNvSpPr>
            <a:spLocks noGrp="1"/>
          </p:cNvSpPr>
          <p:nvPr>
            <p:ph idx="1"/>
          </p:nvPr>
        </p:nvSpPr>
        <p:spPr>
          <a:xfrm>
            <a:off x="7359266" y="1972019"/>
            <a:ext cx="4428782" cy="3676134"/>
          </a:xfrm>
        </p:spPr>
        <p:txBody>
          <a:bodyPr>
            <a:normAutofit lnSpcReduction="10000"/>
          </a:bodyPr>
          <a:lstStyle/>
          <a:p>
            <a:r>
              <a:rPr lang="ro-MD" dirty="0" smtClean="0"/>
              <a:t>Perioada pubertară</a:t>
            </a:r>
          </a:p>
          <a:p>
            <a:endParaRPr lang="ro-MD" dirty="0" smtClean="0"/>
          </a:p>
          <a:p>
            <a:r>
              <a:rPr lang="ro-MD" dirty="0" smtClean="0"/>
              <a:t>Perioada fertilă</a:t>
            </a:r>
          </a:p>
          <a:p>
            <a:pPr lvl="1"/>
            <a:r>
              <a:rPr lang="ro-MD" sz="2800" dirty="0" smtClean="0"/>
              <a:t>Sarcina </a:t>
            </a:r>
          </a:p>
          <a:p>
            <a:pPr lvl="1"/>
            <a:r>
              <a:rPr lang="ro-MD" sz="2800" dirty="0" smtClean="0"/>
              <a:t>Probleme de feritlitate</a:t>
            </a:r>
          </a:p>
          <a:p>
            <a:pPr lvl="1"/>
            <a:endParaRPr lang="ro-MD" sz="2800" dirty="0" smtClean="0"/>
          </a:p>
          <a:p>
            <a:r>
              <a:rPr lang="ro-MD" dirty="0" smtClean="0"/>
              <a:t>Perioada de declin a funcției reproductive</a:t>
            </a:r>
            <a:endParaRPr lang="en-US" dirty="0"/>
          </a:p>
        </p:txBody>
      </p:sp>
      <p:sp>
        <p:nvSpPr>
          <p:cNvPr id="5" name="Овал 4"/>
          <p:cNvSpPr/>
          <p:nvPr/>
        </p:nvSpPr>
        <p:spPr>
          <a:xfrm>
            <a:off x="6887150" y="2566930"/>
            <a:ext cx="4900898" cy="18949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Рисунок 8"/>
          <p:cNvPicPr>
            <a:picLocks noChangeAspect="1"/>
          </p:cNvPicPr>
          <p:nvPr/>
        </p:nvPicPr>
        <p:blipFill>
          <a:blip r:embed="rId3"/>
          <a:stretch>
            <a:fillRect/>
          </a:stretch>
        </p:blipFill>
        <p:spPr>
          <a:xfrm>
            <a:off x="10182512" y="217860"/>
            <a:ext cx="1867027" cy="1555856"/>
          </a:xfrm>
          <a:prstGeom prst="rect">
            <a:avLst/>
          </a:prstGeom>
        </p:spPr>
      </p:pic>
    </p:spTree>
    <p:extLst>
      <p:ext uri="{BB962C8B-B14F-4D97-AF65-F5344CB8AC3E}">
        <p14:creationId xmlns:p14="http://schemas.microsoft.com/office/powerpoint/2010/main" val="32266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490275"/>
            <a:ext cx="10515600" cy="837510"/>
          </a:xfrm>
        </p:spPr>
        <p:txBody>
          <a:bodyPr/>
          <a:lstStyle/>
          <a:p>
            <a:r>
              <a:rPr lang="ro-MD" b="1" dirty="0" smtClean="0">
                <a:solidFill>
                  <a:srgbClr val="002060"/>
                </a:solidFill>
              </a:rPr>
              <a:t>Important de cunoscut</a:t>
            </a:r>
            <a:endParaRPr lang="en-US" b="1" dirty="0">
              <a:solidFill>
                <a:srgbClr val="002060"/>
              </a:solidFill>
            </a:endParaRPr>
          </a:p>
        </p:txBody>
      </p:sp>
      <p:sp>
        <p:nvSpPr>
          <p:cNvPr id="10" name="Объект 9"/>
          <p:cNvSpPr>
            <a:spLocks noGrp="1"/>
          </p:cNvSpPr>
          <p:nvPr>
            <p:ph idx="1"/>
          </p:nvPr>
        </p:nvSpPr>
        <p:spPr>
          <a:xfrm>
            <a:off x="838200" y="1600200"/>
            <a:ext cx="10845800" cy="4216706"/>
          </a:xfrm>
        </p:spPr>
        <p:txBody>
          <a:bodyPr>
            <a:normAutofit fontScale="92500" lnSpcReduction="10000"/>
          </a:bodyPr>
          <a:lstStyle/>
          <a:p>
            <a:pPr>
              <a:lnSpc>
                <a:spcPct val="120000"/>
              </a:lnSpc>
            </a:pPr>
            <a:r>
              <a:rPr lang="ro-MD" sz="2400" dirty="0" smtClean="0"/>
              <a:t>Prevalența crescută a patologiei tiroidiene – femei cu vârsta 20-45 ani;</a:t>
            </a:r>
          </a:p>
          <a:p>
            <a:pPr>
              <a:lnSpc>
                <a:spcPct val="120000"/>
              </a:lnSpc>
            </a:pPr>
            <a:endParaRPr lang="ro-MD" sz="2400" dirty="0" smtClean="0"/>
          </a:p>
          <a:p>
            <a:pPr>
              <a:lnSpc>
                <a:spcPct val="120000"/>
              </a:lnSpc>
            </a:pPr>
            <a:r>
              <a:rPr lang="ro-MD" sz="2400" dirty="0" smtClean="0"/>
              <a:t>Subfertilitatea afectează 8-12% dintre cupluri în vârsta reproductivă;</a:t>
            </a:r>
          </a:p>
          <a:p>
            <a:pPr>
              <a:lnSpc>
                <a:spcPct val="120000"/>
              </a:lnSpc>
            </a:pPr>
            <a:endParaRPr lang="ro-MD" sz="2400" dirty="0" smtClean="0"/>
          </a:p>
          <a:p>
            <a:pPr>
              <a:lnSpc>
                <a:spcPct val="120000"/>
              </a:lnSpc>
            </a:pPr>
            <a:r>
              <a:rPr lang="ro-MD" sz="2400" dirty="0" smtClean="0"/>
              <a:t>Partenerul de sex feminin – risc majorat pentru prezența patologiei tiroidiene:</a:t>
            </a:r>
          </a:p>
          <a:p>
            <a:pPr lvl="1">
              <a:lnSpc>
                <a:spcPct val="120000"/>
              </a:lnSpc>
            </a:pPr>
            <a:r>
              <a:rPr lang="ro-MD" dirty="0" smtClean="0"/>
              <a:t>5-7% hipotiroidie subclinică</a:t>
            </a:r>
          </a:p>
          <a:p>
            <a:pPr lvl="1">
              <a:lnSpc>
                <a:spcPct val="120000"/>
              </a:lnSpc>
            </a:pPr>
            <a:r>
              <a:rPr lang="ro-MD" dirty="0" smtClean="0"/>
              <a:t>2-4,5% hipotiroidie manifestă</a:t>
            </a:r>
          </a:p>
          <a:p>
            <a:pPr lvl="1">
              <a:lnSpc>
                <a:spcPct val="120000"/>
              </a:lnSpc>
            </a:pPr>
            <a:r>
              <a:rPr lang="ro-MD" dirty="0" smtClean="0"/>
              <a:t>0,5-1% hipertiroidie</a:t>
            </a:r>
          </a:p>
          <a:p>
            <a:pPr lvl="1">
              <a:lnSpc>
                <a:spcPct val="120000"/>
              </a:lnSpc>
            </a:pPr>
            <a:r>
              <a:rPr lang="ro-MD" dirty="0" smtClean="0"/>
              <a:t>5-10% tiroidita autoimună</a:t>
            </a:r>
          </a:p>
          <a:p>
            <a:pPr>
              <a:lnSpc>
                <a:spcPct val="120000"/>
              </a:lnSpc>
            </a:pPr>
            <a:endParaRPr lang="en-US" sz="2400" dirty="0"/>
          </a:p>
        </p:txBody>
      </p:sp>
      <p:sp>
        <p:nvSpPr>
          <p:cNvPr id="3" name="Прямоугольник 2"/>
          <p:cNvSpPr/>
          <p:nvPr/>
        </p:nvSpPr>
        <p:spPr>
          <a:xfrm>
            <a:off x="655430" y="5993809"/>
            <a:ext cx="11211339" cy="646331"/>
          </a:xfrm>
          <a:prstGeom prst="rect">
            <a:avLst/>
          </a:prstGeom>
        </p:spPr>
        <p:txBody>
          <a:bodyPr wrap="square">
            <a:spAutoFit/>
          </a:bodyPr>
          <a:lstStyle/>
          <a:p>
            <a:r>
              <a:rPr lang="en-US" sz="1200" b="0" i="0" dirty="0" err="1" smtClean="0">
                <a:solidFill>
                  <a:srgbClr val="212121"/>
                </a:solidFill>
                <a:effectLst/>
                <a:latin typeface="BlinkMacSystemFont"/>
              </a:rPr>
              <a:t>Poppe</a:t>
            </a:r>
            <a:r>
              <a:rPr lang="en-US" sz="1200" b="0" i="0" dirty="0" smtClean="0">
                <a:solidFill>
                  <a:srgbClr val="212121"/>
                </a:solidFill>
                <a:effectLst/>
                <a:latin typeface="BlinkMacSystemFont"/>
              </a:rPr>
              <a:t> K, </a:t>
            </a:r>
            <a:r>
              <a:rPr lang="en-US" sz="1200" b="0" i="0" dirty="0" err="1" smtClean="0">
                <a:solidFill>
                  <a:srgbClr val="212121"/>
                </a:solidFill>
                <a:effectLst/>
                <a:latin typeface="BlinkMacSystemFont"/>
              </a:rPr>
              <a:t>Bisschop</a:t>
            </a:r>
            <a:r>
              <a:rPr lang="en-US" sz="1200" b="0" i="0" dirty="0" smtClean="0">
                <a:solidFill>
                  <a:srgbClr val="212121"/>
                </a:solidFill>
                <a:effectLst/>
                <a:latin typeface="BlinkMacSystemFont"/>
              </a:rPr>
              <a:t> P, </a:t>
            </a:r>
            <a:r>
              <a:rPr lang="en-US" sz="1200" b="0" i="0" dirty="0" err="1" smtClean="0">
                <a:solidFill>
                  <a:srgbClr val="212121"/>
                </a:solidFill>
                <a:effectLst/>
                <a:latin typeface="BlinkMacSystemFont"/>
              </a:rPr>
              <a:t>Fugazzola</a:t>
            </a:r>
            <a:r>
              <a:rPr lang="en-US" sz="1200" b="0" i="0" dirty="0" smtClean="0">
                <a:solidFill>
                  <a:srgbClr val="212121"/>
                </a:solidFill>
                <a:effectLst/>
                <a:latin typeface="BlinkMacSystemFont"/>
              </a:rPr>
              <a:t> L, </a:t>
            </a:r>
            <a:r>
              <a:rPr lang="en-US" sz="1200" b="0" i="0" dirty="0" err="1" smtClean="0">
                <a:solidFill>
                  <a:srgbClr val="212121"/>
                </a:solidFill>
                <a:effectLst/>
                <a:latin typeface="BlinkMacSystemFont"/>
              </a:rPr>
              <a:t>Minziori</a:t>
            </a:r>
            <a:r>
              <a:rPr lang="en-US" sz="1200" b="0" i="0" dirty="0" smtClean="0">
                <a:solidFill>
                  <a:srgbClr val="212121"/>
                </a:solidFill>
                <a:effectLst/>
                <a:latin typeface="BlinkMacSystemFont"/>
              </a:rPr>
              <a:t> G, </a:t>
            </a:r>
            <a:r>
              <a:rPr lang="en-US" sz="1200" b="0" i="0" dirty="0" err="1" smtClean="0">
                <a:solidFill>
                  <a:srgbClr val="212121"/>
                </a:solidFill>
                <a:effectLst/>
                <a:latin typeface="BlinkMacSystemFont"/>
              </a:rPr>
              <a:t>Unuane</a:t>
            </a:r>
            <a:r>
              <a:rPr lang="en-US" sz="1200" b="0" i="0" dirty="0" smtClean="0">
                <a:solidFill>
                  <a:srgbClr val="212121"/>
                </a:solidFill>
                <a:effectLst/>
                <a:latin typeface="BlinkMacSystemFont"/>
              </a:rPr>
              <a:t> D, </a:t>
            </a:r>
            <a:r>
              <a:rPr lang="en-US" sz="1200" b="0" i="0" dirty="0" err="1" smtClean="0">
                <a:solidFill>
                  <a:srgbClr val="212121"/>
                </a:solidFill>
                <a:effectLst/>
                <a:latin typeface="BlinkMacSystemFont"/>
              </a:rPr>
              <a:t>Weghofer</a:t>
            </a:r>
            <a:r>
              <a:rPr lang="en-US" sz="1200" b="0" i="0" dirty="0" smtClean="0">
                <a:solidFill>
                  <a:srgbClr val="212121"/>
                </a:solidFill>
                <a:effectLst/>
                <a:latin typeface="BlinkMacSystemFont"/>
              </a:rPr>
              <a:t> A. 2021 European Thyroid Association Guideline on Thyroid Disorders prior to and during Assisted Reproduction. </a:t>
            </a:r>
            <a:r>
              <a:rPr lang="en-US" sz="1200" b="0" i="0" dirty="0" err="1" smtClean="0">
                <a:solidFill>
                  <a:srgbClr val="212121"/>
                </a:solidFill>
                <a:effectLst/>
                <a:latin typeface="BlinkMacSystemFont"/>
              </a:rPr>
              <a:t>Eur</a:t>
            </a:r>
            <a:r>
              <a:rPr lang="en-US" sz="1200" b="0" i="0" dirty="0" smtClean="0">
                <a:solidFill>
                  <a:srgbClr val="212121"/>
                </a:solidFill>
                <a:effectLst/>
                <a:latin typeface="BlinkMacSystemFont"/>
              </a:rPr>
              <a:t> Thyroid J. 2021 Feb;9(6):281-295. </a:t>
            </a:r>
            <a:r>
              <a:rPr lang="en-US" sz="1200" b="0" i="0" dirty="0" err="1" smtClean="0">
                <a:solidFill>
                  <a:srgbClr val="212121"/>
                </a:solidFill>
                <a:effectLst/>
                <a:latin typeface="BlinkMacSystemFont"/>
              </a:rPr>
              <a:t>doi</a:t>
            </a:r>
            <a:r>
              <a:rPr lang="en-US" sz="1200" b="0" i="0" dirty="0" smtClean="0">
                <a:solidFill>
                  <a:srgbClr val="212121"/>
                </a:solidFill>
                <a:effectLst/>
                <a:latin typeface="BlinkMacSystemFont"/>
              </a:rPr>
              <a:t>: 10.1159/000512790. </a:t>
            </a:r>
            <a:r>
              <a:rPr lang="en-US" sz="1200" b="0" i="0" dirty="0" err="1" smtClean="0">
                <a:solidFill>
                  <a:srgbClr val="212121"/>
                </a:solidFill>
                <a:effectLst/>
                <a:latin typeface="BlinkMacSystemFont"/>
              </a:rPr>
              <a:t>Epub</a:t>
            </a:r>
            <a:r>
              <a:rPr lang="en-US" sz="1200" b="0" i="0" dirty="0" smtClean="0">
                <a:solidFill>
                  <a:srgbClr val="212121"/>
                </a:solidFill>
                <a:effectLst/>
                <a:latin typeface="BlinkMacSystemFont"/>
              </a:rPr>
              <a:t> 2021 Jan 21. Erratum in: </a:t>
            </a:r>
            <a:r>
              <a:rPr lang="en-US" sz="1200" b="0" i="0" dirty="0" err="1" smtClean="0">
                <a:solidFill>
                  <a:srgbClr val="212121"/>
                </a:solidFill>
                <a:effectLst/>
                <a:latin typeface="BlinkMacSystemFont"/>
              </a:rPr>
              <a:t>Eur</a:t>
            </a:r>
            <a:r>
              <a:rPr lang="en-US" sz="1200" b="0" i="0" dirty="0" smtClean="0">
                <a:solidFill>
                  <a:srgbClr val="212121"/>
                </a:solidFill>
                <a:effectLst/>
                <a:latin typeface="BlinkMacSystemFont"/>
              </a:rPr>
              <a:t> Thyroid J. 2021 Jun;10(3):268. PMID: 33718252; PMCID: PMC7923920.</a:t>
            </a:r>
            <a:endParaRPr lang="en-US" sz="1200" dirty="0"/>
          </a:p>
        </p:txBody>
      </p:sp>
    </p:spTree>
    <p:extLst>
      <p:ext uri="{BB962C8B-B14F-4D97-AF65-F5344CB8AC3E}">
        <p14:creationId xmlns:p14="http://schemas.microsoft.com/office/powerpoint/2010/main" val="121579338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940095" y="352052"/>
            <a:ext cx="10515600" cy="837510"/>
          </a:xfrm>
        </p:spPr>
        <p:txBody>
          <a:bodyPr/>
          <a:lstStyle/>
          <a:p>
            <a:r>
              <a:rPr lang="ro-MD" b="1" dirty="0" smtClean="0">
                <a:solidFill>
                  <a:srgbClr val="002060"/>
                </a:solidFill>
                <a:latin typeface="+mn-lt"/>
              </a:rPr>
              <a:t>Atenție:</a:t>
            </a:r>
            <a:endParaRPr lang="en-US" b="1" dirty="0">
              <a:solidFill>
                <a:srgbClr val="002060"/>
              </a:solidFill>
              <a:latin typeface="+mn-lt"/>
            </a:endParaRPr>
          </a:p>
        </p:txBody>
      </p:sp>
      <p:sp>
        <p:nvSpPr>
          <p:cNvPr id="10" name="Объект 9"/>
          <p:cNvSpPr>
            <a:spLocks noGrp="1"/>
          </p:cNvSpPr>
          <p:nvPr>
            <p:ph idx="1"/>
          </p:nvPr>
        </p:nvSpPr>
        <p:spPr>
          <a:xfrm>
            <a:off x="838200" y="1498294"/>
            <a:ext cx="10845800" cy="4267506"/>
          </a:xfrm>
        </p:spPr>
        <p:txBody>
          <a:bodyPr>
            <a:normAutofit/>
          </a:bodyPr>
          <a:lstStyle/>
          <a:p>
            <a:pPr>
              <a:lnSpc>
                <a:spcPct val="120000"/>
              </a:lnSpc>
            </a:pPr>
            <a:r>
              <a:rPr lang="ro-MD" sz="2400" dirty="0" smtClean="0"/>
              <a:t>Disfuncțiile severe  tiroidiene – conduc la dereglarea CM și la subfertilitate;</a:t>
            </a:r>
          </a:p>
          <a:p>
            <a:pPr>
              <a:lnSpc>
                <a:spcPct val="120000"/>
              </a:lnSpc>
            </a:pPr>
            <a:r>
              <a:rPr lang="ro-MD" sz="2400" dirty="0" smtClean="0"/>
              <a:t>Problemele de fertilitate pot persista și după normalizarea funcției tiroidiene și apoi în timpul tehnologiilor reproductive asistate;</a:t>
            </a:r>
          </a:p>
          <a:p>
            <a:pPr>
              <a:lnSpc>
                <a:spcPct val="120000"/>
              </a:lnSpc>
            </a:pPr>
            <a:r>
              <a:rPr lang="ro-MD" sz="2400" dirty="0" smtClean="0"/>
              <a:t>Hiperstimularea ovariană – poate contribui la dezvoltarea hipotiroidiei;</a:t>
            </a:r>
          </a:p>
          <a:p>
            <a:pPr>
              <a:lnSpc>
                <a:spcPct val="120000"/>
              </a:lnSpc>
            </a:pPr>
            <a:r>
              <a:rPr lang="ro-MD" sz="2400" dirty="0" smtClean="0"/>
              <a:t>Prevalența crescută a TA la femeile cu SOP și subfertilitate;</a:t>
            </a:r>
          </a:p>
          <a:p>
            <a:pPr>
              <a:lnSpc>
                <a:spcPct val="120000"/>
              </a:lnSpc>
            </a:pPr>
            <a:r>
              <a:rPr lang="ro-MD" sz="2400" dirty="0" smtClean="0"/>
              <a:t>Femeile care se afla la tratament LT4 necesită atenție suplimentară în procedurile FIV;</a:t>
            </a:r>
          </a:p>
          <a:p>
            <a:pPr>
              <a:lnSpc>
                <a:spcPct val="120000"/>
              </a:lnSpc>
            </a:pPr>
            <a:r>
              <a:rPr lang="ro-MD" sz="2400" dirty="0" smtClean="0"/>
              <a:t>Rata de fertilizare și caliatea embrionilor la femeile cu TSH ≥4mlU/l</a:t>
            </a:r>
            <a:endParaRPr lang="en-US" sz="2400" dirty="0"/>
          </a:p>
        </p:txBody>
      </p:sp>
      <p:sp>
        <p:nvSpPr>
          <p:cNvPr id="3" name="Прямоугольник 2"/>
          <p:cNvSpPr/>
          <p:nvPr/>
        </p:nvSpPr>
        <p:spPr>
          <a:xfrm>
            <a:off x="838200" y="5993809"/>
            <a:ext cx="10719391" cy="646331"/>
          </a:xfrm>
          <a:prstGeom prst="rect">
            <a:avLst/>
          </a:prstGeom>
        </p:spPr>
        <p:txBody>
          <a:bodyPr wrap="square">
            <a:spAutoFit/>
          </a:bodyPr>
          <a:lstStyle/>
          <a:p>
            <a:r>
              <a:rPr lang="en-US" sz="1200" b="0" i="0" dirty="0" err="1" smtClean="0">
                <a:solidFill>
                  <a:srgbClr val="212121"/>
                </a:solidFill>
                <a:effectLst/>
                <a:latin typeface="BlinkMacSystemFont"/>
              </a:rPr>
              <a:t>Poppe</a:t>
            </a:r>
            <a:r>
              <a:rPr lang="en-US" sz="1200" b="0" i="0" dirty="0" smtClean="0">
                <a:solidFill>
                  <a:srgbClr val="212121"/>
                </a:solidFill>
                <a:effectLst/>
                <a:latin typeface="BlinkMacSystemFont"/>
              </a:rPr>
              <a:t> K, </a:t>
            </a:r>
            <a:r>
              <a:rPr lang="en-US" sz="1200" b="0" i="0" dirty="0" err="1" smtClean="0">
                <a:solidFill>
                  <a:srgbClr val="212121"/>
                </a:solidFill>
                <a:effectLst/>
                <a:latin typeface="BlinkMacSystemFont"/>
              </a:rPr>
              <a:t>Bisschop</a:t>
            </a:r>
            <a:r>
              <a:rPr lang="en-US" sz="1200" b="0" i="0" dirty="0" smtClean="0">
                <a:solidFill>
                  <a:srgbClr val="212121"/>
                </a:solidFill>
                <a:effectLst/>
                <a:latin typeface="BlinkMacSystemFont"/>
              </a:rPr>
              <a:t> P, </a:t>
            </a:r>
            <a:r>
              <a:rPr lang="en-US" sz="1200" b="0" i="0" dirty="0" err="1" smtClean="0">
                <a:solidFill>
                  <a:srgbClr val="212121"/>
                </a:solidFill>
                <a:effectLst/>
                <a:latin typeface="BlinkMacSystemFont"/>
              </a:rPr>
              <a:t>Fugazzola</a:t>
            </a:r>
            <a:r>
              <a:rPr lang="en-US" sz="1200" b="0" i="0" dirty="0" smtClean="0">
                <a:solidFill>
                  <a:srgbClr val="212121"/>
                </a:solidFill>
                <a:effectLst/>
                <a:latin typeface="BlinkMacSystemFont"/>
              </a:rPr>
              <a:t> L, </a:t>
            </a:r>
            <a:r>
              <a:rPr lang="en-US" sz="1200" b="0" i="0" dirty="0" err="1" smtClean="0">
                <a:solidFill>
                  <a:srgbClr val="212121"/>
                </a:solidFill>
                <a:effectLst/>
                <a:latin typeface="BlinkMacSystemFont"/>
              </a:rPr>
              <a:t>Minziori</a:t>
            </a:r>
            <a:r>
              <a:rPr lang="en-US" sz="1200" b="0" i="0" dirty="0" smtClean="0">
                <a:solidFill>
                  <a:srgbClr val="212121"/>
                </a:solidFill>
                <a:effectLst/>
                <a:latin typeface="BlinkMacSystemFont"/>
              </a:rPr>
              <a:t> G, </a:t>
            </a:r>
            <a:r>
              <a:rPr lang="en-US" sz="1200" b="0" i="0" dirty="0" err="1" smtClean="0">
                <a:solidFill>
                  <a:srgbClr val="212121"/>
                </a:solidFill>
                <a:effectLst/>
                <a:latin typeface="BlinkMacSystemFont"/>
              </a:rPr>
              <a:t>Unuane</a:t>
            </a:r>
            <a:r>
              <a:rPr lang="en-US" sz="1200" b="0" i="0" dirty="0" smtClean="0">
                <a:solidFill>
                  <a:srgbClr val="212121"/>
                </a:solidFill>
                <a:effectLst/>
                <a:latin typeface="BlinkMacSystemFont"/>
              </a:rPr>
              <a:t> D, </a:t>
            </a:r>
            <a:r>
              <a:rPr lang="en-US" sz="1200" b="0" i="0" dirty="0" err="1" smtClean="0">
                <a:solidFill>
                  <a:srgbClr val="212121"/>
                </a:solidFill>
                <a:effectLst/>
                <a:latin typeface="BlinkMacSystemFont"/>
              </a:rPr>
              <a:t>Weghofer</a:t>
            </a:r>
            <a:r>
              <a:rPr lang="en-US" sz="1200" b="0" i="0" dirty="0" smtClean="0">
                <a:solidFill>
                  <a:srgbClr val="212121"/>
                </a:solidFill>
                <a:effectLst/>
                <a:latin typeface="BlinkMacSystemFont"/>
              </a:rPr>
              <a:t> A. 2021 European Thyroid Association Guideline on Thyroid Disorders prior to and during Assisted Reproduction. </a:t>
            </a:r>
            <a:r>
              <a:rPr lang="en-US" sz="1200" b="0" i="0" dirty="0" err="1" smtClean="0">
                <a:solidFill>
                  <a:srgbClr val="212121"/>
                </a:solidFill>
                <a:effectLst/>
                <a:latin typeface="BlinkMacSystemFont"/>
              </a:rPr>
              <a:t>Eur</a:t>
            </a:r>
            <a:r>
              <a:rPr lang="en-US" sz="1200" b="0" i="0" dirty="0" smtClean="0">
                <a:solidFill>
                  <a:srgbClr val="212121"/>
                </a:solidFill>
                <a:effectLst/>
                <a:latin typeface="BlinkMacSystemFont"/>
              </a:rPr>
              <a:t> Thyroid J. 2021 Feb;9(6):281-295. </a:t>
            </a:r>
            <a:r>
              <a:rPr lang="en-US" sz="1200" b="0" i="0" dirty="0" err="1" smtClean="0">
                <a:solidFill>
                  <a:srgbClr val="212121"/>
                </a:solidFill>
                <a:effectLst/>
                <a:latin typeface="BlinkMacSystemFont"/>
              </a:rPr>
              <a:t>doi</a:t>
            </a:r>
            <a:r>
              <a:rPr lang="en-US" sz="1200" b="0" i="0" dirty="0" smtClean="0">
                <a:solidFill>
                  <a:srgbClr val="212121"/>
                </a:solidFill>
                <a:effectLst/>
                <a:latin typeface="BlinkMacSystemFont"/>
              </a:rPr>
              <a:t>: 10.1159/000512790. </a:t>
            </a:r>
            <a:r>
              <a:rPr lang="en-US" sz="1200" b="0" i="0" dirty="0" err="1" smtClean="0">
                <a:solidFill>
                  <a:srgbClr val="212121"/>
                </a:solidFill>
                <a:effectLst/>
                <a:latin typeface="BlinkMacSystemFont"/>
              </a:rPr>
              <a:t>Epub</a:t>
            </a:r>
            <a:r>
              <a:rPr lang="en-US" sz="1200" b="0" i="0" dirty="0" smtClean="0">
                <a:solidFill>
                  <a:srgbClr val="212121"/>
                </a:solidFill>
                <a:effectLst/>
                <a:latin typeface="BlinkMacSystemFont"/>
              </a:rPr>
              <a:t> 2021 Jan 21. Erratum in: </a:t>
            </a:r>
            <a:r>
              <a:rPr lang="en-US" sz="1200" b="0" i="0" dirty="0" err="1" smtClean="0">
                <a:solidFill>
                  <a:srgbClr val="212121"/>
                </a:solidFill>
                <a:effectLst/>
                <a:latin typeface="BlinkMacSystemFont"/>
              </a:rPr>
              <a:t>Eur</a:t>
            </a:r>
            <a:r>
              <a:rPr lang="en-US" sz="1200" b="0" i="0" dirty="0" smtClean="0">
                <a:solidFill>
                  <a:srgbClr val="212121"/>
                </a:solidFill>
                <a:effectLst/>
                <a:latin typeface="BlinkMacSystemFont"/>
              </a:rPr>
              <a:t> Thyroid J. 2021 Jun;10(3):268. PMID: 33718252; PMCID: PMC7923920.</a:t>
            </a:r>
            <a:endParaRPr lang="en-US" sz="1200" dirty="0"/>
          </a:p>
        </p:txBody>
      </p:sp>
    </p:spTree>
    <p:extLst>
      <p:ext uri="{BB962C8B-B14F-4D97-AF65-F5344CB8AC3E}">
        <p14:creationId xmlns:p14="http://schemas.microsoft.com/office/powerpoint/2010/main" val="75916793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85473" y="595687"/>
            <a:ext cx="9268327" cy="583119"/>
          </a:xfrm>
        </p:spPr>
        <p:txBody>
          <a:bodyPr>
            <a:normAutofit fontScale="90000"/>
          </a:bodyPr>
          <a:lstStyle/>
          <a:p>
            <a:r>
              <a:rPr lang="en-US" sz="3600" b="1" smtClean="0">
                <a:solidFill>
                  <a:srgbClr val="002060"/>
                </a:solidFill>
                <a:latin typeface="+mn-lt"/>
              </a:rPr>
              <a:t>Tulburări tiroidiene și subfertilitate feminină</a:t>
            </a:r>
            <a:br>
              <a:rPr lang="en-US" sz="3600" b="1" smtClean="0">
                <a:solidFill>
                  <a:srgbClr val="002060"/>
                </a:solidFill>
                <a:latin typeface="+mn-lt"/>
              </a:rPr>
            </a:br>
            <a:endParaRPr lang="en-US" sz="3600" b="1" dirty="0">
              <a:solidFill>
                <a:srgbClr val="002060"/>
              </a:solidFill>
              <a:latin typeface="+mn-lt"/>
            </a:endParaRPr>
          </a:p>
        </p:txBody>
      </p:sp>
      <p:sp>
        <p:nvSpPr>
          <p:cNvPr id="3" name="Объект 2"/>
          <p:cNvSpPr>
            <a:spLocks noGrp="1"/>
          </p:cNvSpPr>
          <p:nvPr>
            <p:ph idx="1"/>
          </p:nvPr>
        </p:nvSpPr>
        <p:spPr>
          <a:xfrm>
            <a:off x="2085473" y="1178806"/>
            <a:ext cx="8894986" cy="1044616"/>
          </a:xfrm>
        </p:spPr>
        <p:txBody>
          <a:bodyPr>
            <a:normAutofit fontScale="70000" lnSpcReduction="20000"/>
          </a:bodyPr>
          <a:lstStyle/>
          <a:p>
            <a:r>
              <a:rPr lang="ro-MD" dirty="0" smtClean="0"/>
              <a:t>Hipotiroidia manifestă - </a:t>
            </a:r>
            <a:r>
              <a:rPr lang="en-US" dirty="0" smtClean="0"/>
              <a:t>2 </a:t>
            </a:r>
            <a:r>
              <a:rPr lang="ro-MD" dirty="0"/>
              <a:t>-</a:t>
            </a:r>
            <a:r>
              <a:rPr lang="en-US" dirty="0" smtClean="0"/>
              <a:t> </a:t>
            </a:r>
            <a:r>
              <a:rPr lang="en-US" dirty="0"/>
              <a:t>4% </a:t>
            </a:r>
            <a:r>
              <a:rPr lang="ro-MD" dirty="0" smtClean="0"/>
              <a:t>determinată de TA</a:t>
            </a:r>
          </a:p>
          <a:p>
            <a:r>
              <a:rPr lang="ro-MD" dirty="0" smtClean="0"/>
              <a:t>Hipotiroidia subclinică - </a:t>
            </a:r>
            <a:r>
              <a:rPr lang="en-US" dirty="0" smtClean="0"/>
              <a:t>10%</a:t>
            </a:r>
            <a:endParaRPr lang="ro-MD" dirty="0" smtClean="0"/>
          </a:p>
          <a:p>
            <a:r>
              <a:rPr lang="ro-MD" dirty="0" smtClean="0"/>
              <a:t>Hipertiroidie  - </a:t>
            </a:r>
            <a:r>
              <a:rPr lang="en-US" dirty="0" err="1" smtClean="0"/>
              <a:t>problemele</a:t>
            </a:r>
            <a:r>
              <a:rPr lang="en-US" dirty="0" smtClean="0"/>
              <a:t> </a:t>
            </a:r>
            <a:r>
              <a:rPr lang="en-US" dirty="0"/>
              <a:t>de </a:t>
            </a:r>
            <a:r>
              <a:rPr lang="en-US" dirty="0" err="1"/>
              <a:t>fertilitate</a:t>
            </a:r>
            <a:r>
              <a:rPr lang="en-US" dirty="0"/>
              <a:t> nu </a:t>
            </a:r>
            <a:r>
              <a:rPr lang="en-US" dirty="0" err="1"/>
              <a:t>este</a:t>
            </a:r>
            <a:r>
              <a:rPr lang="en-US" dirty="0"/>
              <a:t> bine </a:t>
            </a:r>
            <a:r>
              <a:rPr lang="en-US" dirty="0" err="1"/>
              <a:t>cunoscut</a:t>
            </a:r>
            <a:endParaRPr lang="en-US" dirty="0"/>
          </a:p>
        </p:txBody>
      </p:sp>
      <p:pic>
        <p:nvPicPr>
          <p:cNvPr id="6" name="Picture 2" descr="Pictogramme Masculin Et Féminin Pour La Conception De Sites Web Et  D'applications Mobiles Profil D'utilisateur Homme Et Femme Gentleman |  Vecteur Premium"/>
          <p:cNvPicPr>
            <a:picLocks noChangeAspect="1" noChangeArrowheads="1"/>
          </p:cNvPicPr>
          <p:nvPr/>
        </p:nvPicPr>
        <p:blipFill rotWithShape="1">
          <a:blip r:embed="rId3">
            <a:extLst>
              <a:ext uri="{28A0092B-C50C-407E-A947-70E740481C1C}">
                <a14:useLocalDpi xmlns:a14="http://schemas.microsoft.com/office/drawing/2010/main" val="0"/>
              </a:ext>
            </a:extLst>
          </a:blip>
          <a:srcRect l="52601" t="49944" r="14056"/>
          <a:stretch/>
        </p:blipFill>
        <p:spPr bwMode="auto">
          <a:xfrm>
            <a:off x="177185" y="225986"/>
            <a:ext cx="1523278" cy="190564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742127" y="3404556"/>
            <a:ext cx="3926125" cy="2246769"/>
          </a:xfrm>
          <a:prstGeom prst="rect">
            <a:avLst/>
          </a:prstGeom>
          <a:ln>
            <a:solidFill>
              <a:srgbClr val="0070C0"/>
            </a:solidFill>
          </a:ln>
        </p:spPr>
        <p:txBody>
          <a:bodyPr wrap="square">
            <a:spAutoFit/>
          </a:bodyPr>
          <a:lstStyle/>
          <a:p>
            <a:pPr marL="457200" indent="-457200">
              <a:buFont typeface="Arial" panose="020B0604020202020204" pitchFamily="34" charset="0"/>
              <a:buChar char="•"/>
            </a:pPr>
            <a:r>
              <a:rPr lang="ro-MD" sz="2800" b="1" dirty="0" smtClean="0">
                <a:solidFill>
                  <a:srgbClr val="212121"/>
                </a:solidFill>
              </a:rPr>
              <a:t>Dereglări de </a:t>
            </a:r>
            <a:r>
              <a:rPr lang="en-US" sz="2800" b="1" dirty="0" smtClean="0">
                <a:solidFill>
                  <a:srgbClr val="212121"/>
                </a:solidFill>
              </a:rPr>
              <a:t> </a:t>
            </a:r>
            <a:r>
              <a:rPr lang="ro-MD" sz="2800" b="1" dirty="0" smtClean="0">
                <a:solidFill>
                  <a:srgbClr val="212121"/>
                </a:solidFill>
              </a:rPr>
              <a:t>menstruație</a:t>
            </a:r>
            <a:r>
              <a:rPr lang="en-US" sz="2800" b="1" dirty="0" smtClean="0">
                <a:solidFill>
                  <a:srgbClr val="212121"/>
                </a:solidFill>
              </a:rPr>
              <a:t> </a:t>
            </a:r>
            <a:r>
              <a:rPr lang="ro-MD" sz="2800" dirty="0" smtClean="0">
                <a:solidFill>
                  <a:srgbClr val="212121"/>
                </a:solidFill>
              </a:rPr>
              <a:t>– </a:t>
            </a:r>
            <a:r>
              <a:rPr lang="en-US" sz="2800" dirty="0" smtClean="0">
                <a:solidFill>
                  <a:srgbClr val="212121"/>
                </a:solidFill>
              </a:rPr>
              <a:t>25-60%</a:t>
            </a:r>
            <a:endParaRPr lang="ro-MD" sz="2800" dirty="0" smtClean="0">
              <a:solidFill>
                <a:srgbClr val="212121"/>
              </a:solidFill>
            </a:endParaRPr>
          </a:p>
          <a:p>
            <a:pPr marL="457200" indent="-457200">
              <a:buFont typeface="Arial" panose="020B0604020202020204" pitchFamily="34" charset="0"/>
              <a:buChar char="•"/>
            </a:pPr>
            <a:r>
              <a:rPr lang="ro-MD" sz="2800" dirty="0" smtClean="0">
                <a:solidFill>
                  <a:srgbClr val="212121"/>
                </a:solidFill>
              </a:rPr>
              <a:t>Complicații precoce și tardive pe parcursul sarcinii</a:t>
            </a:r>
            <a:endParaRPr lang="en-US" sz="2800" dirty="0"/>
          </a:p>
        </p:txBody>
      </p:sp>
      <p:sp>
        <p:nvSpPr>
          <p:cNvPr id="8" name="Прямоугольник 7"/>
          <p:cNvSpPr/>
          <p:nvPr/>
        </p:nvSpPr>
        <p:spPr>
          <a:xfrm>
            <a:off x="1331495" y="2616613"/>
            <a:ext cx="2486526" cy="51334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400" b="1" dirty="0" smtClean="0">
                <a:solidFill>
                  <a:srgbClr val="002060"/>
                </a:solidFill>
              </a:rPr>
              <a:t>HIPOTIROIDIE</a:t>
            </a:r>
            <a:endParaRPr lang="en-US" sz="2400" b="1" dirty="0">
              <a:solidFill>
                <a:srgbClr val="002060"/>
              </a:solidFill>
            </a:endParaRPr>
          </a:p>
        </p:txBody>
      </p:sp>
      <p:sp>
        <p:nvSpPr>
          <p:cNvPr id="10" name="Прямоугольник 9"/>
          <p:cNvSpPr/>
          <p:nvPr/>
        </p:nvSpPr>
        <p:spPr>
          <a:xfrm>
            <a:off x="7150949" y="3404556"/>
            <a:ext cx="3492988" cy="2246769"/>
          </a:xfrm>
          <a:prstGeom prst="rect">
            <a:avLst/>
          </a:prstGeom>
          <a:ln>
            <a:solidFill>
              <a:srgbClr val="FF0000"/>
            </a:solidFill>
          </a:ln>
        </p:spPr>
        <p:txBody>
          <a:bodyPr wrap="square">
            <a:spAutoFit/>
          </a:bodyPr>
          <a:lstStyle/>
          <a:p>
            <a:pPr marL="457200" indent="-457200">
              <a:buFont typeface="Arial" panose="020B0604020202020204" pitchFamily="34" charset="0"/>
              <a:buChar char="•"/>
            </a:pPr>
            <a:r>
              <a:rPr lang="ro-MD" sz="2800" b="1" dirty="0" smtClean="0">
                <a:solidFill>
                  <a:srgbClr val="212121"/>
                </a:solidFill>
              </a:rPr>
              <a:t>Dereglări de </a:t>
            </a:r>
            <a:r>
              <a:rPr lang="en-US" sz="2800" b="1" dirty="0" smtClean="0">
                <a:solidFill>
                  <a:srgbClr val="212121"/>
                </a:solidFill>
              </a:rPr>
              <a:t> </a:t>
            </a:r>
            <a:r>
              <a:rPr lang="ro-MD" sz="2800" b="1" dirty="0" smtClean="0">
                <a:solidFill>
                  <a:srgbClr val="212121"/>
                </a:solidFill>
              </a:rPr>
              <a:t>menstruație</a:t>
            </a:r>
            <a:r>
              <a:rPr lang="en-US" sz="2800" b="1" dirty="0" smtClean="0">
                <a:solidFill>
                  <a:srgbClr val="212121"/>
                </a:solidFill>
              </a:rPr>
              <a:t> </a:t>
            </a:r>
            <a:r>
              <a:rPr lang="ro-MD" sz="2800" dirty="0" smtClean="0">
                <a:solidFill>
                  <a:srgbClr val="212121"/>
                </a:solidFill>
              </a:rPr>
              <a:t>– 65</a:t>
            </a:r>
            <a:r>
              <a:rPr lang="en-US" sz="2800" dirty="0" smtClean="0">
                <a:solidFill>
                  <a:srgbClr val="212121"/>
                </a:solidFill>
              </a:rPr>
              <a:t>%</a:t>
            </a:r>
            <a:endParaRPr lang="ro-MD" sz="2800" dirty="0" smtClean="0">
              <a:solidFill>
                <a:srgbClr val="212121"/>
              </a:solidFill>
            </a:endParaRPr>
          </a:p>
          <a:p>
            <a:pPr marL="457200" indent="-457200">
              <a:buFont typeface="Arial" panose="020B0604020202020204" pitchFamily="34" charset="0"/>
              <a:buChar char="•"/>
            </a:pPr>
            <a:r>
              <a:rPr lang="ro-MD" sz="2800" dirty="0" smtClean="0">
                <a:solidFill>
                  <a:srgbClr val="212121"/>
                </a:solidFill>
              </a:rPr>
              <a:t>Avorturi spontane timpurii</a:t>
            </a:r>
          </a:p>
          <a:p>
            <a:endParaRPr lang="en-US" sz="2800" dirty="0"/>
          </a:p>
        </p:txBody>
      </p:sp>
      <p:sp>
        <p:nvSpPr>
          <p:cNvPr id="11" name="Прямоугольник 10"/>
          <p:cNvSpPr/>
          <p:nvPr/>
        </p:nvSpPr>
        <p:spPr>
          <a:xfrm>
            <a:off x="8157411" y="2616613"/>
            <a:ext cx="2486526" cy="513348"/>
          </a:xfrm>
          <a:prstGeom prst="rect">
            <a:avLst/>
          </a:prstGeom>
          <a:solidFill>
            <a:srgbClr val="F8D8E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400" b="1" dirty="0" smtClean="0">
                <a:solidFill>
                  <a:srgbClr val="002060"/>
                </a:solidFill>
              </a:rPr>
              <a:t>HIPERTIROIDIE</a:t>
            </a:r>
            <a:endParaRPr lang="en-US" sz="2400" b="1" dirty="0">
              <a:solidFill>
                <a:srgbClr val="002060"/>
              </a:solidFill>
            </a:endParaRPr>
          </a:p>
        </p:txBody>
      </p:sp>
      <p:pic>
        <p:nvPicPr>
          <p:cNvPr id="12" name="Рисунок 11"/>
          <p:cNvPicPr>
            <a:picLocks noChangeAspect="1"/>
          </p:cNvPicPr>
          <p:nvPr/>
        </p:nvPicPr>
        <p:blipFill>
          <a:blip r:embed="rId4"/>
          <a:stretch>
            <a:fillRect/>
          </a:stretch>
        </p:blipFill>
        <p:spPr>
          <a:xfrm>
            <a:off x="10173033" y="217860"/>
            <a:ext cx="1876506" cy="1563755"/>
          </a:xfrm>
          <a:prstGeom prst="rect">
            <a:avLst/>
          </a:prstGeom>
        </p:spPr>
      </p:pic>
    </p:spTree>
    <p:extLst>
      <p:ext uri="{BB962C8B-B14F-4D97-AF65-F5344CB8AC3E}">
        <p14:creationId xmlns:p14="http://schemas.microsoft.com/office/powerpoint/2010/main" val="269645205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85473" y="595687"/>
            <a:ext cx="9753601" cy="928313"/>
          </a:xfrm>
        </p:spPr>
        <p:txBody>
          <a:bodyPr>
            <a:normAutofit fontScale="90000"/>
          </a:bodyPr>
          <a:lstStyle/>
          <a:p>
            <a:r>
              <a:rPr lang="ro-MD" sz="3600" b="1" dirty="0" smtClean="0">
                <a:solidFill>
                  <a:srgbClr val="002060"/>
                </a:solidFill>
                <a:latin typeface="+mn-lt"/>
              </a:rPr>
              <a:t>RECOMANDĂRI – </a:t>
            </a:r>
            <a:br>
              <a:rPr lang="ro-MD" sz="3600" b="1" dirty="0" smtClean="0">
                <a:solidFill>
                  <a:srgbClr val="002060"/>
                </a:solidFill>
                <a:latin typeface="+mn-lt"/>
              </a:rPr>
            </a:br>
            <a:r>
              <a:rPr lang="en-US" sz="3600" b="1" dirty="0" err="1" smtClean="0">
                <a:solidFill>
                  <a:srgbClr val="002060"/>
                </a:solidFill>
                <a:latin typeface="+mn-lt"/>
              </a:rPr>
              <a:t>Tulburări</a:t>
            </a:r>
            <a:r>
              <a:rPr lang="en-US" sz="3600" b="1" dirty="0" smtClean="0">
                <a:solidFill>
                  <a:srgbClr val="002060"/>
                </a:solidFill>
                <a:latin typeface="+mn-lt"/>
              </a:rPr>
              <a:t> </a:t>
            </a:r>
            <a:r>
              <a:rPr lang="en-US" sz="3600" b="1" dirty="0" err="1">
                <a:solidFill>
                  <a:srgbClr val="002060"/>
                </a:solidFill>
                <a:latin typeface="+mn-lt"/>
              </a:rPr>
              <a:t>tiroidiene</a:t>
            </a:r>
            <a:r>
              <a:rPr lang="en-US" sz="3600" b="1" dirty="0">
                <a:solidFill>
                  <a:srgbClr val="002060"/>
                </a:solidFill>
                <a:latin typeface="+mn-lt"/>
              </a:rPr>
              <a:t> </a:t>
            </a:r>
            <a:r>
              <a:rPr lang="en-US" sz="3600" b="1" dirty="0" err="1">
                <a:solidFill>
                  <a:srgbClr val="002060"/>
                </a:solidFill>
                <a:latin typeface="+mn-lt"/>
              </a:rPr>
              <a:t>și</a:t>
            </a:r>
            <a:r>
              <a:rPr lang="en-US" sz="3600" b="1" dirty="0">
                <a:solidFill>
                  <a:srgbClr val="002060"/>
                </a:solidFill>
                <a:latin typeface="+mn-lt"/>
              </a:rPr>
              <a:t> </a:t>
            </a:r>
            <a:r>
              <a:rPr lang="en-US" sz="3600" b="1" dirty="0" err="1">
                <a:solidFill>
                  <a:srgbClr val="002060"/>
                </a:solidFill>
                <a:latin typeface="+mn-lt"/>
              </a:rPr>
              <a:t>subfertilitate</a:t>
            </a:r>
            <a:r>
              <a:rPr lang="en-US" sz="3600" b="1" dirty="0">
                <a:solidFill>
                  <a:srgbClr val="002060"/>
                </a:solidFill>
                <a:latin typeface="+mn-lt"/>
              </a:rPr>
              <a:t> </a:t>
            </a:r>
            <a:r>
              <a:rPr lang="en-US" sz="3600" b="1" dirty="0" err="1">
                <a:solidFill>
                  <a:srgbClr val="002060"/>
                </a:solidFill>
                <a:latin typeface="+mn-lt"/>
              </a:rPr>
              <a:t>feminină</a:t>
            </a:r>
            <a:r>
              <a:rPr lang="en-US" sz="3600" b="1" dirty="0">
                <a:solidFill>
                  <a:srgbClr val="002060"/>
                </a:solidFill>
                <a:latin typeface="+mn-lt"/>
              </a:rPr>
              <a:t/>
            </a:r>
            <a:br>
              <a:rPr lang="en-US" sz="3600" b="1" dirty="0">
                <a:solidFill>
                  <a:srgbClr val="002060"/>
                </a:solidFill>
                <a:latin typeface="+mn-lt"/>
              </a:rPr>
            </a:br>
            <a:endParaRPr lang="en-US" sz="3600" b="1" dirty="0">
              <a:solidFill>
                <a:srgbClr val="002060"/>
              </a:solidFill>
              <a:latin typeface="+mn-lt"/>
            </a:endParaRPr>
          </a:p>
        </p:txBody>
      </p:sp>
      <p:pic>
        <p:nvPicPr>
          <p:cNvPr id="6" name="Picture 2" descr="Pictogramme Masculin Et Féminin Pour La Conception De Sites Web Et  D'applications Mobiles Profil D'utilisateur Homme Et Femme Gentleman |  Vecteur Premium"/>
          <p:cNvPicPr>
            <a:picLocks noChangeAspect="1" noChangeArrowheads="1"/>
          </p:cNvPicPr>
          <p:nvPr/>
        </p:nvPicPr>
        <p:blipFill rotWithShape="1">
          <a:blip r:embed="rId3">
            <a:extLst>
              <a:ext uri="{28A0092B-C50C-407E-A947-70E740481C1C}">
                <a14:useLocalDpi xmlns:a14="http://schemas.microsoft.com/office/drawing/2010/main" val="0"/>
              </a:ext>
            </a:extLst>
          </a:blip>
          <a:srcRect l="52601" t="49944" r="14056"/>
          <a:stretch/>
        </p:blipFill>
        <p:spPr bwMode="auto">
          <a:xfrm>
            <a:off x="177185" y="225986"/>
            <a:ext cx="1523278" cy="1905640"/>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p:cNvSpPr>
            <a:spLocks noGrp="1"/>
          </p:cNvSpPr>
          <p:nvPr>
            <p:ph idx="1"/>
          </p:nvPr>
        </p:nvSpPr>
        <p:spPr>
          <a:xfrm>
            <a:off x="1461836" y="1884380"/>
            <a:ext cx="9671385" cy="4351338"/>
          </a:xfrm>
        </p:spPr>
        <p:txBody>
          <a:bodyPr/>
          <a:lstStyle/>
          <a:p>
            <a:pPr>
              <a:lnSpc>
                <a:spcPct val="150000"/>
              </a:lnSpc>
            </a:pPr>
            <a:r>
              <a:rPr lang="ro-MD" b="1" dirty="0" smtClean="0"/>
              <a:t>Femeile cu probleme de fertilitate </a:t>
            </a:r>
            <a:r>
              <a:rPr lang="ro-MD" dirty="0" smtClean="0"/>
              <a:t>– testarea TSH, AntiTPO și uneori AntiTg (în special când avem TSH peste 2,5mUI/l și AntiTPO negativ);</a:t>
            </a:r>
          </a:p>
          <a:p>
            <a:pPr>
              <a:lnSpc>
                <a:spcPct val="150000"/>
              </a:lnSpc>
            </a:pPr>
            <a:r>
              <a:rPr lang="ro-MD" b="1" dirty="0" smtClean="0"/>
              <a:t>Cînd depistam disfuncția tiroidiană </a:t>
            </a:r>
            <a:r>
              <a:rPr lang="ro-MD" dirty="0" smtClean="0"/>
              <a:t>– </a:t>
            </a:r>
            <a:r>
              <a:rPr lang="ro-MD" b="1" dirty="0" smtClean="0">
                <a:solidFill>
                  <a:srgbClr val="FF0000"/>
                </a:solidFill>
              </a:rPr>
              <a:t>inițiem tratamentul la un TSH peste 4 mUI/l</a:t>
            </a:r>
          </a:p>
          <a:p>
            <a:pPr>
              <a:lnSpc>
                <a:spcPct val="150000"/>
              </a:lnSpc>
            </a:pPr>
            <a:endParaRPr lang="en-US" dirty="0"/>
          </a:p>
        </p:txBody>
      </p:sp>
      <p:pic>
        <p:nvPicPr>
          <p:cNvPr id="12" name="Рисунок 11"/>
          <p:cNvPicPr>
            <a:picLocks noChangeAspect="1"/>
          </p:cNvPicPr>
          <p:nvPr/>
        </p:nvPicPr>
        <p:blipFill>
          <a:blip r:embed="rId4"/>
          <a:stretch>
            <a:fillRect/>
          </a:stretch>
        </p:blipFill>
        <p:spPr>
          <a:xfrm>
            <a:off x="10173033" y="217860"/>
            <a:ext cx="1876506" cy="1563755"/>
          </a:xfrm>
          <a:prstGeom prst="rect">
            <a:avLst/>
          </a:prstGeom>
        </p:spPr>
      </p:pic>
    </p:spTree>
    <p:extLst>
      <p:ext uri="{BB962C8B-B14F-4D97-AF65-F5344CB8AC3E}">
        <p14:creationId xmlns:p14="http://schemas.microsoft.com/office/powerpoint/2010/main" val="133555024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85473" y="595687"/>
            <a:ext cx="9268327" cy="583119"/>
          </a:xfrm>
        </p:spPr>
        <p:txBody>
          <a:bodyPr>
            <a:normAutofit fontScale="90000"/>
          </a:bodyPr>
          <a:lstStyle/>
          <a:p>
            <a:r>
              <a:rPr lang="en-US" sz="3600" b="1" dirty="0" err="1">
                <a:solidFill>
                  <a:srgbClr val="002060"/>
                </a:solidFill>
                <a:latin typeface="+mn-lt"/>
              </a:rPr>
              <a:t>Tulburări</a:t>
            </a:r>
            <a:r>
              <a:rPr lang="en-US" sz="3600" b="1" dirty="0">
                <a:solidFill>
                  <a:srgbClr val="002060"/>
                </a:solidFill>
                <a:latin typeface="+mn-lt"/>
              </a:rPr>
              <a:t> </a:t>
            </a:r>
            <a:r>
              <a:rPr lang="en-US" sz="3600" b="1" dirty="0" err="1">
                <a:solidFill>
                  <a:srgbClr val="002060"/>
                </a:solidFill>
                <a:latin typeface="+mn-lt"/>
              </a:rPr>
              <a:t>tiroidiene</a:t>
            </a:r>
            <a:r>
              <a:rPr lang="en-US" sz="3600" b="1" dirty="0">
                <a:solidFill>
                  <a:srgbClr val="002060"/>
                </a:solidFill>
                <a:latin typeface="+mn-lt"/>
              </a:rPr>
              <a:t> </a:t>
            </a:r>
            <a:r>
              <a:rPr lang="en-US" sz="3600" b="1" dirty="0" err="1">
                <a:solidFill>
                  <a:srgbClr val="002060"/>
                </a:solidFill>
                <a:latin typeface="+mn-lt"/>
              </a:rPr>
              <a:t>și</a:t>
            </a:r>
            <a:r>
              <a:rPr lang="en-US" sz="3600" b="1" dirty="0">
                <a:solidFill>
                  <a:srgbClr val="002060"/>
                </a:solidFill>
                <a:latin typeface="+mn-lt"/>
              </a:rPr>
              <a:t> </a:t>
            </a:r>
            <a:r>
              <a:rPr lang="en-US" sz="3600" b="1" dirty="0" err="1">
                <a:solidFill>
                  <a:srgbClr val="002060"/>
                </a:solidFill>
                <a:latin typeface="+mn-lt"/>
              </a:rPr>
              <a:t>subfertilitate</a:t>
            </a:r>
            <a:r>
              <a:rPr lang="en-US" sz="3600" b="1" dirty="0">
                <a:solidFill>
                  <a:srgbClr val="002060"/>
                </a:solidFill>
                <a:latin typeface="+mn-lt"/>
              </a:rPr>
              <a:t> </a:t>
            </a:r>
            <a:r>
              <a:rPr lang="ro-MD" sz="3600" b="1" dirty="0" smtClean="0">
                <a:solidFill>
                  <a:srgbClr val="002060"/>
                </a:solidFill>
                <a:latin typeface="+mn-lt"/>
              </a:rPr>
              <a:t>masculină</a:t>
            </a:r>
            <a:r>
              <a:rPr lang="en-US" sz="3600" b="1" dirty="0">
                <a:solidFill>
                  <a:srgbClr val="002060"/>
                </a:solidFill>
                <a:latin typeface="+mn-lt"/>
              </a:rPr>
              <a:t/>
            </a:r>
            <a:br>
              <a:rPr lang="en-US" sz="3600" b="1" dirty="0">
                <a:solidFill>
                  <a:srgbClr val="002060"/>
                </a:solidFill>
                <a:latin typeface="+mn-lt"/>
              </a:rPr>
            </a:br>
            <a:endParaRPr lang="en-US" sz="3600" b="1" dirty="0">
              <a:solidFill>
                <a:srgbClr val="002060"/>
              </a:solidFill>
              <a:latin typeface="+mn-lt"/>
            </a:endParaRPr>
          </a:p>
        </p:txBody>
      </p:sp>
      <p:pic>
        <p:nvPicPr>
          <p:cNvPr id="5" name="Picture 2" descr="Pictogramme Masculin Et Féminin Pour La Conception De Sites Web Et  D'applications Mobiles Profil D'utilisateur Homme Et Femme Gentleman |  Vecteur Premium"/>
          <p:cNvPicPr>
            <a:picLocks noChangeAspect="1" noChangeArrowheads="1"/>
          </p:cNvPicPr>
          <p:nvPr/>
        </p:nvPicPr>
        <p:blipFill rotWithShape="1">
          <a:blip r:embed="rId3">
            <a:extLst>
              <a:ext uri="{28A0092B-C50C-407E-A947-70E740481C1C}">
                <a14:useLocalDpi xmlns:a14="http://schemas.microsoft.com/office/drawing/2010/main" val="0"/>
              </a:ext>
            </a:extLst>
          </a:blip>
          <a:srcRect l="9193" t="49944" r="52222"/>
          <a:stretch/>
        </p:blipFill>
        <p:spPr bwMode="auto">
          <a:xfrm>
            <a:off x="0" y="225986"/>
            <a:ext cx="1762698" cy="1905640"/>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p:cNvSpPr>
            <a:spLocks noGrp="1"/>
          </p:cNvSpPr>
          <p:nvPr>
            <p:ph idx="1"/>
          </p:nvPr>
        </p:nvSpPr>
        <p:spPr>
          <a:xfrm>
            <a:off x="1923119" y="1241281"/>
            <a:ext cx="8696755" cy="1951097"/>
          </a:xfrm>
          <a:ln>
            <a:solidFill>
              <a:schemeClr val="accent1"/>
            </a:solidFill>
          </a:ln>
        </p:spPr>
        <p:txBody>
          <a:bodyPr>
            <a:noAutofit/>
          </a:bodyPr>
          <a:lstStyle/>
          <a:p>
            <a:r>
              <a:rPr lang="ro-MD" sz="2400" b="1" dirty="0" smtClean="0"/>
              <a:t>Hipotiroidia, hipertiroidia </a:t>
            </a:r>
            <a:r>
              <a:rPr lang="ro-MD" sz="2400" dirty="0" smtClean="0"/>
              <a:t>– efecte adverse asupra fertilității masculine (Hipotiroidie subclinică – 7,4%, hipertiroidie subclinică 3,7%)</a:t>
            </a:r>
          </a:p>
          <a:p>
            <a:r>
              <a:rPr lang="ro-MD" sz="2400" b="1" dirty="0" smtClean="0"/>
              <a:t>Afecțiunile maligne, tratamentul cu Iod radioactiv </a:t>
            </a:r>
            <a:r>
              <a:rPr lang="ro-MD" sz="2400" dirty="0" smtClean="0"/>
              <a:t>– efecte adverse </a:t>
            </a:r>
          </a:p>
          <a:p>
            <a:endParaRPr lang="en-US" sz="2400" dirty="0"/>
          </a:p>
        </p:txBody>
      </p:sp>
      <p:sp>
        <p:nvSpPr>
          <p:cNvPr id="7" name="Объект 3"/>
          <p:cNvSpPr txBox="1">
            <a:spLocks/>
          </p:cNvSpPr>
          <p:nvPr/>
        </p:nvSpPr>
        <p:spPr>
          <a:xfrm>
            <a:off x="679855" y="3501541"/>
            <a:ext cx="9699387" cy="1366754"/>
          </a:xfrm>
          <a:prstGeom prst="rect">
            <a:avLst/>
          </a:prstGeom>
          <a:ln>
            <a:solidFill>
              <a:schemeClr val="accent1">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MD" sz="2400" b="1" dirty="0" smtClean="0"/>
              <a:t>Perioada prenatală </a:t>
            </a:r>
            <a:r>
              <a:rPr lang="ro-MD" sz="2400" dirty="0" smtClean="0"/>
              <a:t>– HT influențează maturizarea celulelor Sertoli</a:t>
            </a:r>
          </a:p>
          <a:p>
            <a:r>
              <a:rPr lang="ro-MD" sz="2400" b="1" dirty="0" smtClean="0"/>
              <a:t>Perioada postanatală </a:t>
            </a:r>
            <a:r>
              <a:rPr lang="ro-MD" sz="2400" dirty="0" smtClean="0"/>
              <a:t>– efecte asupra diferențierii celulelor Leydig și steroidogenezei</a:t>
            </a:r>
            <a:endParaRPr lang="en-US" sz="2400" dirty="0"/>
          </a:p>
        </p:txBody>
      </p:sp>
      <p:sp>
        <p:nvSpPr>
          <p:cNvPr id="8" name="Объект 3"/>
          <p:cNvSpPr txBox="1">
            <a:spLocks/>
          </p:cNvSpPr>
          <p:nvPr/>
        </p:nvSpPr>
        <p:spPr>
          <a:xfrm>
            <a:off x="679855" y="5177458"/>
            <a:ext cx="9699387" cy="1366754"/>
          </a:xfrm>
          <a:prstGeom prst="rect">
            <a:avLst/>
          </a:prstGeom>
          <a:ln>
            <a:solidFill>
              <a:schemeClr val="accent1">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o-MD" sz="2400" b="1" dirty="0" smtClean="0"/>
              <a:t>Simptome: </a:t>
            </a:r>
            <a:r>
              <a:rPr lang="ro-MD" sz="2400" dirty="0" smtClean="0"/>
              <a:t>afectarea libidoului, ginecomastie, disfuncție erectilă, ejaculare precoce, parametrii anormali ai spermatozoizilor, scăderea motilității spermatozoizilor</a:t>
            </a:r>
            <a:endParaRPr lang="en-US" sz="2400" dirty="0"/>
          </a:p>
        </p:txBody>
      </p:sp>
      <p:pic>
        <p:nvPicPr>
          <p:cNvPr id="9" name="Рисунок 8"/>
          <p:cNvPicPr>
            <a:picLocks noChangeAspect="1"/>
          </p:cNvPicPr>
          <p:nvPr/>
        </p:nvPicPr>
        <p:blipFill>
          <a:blip r:embed="rId4"/>
          <a:stretch>
            <a:fillRect/>
          </a:stretch>
        </p:blipFill>
        <p:spPr>
          <a:xfrm>
            <a:off x="10443669" y="217861"/>
            <a:ext cx="1605869" cy="1338224"/>
          </a:xfrm>
          <a:prstGeom prst="rect">
            <a:avLst/>
          </a:prstGeom>
        </p:spPr>
      </p:pic>
    </p:spTree>
    <p:extLst>
      <p:ext uri="{BB962C8B-B14F-4D97-AF65-F5344CB8AC3E}">
        <p14:creationId xmlns:p14="http://schemas.microsoft.com/office/powerpoint/2010/main" val="39024004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85473" y="595687"/>
            <a:ext cx="9753601" cy="928313"/>
          </a:xfrm>
        </p:spPr>
        <p:txBody>
          <a:bodyPr>
            <a:normAutofit fontScale="90000"/>
          </a:bodyPr>
          <a:lstStyle/>
          <a:p>
            <a:r>
              <a:rPr lang="ro-MD" sz="3600" b="1" dirty="0" smtClean="0">
                <a:solidFill>
                  <a:srgbClr val="002060"/>
                </a:solidFill>
                <a:latin typeface="+mn-lt"/>
              </a:rPr>
              <a:t>RECOMANDĂRI – </a:t>
            </a:r>
            <a:br>
              <a:rPr lang="ro-MD" sz="3600" b="1" dirty="0" smtClean="0">
                <a:solidFill>
                  <a:srgbClr val="002060"/>
                </a:solidFill>
                <a:latin typeface="+mn-lt"/>
              </a:rPr>
            </a:br>
            <a:r>
              <a:rPr lang="en-US" sz="3600" b="1" dirty="0" err="1" smtClean="0">
                <a:solidFill>
                  <a:srgbClr val="002060"/>
                </a:solidFill>
                <a:latin typeface="+mn-lt"/>
              </a:rPr>
              <a:t>Tulburări</a:t>
            </a:r>
            <a:r>
              <a:rPr lang="en-US" sz="3600" b="1" dirty="0" smtClean="0">
                <a:solidFill>
                  <a:srgbClr val="002060"/>
                </a:solidFill>
                <a:latin typeface="+mn-lt"/>
              </a:rPr>
              <a:t> </a:t>
            </a:r>
            <a:r>
              <a:rPr lang="en-US" sz="3600" b="1" dirty="0" err="1">
                <a:solidFill>
                  <a:srgbClr val="002060"/>
                </a:solidFill>
                <a:latin typeface="+mn-lt"/>
              </a:rPr>
              <a:t>tiroidiene</a:t>
            </a:r>
            <a:r>
              <a:rPr lang="en-US" sz="3600" b="1" dirty="0">
                <a:solidFill>
                  <a:srgbClr val="002060"/>
                </a:solidFill>
                <a:latin typeface="+mn-lt"/>
              </a:rPr>
              <a:t> </a:t>
            </a:r>
            <a:r>
              <a:rPr lang="en-US" sz="3600" b="1" dirty="0" err="1">
                <a:solidFill>
                  <a:srgbClr val="002060"/>
                </a:solidFill>
                <a:latin typeface="+mn-lt"/>
              </a:rPr>
              <a:t>și</a:t>
            </a:r>
            <a:r>
              <a:rPr lang="en-US" sz="3600" b="1" dirty="0">
                <a:solidFill>
                  <a:srgbClr val="002060"/>
                </a:solidFill>
                <a:latin typeface="+mn-lt"/>
              </a:rPr>
              <a:t> </a:t>
            </a:r>
            <a:r>
              <a:rPr lang="en-US" sz="3600" b="1" dirty="0" err="1">
                <a:solidFill>
                  <a:srgbClr val="002060"/>
                </a:solidFill>
                <a:latin typeface="+mn-lt"/>
              </a:rPr>
              <a:t>subfertilitate</a:t>
            </a:r>
            <a:r>
              <a:rPr lang="en-US" sz="3600" b="1" dirty="0">
                <a:solidFill>
                  <a:srgbClr val="002060"/>
                </a:solidFill>
                <a:latin typeface="+mn-lt"/>
              </a:rPr>
              <a:t> </a:t>
            </a:r>
            <a:r>
              <a:rPr lang="ro-MD" sz="3600" b="1" dirty="0" smtClean="0">
                <a:solidFill>
                  <a:srgbClr val="002060"/>
                </a:solidFill>
                <a:latin typeface="+mn-lt"/>
              </a:rPr>
              <a:t>masculină</a:t>
            </a:r>
            <a:r>
              <a:rPr lang="en-US" sz="3600" b="1" dirty="0">
                <a:solidFill>
                  <a:srgbClr val="002060"/>
                </a:solidFill>
                <a:latin typeface="+mn-lt"/>
              </a:rPr>
              <a:t/>
            </a:r>
            <a:br>
              <a:rPr lang="en-US" sz="3600" b="1" dirty="0">
                <a:solidFill>
                  <a:srgbClr val="002060"/>
                </a:solidFill>
                <a:latin typeface="+mn-lt"/>
              </a:rPr>
            </a:br>
            <a:endParaRPr lang="en-US" sz="3600" b="1" dirty="0">
              <a:solidFill>
                <a:srgbClr val="002060"/>
              </a:solidFill>
              <a:latin typeface="+mn-lt"/>
            </a:endParaRPr>
          </a:p>
        </p:txBody>
      </p:sp>
      <p:sp>
        <p:nvSpPr>
          <p:cNvPr id="4" name="Объект 3"/>
          <p:cNvSpPr>
            <a:spLocks noGrp="1"/>
          </p:cNvSpPr>
          <p:nvPr>
            <p:ph idx="1"/>
          </p:nvPr>
        </p:nvSpPr>
        <p:spPr>
          <a:xfrm>
            <a:off x="1461836" y="1884380"/>
            <a:ext cx="9671385" cy="4351338"/>
          </a:xfrm>
        </p:spPr>
        <p:txBody>
          <a:bodyPr>
            <a:normAutofit fontScale="92500"/>
          </a:bodyPr>
          <a:lstStyle/>
          <a:p>
            <a:pPr>
              <a:lnSpc>
                <a:spcPct val="150000"/>
              </a:lnSpc>
            </a:pPr>
            <a:r>
              <a:rPr lang="ro-MD" b="1" dirty="0" smtClean="0"/>
              <a:t>Bărbații cu probleme de fertilitate </a:t>
            </a:r>
            <a:r>
              <a:rPr lang="ro-MD" dirty="0" smtClean="0"/>
              <a:t>– nu este recomandat obligator screening-ul disfuncțiilor tiroidiene, în cazul absenței simptomelor;</a:t>
            </a:r>
          </a:p>
          <a:p>
            <a:pPr>
              <a:lnSpc>
                <a:spcPct val="150000"/>
              </a:lnSpc>
            </a:pPr>
            <a:r>
              <a:rPr lang="ro-MD" dirty="0" smtClean="0"/>
              <a:t>Aprecierea TSH obligatorie – barbații cu disfuncție erectilă, probleme de ejaculare și paramentrii seminali alterați;</a:t>
            </a:r>
          </a:p>
          <a:p>
            <a:pPr>
              <a:lnSpc>
                <a:spcPct val="150000"/>
              </a:lnSpc>
            </a:pPr>
            <a:r>
              <a:rPr lang="ro-MD" dirty="0" smtClean="0"/>
              <a:t>Tratamentul cu Iod radioactiv (cu un interval de minim 120 zile) înainte de a încerca conceperea, discuții despre planificarea familiei.</a:t>
            </a:r>
          </a:p>
          <a:p>
            <a:pPr marL="0" indent="0">
              <a:lnSpc>
                <a:spcPct val="150000"/>
              </a:lnSpc>
              <a:buNone/>
            </a:pPr>
            <a:endParaRPr lang="ro-MD" dirty="0" smtClean="0"/>
          </a:p>
          <a:p>
            <a:pPr>
              <a:lnSpc>
                <a:spcPct val="150000"/>
              </a:lnSpc>
            </a:pPr>
            <a:endParaRPr lang="en-US" dirty="0"/>
          </a:p>
        </p:txBody>
      </p:sp>
      <p:pic>
        <p:nvPicPr>
          <p:cNvPr id="5" name="Picture 2" descr="Pictogramme Masculin Et Féminin Pour La Conception De Sites Web Et  D'applications Mobiles Profil D'utilisateur Homme Et Femme Gentleman |  Vecteur Premium"/>
          <p:cNvPicPr>
            <a:picLocks noChangeAspect="1" noChangeArrowheads="1"/>
          </p:cNvPicPr>
          <p:nvPr/>
        </p:nvPicPr>
        <p:blipFill rotWithShape="1">
          <a:blip r:embed="rId3">
            <a:extLst>
              <a:ext uri="{28A0092B-C50C-407E-A947-70E740481C1C}">
                <a14:useLocalDpi xmlns:a14="http://schemas.microsoft.com/office/drawing/2010/main" val="0"/>
              </a:ext>
            </a:extLst>
          </a:blip>
          <a:srcRect l="9193" t="49944" r="52222"/>
          <a:stretch/>
        </p:blipFill>
        <p:spPr bwMode="auto">
          <a:xfrm>
            <a:off x="0" y="225986"/>
            <a:ext cx="1762698" cy="190564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4"/>
          <a:stretch>
            <a:fillRect/>
          </a:stretch>
        </p:blipFill>
        <p:spPr>
          <a:xfrm>
            <a:off x="10173033" y="217860"/>
            <a:ext cx="1876506" cy="1563755"/>
          </a:xfrm>
          <a:prstGeom prst="rect">
            <a:avLst/>
          </a:prstGeom>
        </p:spPr>
      </p:pic>
    </p:spTree>
    <p:extLst>
      <p:ext uri="{BB962C8B-B14F-4D97-AF65-F5344CB8AC3E}">
        <p14:creationId xmlns:p14="http://schemas.microsoft.com/office/powerpoint/2010/main" val="3638854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69DDEC0-62E1-E447-8384-50BF3E97D14A}"/>
              </a:ext>
            </a:extLst>
          </p:cNvPr>
          <p:cNvPicPr>
            <a:picLocks noChangeAspect="1"/>
          </p:cNvPicPr>
          <p:nvPr/>
        </p:nvPicPr>
        <p:blipFill>
          <a:blip r:embed="rId3"/>
          <a:stretch>
            <a:fillRect/>
          </a:stretch>
        </p:blipFill>
        <p:spPr>
          <a:xfrm>
            <a:off x="0" y="4839629"/>
            <a:ext cx="8039734" cy="2018371"/>
          </a:xfrm>
          <a:prstGeom prst="rect">
            <a:avLst/>
          </a:prstGeom>
        </p:spPr>
      </p:pic>
      <p:pic>
        <p:nvPicPr>
          <p:cNvPr id="3" name="Picture 2">
            <a:extLst>
              <a:ext uri="{FF2B5EF4-FFF2-40B4-BE49-F238E27FC236}">
                <a16:creationId xmlns:a16="http://schemas.microsoft.com/office/drawing/2014/main" xmlns="" id="{CAAC97E2-47BC-7E49-8B04-587A82B5E6BA}"/>
              </a:ext>
            </a:extLst>
          </p:cNvPr>
          <p:cNvPicPr>
            <a:picLocks noChangeAspect="1"/>
          </p:cNvPicPr>
          <p:nvPr/>
        </p:nvPicPr>
        <p:blipFill>
          <a:blip r:embed="rId4"/>
          <a:stretch>
            <a:fillRect/>
          </a:stretch>
        </p:blipFill>
        <p:spPr>
          <a:xfrm>
            <a:off x="8167356" y="4981452"/>
            <a:ext cx="3823922" cy="1734724"/>
          </a:xfrm>
          <a:prstGeom prst="rect">
            <a:avLst/>
          </a:prstGeom>
        </p:spPr>
        <p:style>
          <a:lnRef idx="2">
            <a:schemeClr val="accent3"/>
          </a:lnRef>
          <a:fillRef idx="1">
            <a:schemeClr val="lt1"/>
          </a:fillRef>
          <a:effectRef idx="0">
            <a:schemeClr val="accent3"/>
          </a:effectRef>
          <a:fontRef idx="minor">
            <a:schemeClr val="dk1"/>
          </a:fontRef>
        </p:style>
      </p:pic>
      <p:sp>
        <p:nvSpPr>
          <p:cNvPr id="6" name="Title 1">
            <a:extLst>
              <a:ext uri="{FF2B5EF4-FFF2-40B4-BE49-F238E27FC236}">
                <a16:creationId xmlns:a16="http://schemas.microsoft.com/office/drawing/2014/main" xmlns="" id="{034584E1-50BF-D446-8CF9-1688E445CF1B}"/>
              </a:ext>
            </a:extLst>
          </p:cNvPr>
          <p:cNvSpPr txBox="1">
            <a:spLocks/>
          </p:cNvSpPr>
          <p:nvPr/>
        </p:nvSpPr>
        <p:spPr>
          <a:xfrm>
            <a:off x="566737" y="248456"/>
            <a:ext cx="11058526" cy="5574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x-none" sz="3200" b="1" dirty="0">
                <a:solidFill>
                  <a:srgbClr val="691920"/>
                </a:solidFill>
              </a:rPr>
              <a:t>Particularități ale funcției tiroidei la copii cu obezitate</a:t>
            </a:r>
          </a:p>
        </p:txBody>
      </p:sp>
      <p:sp>
        <p:nvSpPr>
          <p:cNvPr id="7" name="Content Placeholder 6">
            <a:extLst>
              <a:ext uri="{FF2B5EF4-FFF2-40B4-BE49-F238E27FC236}">
                <a16:creationId xmlns:a16="http://schemas.microsoft.com/office/drawing/2014/main" xmlns="" id="{96F862E4-2C56-4C4F-A7A1-EAADA0B0C086}"/>
              </a:ext>
            </a:extLst>
          </p:cNvPr>
          <p:cNvSpPr>
            <a:spLocks noGrp="1"/>
          </p:cNvSpPr>
          <p:nvPr>
            <p:ph sz="half" idx="1"/>
          </p:nvPr>
        </p:nvSpPr>
        <p:spPr>
          <a:xfrm>
            <a:off x="566737" y="1017772"/>
            <a:ext cx="5982344" cy="3663410"/>
          </a:xfrm>
        </p:spPr>
        <p:txBody>
          <a:bodyPr>
            <a:normAutofit fontScale="55000" lnSpcReduction="20000"/>
          </a:bodyPr>
          <a:lstStyle/>
          <a:p>
            <a:pPr>
              <a:lnSpc>
                <a:spcPct val="120000"/>
              </a:lnSpc>
            </a:pPr>
            <a:r>
              <a:rPr lang="x-none" sz="2900" dirty="0">
                <a:latin typeface="Calibri" panose="020F0502020204030204" pitchFamily="34" charset="0"/>
                <a:cs typeface="Calibri" panose="020F0502020204030204" pitchFamily="34" charset="0"/>
              </a:rPr>
              <a:t>Originea majorării TSH la copii cu obezitate – multifactorială, considerată o modificare adaptativă, o încercare de a crește metabolismul bazal cu scopul de a evita adaosul ponderal</a:t>
            </a:r>
          </a:p>
          <a:p>
            <a:pPr>
              <a:lnSpc>
                <a:spcPct val="120000"/>
              </a:lnSpc>
            </a:pPr>
            <a:r>
              <a:rPr lang="x-none" sz="2900" dirty="0">
                <a:latin typeface="Calibri" panose="020F0502020204030204" pitchFamily="34" charset="0"/>
                <a:cs typeface="Calibri" panose="020F0502020204030204" pitchFamily="34" charset="0"/>
              </a:rPr>
              <a:t>Majorarea TSH, T3f la pacienții obezi poate fi mediată parțial de </a:t>
            </a:r>
            <a:r>
              <a:rPr lang="x-none" sz="2900" b="1" dirty="0">
                <a:solidFill>
                  <a:srgbClr val="691920"/>
                </a:solidFill>
                <a:latin typeface="Calibri" panose="020F0502020204030204" pitchFamily="34" charset="0"/>
                <a:cs typeface="Calibri" panose="020F0502020204030204" pitchFamily="34" charset="0"/>
              </a:rPr>
              <a:t>leptină</a:t>
            </a:r>
            <a:r>
              <a:rPr lang="x-none" sz="2900" dirty="0">
                <a:latin typeface="Calibri" panose="020F0502020204030204" pitchFamily="34" charset="0"/>
                <a:cs typeface="Calibri" panose="020F0502020204030204" pitchFamily="34" charset="0"/>
              </a:rPr>
              <a:t>.</a:t>
            </a:r>
          </a:p>
          <a:p>
            <a:pPr>
              <a:lnSpc>
                <a:spcPct val="120000"/>
              </a:lnSpc>
            </a:pPr>
            <a:r>
              <a:rPr lang="x-none" sz="2900" i="1" dirty="0">
                <a:solidFill>
                  <a:schemeClr val="accent2">
                    <a:lumMod val="50000"/>
                  </a:schemeClr>
                </a:solidFill>
                <a:latin typeface="Calibri" panose="020F0502020204030204" pitchFamily="34" charset="0"/>
                <a:cs typeface="Calibri" panose="020F0502020204030204" pitchFamily="34" charset="0"/>
              </a:rPr>
              <a:t>Leptina</a:t>
            </a:r>
            <a:r>
              <a:rPr lang="x-none" sz="2900" dirty="0">
                <a:latin typeface="Calibri" panose="020F0502020204030204" pitchFamily="34" charset="0"/>
                <a:cs typeface="Calibri" panose="020F0502020204030204" pitchFamily="34" charset="0"/>
              </a:rPr>
              <a:t> – promovează sinteza TRH înnucleul paraventricular hipotalamic și conversia T4 în T3 în țesuturile periferice.</a:t>
            </a:r>
          </a:p>
          <a:p>
            <a:pPr>
              <a:lnSpc>
                <a:spcPct val="120000"/>
              </a:lnSpc>
            </a:pPr>
            <a:r>
              <a:rPr lang="x-none" sz="2900" dirty="0">
                <a:latin typeface="Calibri" panose="020F0502020204030204" pitchFamily="34" charset="0"/>
                <a:cs typeface="Calibri" panose="020F0502020204030204" pitchFamily="34" charset="0"/>
              </a:rPr>
              <a:t>Reacții inflamatorii mediate de interleukine și alte adipokine. </a:t>
            </a:r>
          </a:p>
          <a:p>
            <a:pPr>
              <a:lnSpc>
                <a:spcPct val="120000"/>
              </a:lnSpc>
            </a:pPr>
            <a:r>
              <a:rPr lang="x-none" sz="2900" dirty="0">
                <a:latin typeface="Calibri" panose="020F0502020204030204" pitchFamily="34" charset="0"/>
                <a:cs typeface="Calibri" panose="020F0502020204030204" pitchFamily="34" charset="0"/>
              </a:rPr>
              <a:t>Date ecografice la copii cu obezitate – Patern ecografic de proces infalamtor – arii hipoecoice neregulate, fără semne ale autoimunității </a:t>
            </a:r>
            <a:r>
              <a:rPr lang="x-none" sz="2900" b="1" dirty="0">
                <a:solidFill>
                  <a:schemeClr val="accent2">
                    <a:lumMod val="50000"/>
                  </a:schemeClr>
                </a:solidFill>
                <a:latin typeface="Calibri" panose="020F0502020204030204" pitchFamily="34" charset="0"/>
                <a:cs typeface="Calibri" panose="020F0502020204030204" pitchFamily="34" charset="0"/>
              </a:rPr>
              <a:t>“tiroidita non-autoimuna din obezitate”.</a:t>
            </a:r>
          </a:p>
          <a:p>
            <a:endParaRPr lang="x-none" dirty="0"/>
          </a:p>
        </p:txBody>
      </p:sp>
      <p:sp>
        <p:nvSpPr>
          <p:cNvPr id="8" name="Content Placeholder 7">
            <a:extLst>
              <a:ext uri="{FF2B5EF4-FFF2-40B4-BE49-F238E27FC236}">
                <a16:creationId xmlns:a16="http://schemas.microsoft.com/office/drawing/2014/main" xmlns="" id="{6943CA29-4B65-6948-8035-9DCD30955E39}"/>
              </a:ext>
            </a:extLst>
          </p:cNvPr>
          <p:cNvSpPr>
            <a:spLocks noGrp="1"/>
          </p:cNvSpPr>
          <p:nvPr>
            <p:ph sz="half" idx="2"/>
          </p:nvPr>
        </p:nvSpPr>
        <p:spPr>
          <a:xfrm>
            <a:off x="6685005" y="1017772"/>
            <a:ext cx="4940258" cy="3416786"/>
          </a:xfrm>
        </p:spPr>
        <p:style>
          <a:lnRef idx="2">
            <a:schemeClr val="accent1"/>
          </a:lnRef>
          <a:fillRef idx="1">
            <a:schemeClr val="lt1"/>
          </a:fillRef>
          <a:effectRef idx="0">
            <a:schemeClr val="accent1"/>
          </a:effectRef>
          <a:fontRef idx="minor">
            <a:schemeClr val="dk1"/>
          </a:fontRef>
        </p:style>
        <p:txBody>
          <a:bodyPr>
            <a:noAutofit/>
          </a:bodyPr>
          <a:lstStyle/>
          <a:p>
            <a:r>
              <a:rPr lang="en-US" sz="1600" b="0" i="0" u="none" strike="noStrike" dirty="0" err="1">
                <a:solidFill>
                  <a:srgbClr val="212121"/>
                </a:solidFill>
                <a:effectLst/>
                <a:latin typeface="Calibri" panose="020F0502020204030204" pitchFamily="34" charset="0"/>
                <a:cs typeface="Calibri" panose="020F0502020204030204" pitchFamily="34" charset="0"/>
              </a:rPr>
              <a:t>Prevalența</a:t>
            </a:r>
            <a:r>
              <a:rPr lang="en-US" sz="1600" b="0" i="0" u="none" strike="noStrike" dirty="0">
                <a:solidFill>
                  <a:srgbClr val="212121"/>
                </a:solidFill>
                <a:effectLst/>
                <a:latin typeface="Calibri" panose="020F0502020204030204" pitchFamily="34" charset="0"/>
                <a:cs typeface="Calibri" panose="020F0502020204030204" pitchFamily="34" charset="0"/>
              </a:rPr>
              <a:t> </a:t>
            </a:r>
            <a:r>
              <a:rPr lang="en-US" sz="1600" b="0" i="0" u="none" strike="noStrike" dirty="0">
                <a:solidFill>
                  <a:srgbClr val="C00000"/>
                </a:solidFill>
                <a:effectLst/>
                <a:latin typeface="Calibri" panose="020F0502020204030204" pitchFamily="34" charset="0"/>
                <a:cs typeface="Calibri" panose="020F0502020204030204" pitchFamily="34" charset="0"/>
              </a:rPr>
              <a:t>TSH </a:t>
            </a:r>
            <a:r>
              <a:rPr lang="en-US" sz="1600" b="0" i="0" u="none" strike="noStrike" dirty="0" err="1">
                <a:solidFill>
                  <a:srgbClr val="C00000"/>
                </a:solidFill>
                <a:effectLst/>
                <a:latin typeface="Calibri" panose="020F0502020204030204" pitchFamily="34" charset="0"/>
                <a:cs typeface="Calibri" panose="020F0502020204030204" pitchFamily="34" charset="0"/>
              </a:rPr>
              <a:t>majorat</a:t>
            </a:r>
            <a:r>
              <a:rPr lang="en-US" sz="1600" b="0" i="0" u="none" strike="noStrike" dirty="0">
                <a:solidFill>
                  <a:srgbClr val="C00000"/>
                </a:solidFill>
                <a:effectLst/>
                <a:latin typeface="Calibri" panose="020F0502020204030204" pitchFamily="34" charset="0"/>
                <a:cs typeface="Calibri" panose="020F0502020204030204" pitchFamily="34" charset="0"/>
              </a:rPr>
              <a:t> </a:t>
            </a:r>
            <a:r>
              <a:rPr lang="en-US" sz="1600" b="0" i="0" u="none" strike="noStrike" dirty="0" err="1">
                <a:solidFill>
                  <a:srgbClr val="212121"/>
                </a:solidFill>
                <a:effectLst/>
                <a:latin typeface="Calibri" panose="020F0502020204030204" pitchFamily="34" charset="0"/>
                <a:cs typeface="Calibri" panose="020F0502020204030204" pitchFamily="34" charset="0"/>
              </a:rPr>
              <a:t>raportat</a:t>
            </a:r>
            <a:r>
              <a:rPr lang="en-US" sz="1600" b="0" i="0" u="none" strike="noStrike" dirty="0">
                <a:solidFill>
                  <a:srgbClr val="212121"/>
                </a:solidFill>
                <a:effectLst/>
                <a:latin typeface="Calibri" panose="020F0502020204030204" pitchFamily="34" charset="0"/>
                <a:cs typeface="Calibri" panose="020F0502020204030204" pitchFamily="34" charset="0"/>
              </a:rPr>
              <a:t> </a:t>
            </a:r>
            <a:r>
              <a:rPr lang="en-US" sz="1600" b="0" i="0" u="none" strike="noStrike" dirty="0" err="1">
                <a:solidFill>
                  <a:srgbClr val="212121"/>
                </a:solidFill>
                <a:effectLst/>
                <a:latin typeface="Calibri" panose="020F0502020204030204" pitchFamily="34" charset="0"/>
                <a:cs typeface="Calibri" panose="020F0502020204030204" pitchFamily="34" charset="0"/>
              </a:rPr>
              <a:t>intre</a:t>
            </a:r>
            <a:r>
              <a:rPr lang="en-US" sz="1600" b="0" i="0" u="none" strike="noStrike" dirty="0">
                <a:solidFill>
                  <a:srgbClr val="212121"/>
                </a:solidFill>
                <a:effectLst/>
                <a:latin typeface="Calibri" panose="020F0502020204030204" pitchFamily="34" charset="0"/>
                <a:cs typeface="Calibri" panose="020F0502020204030204" pitchFamily="34" charset="0"/>
              </a:rPr>
              <a:t> </a:t>
            </a:r>
            <a:r>
              <a:rPr lang="en-US" sz="1600" b="0" i="0" u="none" strike="noStrike" dirty="0">
                <a:solidFill>
                  <a:srgbClr val="C00000"/>
                </a:solidFill>
                <a:effectLst/>
                <a:latin typeface="Calibri" panose="020F0502020204030204" pitchFamily="34" charset="0"/>
                <a:cs typeface="Calibri" panose="020F0502020204030204" pitchFamily="34" charset="0"/>
              </a:rPr>
              <a:t>1% </a:t>
            </a:r>
            <a:r>
              <a:rPr lang="en-US" sz="1600" dirty="0" err="1">
                <a:solidFill>
                  <a:srgbClr val="C00000"/>
                </a:solidFill>
                <a:latin typeface="Calibri" panose="020F0502020204030204" pitchFamily="34" charset="0"/>
                <a:cs typeface="Calibri" panose="020F0502020204030204" pitchFamily="34" charset="0"/>
              </a:rPr>
              <a:t>și</a:t>
            </a:r>
            <a:r>
              <a:rPr lang="en-US" sz="1600" dirty="0">
                <a:solidFill>
                  <a:srgbClr val="C00000"/>
                </a:solidFill>
                <a:latin typeface="Calibri" panose="020F0502020204030204" pitchFamily="34" charset="0"/>
                <a:cs typeface="Calibri" panose="020F0502020204030204" pitchFamily="34" charset="0"/>
              </a:rPr>
              <a:t> </a:t>
            </a:r>
            <a:r>
              <a:rPr lang="en-US" sz="1600" b="0" i="0" u="none" strike="noStrike" dirty="0">
                <a:solidFill>
                  <a:srgbClr val="C00000"/>
                </a:solidFill>
                <a:effectLst/>
                <a:latin typeface="Calibri" panose="020F0502020204030204" pitchFamily="34" charset="0"/>
                <a:cs typeface="Calibri" panose="020F0502020204030204" pitchFamily="34" charset="0"/>
              </a:rPr>
              <a:t> 21% </a:t>
            </a:r>
            <a:r>
              <a:rPr lang="en-US" sz="1600" b="0" i="0" u="none" strike="noStrike" dirty="0">
                <a:solidFill>
                  <a:srgbClr val="212121"/>
                </a:solidFill>
                <a:effectLst/>
                <a:latin typeface="Calibri" panose="020F0502020204030204" pitchFamily="34" charset="0"/>
                <a:cs typeface="Calibri" panose="020F0502020204030204" pitchFamily="34" charset="0"/>
              </a:rPr>
              <a:t>printer </a:t>
            </a:r>
            <a:r>
              <a:rPr lang="en-US" sz="1600" b="0" i="0" u="none" strike="noStrike" dirty="0" err="1">
                <a:solidFill>
                  <a:srgbClr val="212121"/>
                </a:solidFill>
                <a:effectLst/>
                <a:latin typeface="Calibri" panose="020F0502020204030204" pitchFamily="34" charset="0"/>
                <a:cs typeface="Calibri" panose="020F0502020204030204" pitchFamily="34" charset="0"/>
              </a:rPr>
              <a:t>copiii</a:t>
            </a:r>
            <a:r>
              <a:rPr lang="en-US" sz="1600" b="0" i="0" u="none" strike="noStrike" dirty="0">
                <a:solidFill>
                  <a:srgbClr val="212121"/>
                </a:solidFill>
                <a:effectLst/>
                <a:latin typeface="Calibri" panose="020F0502020204030204" pitchFamily="34" charset="0"/>
                <a:cs typeface="Calibri" panose="020F0502020204030204" pitchFamily="34" charset="0"/>
              </a:rPr>
              <a:t> </a:t>
            </a:r>
            <a:r>
              <a:rPr lang="en-US" sz="1600" b="0" i="0" u="none" strike="noStrike" dirty="0" err="1">
                <a:solidFill>
                  <a:srgbClr val="212121"/>
                </a:solidFill>
                <a:effectLst/>
                <a:latin typeface="Calibri" panose="020F0502020204030204" pitchFamily="34" charset="0"/>
                <a:cs typeface="Calibri" panose="020F0502020204030204" pitchFamily="34" charset="0"/>
              </a:rPr>
              <a:t>și</a:t>
            </a:r>
            <a:r>
              <a:rPr lang="en-US" sz="1600" b="0" i="0" u="none" strike="noStrike" dirty="0">
                <a:solidFill>
                  <a:srgbClr val="212121"/>
                </a:solidFill>
                <a:effectLst/>
                <a:latin typeface="Calibri" panose="020F0502020204030204" pitchFamily="34" charset="0"/>
                <a:cs typeface="Calibri" panose="020F0502020204030204" pitchFamily="34" charset="0"/>
              </a:rPr>
              <a:t> </a:t>
            </a:r>
            <a:r>
              <a:rPr lang="en-US" sz="1600" b="0" i="0" strike="noStrike" dirty="0" err="1">
                <a:solidFill>
                  <a:srgbClr val="212121"/>
                </a:solidFill>
                <a:effectLst/>
                <a:latin typeface="Calibri" panose="020F0502020204030204" pitchFamily="34" charset="0"/>
                <a:cs typeface="Calibri" panose="020F0502020204030204" pitchFamily="34" charset="0"/>
              </a:rPr>
              <a:t>adolescenții</a:t>
            </a:r>
            <a:r>
              <a:rPr lang="en-US" sz="1600" b="0" i="0" strike="noStrike" dirty="0">
                <a:solidFill>
                  <a:srgbClr val="212121"/>
                </a:solidFill>
                <a:effectLst/>
                <a:latin typeface="Calibri" panose="020F0502020204030204" pitchFamily="34" charset="0"/>
                <a:cs typeface="Calibri" panose="020F0502020204030204" pitchFamily="34" charset="0"/>
              </a:rPr>
              <a:t> cu </a:t>
            </a:r>
            <a:r>
              <a:rPr lang="en-US" sz="1600" b="0" i="0" strike="noStrike" dirty="0" err="1">
                <a:solidFill>
                  <a:srgbClr val="212121"/>
                </a:solidFill>
                <a:effectLst/>
                <a:latin typeface="Calibri" panose="020F0502020204030204" pitchFamily="34" charset="0"/>
                <a:cs typeface="Calibri" panose="020F0502020204030204" pitchFamily="34" charset="0"/>
              </a:rPr>
              <a:t>obezitate</a:t>
            </a:r>
            <a:r>
              <a:rPr lang="en-US" sz="1600" b="0" i="0" strike="noStrike" dirty="0">
                <a:solidFill>
                  <a:srgbClr val="212121"/>
                </a:solidFill>
                <a:effectLst/>
                <a:latin typeface="Calibri" panose="020F0502020204030204" pitchFamily="34" charset="0"/>
                <a:cs typeface="Calibri" panose="020F0502020204030204" pitchFamily="34" charset="0"/>
              </a:rPr>
              <a:t>. </a:t>
            </a:r>
            <a:r>
              <a:rPr lang="en-US" sz="1200" b="0" i="0" strike="noStrike" dirty="0" err="1">
                <a:solidFill>
                  <a:schemeClr val="accent1">
                    <a:lumMod val="75000"/>
                  </a:schemeClr>
                </a:solidFill>
                <a:effectLst/>
                <a:latin typeface="Calibri" panose="020F0502020204030204" pitchFamily="34" charset="0"/>
                <a:cs typeface="Calibri" panose="020F0502020204030204" pitchFamily="34" charset="0"/>
              </a:rPr>
              <a:t>Bhowmick</a:t>
            </a:r>
            <a:r>
              <a:rPr lang="en-US" sz="1200" b="0" i="0" strike="noStrike" dirty="0">
                <a:solidFill>
                  <a:schemeClr val="accent1">
                    <a:lumMod val="75000"/>
                  </a:schemeClr>
                </a:solidFill>
                <a:effectLst/>
                <a:latin typeface="Calibri" panose="020F0502020204030204" pitchFamily="34" charset="0"/>
                <a:cs typeface="Calibri" panose="020F0502020204030204" pitchFamily="34" charset="0"/>
              </a:rPr>
              <a:t> et al. 2007; </a:t>
            </a:r>
            <a:r>
              <a:rPr lang="en-US" sz="1200" b="0" i="0" strike="noStrike" dirty="0" err="1">
                <a:solidFill>
                  <a:schemeClr val="accent1">
                    <a:lumMod val="75000"/>
                  </a:schemeClr>
                </a:solidFill>
                <a:effectLst/>
                <a:latin typeface="Calibri" panose="020F0502020204030204" pitchFamily="34" charset="0"/>
                <a:cs typeface="Calibri" panose="020F0502020204030204" pitchFamily="34" charset="0"/>
              </a:rPr>
              <a:t>Michalaki</a:t>
            </a:r>
            <a:r>
              <a:rPr lang="en-US" sz="1200" b="0" i="0" strike="noStrike" dirty="0">
                <a:solidFill>
                  <a:schemeClr val="accent1">
                    <a:lumMod val="75000"/>
                  </a:schemeClr>
                </a:solidFill>
                <a:effectLst/>
                <a:latin typeface="Calibri" panose="020F0502020204030204" pitchFamily="34" charset="0"/>
                <a:cs typeface="Calibri" panose="020F0502020204030204" pitchFamily="34" charset="0"/>
              </a:rPr>
              <a:t> et al. 2006; </a:t>
            </a:r>
            <a:r>
              <a:rPr lang="en-US" sz="1200" b="0" i="0" strike="noStrike" dirty="0" err="1">
                <a:solidFill>
                  <a:schemeClr val="accent1">
                    <a:lumMod val="75000"/>
                  </a:schemeClr>
                </a:solidFill>
                <a:effectLst/>
                <a:latin typeface="Calibri" panose="020F0502020204030204" pitchFamily="34" charset="0"/>
                <a:cs typeface="Calibri" panose="020F0502020204030204" pitchFamily="34" charset="0"/>
              </a:rPr>
              <a:t>Stichel</a:t>
            </a:r>
            <a:r>
              <a:rPr lang="en-US" sz="1200" b="0" i="0" strike="noStrike" dirty="0">
                <a:solidFill>
                  <a:schemeClr val="accent1">
                    <a:lumMod val="75000"/>
                  </a:schemeClr>
                </a:solidFill>
                <a:effectLst/>
                <a:latin typeface="Calibri" panose="020F0502020204030204" pitchFamily="34" charset="0"/>
                <a:cs typeface="Calibri" panose="020F0502020204030204" pitchFamily="34" charset="0"/>
              </a:rPr>
              <a:t> et al. 2000. </a:t>
            </a:r>
          </a:p>
          <a:p>
            <a:r>
              <a:rPr lang="en-US" sz="1600" b="0" i="0" strike="noStrike" dirty="0" err="1">
                <a:solidFill>
                  <a:srgbClr val="C00000"/>
                </a:solidFill>
                <a:effectLst/>
                <a:latin typeface="Calibri" panose="020F0502020204030204" pitchFamily="34" charset="0"/>
                <a:cs typeface="Calibri" panose="020F0502020204030204" pitchFamily="34" charset="0"/>
              </a:rPr>
              <a:t>Hipotiroidism</a:t>
            </a:r>
            <a:r>
              <a:rPr lang="en-US" sz="1600" b="0" i="0" strike="noStrike" dirty="0">
                <a:solidFill>
                  <a:srgbClr val="C00000"/>
                </a:solidFill>
                <a:effectLst/>
                <a:latin typeface="Calibri" panose="020F0502020204030204" pitchFamily="34" charset="0"/>
                <a:cs typeface="Calibri" panose="020F0502020204030204" pitchFamily="34" charset="0"/>
              </a:rPr>
              <a:t> </a:t>
            </a:r>
            <a:r>
              <a:rPr lang="en-US" sz="1600" b="0" i="0" strike="noStrike" dirty="0" err="1">
                <a:solidFill>
                  <a:srgbClr val="C00000"/>
                </a:solidFill>
                <a:effectLst/>
                <a:latin typeface="Calibri" panose="020F0502020204030204" pitchFamily="34" charset="0"/>
                <a:cs typeface="Calibri" panose="020F0502020204030204" pitchFamily="34" charset="0"/>
              </a:rPr>
              <a:t>subclinic</a:t>
            </a:r>
            <a:r>
              <a:rPr lang="en-US" sz="1600" b="0" i="0" strike="noStrike" dirty="0">
                <a:solidFill>
                  <a:srgbClr val="C00000"/>
                </a:solidFill>
                <a:effectLst/>
                <a:latin typeface="Calibri" panose="020F0502020204030204" pitchFamily="34" charset="0"/>
                <a:cs typeface="Calibri" panose="020F0502020204030204" pitchFamily="34" charset="0"/>
              </a:rPr>
              <a:t> </a:t>
            </a:r>
            <a:r>
              <a:rPr lang="en-US" sz="1600" b="0" i="0" strike="noStrike" dirty="0">
                <a:solidFill>
                  <a:srgbClr val="212121"/>
                </a:solidFill>
                <a:effectLst/>
                <a:latin typeface="Calibri" panose="020F0502020204030204" pitchFamily="34" charset="0"/>
                <a:cs typeface="Calibri" panose="020F0502020204030204" pitchFamily="34" charset="0"/>
              </a:rPr>
              <a:t>– la </a:t>
            </a:r>
            <a:r>
              <a:rPr lang="en-US" sz="1600" b="0" i="0" strike="noStrike" dirty="0">
                <a:solidFill>
                  <a:srgbClr val="C00000"/>
                </a:solidFill>
                <a:effectLst/>
                <a:latin typeface="Calibri" panose="020F0502020204030204" pitchFamily="34" charset="0"/>
                <a:cs typeface="Calibri" panose="020F0502020204030204" pitchFamily="34" charset="0"/>
              </a:rPr>
              <a:t>15%</a:t>
            </a:r>
            <a:r>
              <a:rPr lang="en-US" sz="1600" b="0" i="0" strike="noStrike" dirty="0">
                <a:solidFill>
                  <a:srgbClr val="212121"/>
                </a:solidFill>
                <a:effectLst/>
                <a:latin typeface="Calibri" panose="020F0502020204030204" pitchFamily="34" charset="0"/>
                <a:cs typeface="Calibri" panose="020F0502020204030204" pitchFamily="34" charset="0"/>
              </a:rPr>
              <a:t> </a:t>
            </a:r>
            <a:r>
              <a:rPr lang="en-US" sz="1600" b="0" i="0" strike="noStrike" dirty="0" err="1">
                <a:solidFill>
                  <a:srgbClr val="212121"/>
                </a:solidFill>
                <a:effectLst/>
                <a:latin typeface="Calibri" panose="020F0502020204030204" pitchFamily="34" charset="0"/>
                <a:cs typeface="Calibri" panose="020F0502020204030204" pitchFamily="34" charset="0"/>
              </a:rPr>
              <a:t>pacienți</a:t>
            </a:r>
            <a:r>
              <a:rPr lang="en-US" sz="1600" b="0" i="0" strike="noStrike" dirty="0">
                <a:solidFill>
                  <a:srgbClr val="212121"/>
                </a:solidFill>
                <a:effectLst/>
                <a:latin typeface="Calibri" panose="020F0502020204030204" pitchFamily="34" charset="0"/>
                <a:cs typeface="Calibri" panose="020F0502020204030204" pitchFamily="34" charset="0"/>
              </a:rPr>
              <a:t>  cu </a:t>
            </a:r>
            <a:r>
              <a:rPr lang="en-US" sz="1600" b="0" i="0" strike="noStrike" dirty="0" err="1">
                <a:solidFill>
                  <a:srgbClr val="212121"/>
                </a:solidFill>
                <a:effectLst/>
                <a:latin typeface="Calibri" panose="020F0502020204030204" pitchFamily="34" charset="0"/>
                <a:cs typeface="Calibri" panose="020F0502020204030204" pitchFamily="34" charset="0"/>
              </a:rPr>
              <a:t>obezitate</a:t>
            </a:r>
            <a:r>
              <a:rPr lang="en-US" sz="1600" b="0" i="0" strike="noStrike" dirty="0">
                <a:solidFill>
                  <a:srgbClr val="212121"/>
                </a:solidFill>
                <a:effectLst/>
                <a:latin typeface="Calibri" panose="020F0502020204030204" pitchFamily="34" charset="0"/>
                <a:cs typeface="Calibri" panose="020F0502020204030204" pitchFamily="34" charset="0"/>
              </a:rPr>
              <a:t>. </a:t>
            </a:r>
            <a:r>
              <a:rPr lang="en-US" sz="1200" b="0" i="0" strike="noStrike" dirty="0">
                <a:solidFill>
                  <a:schemeClr val="accent1">
                    <a:lumMod val="75000"/>
                  </a:schemeClr>
                </a:solidFill>
                <a:effectLst/>
                <a:latin typeface="Calibri" panose="020F0502020204030204" pitchFamily="34" charset="0"/>
                <a:cs typeface="Calibri" panose="020F0502020204030204" pitchFamily="34" charset="0"/>
              </a:rPr>
              <a:t>Namburi et al. 2014  </a:t>
            </a:r>
            <a:endParaRPr lang="en-US" sz="1200" b="0" i="0" strike="noStrike" dirty="0">
              <a:solidFill>
                <a:srgbClr val="212121"/>
              </a:solidFill>
              <a:effectLst/>
              <a:latin typeface="Calibri" panose="020F0502020204030204" pitchFamily="34" charset="0"/>
              <a:cs typeface="Calibri" panose="020F0502020204030204" pitchFamily="34" charset="0"/>
            </a:endParaRPr>
          </a:p>
          <a:p>
            <a:r>
              <a:rPr lang="en-US" sz="1600" b="0" i="0" strike="noStrike" dirty="0" err="1">
                <a:solidFill>
                  <a:srgbClr val="212121"/>
                </a:solidFill>
                <a:effectLst/>
                <a:latin typeface="Calibri" panose="020F0502020204030204" pitchFamily="34" charset="0"/>
                <a:cs typeface="Calibri" panose="020F0502020204030204" pitchFamily="34" charset="0"/>
              </a:rPr>
              <a:t>Hipotiroidsmul</a:t>
            </a:r>
            <a:r>
              <a:rPr lang="en-US" sz="1600" b="0" i="0" strike="noStrike" dirty="0">
                <a:solidFill>
                  <a:srgbClr val="212121"/>
                </a:solidFill>
                <a:effectLst/>
                <a:latin typeface="Calibri" panose="020F0502020204030204" pitchFamily="34" charset="0"/>
                <a:cs typeface="Calibri" panose="020F0502020204030204" pitchFamily="34" charset="0"/>
              </a:rPr>
              <a:t> </a:t>
            </a:r>
            <a:r>
              <a:rPr lang="en-US" sz="1600" dirty="0" err="1">
                <a:solidFill>
                  <a:srgbClr val="212121"/>
                </a:solidFill>
                <a:latin typeface="Calibri" panose="020F0502020204030204" pitchFamily="34" charset="0"/>
                <a:cs typeface="Calibri" panose="020F0502020204030204" pitchFamily="34" charset="0"/>
              </a:rPr>
              <a:t>subclinic</a:t>
            </a:r>
            <a:r>
              <a:rPr lang="en-US" sz="1600" dirty="0">
                <a:solidFill>
                  <a:srgbClr val="212121"/>
                </a:solidFill>
                <a:latin typeface="Calibri" panose="020F0502020204030204" pitchFamily="34" charset="0"/>
                <a:cs typeface="Calibri" panose="020F0502020204030204" pitchFamily="34" charset="0"/>
              </a:rPr>
              <a:t> la </a:t>
            </a:r>
            <a:r>
              <a:rPr lang="en-US" sz="1600" dirty="0" err="1">
                <a:solidFill>
                  <a:srgbClr val="212121"/>
                </a:solidFill>
                <a:latin typeface="Calibri" panose="020F0502020204030204" pitchFamily="34" charset="0"/>
                <a:cs typeface="Calibri" panose="020F0502020204030204" pitchFamily="34" charset="0"/>
              </a:rPr>
              <a:t>copii</a:t>
            </a:r>
            <a:r>
              <a:rPr lang="en-US" sz="1600" dirty="0">
                <a:solidFill>
                  <a:srgbClr val="212121"/>
                </a:solidFill>
                <a:latin typeface="Calibri" panose="020F0502020204030204" pitchFamily="34" charset="0"/>
                <a:cs typeface="Calibri" panose="020F0502020204030204" pitchFamily="34" charset="0"/>
              </a:rPr>
              <a:t> </a:t>
            </a:r>
            <a:r>
              <a:rPr lang="en-US" sz="1600" dirty="0" err="1">
                <a:solidFill>
                  <a:srgbClr val="212121"/>
                </a:solidFill>
                <a:latin typeface="Calibri" panose="020F0502020204030204" pitchFamily="34" charset="0"/>
                <a:cs typeface="Calibri" panose="020F0502020204030204" pitchFamily="34" charset="0"/>
              </a:rPr>
              <a:t>și</a:t>
            </a:r>
            <a:r>
              <a:rPr lang="en-US" sz="1600" dirty="0">
                <a:solidFill>
                  <a:srgbClr val="212121"/>
                </a:solidFill>
                <a:latin typeface="Calibri" panose="020F0502020204030204" pitchFamily="34" charset="0"/>
                <a:cs typeface="Calibri" panose="020F0502020204030204" pitchFamily="34" charset="0"/>
              </a:rPr>
              <a:t> </a:t>
            </a:r>
            <a:r>
              <a:rPr lang="en-US" sz="1600" dirty="0" err="1">
                <a:solidFill>
                  <a:srgbClr val="212121"/>
                </a:solidFill>
                <a:latin typeface="Calibri" panose="020F0502020204030204" pitchFamily="34" charset="0"/>
                <a:cs typeface="Calibri" panose="020F0502020204030204" pitchFamily="34" charset="0"/>
              </a:rPr>
              <a:t>adolescenți</a:t>
            </a:r>
            <a:r>
              <a:rPr lang="en-US" sz="1600" dirty="0">
                <a:solidFill>
                  <a:srgbClr val="212121"/>
                </a:solidFill>
                <a:latin typeface="Calibri" panose="020F0502020204030204" pitchFamily="34" charset="0"/>
                <a:cs typeface="Calibri" panose="020F0502020204030204" pitchFamily="34" charset="0"/>
              </a:rPr>
              <a:t> se </a:t>
            </a:r>
            <a:r>
              <a:rPr lang="en-US" sz="1600" dirty="0" err="1">
                <a:solidFill>
                  <a:srgbClr val="212121"/>
                </a:solidFill>
                <a:latin typeface="Calibri" panose="020F0502020204030204" pitchFamily="34" charset="0"/>
                <a:cs typeface="Calibri" panose="020F0502020204030204" pitchFamily="34" charset="0"/>
              </a:rPr>
              <a:t>remite</a:t>
            </a:r>
            <a:r>
              <a:rPr lang="en-US" sz="1600" dirty="0">
                <a:solidFill>
                  <a:srgbClr val="212121"/>
                </a:solidFill>
                <a:latin typeface="Calibri" panose="020F0502020204030204" pitchFamily="34" charset="0"/>
                <a:cs typeface="Calibri" panose="020F0502020204030204" pitchFamily="34" charset="0"/>
              </a:rPr>
              <a:t> in </a:t>
            </a:r>
            <a:r>
              <a:rPr lang="en-US" sz="1600" dirty="0" err="1">
                <a:solidFill>
                  <a:srgbClr val="212121"/>
                </a:solidFill>
                <a:latin typeface="Calibri" panose="020F0502020204030204" pitchFamily="34" charset="0"/>
                <a:cs typeface="Calibri" panose="020F0502020204030204" pitchFamily="34" charset="0"/>
              </a:rPr>
              <a:t>timp</a:t>
            </a:r>
            <a:r>
              <a:rPr lang="en-US" sz="1600" dirty="0">
                <a:solidFill>
                  <a:srgbClr val="212121"/>
                </a:solidFill>
                <a:latin typeface="Calibri" panose="020F0502020204030204" pitchFamily="34" charset="0"/>
                <a:cs typeface="Calibri" panose="020F0502020204030204" pitchFamily="34" charset="0"/>
              </a:rPr>
              <a:t>, cu un </a:t>
            </a:r>
            <a:r>
              <a:rPr lang="en-US" sz="1600" dirty="0" err="1">
                <a:solidFill>
                  <a:srgbClr val="212121"/>
                </a:solidFill>
                <a:latin typeface="Calibri" panose="020F0502020204030204" pitchFamily="34" charset="0"/>
                <a:cs typeface="Calibri" panose="020F0502020204030204" pitchFamily="34" charset="0"/>
              </a:rPr>
              <a:t>risc</a:t>
            </a:r>
            <a:r>
              <a:rPr lang="en-US" sz="1600" dirty="0">
                <a:solidFill>
                  <a:srgbClr val="212121"/>
                </a:solidFill>
                <a:latin typeface="Calibri" panose="020F0502020204030204" pitchFamily="34" charset="0"/>
                <a:cs typeface="Calibri" panose="020F0502020204030204" pitchFamily="34" charset="0"/>
              </a:rPr>
              <a:t> </a:t>
            </a:r>
            <a:r>
              <a:rPr lang="en-US" sz="1600" dirty="0" err="1">
                <a:solidFill>
                  <a:srgbClr val="212121"/>
                </a:solidFill>
                <a:latin typeface="Calibri" panose="020F0502020204030204" pitchFamily="34" charset="0"/>
                <a:cs typeface="Calibri" panose="020F0502020204030204" pitchFamily="34" charset="0"/>
              </a:rPr>
              <a:t>redus</a:t>
            </a:r>
            <a:r>
              <a:rPr lang="en-US" sz="1600" dirty="0">
                <a:solidFill>
                  <a:srgbClr val="212121"/>
                </a:solidFill>
                <a:latin typeface="Calibri" panose="020F0502020204030204" pitchFamily="34" charset="0"/>
                <a:cs typeface="Calibri" panose="020F0502020204030204" pitchFamily="34" charset="0"/>
              </a:rPr>
              <a:t> de </a:t>
            </a:r>
            <a:r>
              <a:rPr lang="en-US" sz="1600" dirty="0" err="1">
                <a:solidFill>
                  <a:srgbClr val="212121"/>
                </a:solidFill>
                <a:latin typeface="Calibri" panose="020F0502020204030204" pitchFamily="34" charset="0"/>
                <a:cs typeface="Calibri" panose="020F0502020204030204" pitchFamily="34" charset="0"/>
              </a:rPr>
              <a:t>evoluție</a:t>
            </a:r>
            <a:r>
              <a:rPr lang="en-US" sz="1600" dirty="0">
                <a:solidFill>
                  <a:srgbClr val="212121"/>
                </a:solidFill>
                <a:latin typeface="Calibri" panose="020F0502020204030204" pitchFamily="34" charset="0"/>
                <a:cs typeface="Calibri" panose="020F0502020204030204" pitchFamily="34" charset="0"/>
              </a:rPr>
              <a:t> </a:t>
            </a:r>
            <a:r>
              <a:rPr lang="en-US" sz="1600" dirty="0" err="1">
                <a:solidFill>
                  <a:srgbClr val="212121"/>
                </a:solidFill>
                <a:latin typeface="Calibri" panose="020F0502020204030204" pitchFamily="34" charset="0"/>
                <a:cs typeface="Calibri" panose="020F0502020204030204" pitchFamily="34" charset="0"/>
              </a:rPr>
              <a:t>spre</a:t>
            </a:r>
            <a:r>
              <a:rPr lang="en-US" sz="1600" dirty="0">
                <a:solidFill>
                  <a:srgbClr val="212121"/>
                </a:solidFill>
                <a:latin typeface="Calibri" panose="020F0502020204030204" pitchFamily="34" charset="0"/>
                <a:cs typeface="Calibri" panose="020F0502020204030204" pitchFamily="34" charset="0"/>
              </a:rPr>
              <a:t> </a:t>
            </a:r>
            <a:r>
              <a:rPr lang="en-US" sz="1600" dirty="0" err="1">
                <a:solidFill>
                  <a:srgbClr val="212121"/>
                </a:solidFill>
                <a:latin typeface="Calibri" panose="020F0502020204030204" pitchFamily="34" charset="0"/>
                <a:cs typeface="Calibri" panose="020F0502020204030204" pitchFamily="34" charset="0"/>
              </a:rPr>
              <a:t>hipotirodism</a:t>
            </a:r>
            <a:r>
              <a:rPr lang="en-US" sz="1600" dirty="0">
                <a:solidFill>
                  <a:srgbClr val="212121"/>
                </a:solidFill>
                <a:latin typeface="Calibri" panose="020F0502020204030204" pitchFamily="34" charset="0"/>
                <a:cs typeface="Calibri" panose="020F0502020204030204" pitchFamily="34" charset="0"/>
              </a:rPr>
              <a:t> manifest. </a:t>
            </a:r>
            <a:r>
              <a:rPr lang="en-US" sz="1200" dirty="0">
                <a:solidFill>
                  <a:schemeClr val="accent1">
                    <a:lumMod val="75000"/>
                  </a:schemeClr>
                </a:solidFill>
                <a:latin typeface="Calibri" panose="020F0502020204030204" pitchFamily="34" charset="0"/>
                <a:cs typeface="Calibri" panose="020F0502020204030204" pitchFamily="34" charset="0"/>
              </a:rPr>
              <a:t>Bona et al. 2013</a:t>
            </a:r>
            <a:endParaRPr lang="en-US" sz="1200" b="0" i="0" strike="noStrike" dirty="0">
              <a:solidFill>
                <a:srgbClr val="212121"/>
              </a:solidFill>
              <a:effectLst/>
              <a:latin typeface="Calibri" panose="020F0502020204030204" pitchFamily="34" charset="0"/>
              <a:cs typeface="Calibri" panose="020F0502020204030204" pitchFamily="34" charset="0"/>
            </a:endParaRPr>
          </a:p>
          <a:p>
            <a:r>
              <a:rPr lang="en-US" sz="1600" b="0" i="0" strike="noStrike" dirty="0" err="1">
                <a:solidFill>
                  <a:srgbClr val="212121"/>
                </a:solidFill>
                <a:effectLst/>
                <a:latin typeface="Calibri" panose="020F0502020204030204" pitchFamily="34" charset="0"/>
                <a:cs typeface="Calibri" panose="020F0502020204030204" pitchFamily="34" charset="0"/>
              </a:rPr>
              <a:t>Reducerea</a:t>
            </a:r>
            <a:r>
              <a:rPr lang="en-US" sz="1600" b="0" i="0" strike="noStrike" dirty="0">
                <a:solidFill>
                  <a:srgbClr val="212121"/>
                </a:solidFill>
                <a:effectLst/>
                <a:latin typeface="Calibri" panose="020F0502020204030204" pitchFamily="34" charset="0"/>
                <a:cs typeface="Calibri" panose="020F0502020204030204" pitchFamily="34" charset="0"/>
              </a:rPr>
              <a:t> </a:t>
            </a:r>
            <a:r>
              <a:rPr lang="en-US" sz="1600" b="0" i="0" strike="noStrike" dirty="0" err="1">
                <a:solidFill>
                  <a:srgbClr val="212121"/>
                </a:solidFill>
                <a:effectLst/>
                <a:latin typeface="Calibri" panose="020F0502020204030204" pitchFamily="34" charset="0"/>
                <a:cs typeface="Calibri" panose="020F0502020204030204" pitchFamily="34" charset="0"/>
              </a:rPr>
              <a:t>ponderală</a:t>
            </a:r>
            <a:r>
              <a:rPr lang="en-US" sz="1600" b="0" i="0" strike="noStrike" dirty="0">
                <a:solidFill>
                  <a:srgbClr val="212121"/>
                </a:solidFill>
                <a:effectLst/>
                <a:latin typeface="Calibri" panose="020F0502020204030204" pitchFamily="34" charset="0"/>
                <a:cs typeface="Calibri" panose="020F0502020204030204" pitchFamily="34" charset="0"/>
              </a:rPr>
              <a:t> </a:t>
            </a:r>
            <a:r>
              <a:rPr lang="en-US" sz="1600" b="0" i="0" strike="noStrike" dirty="0" err="1">
                <a:solidFill>
                  <a:srgbClr val="212121"/>
                </a:solidFill>
                <a:effectLst/>
                <a:latin typeface="Calibri" panose="020F0502020204030204" pitchFamily="34" charset="0"/>
                <a:cs typeface="Calibri" panose="020F0502020204030204" pitchFamily="34" charset="0"/>
              </a:rPr>
              <a:t>contribuie</a:t>
            </a:r>
            <a:r>
              <a:rPr lang="en-US" sz="1600" b="0" i="0" strike="noStrike" dirty="0">
                <a:solidFill>
                  <a:srgbClr val="212121"/>
                </a:solidFill>
                <a:effectLst/>
                <a:latin typeface="Calibri" panose="020F0502020204030204" pitchFamily="34" charset="0"/>
                <a:cs typeface="Calibri" panose="020F0502020204030204" pitchFamily="34" charset="0"/>
              </a:rPr>
              <a:t> la </a:t>
            </a:r>
            <a:r>
              <a:rPr lang="en-US" sz="1600" b="0" i="0" strike="noStrike" dirty="0" err="1">
                <a:solidFill>
                  <a:srgbClr val="212121"/>
                </a:solidFill>
                <a:effectLst/>
                <a:latin typeface="Calibri" panose="020F0502020204030204" pitchFamily="34" charset="0"/>
                <a:cs typeface="Calibri" panose="020F0502020204030204" pitchFamily="34" charset="0"/>
              </a:rPr>
              <a:t>restabilirea</a:t>
            </a:r>
            <a:r>
              <a:rPr lang="en-US" sz="1600" b="0" i="0" strike="noStrike" dirty="0">
                <a:solidFill>
                  <a:srgbClr val="212121"/>
                </a:solidFill>
                <a:effectLst/>
                <a:latin typeface="Calibri" panose="020F0502020204030204" pitchFamily="34" charset="0"/>
                <a:cs typeface="Calibri" panose="020F0502020204030204" pitchFamily="34" charset="0"/>
              </a:rPr>
              <a:t> </a:t>
            </a:r>
            <a:r>
              <a:rPr lang="en-US" sz="1600" b="0" i="0" strike="noStrike" dirty="0" err="1">
                <a:solidFill>
                  <a:srgbClr val="212121"/>
                </a:solidFill>
                <a:effectLst/>
                <a:latin typeface="Calibri" panose="020F0502020204030204" pitchFamily="34" charset="0"/>
                <a:cs typeface="Calibri" panose="020F0502020204030204" pitchFamily="34" charset="0"/>
              </a:rPr>
              <a:t>parametrilor</a:t>
            </a:r>
            <a:r>
              <a:rPr lang="en-US" sz="1600" b="0" i="0" strike="noStrike" dirty="0">
                <a:solidFill>
                  <a:srgbClr val="212121"/>
                </a:solidFill>
                <a:effectLst/>
                <a:latin typeface="Calibri" panose="020F0502020204030204" pitchFamily="34" charset="0"/>
                <a:cs typeface="Calibri" panose="020F0502020204030204" pitchFamily="34" charset="0"/>
              </a:rPr>
              <a:t> HT. </a:t>
            </a:r>
            <a:r>
              <a:rPr lang="en-US" sz="1200" b="0" i="0" strike="noStrike" dirty="0" err="1">
                <a:solidFill>
                  <a:schemeClr val="accent1">
                    <a:lumMod val="75000"/>
                  </a:schemeClr>
                </a:solidFill>
                <a:effectLst/>
                <a:latin typeface="Calibri" panose="020F0502020204030204" pitchFamily="34" charset="0"/>
                <a:cs typeface="Calibri" panose="020F0502020204030204" pitchFamily="34" charset="0"/>
              </a:rPr>
              <a:t>Marras</a:t>
            </a:r>
            <a:r>
              <a:rPr lang="en-US" sz="1200" b="0" i="0" strike="noStrike" dirty="0">
                <a:solidFill>
                  <a:schemeClr val="accent1">
                    <a:lumMod val="75000"/>
                  </a:schemeClr>
                </a:solidFill>
                <a:effectLst/>
                <a:latin typeface="Calibri" panose="020F0502020204030204" pitchFamily="34" charset="0"/>
                <a:cs typeface="Calibri" panose="020F0502020204030204" pitchFamily="34" charset="0"/>
              </a:rPr>
              <a:t> et al. 2010</a:t>
            </a:r>
            <a:endParaRPr lang="en-US" sz="1200" b="0" i="0" strike="noStrike" dirty="0">
              <a:solidFill>
                <a:srgbClr val="212121"/>
              </a:solidFill>
              <a:effectLst/>
              <a:latin typeface="Calibri" panose="020F0502020204030204" pitchFamily="34" charset="0"/>
              <a:cs typeface="Calibri" panose="020F0502020204030204" pitchFamily="34" charset="0"/>
            </a:endParaRPr>
          </a:p>
          <a:p>
            <a:r>
              <a:rPr lang="en-US" sz="1600" dirty="0" err="1">
                <a:effectLst/>
                <a:latin typeface="Calibri" panose="020F0502020204030204" pitchFamily="34" charset="0"/>
                <a:ea typeface="Calibri" panose="020F0502020204030204" pitchFamily="34" charset="0"/>
                <a:cs typeface="Times New Roman" panose="02020603050405020304" pitchFamily="18" charset="0"/>
              </a:rPr>
              <a:t>Elevarea</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TSH, T4 – nu </a:t>
            </a:r>
            <a:r>
              <a:rPr lang="en-US" sz="1600" dirty="0" err="1">
                <a:latin typeface="Calibri" panose="020F0502020204030204" pitchFamily="34" charset="0"/>
                <a:ea typeface="Calibri" panose="020F0502020204030204" pitchFamily="34" charset="0"/>
                <a:cs typeface="Times New Roman" panose="02020603050405020304" pitchFamily="18" charset="0"/>
              </a:rPr>
              <a:t>este</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asociată</a:t>
            </a:r>
            <a:r>
              <a:rPr lang="en-US" sz="1600" dirty="0">
                <a:latin typeface="Calibri" panose="020F0502020204030204" pitchFamily="34" charset="0"/>
                <a:ea typeface="Calibri" panose="020F0502020204030204" pitchFamily="34" charset="0"/>
                <a:cs typeface="Times New Roman" panose="02020603050405020304" pitchFamily="18" charset="0"/>
              </a:rPr>
              <a:t> cu </a:t>
            </a:r>
            <a:r>
              <a:rPr lang="en-US" sz="1600" dirty="0" err="1">
                <a:latin typeface="Calibri" panose="020F0502020204030204" pitchFamily="34" charset="0"/>
                <a:ea typeface="Calibri" panose="020F0502020204030204" pitchFamily="34" charset="0"/>
                <a:cs typeface="Times New Roman" panose="02020603050405020304" pitchFamily="18" charset="0"/>
              </a:rPr>
              <a:t>autoimunitatea</a:t>
            </a:r>
            <a:r>
              <a:rPr lang="en-US" sz="1600" dirty="0">
                <a:latin typeface="Calibri" panose="020F0502020204030204" pitchFamily="34" charset="0"/>
                <a:ea typeface="Calibri" panose="020F0502020204030204" pitchFamily="34" charset="0"/>
                <a:cs typeface="Times New Roman" panose="02020603050405020304" pitchFamily="18" charset="0"/>
              </a:rPr>
              <a:t> la </a:t>
            </a:r>
            <a:r>
              <a:rPr lang="en-US" sz="1600" dirty="0" err="1">
                <a:latin typeface="Calibri" panose="020F0502020204030204" pitchFamily="34" charset="0"/>
                <a:ea typeface="Calibri" panose="020F0502020204030204" pitchFamily="34" charset="0"/>
                <a:cs typeface="Times New Roman" panose="02020603050405020304" pitchFamily="18" charset="0"/>
              </a:rPr>
              <a:t>copii</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obezi</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200"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Ther</a:t>
            </a:r>
            <a:r>
              <a:rPr lang="en-US" sz="12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Adv Endocrinol </a:t>
            </a:r>
            <a:r>
              <a:rPr lang="en-US" sz="1200"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Metab</a:t>
            </a:r>
            <a:r>
              <a:rPr lang="en-US"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2015, Vol. 6(2) 51–55 </a:t>
            </a:r>
            <a:endParaRPr lang="x-none"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endParaRPr lang="x-none" sz="1600" dirty="0">
              <a:latin typeface="Calibri" panose="020F0502020204030204" pitchFamily="34" charset="0"/>
              <a:cs typeface="Calibri" panose="020F0502020204030204" pitchFamily="34" charset="0"/>
            </a:endParaRPr>
          </a:p>
          <a:p>
            <a:pPr marL="0" indent="0">
              <a:buNone/>
            </a:pPr>
            <a:endParaRPr lang="x-none"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x-none" sz="1600" dirty="0"/>
          </a:p>
        </p:txBody>
      </p:sp>
      <p:sp>
        <p:nvSpPr>
          <p:cNvPr id="4" name="Rounded Rectangle 3">
            <a:extLst>
              <a:ext uri="{FF2B5EF4-FFF2-40B4-BE49-F238E27FC236}">
                <a16:creationId xmlns:a16="http://schemas.microsoft.com/office/drawing/2014/main" xmlns="" id="{B5866B4B-3644-C608-9FF5-3C79CDEF7370}"/>
              </a:ext>
            </a:extLst>
          </p:cNvPr>
          <p:cNvSpPr/>
          <p:nvPr/>
        </p:nvSpPr>
        <p:spPr>
          <a:xfrm>
            <a:off x="105188" y="5549577"/>
            <a:ext cx="7069540" cy="299237"/>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Rounded Rectangle 4">
            <a:extLst>
              <a:ext uri="{FF2B5EF4-FFF2-40B4-BE49-F238E27FC236}">
                <a16:creationId xmlns:a16="http://schemas.microsoft.com/office/drawing/2014/main" xmlns="" id="{62DA2676-22F3-10FB-EF00-D0C2276B9409}"/>
              </a:ext>
            </a:extLst>
          </p:cNvPr>
          <p:cNvSpPr/>
          <p:nvPr/>
        </p:nvSpPr>
        <p:spPr>
          <a:xfrm>
            <a:off x="105188" y="6232117"/>
            <a:ext cx="7069540" cy="299237"/>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5449164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01515" y="467350"/>
            <a:ext cx="9753601" cy="928313"/>
          </a:xfrm>
        </p:spPr>
        <p:txBody>
          <a:bodyPr>
            <a:normAutofit fontScale="90000"/>
          </a:bodyPr>
          <a:lstStyle/>
          <a:p>
            <a:r>
              <a:rPr lang="ro-MD" sz="3600" b="1" dirty="0" smtClean="0">
                <a:solidFill>
                  <a:srgbClr val="002060"/>
                </a:solidFill>
                <a:latin typeface="+mn-lt"/>
              </a:rPr>
              <a:t/>
            </a:r>
            <a:br>
              <a:rPr lang="ro-MD" sz="3600" b="1" dirty="0" smtClean="0">
                <a:solidFill>
                  <a:srgbClr val="002060"/>
                </a:solidFill>
                <a:latin typeface="+mn-lt"/>
              </a:rPr>
            </a:br>
            <a:r>
              <a:rPr lang="en-US" sz="3600" b="1" dirty="0" err="1" smtClean="0">
                <a:solidFill>
                  <a:srgbClr val="002060"/>
                </a:solidFill>
                <a:latin typeface="+mn-lt"/>
              </a:rPr>
              <a:t>Tulburări</a:t>
            </a:r>
            <a:r>
              <a:rPr lang="en-US" sz="3600" b="1" dirty="0" smtClean="0">
                <a:solidFill>
                  <a:srgbClr val="002060"/>
                </a:solidFill>
                <a:latin typeface="+mn-lt"/>
              </a:rPr>
              <a:t> </a:t>
            </a:r>
            <a:r>
              <a:rPr lang="en-US" sz="3600" b="1" dirty="0" err="1">
                <a:solidFill>
                  <a:srgbClr val="002060"/>
                </a:solidFill>
                <a:latin typeface="+mn-lt"/>
              </a:rPr>
              <a:t>tiroidiene</a:t>
            </a:r>
            <a:r>
              <a:rPr lang="en-US" sz="3600" b="1" dirty="0">
                <a:solidFill>
                  <a:srgbClr val="002060"/>
                </a:solidFill>
                <a:latin typeface="+mn-lt"/>
              </a:rPr>
              <a:t> </a:t>
            </a:r>
            <a:r>
              <a:rPr lang="en-US" sz="3600" b="1" dirty="0" err="1">
                <a:solidFill>
                  <a:srgbClr val="002060"/>
                </a:solidFill>
                <a:latin typeface="+mn-lt"/>
              </a:rPr>
              <a:t>și</a:t>
            </a:r>
            <a:r>
              <a:rPr lang="en-US" sz="3600" b="1" dirty="0">
                <a:solidFill>
                  <a:srgbClr val="002060"/>
                </a:solidFill>
                <a:latin typeface="+mn-lt"/>
              </a:rPr>
              <a:t> </a:t>
            </a:r>
            <a:r>
              <a:rPr lang="ro-MD" sz="3600" b="1" dirty="0" smtClean="0">
                <a:solidFill>
                  <a:srgbClr val="002060"/>
                </a:solidFill>
                <a:latin typeface="+mn-lt"/>
              </a:rPr>
              <a:t>rezerva ovariană</a:t>
            </a:r>
            <a:r>
              <a:rPr lang="en-US" sz="3600" b="1" dirty="0">
                <a:solidFill>
                  <a:srgbClr val="002060"/>
                </a:solidFill>
                <a:latin typeface="+mn-lt"/>
              </a:rPr>
              <a:t/>
            </a:r>
            <a:br>
              <a:rPr lang="en-US" sz="3600" b="1" dirty="0">
                <a:solidFill>
                  <a:srgbClr val="002060"/>
                </a:solidFill>
                <a:latin typeface="+mn-lt"/>
              </a:rPr>
            </a:br>
            <a:endParaRPr lang="en-US" sz="3600" b="1" dirty="0">
              <a:solidFill>
                <a:srgbClr val="002060"/>
              </a:solidFill>
              <a:latin typeface="+mn-lt"/>
            </a:endParaRPr>
          </a:p>
        </p:txBody>
      </p:sp>
      <p:pic>
        <p:nvPicPr>
          <p:cNvPr id="6" name="Picture 2" descr="Pictogramme Masculin Et Féminin Pour La Conception De Sites Web Et  D'applications Mobiles Profil D'utilisateur Homme Et Femme Gentleman |  Vecteur Premium"/>
          <p:cNvPicPr>
            <a:picLocks noChangeAspect="1" noChangeArrowheads="1"/>
          </p:cNvPicPr>
          <p:nvPr/>
        </p:nvPicPr>
        <p:blipFill rotWithShape="1">
          <a:blip r:embed="rId3">
            <a:extLst>
              <a:ext uri="{28A0092B-C50C-407E-A947-70E740481C1C}">
                <a14:useLocalDpi xmlns:a14="http://schemas.microsoft.com/office/drawing/2010/main" val="0"/>
              </a:ext>
            </a:extLst>
          </a:blip>
          <a:srcRect l="52601" t="49944" r="14056"/>
          <a:stretch/>
        </p:blipFill>
        <p:spPr bwMode="auto">
          <a:xfrm>
            <a:off x="177185" y="225986"/>
            <a:ext cx="1523278" cy="1905640"/>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p:cNvSpPr>
            <a:spLocks noGrp="1"/>
          </p:cNvSpPr>
          <p:nvPr>
            <p:ph idx="1"/>
          </p:nvPr>
        </p:nvSpPr>
        <p:spPr>
          <a:xfrm>
            <a:off x="641684" y="1884379"/>
            <a:ext cx="10491537" cy="4355999"/>
          </a:xfrm>
        </p:spPr>
        <p:txBody>
          <a:bodyPr>
            <a:normAutofit fontScale="62500" lnSpcReduction="20000"/>
          </a:bodyPr>
          <a:lstStyle/>
          <a:p>
            <a:pPr marL="0" indent="0">
              <a:lnSpc>
                <a:spcPct val="150000"/>
              </a:lnSpc>
              <a:buNone/>
            </a:pPr>
            <a:r>
              <a:rPr lang="en-US" b="1" dirty="0" err="1"/>
              <a:t>Insuficiența</a:t>
            </a:r>
            <a:r>
              <a:rPr lang="en-US" b="1" dirty="0"/>
              <a:t> </a:t>
            </a:r>
            <a:r>
              <a:rPr lang="en-US" b="1" dirty="0" err="1"/>
              <a:t>ovariană</a:t>
            </a:r>
            <a:r>
              <a:rPr lang="en-US" b="1" dirty="0"/>
              <a:t> </a:t>
            </a:r>
            <a:r>
              <a:rPr lang="en-US" b="1" dirty="0" err="1"/>
              <a:t>primară</a:t>
            </a:r>
            <a:r>
              <a:rPr lang="en-US" b="1" dirty="0"/>
              <a:t> </a:t>
            </a:r>
            <a:r>
              <a:rPr lang="ro-MD" b="1" dirty="0" smtClean="0"/>
              <a:t>- </a:t>
            </a:r>
            <a:r>
              <a:rPr lang="en-US" dirty="0" err="1" smtClean="0"/>
              <a:t>pierderea</a:t>
            </a:r>
            <a:r>
              <a:rPr lang="en-US" dirty="0" smtClean="0"/>
              <a:t> </a:t>
            </a:r>
            <a:r>
              <a:rPr lang="en-US" dirty="0" err="1"/>
              <a:t>funcției</a:t>
            </a:r>
            <a:r>
              <a:rPr lang="en-US" dirty="0"/>
              <a:t> </a:t>
            </a:r>
            <a:r>
              <a:rPr lang="en-US" dirty="0" err="1"/>
              <a:t>ovariene</a:t>
            </a:r>
            <a:r>
              <a:rPr lang="en-US" dirty="0"/>
              <a:t> </a:t>
            </a:r>
            <a:r>
              <a:rPr lang="en-US" dirty="0" err="1"/>
              <a:t>înainte</a:t>
            </a:r>
            <a:r>
              <a:rPr lang="en-US" dirty="0"/>
              <a:t> de </a:t>
            </a:r>
            <a:r>
              <a:rPr lang="en-US" dirty="0" err="1"/>
              <a:t>vârsta</a:t>
            </a:r>
            <a:r>
              <a:rPr lang="en-US" dirty="0"/>
              <a:t> de 40 de </a:t>
            </a:r>
            <a:r>
              <a:rPr lang="en-US" dirty="0" err="1"/>
              <a:t>ani</a:t>
            </a:r>
            <a:r>
              <a:rPr lang="en-US" dirty="0"/>
              <a:t> </a:t>
            </a:r>
            <a:endParaRPr lang="ro-MD" dirty="0" smtClean="0"/>
          </a:p>
          <a:p>
            <a:pPr>
              <a:lnSpc>
                <a:spcPct val="150000"/>
              </a:lnSpc>
            </a:pPr>
            <a:r>
              <a:rPr lang="en-US" dirty="0" smtClean="0"/>
              <a:t>1:10.000 </a:t>
            </a:r>
            <a:r>
              <a:rPr lang="en-US" dirty="0"/>
              <a:t>de </a:t>
            </a:r>
            <a:r>
              <a:rPr lang="en-US" dirty="0" err="1"/>
              <a:t>femei</a:t>
            </a:r>
            <a:r>
              <a:rPr lang="en-US" dirty="0"/>
              <a:t> </a:t>
            </a:r>
            <a:r>
              <a:rPr lang="en-US" dirty="0" err="1"/>
              <a:t>până</a:t>
            </a:r>
            <a:r>
              <a:rPr lang="en-US" dirty="0"/>
              <a:t> la </a:t>
            </a:r>
            <a:r>
              <a:rPr lang="en-US" dirty="0" err="1"/>
              <a:t>vârsta</a:t>
            </a:r>
            <a:r>
              <a:rPr lang="en-US" dirty="0"/>
              <a:t> de 20 de </a:t>
            </a:r>
            <a:r>
              <a:rPr lang="en-US" dirty="0" err="1"/>
              <a:t>ani</a:t>
            </a:r>
            <a:r>
              <a:rPr lang="en-US" dirty="0"/>
              <a:t>, </a:t>
            </a:r>
            <a:endParaRPr lang="ro-MD" dirty="0" smtClean="0"/>
          </a:p>
          <a:p>
            <a:pPr>
              <a:lnSpc>
                <a:spcPct val="150000"/>
              </a:lnSpc>
            </a:pPr>
            <a:r>
              <a:rPr lang="en-US" dirty="0" smtClean="0"/>
              <a:t>1:1.000 </a:t>
            </a:r>
            <a:r>
              <a:rPr lang="en-US" dirty="0" err="1"/>
              <a:t>până</a:t>
            </a:r>
            <a:r>
              <a:rPr lang="en-US" dirty="0"/>
              <a:t> la </a:t>
            </a:r>
            <a:r>
              <a:rPr lang="en-US" dirty="0" err="1"/>
              <a:t>vârsta</a:t>
            </a:r>
            <a:r>
              <a:rPr lang="en-US" dirty="0"/>
              <a:t> de 30 de </a:t>
            </a:r>
            <a:r>
              <a:rPr lang="en-US" dirty="0" err="1"/>
              <a:t>ani</a:t>
            </a:r>
            <a:r>
              <a:rPr lang="en-US" dirty="0"/>
              <a:t> </a:t>
            </a:r>
            <a:r>
              <a:rPr lang="en-US" dirty="0" err="1"/>
              <a:t>și</a:t>
            </a:r>
            <a:r>
              <a:rPr lang="en-US" dirty="0"/>
              <a:t> </a:t>
            </a:r>
            <a:endParaRPr lang="ro-MD" dirty="0" smtClean="0"/>
          </a:p>
          <a:p>
            <a:pPr>
              <a:lnSpc>
                <a:spcPct val="150000"/>
              </a:lnSpc>
            </a:pPr>
            <a:r>
              <a:rPr lang="en-US" dirty="0" smtClean="0"/>
              <a:t>1:100 </a:t>
            </a:r>
            <a:r>
              <a:rPr lang="en-US" dirty="0" err="1"/>
              <a:t>până</a:t>
            </a:r>
            <a:r>
              <a:rPr lang="en-US" dirty="0"/>
              <a:t> la </a:t>
            </a:r>
            <a:r>
              <a:rPr lang="en-US" dirty="0" err="1"/>
              <a:t>vârsta</a:t>
            </a:r>
            <a:r>
              <a:rPr lang="en-US" dirty="0"/>
              <a:t> de 40 de </a:t>
            </a:r>
            <a:r>
              <a:rPr lang="en-US" dirty="0" err="1"/>
              <a:t>ani</a:t>
            </a:r>
            <a:r>
              <a:rPr lang="en-US" dirty="0"/>
              <a:t>. </a:t>
            </a:r>
            <a:endParaRPr lang="ro-MD" dirty="0" smtClean="0"/>
          </a:p>
          <a:p>
            <a:pPr marL="0" indent="0">
              <a:lnSpc>
                <a:spcPct val="150000"/>
              </a:lnSpc>
              <a:buNone/>
            </a:pPr>
            <a:r>
              <a:rPr lang="en-US" dirty="0" err="1" smtClean="0"/>
              <a:t>Mecanismele</a:t>
            </a:r>
            <a:r>
              <a:rPr lang="ro-MD" dirty="0" smtClean="0"/>
              <a:t>:  </a:t>
            </a:r>
            <a:r>
              <a:rPr lang="en-US" dirty="0" err="1" smtClean="0"/>
              <a:t>factori</a:t>
            </a:r>
            <a:r>
              <a:rPr lang="en-US" dirty="0" smtClean="0"/>
              <a:t> </a:t>
            </a:r>
            <a:r>
              <a:rPr lang="en-US" dirty="0" err="1"/>
              <a:t>genetici</a:t>
            </a:r>
            <a:r>
              <a:rPr lang="en-US" dirty="0"/>
              <a:t> ( 20–25%), </a:t>
            </a:r>
            <a:r>
              <a:rPr lang="en-US" dirty="0" err="1"/>
              <a:t>afecțiuni</a:t>
            </a:r>
            <a:r>
              <a:rPr lang="en-US" dirty="0"/>
              <a:t> </a:t>
            </a:r>
            <a:r>
              <a:rPr lang="en-US" dirty="0" err="1"/>
              <a:t>autoimune</a:t>
            </a:r>
            <a:r>
              <a:rPr lang="en-US" dirty="0"/>
              <a:t> (4–30%) </a:t>
            </a:r>
            <a:r>
              <a:rPr lang="en-US" dirty="0" err="1"/>
              <a:t>și</a:t>
            </a:r>
            <a:r>
              <a:rPr lang="en-US" dirty="0"/>
              <a:t> </a:t>
            </a:r>
            <a:r>
              <a:rPr lang="en-US" dirty="0" err="1"/>
              <a:t>factori</a:t>
            </a:r>
            <a:r>
              <a:rPr lang="en-US" dirty="0"/>
              <a:t> </a:t>
            </a:r>
            <a:r>
              <a:rPr lang="en-US" dirty="0" err="1"/>
              <a:t>iatrogeni</a:t>
            </a:r>
            <a:r>
              <a:rPr lang="en-US" dirty="0"/>
              <a:t> (</a:t>
            </a:r>
            <a:r>
              <a:rPr lang="en-US" dirty="0" err="1"/>
              <a:t>adică</a:t>
            </a:r>
            <a:r>
              <a:rPr lang="en-US" dirty="0"/>
              <a:t>, </a:t>
            </a:r>
            <a:r>
              <a:rPr lang="en-US" dirty="0" err="1"/>
              <a:t>ovariectomia</a:t>
            </a:r>
            <a:r>
              <a:rPr lang="en-US" dirty="0" smtClean="0"/>
              <a:t>)</a:t>
            </a:r>
            <a:endParaRPr lang="ro-MD" dirty="0" smtClean="0"/>
          </a:p>
          <a:p>
            <a:pPr marL="0" indent="0">
              <a:lnSpc>
                <a:spcPct val="150000"/>
              </a:lnSpc>
              <a:buNone/>
            </a:pPr>
            <a:endParaRPr lang="ro-MD" dirty="0" smtClean="0"/>
          </a:p>
          <a:p>
            <a:pPr>
              <a:lnSpc>
                <a:spcPct val="150000"/>
              </a:lnSpc>
            </a:pPr>
            <a:r>
              <a:rPr lang="ro-MD" dirty="0" smtClean="0"/>
              <a:t>În cazul </a:t>
            </a:r>
            <a:r>
              <a:rPr lang="en-US" b="1" dirty="0" err="1" smtClean="0"/>
              <a:t>Insuficienț</a:t>
            </a:r>
            <a:r>
              <a:rPr lang="ro-MD" b="1" dirty="0" smtClean="0"/>
              <a:t>ei</a:t>
            </a:r>
            <a:r>
              <a:rPr lang="en-US" b="1" dirty="0" smtClean="0"/>
              <a:t> ovarian</a:t>
            </a:r>
            <a:r>
              <a:rPr lang="ro-MD" b="1" dirty="0" smtClean="0"/>
              <a:t>e </a:t>
            </a:r>
            <a:r>
              <a:rPr lang="en-US" b="1" dirty="0" err="1" smtClean="0"/>
              <a:t>primar</a:t>
            </a:r>
            <a:r>
              <a:rPr lang="ro-MD" b="1" dirty="0" smtClean="0"/>
              <a:t>e</a:t>
            </a:r>
            <a:r>
              <a:rPr lang="en-US" b="1" dirty="0" smtClean="0"/>
              <a:t> </a:t>
            </a:r>
            <a:r>
              <a:rPr lang="ro-MD" b="1" dirty="0" smtClean="0"/>
              <a:t> - </a:t>
            </a:r>
            <a:r>
              <a:rPr lang="ro-MD" dirty="0" smtClean="0"/>
              <a:t>se recomandă screening-ul TSH și AntiTPO</a:t>
            </a:r>
          </a:p>
          <a:p>
            <a:pPr>
              <a:lnSpc>
                <a:spcPct val="150000"/>
              </a:lnSpc>
            </a:pPr>
            <a:r>
              <a:rPr lang="ro-MD" dirty="0" smtClean="0"/>
              <a:t>Tratamentul cu Iod radioactiv nu trebuie amânat, dar trebuie discutat posibilele efecte adverse</a:t>
            </a:r>
            <a:endParaRPr lang="en-US" dirty="0"/>
          </a:p>
        </p:txBody>
      </p:sp>
      <p:pic>
        <p:nvPicPr>
          <p:cNvPr id="5" name="Рисунок 4"/>
          <p:cNvPicPr>
            <a:picLocks noChangeAspect="1"/>
          </p:cNvPicPr>
          <p:nvPr/>
        </p:nvPicPr>
        <p:blipFill>
          <a:blip r:embed="rId4"/>
          <a:stretch>
            <a:fillRect/>
          </a:stretch>
        </p:blipFill>
        <p:spPr>
          <a:xfrm>
            <a:off x="10173033" y="217860"/>
            <a:ext cx="1876506" cy="1563755"/>
          </a:xfrm>
          <a:prstGeom prst="rect">
            <a:avLst/>
          </a:prstGeom>
        </p:spPr>
      </p:pic>
    </p:spTree>
    <p:extLst>
      <p:ext uri="{BB962C8B-B14F-4D97-AF65-F5344CB8AC3E}">
        <p14:creationId xmlns:p14="http://schemas.microsoft.com/office/powerpoint/2010/main" val="190995181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97450" y="656691"/>
            <a:ext cx="4536504" cy="936104"/>
          </a:xfrm>
          <a:prstGeom prst="rect">
            <a:avLst/>
          </a:prstGeom>
          <a:solidFill>
            <a:schemeClr val="bg1"/>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rgbClr val="000066"/>
                </a:solidFill>
              </a:rPr>
              <a:t>Stimularea ovulației</a:t>
            </a:r>
            <a:endParaRPr lang="ru-RU" sz="2400" b="1" dirty="0">
              <a:solidFill>
                <a:srgbClr val="000066"/>
              </a:solidFill>
            </a:endParaRPr>
          </a:p>
        </p:txBody>
      </p:sp>
      <p:sp>
        <p:nvSpPr>
          <p:cNvPr id="5" name="Прямоугольник 4"/>
          <p:cNvSpPr/>
          <p:nvPr/>
        </p:nvSpPr>
        <p:spPr>
          <a:xfrm>
            <a:off x="497450" y="2219413"/>
            <a:ext cx="4536504" cy="936104"/>
          </a:xfrm>
          <a:prstGeom prst="rect">
            <a:avLst/>
          </a:prstGeom>
          <a:solidFill>
            <a:schemeClr val="bg1"/>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rgbClr val="000066"/>
                </a:solidFill>
              </a:rPr>
              <a:t>Hiperestrogenemie</a:t>
            </a:r>
            <a:endParaRPr lang="ru-RU" sz="2400" b="1" dirty="0">
              <a:solidFill>
                <a:srgbClr val="000066"/>
              </a:solidFill>
            </a:endParaRPr>
          </a:p>
        </p:txBody>
      </p:sp>
      <p:sp>
        <p:nvSpPr>
          <p:cNvPr id="6" name="Прямоугольник 5"/>
          <p:cNvSpPr/>
          <p:nvPr/>
        </p:nvSpPr>
        <p:spPr>
          <a:xfrm>
            <a:off x="497450" y="3782135"/>
            <a:ext cx="4536504" cy="936104"/>
          </a:xfrm>
          <a:prstGeom prst="rect">
            <a:avLst/>
          </a:prstGeom>
          <a:solidFill>
            <a:schemeClr val="bg1"/>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rgbClr val="000066"/>
                </a:solidFill>
                <a:latin typeface="Calibri"/>
                <a:cs typeface="Calibri"/>
              </a:rPr>
              <a:t>↑TBG, ↑TSH, ↓fT4 </a:t>
            </a:r>
          </a:p>
        </p:txBody>
      </p:sp>
      <p:sp>
        <p:nvSpPr>
          <p:cNvPr id="7" name="Прямоугольник 6"/>
          <p:cNvSpPr/>
          <p:nvPr/>
        </p:nvSpPr>
        <p:spPr>
          <a:xfrm>
            <a:off x="218347" y="5165558"/>
            <a:ext cx="5094711" cy="1431794"/>
          </a:xfrm>
          <a:prstGeom prst="rect">
            <a:avLst/>
          </a:prstGeom>
          <a:solidFill>
            <a:schemeClr val="bg1"/>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rgbClr val="000066"/>
                </a:solidFill>
              </a:rPr>
              <a:t>Stimularea ovulației la purtătorii AntiTPO – factori de risc pentru hipotiroidie  în termenii precoce a sarcinii induse</a:t>
            </a:r>
            <a:endParaRPr lang="ru-RU" sz="2400" b="1" dirty="0">
              <a:solidFill>
                <a:srgbClr val="000066"/>
              </a:solidFill>
            </a:endParaRPr>
          </a:p>
        </p:txBody>
      </p:sp>
      <p:cxnSp>
        <p:nvCxnSpPr>
          <p:cNvPr id="9" name="Прямая со стрелкой 8"/>
          <p:cNvCxnSpPr>
            <a:stCxn id="4" idx="2"/>
            <a:endCxn id="5" idx="0"/>
          </p:cNvCxnSpPr>
          <p:nvPr/>
        </p:nvCxnSpPr>
        <p:spPr>
          <a:xfrm>
            <a:off x="2765702" y="1592795"/>
            <a:ext cx="0" cy="626618"/>
          </a:xfrm>
          <a:prstGeom prst="straightConnector1">
            <a:avLst/>
          </a:prstGeom>
          <a:ln>
            <a:solidFill>
              <a:srgbClr val="000066"/>
            </a:solidFill>
            <a:tailEnd type="arrow"/>
          </a:ln>
        </p:spPr>
        <p:style>
          <a:lnRef idx="3">
            <a:schemeClr val="accent1"/>
          </a:lnRef>
          <a:fillRef idx="0">
            <a:schemeClr val="accent1"/>
          </a:fillRef>
          <a:effectRef idx="2">
            <a:schemeClr val="accent1"/>
          </a:effectRef>
          <a:fontRef idx="minor">
            <a:schemeClr val="tx1"/>
          </a:fontRef>
        </p:style>
      </p:cxnSp>
      <p:cxnSp>
        <p:nvCxnSpPr>
          <p:cNvPr id="10" name="Прямая со стрелкой 9"/>
          <p:cNvCxnSpPr/>
          <p:nvPr/>
        </p:nvCxnSpPr>
        <p:spPr>
          <a:xfrm>
            <a:off x="2765702" y="3155517"/>
            <a:ext cx="0" cy="576064"/>
          </a:xfrm>
          <a:prstGeom prst="straightConnector1">
            <a:avLst/>
          </a:prstGeom>
          <a:ln>
            <a:solidFill>
              <a:srgbClr val="000066"/>
            </a:solidFill>
            <a:tailEnd type="arrow"/>
          </a:ln>
        </p:spPr>
        <p:style>
          <a:lnRef idx="3">
            <a:schemeClr val="accent1"/>
          </a:lnRef>
          <a:fillRef idx="0">
            <a:schemeClr val="accent1"/>
          </a:fillRef>
          <a:effectRef idx="2">
            <a:schemeClr val="accent1"/>
          </a:effectRef>
          <a:fontRef idx="minor">
            <a:schemeClr val="tx1"/>
          </a:fontRef>
        </p:style>
      </p:cxnSp>
      <p:cxnSp>
        <p:nvCxnSpPr>
          <p:cNvPr id="11" name="Прямая со стрелкой 10"/>
          <p:cNvCxnSpPr/>
          <p:nvPr/>
        </p:nvCxnSpPr>
        <p:spPr>
          <a:xfrm>
            <a:off x="2765702" y="4718239"/>
            <a:ext cx="0" cy="447319"/>
          </a:xfrm>
          <a:prstGeom prst="straightConnector1">
            <a:avLst/>
          </a:prstGeom>
          <a:ln>
            <a:solidFill>
              <a:srgbClr val="000066"/>
            </a:solidFill>
            <a:tailEnd type="arrow"/>
          </a:ln>
        </p:spPr>
        <p:style>
          <a:lnRef idx="3">
            <a:schemeClr val="accent1"/>
          </a:lnRef>
          <a:fillRef idx="0">
            <a:schemeClr val="accent1"/>
          </a:fillRef>
          <a:effectRef idx="2">
            <a:schemeClr val="accent1"/>
          </a:effectRef>
          <a:fontRef idx="minor">
            <a:schemeClr val="tx1"/>
          </a:fontRef>
        </p:style>
      </p:cxnSp>
      <p:sp>
        <p:nvSpPr>
          <p:cNvPr id="14" name="Прямоугольник 13"/>
          <p:cNvSpPr/>
          <p:nvPr/>
        </p:nvSpPr>
        <p:spPr>
          <a:xfrm>
            <a:off x="5486400" y="473505"/>
            <a:ext cx="6497053" cy="5940088"/>
          </a:xfrm>
          <a:prstGeom prst="rect">
            <a:avLst/>
          </a:prstGeom>
        </p:spPr>
        <p:txBody>
          <a:bodyPr wrap="square">
            <a:spAutoFit/>
          </a:bodyPr>
          <a:lstStyle/>
          <a:p>
            <a:r>
              <a:rPr lang="en-US" sz="2000" dirty="0" err="1">
                <a:solidFill>
                  <a:srgbClr val="212121"/>
                </a:solidFill>
              </a:rPr>
              <a:t>Recomandăm</a:t>
            </a:r>
            <a:r>
              <a:rPr lang="en-US" sz="2000" dirty="0">
                <a:solidFill>
                  <a:srgbClr val="212121"/>
                </a:solidFill>
              </a:rPr>
              <a:t> </a:t>
            </a:r>
            <a:r>
              <a:rPr lang="en-US" sz="2000" dirty="0" err="1">
                <a:solidFill>
                  <a:srgbClr val="212121"/>
                </a:solidFill>
              </a:rPr>
              <a:t>ajustarea</a:t>
            </a:r>
            <a:r>
              <a:rPr lang="en-US" sz="2000" dirty="0">
                <a:solidFill>
                  <a:srgbClr val="212121"/>
                </a:solidFill>
              </a:rPr>
              <a:t> </a:t>
            </a:r>
            <a:r>
              <a:rPr lang="en-US" sz="2000" dirty="0" err="1">
                <a:solidFill>
                  <a:srgbClr val="212121"/>
                </a:solidFill>
              </a:rPr>
              <a:t>dozei</a:t>
            </a:r>
            <a:r>
              <a:rPr lang="en-US" sz="2000" dirty="0">
                <a:solidFill>
                  <a:srgbClr val="212121"/>
                </a:solidFill>
              </a:rPr>
              <a:t> de LT4 la </a:t>
            </a:r>
            <a:r>
              <a:rPr lang="en-US" sz="2000" b="1" dirty="0" err="1">
                <a:solidFill>
                  <a:srgbClr val="FF0000"/>
                </a:solidFill>
              </a:rPr>
              <a:t>femeile</a:t>
            </a:r>
            <a:r>
              <a:rPr lang="en-US" sz="2000" b="1" dirty="0">
                <a:solidFill>
                  <a:srgbClr val="FF0000"/>
                </a:solidFill>
              </a:rPr>
              <a:t> </a:t>
            </a:r>
            <a:r>
              <a:rPr lang="en-US" sz="2000" b="1" dirty="0" err="1">
                <a:solidFill>
                  <a:srgbClr val="FF0000"/>
                </a:solidFill>
              </a:rPr>
              <a:t>deja</a:t>
            </a:r>
            <a:r>
              <a:rPr lang="en-US" sz="2000" b="1" dirty="0">
                <a:solidFill>
                  <a:srgbClr val="FF0000"/>
                </a:solidFill>
              </a:rPr>
              <a:t> </a:t>
            </a:r>
            <a:r>
              <a:rPr lang="en-US" sz="2000" b="1" dirty="0" err="1">
                <a:solidFill>
                  <a:srgbClr val="FF0000"/>
                </a:solidFill>
              </a:rPr>
              <a:t>tratate</a:t>
            </a:r>
            <a:r>
              <a:rPr lang="en-US" sz="2000" b="1" dirty="0">
                <a:solidFill>
                  <a:srgbClr val="FF0000"/>
                </a:solidFill>
              </a:rPr>
              <a:t> </a:t>
            </a:r>
            <a:r>
              <a:rPr lang="en-US" sz="2000" dirty="0" err="1">
                <a:solidFill>
                  <a:srgbClr val="212121"/>
                </a:solidFill>
              </a:rPr>
              <a:t>pentru</a:t>
            </a:r>
            <a:r>
              <a:rPr lang="en-US" sz="2000" dirty="0">
                <a:solidFill>
                  <a:srgbClr val="212121"/>
                </a:solidFill>
              </a:rPr>
              <a:t> </a:t>
            </a:r>
            <a:r>
              <a:rPr lang="en-US" sz="2000" dirty="0" err="1">
                <a:solidFill>
                  <a:srgbClr val="212121"/>
                </a:solidFill>
              </a:rPr>
              <a:t>hipotiroidism</a:t>
            </a:r>
            <a:r>
              <a:rPr lang="en-US" sz="2000" dirty="0">
                <a:solidFill>
                  <a:srgbClr val="212121"/>
                </a:solidFill>
              </a:rPr>
              <a:t> (</a:t>
            </a:r>
            <a:r>
              <a:rPr lang="en-US" sz="2000" dirty="0" err="1">
                <a:solidFill>
                  <a:srgbClr val="212121"/>
                </a:solidFill>
              </a:rPr>
              <a:t>subclinic</a:t>
            </a:r>
            <a:r>
              <a:rPr lang="en-US" sz="2000" dirty="0">
                <a:solidFill>
                  <a:srgbClr val="212121"/>
                </a:solidFill>
              </a:rPr>
              <a:t>) </a:t>
            </a:r>
            <a:r>
              <a:rPr lang="en-US" sz="2000" b="1" dirty="0" err="1">
                <a:solidFill>
                  <a:srgbClr val="212121"/>
                </a:solidFill>
              </a:rPr>
              <a:t>înainte</a:t>
            </a:r>
            <a:r>
              <a:rPr lang="en-US" sz="2000" b="1" dirty="0">
                <a:solidFill>
                  <a:srgbClr val="212121"/>
                </a:solidFill>
              </a:rPr>
              <a:t> de </a:t>
            </a:r>
            <a:r>
              <a:rPr lang="ro-MD" sz="2000" b="1" dirty="0">
                <a:solidFill>
                  <a:srgbClr val="212121"/>
                </a:solidFill>
              </a:rPr>
              <a:t>stimulare ovariană</a:t>
            </a:r>
            <a:r>
              <a:rPr lang="en-US" sz="2000" b="1" dirty="0">
                <a:solidFill>
                  <a:srgbClr val="212121"/>
                </a:solidFill>
              </a:rPr>
              <a:t> </a:t>
            </a:r>
            <a:r>
              <a:rPr lang="en-US" sz="2000" dirty="0" err="1">
                <a:solidFill>
                  <a:srgbClr val="212121"/>
                </a:solidFill>
              </a:rPr>
              <a:t>pentru</a:t>
            </a:r>
            <a:r>
              <a:rPr lang="en-US" sz="2000" dirty="0">
                <a:solidFill>
                  <a:srgbClr val="212121"/>
                </a:solidFill>
              </a:rPr>
              <a:t> a </a:t>
            </a:r>
            <a:r>
              <a:rPr lang="en-US" sz="2000" dirty="0" err="1">
                <a:solidFill>
                  <a:srgbClr val="212121"/>
                </a:solidFill>
              </a:rPr>
              <a:t>menține</a:t>
            </a:r>
            <a:r>
              <a:rPr lang="en-US" sz="2000" dirty="0">
                <a:solidFill>
                  <a:srgbClr val="212121"/>
                </a:solidFill>
              </a:rPr>
              <a:t> </a:t>
            </a:r>
            <a:r>
              <a:rPr lang="en-US" sz="2000" dirty="0" err="1">
                <a:solidFill>
                  <a:srgbClr val="212121"/>
                </a:solidFill>
              </a:rPr>
              <a:t>nivelurile</a:t>
            </a:r>
            <a:r>
              <a:rPr lang="en-US" sz="2000" dirty="0">
                <a:solidFill>
                  <a:srgbClr val="212121"/>
                </a:solidFill>
              </a:rPr>
              <a:t> </a:t>
            </a:r>
            <a:r>
              <a:rPr lang="en-US" sz="2000" dirty="0" err="1">
                <a:solidFill>
                  <a:srgbClr val="212121"/>
                </a:solidFill>
              </a:rPr>
              <a:t>serice</a:t>
            </a:r>
            <a:r>
              <a:rPr lang="en-US" sz="2000" dirty="0">
                <a:solidFill>
                  <a:srgbClr val="212121"/>
                </a:solidFill>
              </a:rPr>
              <a:t> de TSH &lt;2,5 </a:t>
            </a:r>
            <a:r>
              <a:rPr lang="en-US" sz="2000" dirty="0" err="1">
                <a:solidFill>
                  <a:srgbClr val="212121"/>
                </a:solidFill>
              </a:rPr>
              <a:t>mUI</a:t>
            </a:r>
            <a:r>
              <a:rPr lang="en-US" sz="2000" dirty="0">
                <a:solidFill>
                  <a:srgbClr val="212121"/>
                </a:solidFill>
              </a:rPr>
              <a:t>/L </a:t>
            </a:r>
            <a:r>
              <a:rPr lang="ro-MD" sz="2000" dirty="0">
                <a:solidFill>
                  <a:srgbClr val="212121"/>
                </a:solidFill>
              </a:rPr>
              <a:t>. </a:t>
            </a:r>
            <a:endParaRPr lang="ro-MD" sz="2000" dirty="0" smtClean="0">
              <a:solidFill>
                <a:srgbClr val="212121"/>
              </a:solidFill>
            </a:endParaRPr>
          </a:p>
          <a:p>
            <a:endParaRPr lang="ro-MD" sz="2000" dirty="0">
              <a:solidFill>
                <a:srgbClr val="212121"/>
              </a:solidFill>
            </a:endParaRPr>
          </a:p>
          <a:p>
            <a:r>
              <a:rPr lang="en-US" sz="2000" dirty="0" err="1">
                <a:solidFill>
                  <a:srgbClr val="212121"/>
                </a:solidFill>
              </a:rPr>
              <a:t>Vă</a:t>
            </a:r>
            <a:r>
              <a:rPr lang="en-US" sz="2000" dirty="0">
                <a:solidFill>
                  <a:srgbClr val="212121"/>
                </a:solidFill>
              </a:rPr>
              <a:t> </a:t>
            </a:r>
            <a:r>
              <a:rPr lang="en-US" sz="2000" dirty="0" err="1">
                <a:solidFill>
                  <a:srgbClr val="212121"/>
                </a:solidFill>
              </a:rPr>
              <a:t>sugerăm</a:t>
            </a:r>
            <a:r>
              <a:rPr lang="en-US" sz="2000" dirty="0">
                <a:solidFill>
                  <a:srgbClr val="212121"/>
                </a:solidFill>
              </a:rPr>
              <a:t> </a:t>
            </a:r>
            <a:r>
              <a:rPr lang="en-US" sz="2000" dirty="0" err="1">
                <a:solidFill>
                  <a:srgbClr val="212121"/>
                </a:solidFill>
              </a:rPr>
              <a:t>tratarea</a:t>
            </a:r>
            <a:r>
              <a:rPr lang="en-US" sz="2000" dirty="0">
                <a:solidFill>
                  <a:srgbClr val="212121"/>
                </a:solidFill>
              </a:rPr>
              <a:t> </a:t>
            </a:r>
            <a:r>
              <a:rPr lang="en-US" sz="2000" b="1" dirty="0" err="1">
                <a:solidFill>
                  <a:srgbClr val="FF0000"/>
                </a:solidFill>
              </a:rPr>
              <a:t>femeilor</a:t>
            </a:r>
            <a:r>
              <a:rPr lang="en-US" sz="2000" b="1" dirty="0">
                <a:solidFill>
                  <a:srgbClr val="FF0000"/>
                </a:solidFill>
              </a:rPr>
              <a:t> TAI-</a:t>
            </a:r>
            <a:r>
              <a:rPr lang="en-US" sz="2000" b="1" dirty="0" err="1">
                <a:solidFill>
                  <a:srgbClr val="FF0000"/>
                </a:solidFill>
              </a:rPr>
              <a:t>pozitive</a:t>
            </a:r>
            <a:r>
              <a:rPr lang="en-US" sz="2000" b="1" dirty="0">
                <a:solidFill>
                  <a:srgbClr val="FF0000"/>
                </a:solidFill>
              </a:rPr>
              <a:t> </a:t>
            </a:r>
            <a:r>
              <a:rPr lang="en-US" sz="2000" dirty="0">
                <a:solidFill>
                  <a:srgbClr val="212121"/>
                </a:solidFill>
              </a:rPr>
              <a:t>cu </a:t>
            </a:r>
            <a:r>
              <a:rPr lang="en-US" sz="2000" dirty="0" err="1">
                <a:solidFill>
                  <a:srgbClr val="212121"/>
                </a:solidFill>
              </a:rPr>
              <a:t>niveluri</a:t>
            </a:r>
            <a:r>
              <a:rPr lang="en-US" sz="2000" dirty="0">
                <a:solidFill>
                  <a:srgbClr val="212121"/>
                </a:solidFill>
              </a:rPr>
              <a:t> de TSH &gt; 2,5 </a:t>
            </a:r>
            <a:r>
              <a:rPr lang="en-US" sz="2000" dirty="0" err="1">
                <a:solidFill>
                  <a:srgbClr val="212121"/>
                </a:solidFill>
              </a:rPr>
              <a:t>și</a:t>
            </a:r>
            <a:r>
              <a:rPr lang="en-US" sz="2000" dirty="0">
                <a:solidFill>
                  <a:srgbClr val="212121"/>
                </a:solidFill>
              </a:rPr>
              <a:t> &lt;4,0 </a:t>
            </a:r>
            <a:r>
              <a:rPr lang="en-US" sz="2000" dirty="0" err="1">
                <a:solidFill>
                  <a:srgbClr val="212121"/>
                </a:solidFill>
              </a:rPr>
              <a:t>mUI</a:t>
            </a:r>
            <a:r>
              <a:rPr lang="en-US" sz="2000" dirty="0">
                <a:solidFill>
                  <a:srgbClr val="212121"/>
                </a:solidFill>
              </a:rPr>
              <a:t>/L/ULRR cu o </a:t>
            </a:r>
            <a:r>
              <a:rPr lang="en-US" sz="2000" dirty="0" err="1">
                <a:solidFill>
                  <a:srgbClr val="212121"/>
                </a:solidFill>
              </a:rPr>
              <a:t>doză</a:t>
            </a:r>
            <a:r>
              <a:rPr lang="en-US" sz="2000" dirty="0">
                <a:solidFill>
                  <a:srgbClr val="212121"/>
                </a:solidFill>
              </a:rPr>
              <a:t> </a:t>
            </a:r>
            <a:r>
              <a:rPr lang="en-US" sz="2000" dirty="0" err="1">
                <a:solidFill>
                  <a:srgbClr val="212121"/>
                </a:solidFill>
              </a:rPr>
              <a:t>mică</a:t>
            </a:r>
            <a:r>
              <a:rPr lang="en-US" sz="2000" dirty="0">
                <a:solidFill>
                  <a:srgbClr val="212121"/>
                </a:solidFill>
              </a:rPr>
              <a:t> de LT4 (de </a:t>
            </a:r>
            <a:r>
              <a:rPr lang="en-US" sz="2000" dirty="0" err="1">
                <a:solidFill>
                  <a:srgbClr val="212121"/>
                </a:solidFill>
              </a:rPr>
              <a:t>obicei</a:t>
            </a:r>
            <a:r>
              <a:rPr lang="en-US" sz="2000" dirty="0">
                <a:solidFill>
                  <a:srgbClr val="212121"/>
                </a:solidFill>
              </a:rPr>
              <a:t> 25-50 </a:t>
            </a:r>
            <a:r>
              <a:rPr lang="el-GR" sz="2000" dirty="0">
                <a:solidFill>
                  <a:srgbClr val="212121"/>
                </a:solidFill>
              </a:rPr>
              <a:t>μ</a:t>
            </a:r>
            <a:r>
              <a:rPr lang="en-US" sz="2000" dirty="0">
                <a:solidFill>
                  <a:srgbClr val="212121"/>
                </a:solidFill>
              </a:rPr>
              <a:t>g </a:t>
            </a:r>
            <a:r>
              <a:rPr lang="en-US" sz="2000" dirty="0" err="1">
                <a:solidFill>
                  <a:srgbClr val="212121"/>
                </a:solidFill>
              </a:rPr>
              <a:t>pe</a:t>
            </a:r>
            <a:r>
              <a:rPr lang="en-US" sz="2000" dirty="0">
                <a:solidFill>
                  <a:srgbClr val="212121"/>
                </a:solidFill>
              </a:rPr>
              <a:t> </a:t>
            </a:r>
            <a:r>
              <a:rPr lang="en-US" sz="2000" dirty="0" err="1">
                <a:solidFill>
                  <a:srgbClr val="212121"/>
                </a:solidFill>
              </a:rPr>
              <a:t>zi</a:t>
            </a:r>
            <a:r>
              <a:rPr lang="en-US" sz="2000" dirty="0">
                <a:solidFill>
                  <a:srgbClr val="212121"/>
                </a:solidFill>
              </a:rPr>
              <a:t>) </a:t>
            </a:r>
            <a:r>
              <a:rPr lang="en-US" sz="2000" dirty="0" err="1">
                <a:solidFill>
                  <a:srgbClr val="212121"/>
                </a:solidFill>
              </a:rPr>
              <a:t>înainte</a:t>
            </a:r>
            <a:r>
              <a:rPr lang="en-US" sz="2000" dirty="0">
                <a:solidFill>
                  <a:srgbClr val="212121"/>
                </a:solidFill>
              </a:rPr>
              <a:t> de </a:t>
            </a:r>
            <a:r>
              <a:rPr lang="ro-MD" sz="2000" dirty="0">
                <a:solidFill>
                  <a:srgbClr val="212121"/>
                </a:solidFill>
              </a:rPr>
              <a:t>stimularea ovariană</a:t>
            </a:r>
            <a:r>
              <a:rPr lang="en-US" sz="2000" dirty="0">
                <a:solidFill>
                  <a:srgbClr val="212121"/>
                </a:solidFill>
              </a:rPr>
              <a:t>, de la </a:t>
            </a:r>
            <a:r>
              <a:rPr lang="en-US" sz="2000" dirty="0" err="1">
                <a:solidFill>
                  <a:srgbClr val="212121"/>
                </a:solidFill>
              </a:rPr>
              <a:t>caz</a:t>
            </a:r>
            <a:r>
              <a:rPr lang="en-US" sz="2000" dirty="0">
                <a:solidFill>
                  <a:srgbClr val="212121"/>
                </a:solidFill>
              </a:rPr>
              <a:t> la </a:t>
            </a:r>
            <a:r>
              <a:rPr lang="en-US" sz="2000" dirty="0" err="1">
                <a:solidFill>
                  <a:srgbClr val="212121"/>
                </a:solidFill>
              </a:rPr>
              <a:t>caz</a:t>
            </a:r>
            <a:r>
              <a:rPr lang="en-US" sz="2000" dirty="0">
                <a:solidFill>
                  <a:srgbClr val="212121"/>
                </a:solidFill>
              </a:rPr>
              <a:t>. </a:t>
            </a:r>
            <a:endParaRPr lang="ro-MD" sz="2000" dirty="0">
              <a:solidFill>
                <a:srgbClr val="212121"/>
              </a:solidFill>
            </a:endParaRPr>
          </a:p>
          <a:p>
            <a:endParaRPr lang="ro-MD" sz="2000" dirty="0" smtClean="0">
              <a:solidFill>
                <a:srgbClr val="212121"/>
              </a:solidFill>
            </a:endParaRPr>
          </a:p>
          <a:p>
            <a:r>
              <a:rPr lang="en-US" sz="2000" dirty="0" err="1">
                <a:solidFill>
                  <a:srgbClr val="212121"/>
                </a:solidFill>
              </a:rPr>
              <a:t>Recomandăm</a:t>
            </a:r>
            <a:r>
              <a:rPr lang="en-US" sz="2000" dirty="0">
                <a:solidFill>
                  <a:srgbClr val="212121"/>
                </a:solidFill>
              </a:rPr>
              <a:t> </a:t>
            </a:r>
            <a:r>
              <a:rPr lang="en-US" sz="2000" b="1" dirty="0" err="1">
                <a:solidFill>
                  <a:srgbClr val="FF0000"/>
                </a:solidFill>
              </a:rPr>
              <a:t>tratarea</a:t>
            </a:r>
            <a:r>
              <a:rPr lang="en-US" sz="2000" b="1" dirty="0">
                <a:solidFill>
                  <a:srgbClr val="FF0000"/>
                </a:solidFill>
              </a:rPr>
              <a:t> </a:t>
            </a:r>
            <a:r>
              <a:rPr lang="en-US" sz="2000" b="1" dirty="0" err="1">
                <a:solidFill>
                  <a:srgbClr val="FF0000"/>
                </a:solidFill>
              </a:rPr>
              <a:t>femeilor</a:t>
            </a:r>
            <a:r>
              <a:rPr lang="en-US" sz="2000" b="1" dirty="0">
                <a:solidFill>
                  <a:srgbClr val="FF0000"/>
                </a:solidFill>
              </a:rPr>
              <a:t> TAI </a:t>
            </a:r>
            <a:r>
              <a:rPr lang="en-US" sz="2000" b="1" dirty="0" err="1">
                <a:solidFill>
                  <a:srgbClr val="FF0000"/>
                </a:solidFill>
              </a:rPr>
              <a:t>pozitive</a:t>
            </a:r>
            <a:r>
              <a:rPr lang="en-US" sz="2000" b="1" dirty="0">
                <a:solidFill>
                  <a:srgbClr val="FF0000"/>
                </a:solidFill>
              </a:rPr>
              <a:t> </a:t>
            </a:r>
            <a:r>
              <a:rPr lang="en-US" sz="2000" dirty="0">
                <a:solidFill>
                  <a:srgbClr val="212121"/>
                </a:solidFill>
              </a:rPr>
              <a:t>cu </a:t>
            </a:r>
            <a:r>
              <a:rPr lang="en-US" sz="2000" dirty="0" err="1">
                <a:solidFill>
                  <a:srgbClr val="212121"/>
                </a:solidFill>
              </a:rPr>
              <a:t>niveluri</a:t>
            </a:r>
            <a:r>
              <a:rPr lang="en-US" sz="2000" dirty="0">
                <a:solidFill>
                  <a:srgbClr val="212121"/>
                </a:solidFill>
              </a:rPr>
              <a:t> de TSH &gt; 4,0 </a:t>
            </a:r>
            <a:r>
              <a:rPr lang="en-US" sz="2000" dirty="0" err="1">
                <a:solidFill>
                  <a:srgbClr val="212121"/>
                </a:solidFill>
              </a:rPr>
              <a:t>mIU</a:t>
            </a:r>
            <a:r>
              <a:rPr lang="en-US" sz="2000" dirty="0">
                <a:solidFill>
                  <a:srgbClr val="212121"/>
                </a:solidFill>
              </a:rPr>
              <a:t>/L/ULRR </a:t>
            </a:r>
            <a:r>
              <a:rPr lang="en-US" sz="2000" dirty="0" err="1">
                <a:solidFill>
                  <a:srgbClr val="212121"/>
                </a:solidFill>
              </a:rPr>
              <a:t>înainte</a:t>
            </a:r>
            <a:r>
              <a:rPr lang="en-US" sz="2000" dirty="0">
                <a:solidFill>
                  <a:srgbClr val="212121"/>
                </a:solidFill>
              </a:rPr>
              <a:t> de </a:t>
            </a:r>
            <a:r>
              <a:rPr lang="ro-MD" sz="2000" dirty="0" smtClean="0">
                <a:solidFill>
                  <a:srgbClr val="212121"/>
                </a:solidFill>
              </a:rPr>
              <a:t>SO</a:t>
            </a:r>
            <a:r>
              <a:rPr lang="en-US" sz="2000" dirty="0" smtClean="0">
                <a:solidFill>
                  <a:srgbClr val="212121"/>
                </a:solidFill>
              </a:rPr>
              <a:t> </a:t>
            </a:r>
            <a:r>
              <a:rPr lang="en-US" sz="2000" dirty="0" err="1">
                <a:solidFill>
                  <a:srgbClr val="212121"/>
                </a:solidFill>
              </a:rPr>
              <a:t>pentru</a:t>
            </a:r>
            <a:r>
              <a:rPr lang="en-US" sz="2000" dirty="0">
                <a:solidFill>
                  <a:srgbClr val="212121"/>
                </a:solidFill>
              </a:rPr>
              <a:t> a </a:t>
            </a:r>
            <a:r>
              <a:rPr lang="en-US" sz="2000" dirty="0" err="1">
                <a:solidFill>
                  <a:srgbClr val="212121"/>
                </a:solidFill>
              </a:rPr>
              <a:t>menține</a:t>
            </a:r>
            <a:r>
              <a:rPr lang="en-US" sz="2000" dirty="0">
                <a:solidFill>
                  <a:srgbClr val="212121"/>
                </a:solidFill>
              </a:rPr>
              <a:t> </a:t>
            </a:r>
            <a:r>
              <a:rPr lang="en-US" sz="2000" dirty="0" err="1">
                <a:solidFill>
                  <a:srgbClr val="212121"/>
                </a:solidFill>
              </a:rPr>
              <a:t>nivelurile</a:t>
            </a:r>
            <a:r>
              <a:rPr lang="en-US" sz="2000" dirty="0">
                <a:solidFill>
                  <a:srgbClr val="212121"/>
                </a:solidFill>
              </a:rPr>
              <a:t> </a:t>
            </a:r>
            <a:r>
              <a:rPr lang="en-US" sz="2000" dirty="0" err="1">
                <a:solidFill>
                  <a:srgbClr val="212121"/>
                </a:solidFill>
              </a:rPr>
              <a:t>serice</a:t>
            </a:r>
            <a:r>
              <a:rPr lang="en-US" sz="2000" dirty="0">
                <a:solidFill>
                  <a:srgbClr val="212121"/>
                </a:solidFill>
              </a:rPr>
              <a:t> de TSH &lt;2,5 </a:t>
            </a:r>
            <a:r>
              <a:rPr lang="en-US" sz="2000" dirty="0" err="1">
                <a:solidFill>
                  <a:srgbClr val="212121"/>
                </a:solidFill>
              </a:rPr>
              <a:t>mIU</a:t>
            </a:r>
            <a:r>
              <a:rPr lang="en-US" sz="2000" dirty="0">
                <a:solidFill>
                  <a:srgbClr val="212121"/>
                </a:solidFill>
              </a:rPr>
              <a:t>/L </a:t>
            </a:r>
            <a:endParaRPr lang="ro-MD" sz="2000" dirty="0" smtClean="0">
              <a:solidFill>
                <a:srgbClr val="212121"/>
              </a:solidFill>
            </a:endParaRPr>
          </a:p>
          <a:p>
            <a:endParaRPr lang="ro-MD" sz="2000" dirty="0">
              <a:solidFill>
                <a:srgbClr val="212121"/>
              </a:solidFill>
            </a:endParaRPr>
          </a:p>
          <a:p>
            <a:r>
              <a:rPr lang="en-US" sz="2000" dirty="0" err="1">
                <a:solidFill>
                  <a:srgbClr val="212121"/>
                </a:solidFill>
              </a:rPr>
              <a:t>Sugerăm</a:t>
            </a:r>
            <a:r>
              <a:rPr lang="en-US" sz="2000" dirty="0">
                <a:solidFill>
                  <a:srgbClr val="212121"/>
                </a:solidFill>
              </a:rPr>
              <a:t> </a:t>
            </a:r>
            <a:r>
              <a:rPr lang="en-US" sz="2000" dirty="0" err="1">
                <a:solidFill>
                  <a:srgbClr val="212121"/>
                </a:solidFill>
              </a:rPr>
              <a:t>tratarea</a:t>
            </a:r>
            <a:r>
              <a:rPr lang="en-US" sz="2000" dirty="0">
                <a:solidFill>
                  <a:srgbClr val="212121"/>
                </a:solidFill>
              </a:rPr>
              <a:t> </a:t>
            </a:r>
            <a:r>
              <a:rPr lang="en-US" sz="2000" b="1" dirty="0" err="1">
                <a:solidFill>
                  <a:srgbClr val="FF0000"/>
                </a:solidFill>
              </a:rPr>
              <a:t>femeilor</a:t>
            </a:r>
            <a:r>
              <a:rPr lang="en-US" sz="2000" b="1" dirty="0">
                <a:solidFill>
                  <a:srgbClr val="FF0000"/>
                </a:solidFill>
              </a:rPr>
              <a:t> cu TAI-</a:t>
            </a:r>
            <a:r>
              <a:rPr lang="en-US" sz="2000" b="1" dirty="0" err="1">
                <a:solidFill>
                  <a:srgbClr val="FF0000"/>
                </a:solidFill>
              </a:rPr>
              <a:t>negativ</a:t>
            </a:r>
            <a:r>
              <a:rPr lang="en-US" sz="2000" b="1" dirty="0">
                <a:solidFill>
                  <a:srgbClr val="FF0000"/>
                </a:solidFill>
              </a:rPr>
              <a:t> cu </a:t>
            </a:r>
            <a:r>
              <a:rPr lang="en-US" sz="2000" b="1" dirty="0" err="1">
                <a:solidFill>
                  <a:srgbClr val="FF0000"/>
                </a:solidFill>
              </a:rPr>
              <a:t>niveluri</a:t>
            </a:r>
            <a:r>
              <a:rPr lang="en-US" sz="2000" b="1" dirty="0">
                <a:solidFill>
                  <a:srgbClr val="FF0000"/>
                </a:solidFill>
              </a:rPr>
              <a:t> de TSH &gt;4. 0 </a:t>
            </a:r>
            <a:r>
              <a:rPr lang="en-US" sz="2000" b="1" dirty="0" err="1" smtClean="0">
                <a:solidFill>
                  <a:srgbClr val="FF0000"/>
                </a:solidFill>
              </a:rPr>
              <a:t>mIU</a:t>
            </a:r>
            <a:r>
              <a:rPr lang="en-US" sz="2000" b="1" dirty="0" smtClean="0">
                <a:solidFill>
                  <a:srgbClr val="FF0000"/>
                </a:solidFill>
              </a:rPr>
              <a:t>/L</a:t>
            </a:r>
            <a:r>
              <a:rPr lang="ro-MD" sz="2000" dirty="0">
                <a:solidFill>
                  <a:srgbClr val="212121"/>
                </a:solidFill>
              </a:rPr>
              <a:t> </a:t>
            </a:r>
            <a:r>
              <a:rPr lang="en-US" sz="2000" dirty="0" smtClean="0">
                <a:solidFill>
                  <a:srgbClr val="212121"/>
                </a:solidFill>
              </a:rPr>
              <a:t> </a:t>
            </a:r>
            <a:r>
              <a:rPr lang="en-US" sz="2000" dirty="0" err="1">
                <a:solidFill>
                  <a:srgbClr val="212121"/>
                </a:solidFill>
              </a:rPr>
              <a:t>înainte</a:t>
            </a:r>
            <a:r>
              <a:rPr lang="en-US" sz="2000" dirty="0">
                <a:solidFill>
                  <a:srgbClr val="212121"/>
                </a:solidFill>
              </a:rPr>
              <a:t> de </a:t>
            </a:r>
            <a:r>
              <a:rPr lang="ro-MD" sz="2000" dirty="0" smtClean="0">
                <a:solidFill>
                  <a:srgbClr val="212121"/>
                </a:solidFill>
              </a:rPr>
              <a:t>SO.</a:t>
            </a:r>
          </a:p>
          <a:p>
            <a:endParaRPr lang="ro-MD" sz="2000" b="1" dirty="0" smtClean="0">
              <a:solidFill>
                <a:srgbClr val="212121"/>
              </a:solidFill>
            </a:endParaRPr>
          </a:p>
          <a:p>
            <a:r>
              <a:rPr lang="en-US" sz="2000" b="1" dirty="0" smtClean="0">
                <a:solidFill>
                  <a:srgbClr val="212121"/>
                </a:solidFill>
              </a:rPr>
              <a:t>Nu </a:t>
            </a:r>
            <a:r>
              <a:rPr lang="en-US" sz="2000" b="1" dirty="0" err="1">
                <a:solidFill>
                  <a:srgbClr val="212121"/>
                </a:solidFill>
              </a:rPr>
              <a:t>recomandăm</a:t>
            </a:r>
            <a:r>
              <a:rPr lang="en-US" sz="2000" b="1" dirty="0">
                <a:solidFill>
                  <a:srgbClr val="212121"/>
                </a:solidFill>
              </a:rPr>
              <a:t> </a:t>
            </a:r>
            <a:r>
              <a:rPr lang="en-US" sz="2000" b="1" dirty="0" err="1">
                <a:solidFill>
                  <a:srgbClr val="212121"/>
                </a:solidFill>
              </a:rPr>
              <a:t>tratarea</a:t>
            </a:r>
            <a:r>
              <a:rPr lang="en-US" sz="2000" b="1" dirty="0">
                <a:solidFill>
                  <a:srgbClr val="212121"/>
                </a:solidFill>
              </a:rPr>
              <a:t> </a:t>
            </a:r>
            <a:r>
              <a:rPr lang="en-US" sz="2000" b="1" dirty="0" err="1">
                <a:solidFill>
                  <a:srgbClr val="212121"/>
                </a:solidFill>
              </a:rPr>
              <a:t>femeilor</a:t>
            </a:r>
            <a:r>
              <a:rPr lang="en-US" sz="2000" b="1" dirty="0">
                <a:solidFill>
                  <a:srgbClr val="212121"/>
                </a:solidFill>
              </a:rPr>
              <a:t> </a:t>
            </a:r>
            <a:r>
              <a:rPr lang="en-US" sz="2000" b="1" dirty="0" err="1">
                <a:solidFill>
                  <a:srgbClr val="212121"/>
                </a:solidFill>
              </a:rPr>
              <a:t>eutiroidiene</a:t>
            </a:r>
            <a:r>
              <a:rPr lang="en-US" sz="2000" b="1" dirty="0">
                <a:solidFill>
                  <a:srgbClr val="212121"/>
                </a:solidFill>
              </a:rPr>
              <a:t> </a:t>
            </a:r>
            <a:r>
              <a:rPr lang="en-US" sz="2000" b="1" dirty="0" err="1">
                <a:solidFill>
                  <a:srgbClr val="212121"/>
                </a:solidFill>
              </a:rPr>
              <a:t>fără</a:t>
            </a:r>
            <a:r>
              <a:rPr lang="en-US" sz="2000" b="1" dirty="0">
                <a:solidFill>
                  <a:srgbClr val="212121"/>
                </a:solidFill>
              </a:rPr>
              <a:t> TAI </a:t>
            </a:r>
            <a:r>
              <a:rPr lang="en-US" sz="2000" b="1" dirty="0" err="1">
                <a:solidFill>
                  <a:srgbClr val="212121"/>
                </a:solidFill>
              </a:rPr>
              <a:t>înainte</a:t>
            </a:r>
            <a:r>
              <a:rPr lang="en-US" sz="2000" b="1" dirty="0">
                <a:solidFill>
                  <a:srgbClr val="212121"/>
                </a:solidFill>
              </a:rPr>
              <a:t> de OS</a:t>
            </a:r>
            <a:r>
              <a:rPr lang="ro-MD" sz="2000" b="1" dirty="0">
                <a:solidFill>
                  <a:srgbClr val="212121"/>
                </a:solidFill>
              </a:rPr>
              <a:t>. </a:t>
            </a:r>
          </a:p>
        </p:txBody>
      </p:sp>
    </p:spTree>
    <p:extLst>
      <p:ext uri="{BB962C8B-B14F-4D97-AF65-F5344CB8AC3E}">
        <p14:creationId xmlns:p14="http://schemas.microsoft.com/office/powerpoint/2010/main" val="265485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38200" y="2211175"/>
            <a:ext cx="10647947" cy="3416320"/>
          </a:xfrm>
          <a:prstGeom prst="rect">
            <a:avLst/>
          </a:prstGeom>
        </p:spPr>
        <p:txBody>
          <a:bodyPr wrap="square">
            <a:spAutoFit/>
          </a:bodyPr>
          <a:lstStyle/>
          <a:p>
            <a:r>
              <a:rPr lang="ro-MD" sz="2400" b="1" dirty="0">
                <a:solidFill>
                  <a:srgbClr val="212121"/>
                </a:solidFill>
              </a:rPr>
              <a:t>Verificăm </a:t>
            </a:r>
            <a:r>
              <a:rPr lang="en-US" sz="2400" b="1" dirty="0" err="1">
                <a:solidFill>
                  <a:srgbClr val="212121"/>
                </a:solidFill>
              </a:rPr>
              <a:t>valoril</a:t>
            </a:r>
            <a:r>
              <a:rPr lang="ro-MD" sz="2400" b="1" dirty="0">
                <a:solidFill>
                  <a:srgbClr val="212121"/>
                </a:solidFill>
              </a:rPr>
              <a:t>e</a:t>
            </a:r>
            <a:r>
              <a:rPr lang="en-US" sz="2400" b="1" dirty="0">
                <a:solidFill>
                  <a:srgbClr val="212121"/>
                </a:solidFill>
              </a:rPr>
              <a:t> TSH </a:t>
            </a:r>
            <a:r>
              <a:rPr lang="en-US" sz="2400" b="1" dirty="0" err="1">
                <a:solidFill>
                  <a:srgbClr val="212121"/>
                </a:solidFill>
              </a:rPr>
              <a:t>după</a:t>
            </a:r>
            <a:r>
              <a:rPr lang="en-US" sz="2400" b="1" dirty="0">
                <a:solidFill>
                  <a:srgbClr val="212121"/>
                </a:solidFill>
              </a:rPr>
              <a:t> </a:t>
            </a:r>
            <a:r>
              <a:rPr lang="ro-MD" sz="2400" b="1" dirty="0">
                <a:solidFill>
                  <a:srgbClr val="212121"/>
                </a:solidFill>
              </a:rPr>
              <a:t>stimularea ovariană </a:t>
            </a:r>
            <a:r>
              <a:rPr lang="en-US" sz="2400" b="1" dirty="0">
                <a:solidFill>
                  <a:srgbClr val="212121"/>
                </a:solidFill>
              </a:rPr>
              <a:t> </a:t>
            </a:r>
            <a:r>
              <a:rPr lang="en-US" sz="2400" dirty="0">
                <a:solidFill>
                  <a:srgbClr val="212121"/>
                </a:solidFill>
              </a:rPr>
              <a:t>(</a:t>
            </a:r>
            <a:r>
              <a:rPr lang="en-US" sz="2400" dirty="0" err="1">
                <a:solidFill>
                  <a:srgbClr val="212121"/>
                </a:solidFill>
              </a:rPr>
              <a:t>în</a:t>
            </a:r>
            <a:r>
              <a:rPr lang="en-US" sz="2400" dirty="0">
                <a:solidFill>
                  <a:srgbClr val="212121"/>
                </a:solidFill>
              </a:rPr>
              <a:t> </a:t>
            </a:r>
            <a:r>
              <a:rPr lang="en-US" sz="2400" dirty="0" err="1">
                <a:solidFill>
                  <a:srgbClr val="212121"/>
                </a:solidFill>
              </a:rPr>
              <a:t>caz</a:t>
            </a:r>
            <a:r>
              <a:rPr lang="en-US" sz="2400" dirty="0">
                <a:solidFill>
                  <a:srgbClr val="212121"/>
                </a:solidFill>
              </a:rPr>
              <a:t> de </a:t>
            </a:r>
            <a:r>
              <a:rPr lang="en-US" sz="2400" dirty="0" err="1">
                <a:solidFill>
                  <a:srgbClr val="212121"/>
                </a:solidFill>
              </a:rPr>
              <a:t>sarcină</a:t>
            </a:r>
            <a:r>
              <a:rPr lang="en-US" sz="2400" dirty="0">
                <a:solidFill>
                  <a:srgbClr val="212121"/>
                </a:solidFill>
              </a:rPr>
              <a:t>, </a:t>
            </a:r>
            <a:r>
              <a:rPr lang="en-US" sz="2400" dirty="0" err="1">
                <a:solidFill>
                  <a:srgbClr val="212121"/>
                </a:solidFill>
              </a:rPr>
              <a:t>ziua</a:t>
            </a:r>
            <a:r>
              <a:rPr lang="en-US" sz="2400" dirty="0">
                <a:solidFill>
                  <a:srgbClr val="212121"/>
                </a:solidFill>
              </a:rPr>
              <a:t> </a:t>
            </a:r>
            <a:r>
              <a:rPr lang="en-US" sz="2400" dirty="0" err="1">
                <a:solidFill>
                  <a:srgbClr val="212121"/>
                </a:solidFill>
              </a:rPr>
              <a:t>celei</a:t>
            </a:r>
            <a:r>
              <a:rPr lang="en-US" sz="2400" dirty="0">
                <a:solidFill>
                  <a:srgbClr val="212121"/>
                </a:solidFill>
              </a:rPr>
              <a:t> de-a </a:t>
            </a:r>
            <a:r>
              <a:rPr lang="en-US" sz="2400" dirty="0" err="1">
                <a:solidFill>
                  <a:srgbClr val="212121"/>
                </a:solidFill>
              </a:rPr>
              <a:t>doua</a:t>
            </a:r>
            <a:r>
              <a:rPr lang="en-US" sz="2400" dirty="0">
                <a:solidFill>
                  <a:srgbClr val="212121"/>
                </a:solidFill>
              </a:rPr>
              <a:t> </a:t>
            </a:r>
            <a:r>
              <a:rPr lang="en-US" sz="2400" dirty="0" err="1">
                <a:solidFill>
                  <a:srgbClr val="212121"/>
                </a:solidFill>
              </a:rPr>
              <a:t>măsurători</a:t>
            </a:r>
            <a:r>
              <a:rPr lang="en-US" sz="2400" dirty="0">
                <a:solidFill>
                  <a:srgbClr val="212121"/>
                </a:solidFill>
              </a:rPr>
              <a:t> </a:t>
            </a:r>
            <a:r>
              <a:rPr lang="en-US" sz="2400" dirty="0" err="1">
                <a:solidFill>
                  <a:srgbClr val="212121"/>
                </a:solidFill>
              </a:rPr>
              <a:t>hCG</a:t>
            </a:r>
            <a:r>
              <a:rPr lang="en-US" sz="2400" dirty="0">
                <a:solidFill>
                  <a:srgbClr val="212121"/>
                </a:solidFill>
              </a:rPr>
              <a:t>/</a:t>
            </a:r>
            <a:r>
              <a:rPr lang="en-US" sz="2400" dirty="0" err="1">
                <a:solidFill>
                  <a:srgbClr val="212121"/>
                </a:solidFill>
              </a:rPr>
              <a:t>confirmatoare</a:t>
            </a:r>
            <a:r>
              <a:rPr lang="en-US" sz="2400" dirty="0">
                <a:solidFill>
                  <a:srgbClr val="212121"/>
                </a:solidFill>
              </a:rPr>
              <a:t>) </a:t>
            </a:r>
            <a:r>
              <a:rPr lang="en-US" sz="2400" b="1" dirty="0">
                <a:solidFill>
                  <a:srgbClr val="212121"/>
                </a:solidFill>
              </a:rPr>
              <a:t>la </a:t>
            </a:r>
            <a:r>
              <a:rPr lang="en-US" sz="2400" b="1" dirty="0" err="1">
                <a:solidFill>
                  <a:srgbClr val="212121"/>
                </a:solidFill>
              </a:rPr>
              <a:t>femeile</a:t>
            </a:r>
            <a:r>
              <a:rPr lang="en-US" sz="2400" b="1" dirty="0">
                <a:solidFill>
                  <a:srgbClr val="212121"/>
                </a:solidFill>
              </a:rPr>
              <a:t> cu TA </a:t>
            </a:r>
            <a:r>
              <a:rPr lang="en-US" sz="2400" b="1" dirty="0" err="1">
                <a:solidFill>
                  <a:srgbClr val="212121"/>
                </a:solidFill>
              </a:rPr>
              <a:t>în</a:t>
            </a:r>
            <a:r>
              <a:rPr lang="en-US" sz="2400" b="1" dirty="0">
                <a:solidFill>
                  <a:srgbClr val="212121"/>
                </a:solidFill>
              </a:rPr>
              <a:t> </a:t>
            </a:r>
            <a:r>
              <a:rPr lang="en-US" sz="2400" b="1" dirty="0" err="1">
                <a:solidFill>
                  <a:srgbClr val="212121"/>
                </a:solidFill>
              </a:rPr>
              <a:t>timpul</a:t>
            </a:r>
            <a:r>
              <a:rPr lang="en-US" sz="2400" b="1" dirty="0">
                <a:solidFill>
                  <a:srgbClr val="212121"/>
                </a:solidFill>
              </a:rPr>
              <a:t> </a:t>
            </a:r>
            <a:r>
              <a:rPr lang="en-US" sz="2400" b="1" dirty="0" err="1">
                <a:solidFill>
                  <a:srgbClr val="212121"/>
                </a:solidFill>
              </a:rPr>
              <a:t>tratamentului</a:t>
            </a:r>
            <a:r>
              <a:rPr lang="en-US" sz="2400" b="1" dirty="0">
                <a:solidFill>
                  <a:srgbClr val="212121"/>
                </a:solidFill>
              </a:rPr>
              <a:t> LT4 </a:t>
            </a:r>
            <a:r>
              <a:rPr lang="en-US" sz="2400" dirty="0" err="1">
                <a:solidFill>
                  <a:srgbClr val="212121"/>
                </a:solidFill>
              </a:rPr>
              <a:t>sau</a:t>
            </a:r>
            <a:r>
              <a:rPr lang="en-US" sz="2400" dirty="0">
                <a:solidFill>
                  <a:srgbClr val="212121"/>
                </a:solidFill>
              </a:rPr>
              <a:t> </a:t>
            </a:r>
            <a:r>
              <a:rPr lang="en-US" sz="2400" dirty="0" err="1">
                <a:solidFill>
                  <a:srgbClr val="212121"/>
                </a:solidFill>
              </a:rPr>
              <a:t>după</a:t>
            </a:r>
            <a:r>
              <a:rPr lang="en-US" sz="2400" dirty="0">
                <a:solidFill>
                  <a:srgbClr val="212121"/>
                </a:solidFill>
              </a:rPr>
              <a:t> </a:t>
            </a:r>
            <a:r>
              <a:rPr lang="en-US" sz="2400" dirty="0" err="1">
                <a:solidFill>
                  <a:srgbClr val="212121"/>
                </a:solidFill>
              </a:rPr>
              <a:t>inițierea</a:t>
            </a:r>
            <a:r>
              <a:rPr lang="en-US" sz="2400" dirty="0">
                <a:solidFill>
                  <a:srgbClr val="212121"/>
                </a:solidFill>
              </a:rPr>
              <a:t> </a:t>
            </a:r>
            <a:r>
              <a:rPr lang="en-US" sz="2400" dirty="0" err="1">
                <a:solidFill>
                  <a:srgbClr val="212121"/>
                </a:solidFill>
              </a:rPr>
              <a:t>acestuia</a:t>
            </a:r>
            <a:r>
              <a:rPr lang="ro-MD" sz="2400" dirty="0">
                <a:solidFill>
                  <a:srgbClr val="212121"/>
                </a:solidFill>
              </a:rPr>
              <a:t>. </a:t>
            </a:r>
          </a:p>
          <a:p>
            <a:endParaRPr lang="ro-MD" sz="2400" dirty="0">
              <a:solidFill>
                <a:srgbClr val="212121"/>
              </a:solidFill>
            </a:endParaRPr>
          </a:p>
          <a:p>
            <a:r>
              <a:rPr lang="en-US" sz="2400" b="1" dirty="0">
                <a:solidFill>
                  <a:srgbClr val="212121"/>
                </a:solidFill>
              </a:rPr>
              <a:t>Nu </a:t>
            </a:r>
            <a:r>
              <a:rPr lang="en-US" sz="2400" b="1" dirty="0" err="1">
                <a:solidFill>
                  <a:srgbClr val="212121"/>
                </a:solidFill>
              </a:rPr>
              <a:t>recomandăm</a:t>
            </a:r>
            <a:r>
              <a:rPr lang="en-US" sz="2400" b="1" dirty="0">
                <a:solidFill>
                  <a:srgbClr val="212121"/>
                </a:solidFill>
              </a:rPr>
              <a:t> </a:t>
            </a:r>
            <a:r>
              <a:rPr lang="en-US" sz="2400" b="1" dirty="0" err="1">
                <a:solidFill>
                  <a:srgbClr val="212121"/>
                </a:solidFill>
              </a:rPr>
              <a:t>monitorizarea</a:t>
            </a:r>
            <a:r>
              <a:rPr lang="en-US" sz="2400" b="1" dirty="0">
                <a:solidFill>
                  <a:srgbClr val="212121"/>
                </a:solidFill>
              </a:rPr>
              <a:t> TSH </a:t>
            </a:r>
            <a:r>
              <a:rPr lang="en-US" sz="2400" dirty="0" err="1">
                <a:solidFill>
                  <a:srgbClr val="212121"/>
                </a:solidFill>
              </a:rPr>
              <a:t>după</a:t>
            </a:r>
            <a:r>
              <a:rPr lang="en-US" sz="2400" dirty="0">
                <a:solidFill>
                  <a:srgbClr val="212121"/>
                </a:solidFill>
              </a:rPr>
              <a:t> </a:t>
            </a:r>
            <a:r>
              <a:rPr lang="ro-MD" sz="2400" dirty="0">
                <a:solidFill>
                  <a:srgbClr val="212121"/>
                </a:solidFill>
              </a:rPr>
              <a:t>stimulare ovariană</a:t>
            </a:r>
            <a:r>
              <a:rPr lang="en-US" sz="2400" dirty="0">
                <a:solidFill>
                  <a:srgbClr val="212121"/>
                </a:solidFill>
              </a:rPr>
              <a:t> </a:t>
            </a:r>
            <a:r>
              <a:rPr lang="en-US" sz="2400" dirty="0" err="1">
                <a:solidFill>
                  <a:srgbClr val="212121"/>
                </a:solidFill>
              </a:rPr>
              <a:t>pentru</a:t>
            </a:r>
            <a:r>
              <a:rPr lang="en-US" sz="2400" dirty="0">
                <a:solidFill>
                  <a:srgbClr val="212121"/>
                </a:solidFill>
              </a:rPr>
              <a:t> </a:t>
            </a:r>
            <a:r>
              <a:rPr lang="en-US" sz="2400" dirty="0" err="1">
                <a:solidFill>
                  <a:srgbClr val="212121"/>
                </a:solidFill>
              </a:rPr>
              <a:t>femeile</a:t>
            </a:r>
            <a:r>
              <a:rPr lang="en-US" sz="2400" dirty="0">
                <a:solidFill>
                  <a:srgbClr val="212121"/>
                </a:solidFill>
              </a:rPr>
              <a:t> </a:t>
            </a:r>
            <a:r>
              <a:rPr lang="en-US" sz="2400" dirty="0" err="1">
                <a:solidFill>
                  <a:srgbClr val="212121"/>
                </a:solidFill>
              </a:rPr>
              <a:t>eutiroidiene</a:t>
            </a:r>
            <a:r>
              <a:rPr lang="en-US" sz="2400" dirty="0">
                <a:solidFill>
                  <a:srgbClr val="212121"/>
                </a:solidFill>
              </a:rPr>
              <a:t> </a:t>
            </a:r>
            <a:r>
              <a:rPr lang="en-US" sz="2400" dirty="0" err="1">
                <a:solidFill>
                  <a:srgbClr val="212121"/>
                </a:solidFill>
              </a:rPr>
              <a:t>fără</a:t>
            </a:r>
            <a:r>
              <a:rPr lang="en-US" sz="2400" dirty="0">
                <a:solidFill>
                  <a:srgbClr val="212121"/>
                </a:solidFill>
              </a:rPr>
              <a:t> TA cu </a:t>
            </a:r>
            <a:r>
              <a:rPr lang="en-US" sz="2400" dirty="0" err="1">
                <a:solidFill>
                  <a:srgbClr val="212121"/>
                </a:solidFill>
              </a:rPr>
              <a:t>excepția</a:t>
            </a:r>
            <a:r>
              <a:rPr lang="en-US" sz="2400" dirty="0">
                <a:solidFill>
                  <a:srgbClr val="212121"/>
                </a:solidFill>
              </a:rPr>
              <a:t> </a:t>
            </a:r>
            <a:r>
              <a:rPr lang="en-US" sz="2400" dirty="0" err="1">
                <a:solidFill>
                  <a:srgbClr val="212121"/>
                </a:solidFill>
              </a:rPr>
              <a:t>cazului</a:t>
            </a:r>
            <a:r>
              <a:rPr lang="en-US" sz="2400" dirty="0">
                <a:solidFill>
                  <a:srgbClr val="212121"/>
                </a:solidFill>
              </a:rPr>
              <a:t> </a:t>
            </a:r>
            <a:r>
              <a:rPr lang="en-US" sz="2400" dirty="0" err="1">
                <a:solidFill>
                  <a:srgbClr val="212121"/>
                </a:solidFill>
              </a:rPr>
              <a:t>în</a:t>
            </a:r>
            <a:r>
              <a:rPr lang="en-US" sz="2400" dirty="0">
                <a:solidFill>
                  <a:srgbClr val="212121"/>
                </a:solidFill>
              </a:rPr>
              <a:t> care </a:t>
            </a:r>
            <a:r>
              <a:rPr lang="en-US" sz="2400" dirty="0" err="1">
                <a:solidFill>
                  <a:srgbClr val="212121"/>
                </a:solidFill>
              </a:rPr>
              <a:t>sunt</a:t>
            </a:r>
            <a:r>
              <a:rPr lang="en-US" sz="2400" dirty="0">
                <a:solidFill>
                  <a:srgbClr val="212121"/>
                </a:solidFill>
              </a:rPr>
              <a:t> </a:t>
            </a:r>
            <a:r>
              <a:rPr lang="en-US" sz="2400" dirty="0" err="1">
                <a:solidFill>
                  <a:srgbClr val="212121"/>
                </a:solidFill>
              </a:rPr>
              <a:t>tratate</a:t>
            </a:r>
            <a:r>
              <a:rPr lang="en-US" sz="2400" dirty="0">
                <a:solidFill>
                  <a:srgbClr val="212121"/>
                </a:solidFill>
              </a:rPr>
              <a:t> cu LT4</a:t>
            </a:r>
            <a:r>
              <a:rPr lang="ro-MD" sz="2400" dirty="0">
                <a:solidFill>
                  <a:srgbClr val="212121"/>
                </a:solidFill>
              </a:rPr>
              <a:t>.</a:t>
            </a:r>
          </a:p>
          <a:p>
            <a:endParaRPr lang="ro-MD" sz="2400" dirty="0" smtClean="0">
              <a:solidFill>
                <a:srgbClr val="212121"/>
              </a:solidFill>
            </a:endParaRPr>
          </a:p>
          <a:p>
            <a:endParaRPr lang="ro-MD" sz="2400" dirty="0" smtClean="0">
              <a:solidFill>
                <a:srgbClr val="212121"/>
              </a:solidFill>
            </a:endParaRPr>
          </a:p>
          <a:p>
            <a:endParaRPr lang="ro-MD" sz="2400" dirty="0">
              <a:solidFill>
                <a:srgbClr val="212121"/>
              </a:solidFill>
            </a:endParaRPr>
          </a:p>
        </p:txBody>
      </p:sp>
      <p:sp>
        <p:nvSpPr>
          <p:cNvPr id="4" name="Заголовок 3"/>
          <p:cNvSpPr>
            <a:spLocks noGrp="1"/>
          </p:cNvSpPr>
          <p:nvPr>
            <p:ph type="title"/>
          </p:nvPr>
        </p:nvSpPr>
        <p:spPr/>
        <p:txBody>
          <a:bodyPr>
            <a:normAutofit/>
          </a:bodyPr>
          <a:lstStyle/>
          <a:p>
            <a:r>
              <a:rPr lang="ro-MD" sz="3600" b="1" dirty="0" smtClean="0">
                <a:solidFill>
                  <a:srgbClr val="002060"/>
                </a:solidFill>
                <a:latin typeface="+mn-lt"/>
              </a:rPr>
              <a:t>RECOMANDĂRI</a:t>
            </a:r>
            <a:br>
              <a:rPr lang="ro-MD" sz="3600" b="1" dirty="0" smtClean="0">
                <a:solidFill>
                  <a:srgbClr val="002060"/>
                </a:solidFill>
                <a:latin typeface="+mn-lt"/>
              </a:rPr>
            </a:br>
            <a:r>
              <a:rPr lang="ro-MD" sz="3600" b="1" dirty="0" smtClean="0">
                <a:solidFill>
                  <a:srgbClr val="002060"/>
                </a:solidFill>
                <a:latin typeface="+mn-lt"/>
              </a:rPr>
              <a:t> după stimularea ovariană</a:t>
            </a:r>
            <a:endParaRPr lang="en-US" sz="3600" b="1" dirty="0">
              <a:solidFill>
                <a:srgbClr val="002060"/>
              </a:solidFill>
              <a:latin typeface="+mn-lt"/>
            </a:endParaRPr>
          </a:p>
        </p:txBody>
      </p:sp>
      <p:pic>
        <p:nvPicPr>
          <p:cNvPr id="5" name="Рисунок 4"/>
          <p:cNvPicPr>
            <a:picLocks noChangeAspect="1"/>
          </p:cNvPicPr>
          <p:nvPr/>
        </p:nvPicPr>
        <p:blipFill>
          <a:blip r:embed="rId2"/>
          <a:stretch>
            <a:fillRect/>
          </a:stretch>
        </p:blipFill>
        <p:spPr>
          <a:xfrm>
            <a:off x="10173033" y="217860"/>
            <a:ext cx="1876506" cy="1563755"/>
          </a:xfrm>
          <a:prstGeom prst="rect">
            <a:avLst/>
          </a:prstGeom>
        </p:spPr>
      </p:pic>
    </p:spTree>
    <p:extLst>
      <p:ext uri="{BB962C8B-B14F-4D97-AF65-F5344CB8AC3E}">
        <p14:creationId xmlns:p14="http://schemas.microsoft.com/office/powerpoint/2010/main" val="324602447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366211"/>
            <a:ext cx="9327765" cy="6325332"/>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3"/>
          <a:stretch>
            <a:fillRect/>
          </a:stretch>
        </p:blipFill>
        <p:spPr>
          <a:xfrm>
            <a:off x="7507705" y="366209"/>
            <a:ext cx="4382857" cy="19766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802501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descr="http://img.medscape.com/fullsize/migrated/553/887/ce553887.fig3.gif"/>
          <p:cNvPicPr>
            <a:picLocks noChangeAspect="1" noChangeArrowheads="1"/>
          </p:cNvPicPr>
          <p:nvPr/>
        </p:nvPicPr>
        <p:blipFill>
          <a:blip r:embed="rId2" cstate="print"/>
          <a:srcRect/>
          <a:stretch>
            <a:fillRect/>
          </a:stretch>
        </p:blipFill>
        <p:spPr bwMode="auto">
          <a:xfrm>
            <a:off x="12717576" y="-2617008"/>
            <a:ext cx="6408712" cy="6093296"/>
          </a:xfrm>
          <a:prstGeom prst="rect">
            <a:avLst/>
          </a:prstGeom>
          <a:noFill/>
        </p:spPr>
      </p:pic>
      <p:sp>
        <p:nvSpPr>
          <p:cNvPr id="5" name="Заголовок 4"/>
          <p:cNvSpPr>
            <a:spLocks noGrp="1"/>
          </p:cNvSpPr>
          <p:nvPr>
            <p:ph type="title"/>
          </p:nvPr>
        </p:nvSpPr>
        <p:spPr>
          <a:xfrm>
            <a:off x="1775520" y="274638"/>
            <a:ext cx="8568952" cy="994122"/>
          </a:xfrm>
        </p:spPr>
        <p:txBody>
          <a:bodyPr>
            <a:normAutofit/>
          </a:bodyPr>
          <a:lstStyle/>
          <a:p>
            <a:r>
              <a:rPr lang="ro-RO" sz="3200" b="1" dirty="0">
                <a:solidFill>
                  <a:srgbClr val="103DBC"/>
                </a:solidFill>
              </a:rPr>
              <a:t>Screening-ul disfuncțiilor tiroidiene la femeile cu infertilitate</a:t>
            </a:r>
            <a:endParaRPr lang="ru-RU" sz="3200" b="1" dirty="0">
              <a:solidFill>
                <a:srgbClr val="103DBC"/>
              </a:solidFill>
            </a:endParaRPr>
          </a:p>
        </p:txBody>
      </p:sp>
      <p:sp>
        <p:nvSpPr>
          <p:cNvPr id="6" name="Прямоугольник 5"/>
          <p:cNvSpPr/>
          <p:nvPr/>
        </p:nvSpPr>
        <p:spPr>
          <a:xfrm>
            <a:off x="4871864" y="1556792"/>
            <a:ext cx="2232248" cy="7200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rgbClr val="000066"/>
                </a:solidFill>
              </a:rPr>
              <a:t>TSH, AntiTPO</a:t>
            </a:r>
            <a:endParaRPr lang="ru-RU" sz="2400" b="1" dirty="0">
              <a:solidFill>
                <a:srgbClr val="000066"/>
              </a:solidFill>
            </a:endParaRPr>
          </a:p>
        </p:txBody>
      </p:sp>
      <p:sp>
        <p:nvSpPr>
          <p:cNvPr id="7" name="Прямоугольник 6"/>
          <p:cNvSpPr/>
          <p:nvPr/>
        </p:nvSpPr>
        <p:spPr>
          <a:xfrm>
            <a:off x="7536160" y="2564904"/>
            <a:ext cx="2232248" cy="7200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rgbClr val="000066"/>
                </a:solidFill>
              </a:rPr>
              <a:t>TSH</a:t>
            </a:r>
            <a:r>
              <a:rPr lang="ro-RO" sz="2400" b="1" dirty="0">
                <a:solidFill>
                  <a:srgbClr val="000066"/>
                </a:solidFill>
                <a:latin typeface="Calibri"/>
                <a:cs typeface="Calibri"/>
              </a:rPr>
              <a:t>↓</a:t>
            </a:r>
            <a:endParaRPr lang="ru-RU" sz="2400" b="1" dirty="0">
              <a:solidFill>
                <a:srgbClr val="000066"/>
              </a:solidFill>
            </a:endParaRPr>
          </a:p>
        </p:txBody>
      </p:sp>
      <p:sp>
        <p:nvSpPr>
          <p:cNvPr id="8" name="Прямоугольник 7"/>
          <p:cNvSpPr/>
          <p:nvPr/>
        </p:nvSpPr>
        <p:spPr>
          <a:xfrm>
            <a:off x="4871864" y="2564904"/>
            <a:ext cx="2232248" cy="7200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rgbClr val="000066"/>
                </a:solidFill>
              </a:rPr>
              <a:t>TSH N</a:t>
            </a:r>
            <a:endParaRPr lang="ru-RU" sz="2400" b="1" dirty="0">
              <a:solidFill>
                <a:srgbClr val="000066"/>
              </a:solidFill>
            </a:endParaRPr>
          </a:p>
        </p:txBody>
      </p:sp>
      <p:sp>
        <p:nvSpPr>
          <p:cNvPr id="9" name="Прямоугольник 8"/>
          <p:cNvSpPr/>
          <p:nvPr/>
        </p:nvSpPr>
        <p:spPr>
          <a:xfrm>
            <a:off x="2135560" y="2564904"/>
            <a:ext cx="2232248" cy="7200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rgbClr val="000066"/>
                </a:solidFill>
              </a:rPr>
              <a:t>TSH </a:t>
            </a:r>
            <a:r>
              <a:rPr lang="ro-RO" sz="2400" b="1" dirty="0">
                <a:solidFill>
                  <a:srgbClr val="000066"/>
                </a:solidFill>
                <a:latin typeface="Calibri"/>
                <a:cs typeface="Calibri"/>
              </a:rPr>
              <a:t>↑ (&gt;2,5mlu/l)</a:t>
            </a:r>
            <a:endParaRPr lang="ru-RU" sz="2400" b="1" dirty="0">
              <a:solidFill>
                <a:srgbClr val="000066"/>
              </a:solidFill>
            </a:endParaRPr>
          </a:p>
        </p:txBody>
      </p:sp>
      <p:sp>
        <p:nvSpPr>
          <p:cNvPr id="10" name="Прямоугольник 9"/>
          <p:cNvSpPr/>
          <p:nvPr/>
        </p:nvSpPr>
        <p:spPr>
          <a:xfrm>
            <a:off x="1524000" y="5445224"/>
            <a:ext cx="2232248" cy="720080"/>
          </a:xfrm>
          <a:prstGeom prst="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rgbClr val="000066"/>
                </a:solidFill>
              </a:rPr>
              <a:t>L-Thyroxin</a:t>
            </a:r>
            <a:endParaRPr lang="ru-RU" sz="2400" b="1" dirty="0">
              <a:solidFill>
                <a:srgbClr val="000066"/>
              </a:solidFill>
            </a:endParaRPr>
          </a:p>
        </p:txBody>
      </p:sp>
      <p:sp>
        <p:nvSpPr>
          <p:cNvPr id="11" name="Прямоугольник 10"/>
          <p:cNvSpPr/>
          <p:nvPr/>
        </p:nvSpPr>
        <p:spPr>
          <a:xfrm>
            <a:off x="3431704" y="3933056"/>
            <a:ext cx="2232248" cy="7200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chemeClr val="tx1">
                    <a:lumMod val="50000"/>
                    <a:lumOff val="50000"/>
                  </a:schemeClr>
                </a:solidFill>
              </a:rPr>
              <a:t>AntiTPO -</a:t>
            </a:r>
            <a:endParaRPr lang="ru-RU" sz="2400" b="1" dirty="0">
              <a:solidFill>
                <a:schemeClr val="tx1">
                  <a:lumMod val="50000"/>
                  <a:lumOff val="50000"/>
                </a:schemeClr>
              </a:solidFill>
            </a:endParaRPr>
          </a:p>
        </p:txBody>
      </p:sp>
      <p:sp>
        <p:nvSpPr>
          <p:cNvPr id="12" name="Прямоугольник 11"/>
          <p:cNvSpPr/>
          <p:nvPr/>
        </p:nvSpPr>
        <p:spPr>
          <a:xfrm>
            <a:off x="5735960" y="3933056"/>
            <a:ext cx="2232248" cy="7200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rgbClr val="000066"/>
                </a:solidFill>
              </a:rPr>
              <a:t>AntiTPO +</a:t>
            </a:r>
            <a:endParaRPr lang="ru-RU" sz="2400" b="1" dirty="0">
              <a:solidFill>
                <a:srgbClr val="000066"/>
              </a:solidFill>
            </a:endParaRPr>
          </a:p>
        </p:txBody>
      </p:sp>
      <p:sp>
        <p:nvSpPr>
          <p:cNvPr id="13" name="Прямоугольник 12"/>
          <p:cNvSpPr/>
          <p:nvPr/>
        </p:nvSpPr>
        <p:spPr>
          <a:xfrm>
            <a:off x="8435752" y="3933056"/>
            <a:ext cx="1908720" cy="7200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rgbClr val="000066"/>
                </a:solidFill>
              </a:rPr>
              <a:t>fT4, fT3</a:t>
            </a:r>
            <a:endParaRPr lang="ru-RU" sz="2400" b="1" dirty="0">
              <a:solidFill>
                <a:srgbClr val="000066"/>
              </a:solidFill>
            </a:endParaRPr>
          </a:p>
        </p:txBody>
      </p:sp>
      <p:sp>
        <p:nvSpPr>
          <p:cNvPr id="14" name="Прямоугольник 13"/>
          <p:cNvSpPr/>
          <p:nvPr/>
        </p:nvSpPr>
        <p:spPr>
          <a:xfrm>
            <a:off x="8184232" y="5445224"/>
            <a:ext cx="2232248" cy="720080"/>
          </a:xfrm>
          <a:prstGeom prst="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rgbClr val="000066"/>
                </a:solidFill>
              </a:rPr>
              <a:t>ATS/chirurgical</a:t>
            </a:r>
            <a:endParaRPr lang="ru-RU" sz="2400" b="1" dirty="0">
              <a:solidFill>
                <a:srgbClr val="000066"/>
              </a:solidFill>
            </a:endParaRPr>
          </a:p>
        </p:txBody>
      </p:sp>
      <p:sp>
        <p:nvSpPr>
          <p:cNvPr id="15" name="Прямоугольник 14"/>
          <p:cNvSpPr/>
          <p:nvPr/>
        </p:nvSpPr>
        <p:spPr>
          <a:xfrm>
            <a:off x="4655840" y="5445224"/>
            <a:ext cx="2808312" cy="720080"/>
          </a:xfrm>
          <a:prstGeom prst="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rgbClr val="000066"/>
                </a:solidFill>
              </a:rPr>
              <a:t>Urmărire după stimularea ovariană</a:t>
            </a:r>
            <a:endParaRPr lang="ru-RU" sz="2400" b="1" dirty="0">
              <a:solidFill>
                <a:srgbClr val="000066"/>
              </a:solidFill>
            </a:endParaRPr>
          </a:p>
        </p:txBody>
      </p:sp>
      <p:cxnSp>
        <p:nvCxnSpPr>
          <p:cNvPr id="17" name="Прямая со стрелкой 16"/>
          <p:cNvCxnSpPr>
            <a:stCxn id="6" idx="2"/>
            <a:endCxn id="8" idx="0"/>
          </p:cNvCxnSpPr>
          <p:nvPr/>
        </p:nvCxnSpPr>
        <p:spPr>
          <a:xfrm>
            <a:off x="5987988" y="2276872"/>
            <a:ext cx="0" cy="288032"/>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6528048" y="3284984"/>
            <a:ext cx="0" cy="576064"/>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a:off x="5303912" y="3356992"/>
            <a:ext cx="0" cy="576064"/>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9048328" y="3356992"/>
            <a:ext cx="0" cy="576064"/>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a:off x="2855640" y="3356992"/>
            <a:ext cx="0" cy="2016224"/>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6456040" y="4725144"/>
            <a:ext cx="0" cy="576064"/>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9048328" y="4797152"/>
            <a:ext cx="0" cy="576064"/>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flipH="1">
            <a:off x="3503712" y="1916832"/>
            <a:ext cx="1368152" cy="576064"/>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a:off x="7104112" y="1916832"/>
            <a:ext cx="1008112" cy="648072"/>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898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8253" y="386933"/>
            <a:ext cx="8229600" cy="634082"/>
          </a:xfrm>
        </p:spPr>
        <p:txBody>
          <a:bodyPr>
            <a:normAutofit/>
          </a:bodyPr>
          <a:lstStyle/>
          <a:p>
            <a:pPr algn="l"/>
            <a:r>
              <a:rPr lang="en-US" sz="3600" b="1" dirty="0" err="1" smtClean="0">
                <a:solidFill>
                  <a:srgbClr val="002060"/>
                </a:solidFill>
                <a:latin typeface="+mn-lt"/>
              </a:rPr>
              <a:t>Concluzii</a:t>
            </a:r>
            <a:r>
              <a:rPr lang="ro-MD" sz="3600" b="1" dirty="0" smtClean="0">
                <a:solidFill>
                  <a:srgbClr val="002060"/>
                </a:solidFill>
                <a:latin typeface="+mn-lt"/>
              </a:rPr>
              <a:t> – probleme de fertilitate</a:t>
            </a:r>
            <a:r>
              <a:rPr lang="en-US" sz="3600" b="1" dirty="0" smtClean="0">
                <a:solidFill>
                  <a:srgbClr val="002060"/>
                </a:solidFill>
                <a:latin typeface="+mn-lt"/>
              </a:rPr>
              <a:t> </a:t>
            </a:r>
            <a:endParaRPr lang="ru-RU" sz="3600" b="1" dirty="0">
              <a:solidFill>
                <a:srgbClr val="002060"/>
              </a:solidFill>
              <a:latin typeface="+mn-lt"/>
            </a:endParaRPr>
          </a:p>
        </p:txBody>
      </p:sp>
      <p:sp>
        <p:nvSpPr>
          <p:cNvPr id="3" name="Содержимое 2"/>
          <p:cNvSpPr>
            <a:spLocks noGrp="1"/>
          </p:cNvSpPr>
          <p:nvPr>
            <p:ph idx="1"/>
          </p:nvPr>
        </p:nvSpPr>
        <p:spPr>
          <a:xfrm>
            <a:off x="713874" y="1541477"/>
            <a:ext cx="10764252" cy="4857403"/>
          </a:xfrm>
        </p:spPr>
        <p:txBody>
          <a:bodyPr>
            <a:normAutofit fontScale="92500" lnSpcReduction="10000"/>
          </a:bodyPr>
          <a:lstStyle/>
          <a:p>
            <a:r>
              <a:rPr lang="en-US" dirty="0" smtClean="0"/>
              <a:t>HT </a:t>
            </a:r>
            <a:r>
              <a:rPr lang="en-US" dirty="0" err="1" smtClean="0"/>
              <a:t>joac</a:t>
            </a:r>
            <a:r>
              <a:rPr lang="ro-RO" dirty="0" smtClean="0"/>
              <a:t>ă</a:t>
            </a:r>
            <a:r>
              <a:rPr lang="en-US" dirty="0" smtClean="0"/>
              <a:t> un </a:t>
            </a:r>
            <a:r>
              <a:rPr lang="en-US" b="1" dirty="0" err="1" smtClean="0"/>
              <a:t>rol</a:t>
            </a:r>
            <a:r>
              <a:rPr lang="en-US" b="1" dirty="0" smtClean="0"/>
              <a:t> important</a:t>
            </a:r>
            <a:r>
              <a:rPr lang="ro-RO" b="1" dirty="0" smtClean="0"/>
              <a:t> în funcția reproductivă normală </a:t>
            </a:r>
            <a:r>
              <a:rPr lang="ro-RO" dirty="0" smtClean="0"/>
              <a:t>(efecte directe asupra ovarelor, sau indirecte – prin interacțiunea cu SHBG, PRL, GnRH).</a:t>
            </a:r>
          </a:p>
          <a:p>
            <a:pPr>
              <a:buNone/>
            </a:pPr>
            <a:endParaRPr lang="ro-RO" dirty="0" smtClean="0"/>
          </a:p>
          <a:p>
            <a:r>
              <a:rPr lang="ro-RO" b="1" dirty="0" smtClean="0"/>
              <a:t>Disfuncțiile tiroidiene </a:t>
            </a:r>
            <a:r>
              <a:rPr lang="ro-RO" dirty="0" smtClean="0"/>
              <a:t>pot contribui la </a:t>
            </a:r>
            <a:r>
              <a:rPr lang="ro-RO" b="1" dirty="0" smtClean="0"/>
              <a:t>dereglări menstruale și infertilitate  reversibile.</a:t>
            </a:r>
          </a:p>
          <a:p>
            <a:endParaRPr lang="ro-RO" dirty="0" smtClean="0"/>
          </a:p>
          <a:p>
            <a:r>
              <a:rPr lang="ro-RO" b="1" dirty="0" smtClean="0"/>
              <a:t>Pacientele cu infertilitate </a:t>
            </a:r>
            <a:r>
              <a:rPr lang="ro-RO" dirty="0" smtClean="0"/>
              <a:t>necesita a fi supuse </a:t>
            </a:r>
            <a:r>
              <a:rPr lang="ro-RO" b="1" dirty="0" smtClean="0"/>
              <a:t>screening-ului  disfuncțiilor tiroidiene </a:t>
            </a:r>
            <a:r>
              <a:rPr lang="ro-RO" dirty="0" smtClean="0"/>
              <a:t>(endometrioza și SOP frecvent se asociază cu patologia autoimună). </a:t>
            </a:r>
          </a:p>
          <a:p>
            <a:endParaRPr lang="ro-RO" dirty="0" smtClean="0"/>
          </a:p>
          <a:p>
            <a:r>
              <a:rPr lang="ro-RO" dirty="0" smtClean="0"/>
              <a:t>Dacă este confirmată hipotiroidia (subclinică sau manifestă) – </a:t>
            </a:r>
            <a:r>
              <a:rPr lang="ro-RO" b="1" dirty="0" smtClean="0"/>
              <a:t>tratamentul </a:t>
            </a:r>
            <a:r>
              <a:rPr lang="ro-RO" dirty="0" smtClean="0"/>
              <a:t>cu Levotiroxin  </a:t>
            </a:r>
            <a:r>
              <a:rPr lang="ro-RO" b="1" dirty="0" smtClean="0"/>
              <a:t>este capabil  sa restabilească fertilitatea. </a:t>
            </a:r>
          </a:p>
        </p:txBody>
      </p:sp>
    </p:spTree>
    <p:extLst>
      <p:ext uri="{BB962C8B-B14F-4D97-AF65-F5344CB8AC3E}">
        <p14:creationId xmlns:p14="http://schemas.microsoft.com/office/powerpoint/2010/main" val="12314100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49084"/>
            <a:ext cx="10515600" cy="998454"/>
          </a:xfrm>
        </p:spPr>
        <p:txBody>
          <a:bodyPr>
            <a:normAutofit/>
          </a:bodyPr>
          <a:lstStyle/>
          <a:p>
            <a:r>
              <a:rPr lang="ro-MD" sz="3600" b="1" dirty="0" smtClean="0">
                <a:solidFill>
                  <a:srgbClr val="002060"/>
                </a:solidFill>
                <a:latin typeface="+mn-lt"/>
              </a:rPr>
              <a:t>Modificările funcției tiroidei pe parcursul sarcinii</a:t>
            </a:r>
            <a:endParaRPr lang="en-US" sz="3600" b="1" dirty="0">
              <a:solidFill>
                <a:srgbClr val="002060"/>
              </a:solidFill>
              <a:latin typeface="+mn-lt"/>
            </a:endParaRPr>
          </a:p>
        </p:txBody>
      </p:sp>
      <p:pic>
        <p:nvPicPr>
          <p:cNvPr id="1026" name="Picture 2" descr="https://www.ncbi.nlm.nih.gov/pmc/articles/instance/9020832/bin/nihms-1797050-f000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4861" y="1347538"/>
            <a:ext cx="4055319" cy="511146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691270" y="6036655"/>
            <a:ext cx="7225748" cy="646331"/>
          </a:xfrm>
          <a:prstGeom prst="rect">
            <a:avLst/>
          </a:prstGeom>
        </p:spPr>
        <p:txBody>
          <a:bodyPr wrap="square">
            <a:spAutoFit/>
          </a:bodyPr>
          <a:lstStyle/>
          <a:p>
            <a:r>
              <a:rPr lang="en-US" sz="1200" b="0" i="0" dirty="0" smtClean="0">
                <a:solidFill>
                  <a:srgbClr val="212121"/>
                </a:solidFill>
                <a:effectLst/>
                <a:latin typeface="BlinkMacSystemFont"/>
              </a:rPr>
              <a:t>Lee SY, Pearce EN. Assessment and treatment of thyroid disorders in pregnancy and the postpartum period. Nat Rev </a:t>
            </a:r>
            <a:r>
              <a:rPr lang="en-US" sz="1200" b="0" i="0" dirty="0" err="1" smtClean="0">
                <a:solidFill>
                  <a:srgbClr val="212121"/>
                </a:solidFill>
                <a:effectLst/>
                <a:latin typeface="BlinkMacSystemFont"/>
              </a:rPr>
              <a:t>Endocrinol</a:t>
            </a:r>
            <a:r>
              <a:rPr lang="en-US" sz="1200" b="0" i="0" dirty="0" smtClean="0">
                <a:solidFill>
                  <a:srgbClr val="212121"/>
                </a:solidFill>
                <a:effectLst/>
                <a:latin typeface="BlinkMacSystemFont"/>
              </a:rPr>
              <a:t>. 2022 Mar;18(3):158-171. </a:t>
            </a:r>
            <a:r>
              <a:rPr lang="en-US" sz="1200" b="0" i="0" dirty="0" err="1" smtClean="0">
                <a:solidFill>
                  <a:srgbClr val="212121"/>
                </a:solidFill>
                <a:effectLst/>
                <a:latin typeface="BlinkMacSystemFont"/>
              </a:rPr>
              <a:t>doi</a:t>
            </a:r>
            <a:r>
              <a:rPr lang="en-US" sz="1200" b="0" i="0" dirty="0" smtClean="0">
                <a:solidFill>
                  <a:srgbClr val="212121"/>
                </a:solidFill>
                <a:effectLst/>
                <a:latin typeface="BlinkMacSystemFont"/>
              </a:rPr>
              <a:t>: 10.1038/s41574-021-00604-z. </a:t>
            </a:r>
            <a:r>
              <a:rPr lang="en-US" sz="1200" b="0" i="0" dirty="0" err="1" smtClean="0">
                <a:solidFill>
                  <a:srgbClr val="212121"/>
                </a:solidFill>
                <a:effectLst/>
                <a:latin typeface="BlinkMacSystemFont"/>
              </a:rPr>
              <a:t>Epub</a:t>
            </a:r>
            <a:r>
              <a:rPr lang="en-US" sz="1200" b="0" i="0" dirty="0" smtClean="0">
                <a:solidFill>
                  <a:srgbClr val="212121"/>
                </a:solidFill>
                <a:effectLst/>
                <a:latin typeface="BlinkMacSystemFont"/>
              </a:rPr>
              <a:t> 2022 Jan 4. PMID: 34983968; PMCID: PMC9020832.</a:t>
            </a:r>
            <a:endParaRPr lang="en-US" sz="1200" dirty="0"/>
          </a:p>
        </p:txBody>
      </p:sp>
      <p:pic>
        <p:nvPicPr>
          <p:cNvPr id="6" name="Рисунок 5"/>
          <p:cNvPicPr>
            <a:picLocks noChangeAspect="1"/>
          </p:cNvPicPr>
          <p:nvPr/>
        </p:nvPicPr>
        <p:blipFill>
          <a:blip r:embed="rId3"/>
          <a:stretch>
            <a:fillRect/>
          </a:stretch>
        </p:blipFill>
        <p:spPr>
          <a:xfrm>
            <a:off x="10173033" y="217860"/>
            <a:ext cx="1876506" cy="1563755"/>
          </a:xfrm>
          <a:prstGeom prst="rect">
            <a:avLst/>
          </a:prstGeom>
        </p:spPr>
      </p:pic>
      <p:sp>
        <p:nvSpPr>
          <p:cNvPr id="3" name="Прямоугольник 2"/>
          <p:cNvSpPr/>
          <p:nvPr/>
        </p:nvSpPr>
        <p:spPr>
          <a:xfrm>
            <a:off x="5212080" y="1912839"/>
            <a:ext cx="6441440" cy="3785652"/>
          </a:xfrm>
          <a:prstGeom prst="rect">
            <a:avLst/>
          </a:prstGeom>
        </p:spPr>
        <p:txBody>
          <a:bodyPr wrap="square">
            <a:spAutoFit/>
          </a:bodyPr>
          <a:lstStyle/>
          <a:p>
            <a:r>
              <a:rPr lang="en-US" sz="2400" b="1" dirty="0" err="1">
                <a:solidFill>
                  <a:srgbClr val="FF0000"/>
                </a:solidFill>
              </a:rPr>
              <a:t>Sarcina</a:t>
            </a:r>
            <a:r>
              <a:rPr lang="en-US" sz="2400" b="1" dirty="0">
                <a:solidFill>
                  <a:srgbClr val="FF0000"/>
                </a:solidFill>
              </a:rPr>
              <a:t> are </a:t>
            </a:r>
            <a:r>
              <a:rPr lang="en-US" sz="2400" b="1" dirty="0" err="1">
                <a:solidFill>
                  <a:srgbClr val="FF0000"/>
                </a:solidFill>
              </a:rPr>
              <a:t>efecte</a:t>
            </a:r>
            <a:r>
              <a:rPr lang="en-US" sz="2400" b="1" dirty="0">
                <a:solidFill>
                  <a:srgbClr val="FF0000"/>
                </a:solidFill>
              </a:rPr>
              <a:t> </a:t>
            </a:r>
            <a:r>
              <a:rPr lang="en-US" sz="2400" b="1" dirty="0" err="1">
                <a:solidFill>
                  <a:srgbClr val="FF0000"/>
                </a:solidFill>
              </a:rPr>
              <a:t>importante</a:t>
            </a:r>
            <a:r>
              <a:rPr lang="en-US" sz="2400" b="1" dirty="0">
                <a:solidFill>
                  <a:srgbClr val="FF0000"/>
                </a:solidFill>
              </a:rPr>
              <a:t> </a:t>
            </a:r>
            <a:r>
              <a:rPr lang="en-US" sz="2400" b="1" dirty="0" err="1">
                <a:solidFill>
                  <a:srgbClr val="FF0000"/>
                </a:solidFill>
              </a:rPr>
              <a:t>asup</a:t>
            </a:r>
            <a:r>
              <a:rPr lang="ro-RO" sz="2400" b="1" dirty="0">
                <a:solidFill>
                  <a:srgbClr val="FF0000"/>
                </a:solidFill>
              </a:rPr>
              <a:t>r</a:t>
            </a:r>
            <a:r>
              <a:rPr lang="en-US" sz="2400" b="1" dirty="0">
                <a:solidFill>
                  <a:srgbClr val="FF0000"/>
                </a:solidFill>
              </a:rPr>
              <a:t>a </a:t>
            </a:r>
            <a:r>
              <a:rPr lang="en-US" sz="2400" b="1" dirty="0" err="1">
                <a:solidFill>
                  <a:srgbClr val="FF0000"/>
                </a:solidFill>
              </a:rPr>
              <a:t>functiei</a:t>
            </a:r>
            <a:r>
              <a:rPr lang="en-US" sz="2400" b="1" dirty="0">
                <a:solidFill>
                  <a:srgbClr val="FF0000"/>
                </a:solidFill>
              </a:rPr>
              <a:t> </a:t>
            </a:r>
            <a:r>
              <a:rPr lang="en-US" sz="2400" b="1" dirty="0" err="1">
                <a:solidFill>
                  <a:srgbClr val="FF0000"/>
                </a:solidFill>
              </a:rPr>
              <a:t>glandei</a:t>
            </a:r>
            <a:r>
              <a:rPr lang="en-US" sz="2400" b="1" dirty="0">
                <a:solidFill>
                  <a:srgbClr val="FF0000"/>
                </a:solidFill>
              </a:rPr>
              <a:t> </a:t>
            </a:r>
            <a:r>
              <a:rPr lang="en-US" sz="2400" b="1" dirty="0" err="1">
                <a:solidFill>
                  <a:srgbClr val="FF0000"/>
                </a:solidFill>
              </a:rPr>
              <a:t>tiroide</a:t>
            </a:r>
            <a:r>
              <a:rPr lang="ro-RO" sz="2400" dirty="0">
                <a:solidFill>
                  <a:srgbClr val="FF0000"/>
                </a:solidFill>
              </a:rPr>
              <a:t>;</a:t>
            </a:r>
          </a:p>
          <a:p>
            <a:endParaRPr lang="en-US" sz="2400" dirty="0"/>
          </a:p>
          <a:p>
            <a:r>
              <a:rPr lang="ro-RO" sz="2400" b="1" dirty="0"/>
              <a:t>Volumul  glandei tiroide </a:t>
            </a:r>
            <a:r>
              <a:rPr lang="en-US" sz="2400" b="1" dirty="0"/>
              <a:t>se</a:t>
            </a:r>
            <a:r>
              <a:rPr lang="ro-RO" sz="2400" b="1" dirty="0"/>
              <a:t> poate majora cu 10%, </a:t>
            </a:r>
            <a:r>
              <a:rPr lang="ro-RO" sz="2400" dirty="0"/>
              <a:t>iar in </a:t>
            </a:r>
            <a:r>
              <a:rPr lang="ro-RO" sz="2400" b="1" dirty="0"/>
              <a:t>regiunile cu deficit de iod </a:t>
            </a:r>
            <a:r>
              <a:rPr lang="ro-RO" sz="2400" dirty="0"/>
              <a:t>cu până la </a:t>
            </a:r>
            <a:r>
              <a:rPr lang="en-US" sz="2400" dirty="0"/>
              <a:t> </a:t>
            </a:r>
            <a:r>
              <a:rPr lang="en-US" sz="2400" b="1" dirty="0"/>
              <a:t>20-40%</a:t>
            </a:r>
            <a:r>
              <a:rPr lang="ro-RO" sz="2400" b="1" dirty="0"/>
              <a:t>;</a:t>
            </a:r>
            <a:endParaRPr lang="en-US" sz="2400" b="1" dirty="0"/>
          </a:p>
          <a:p>
            <a:endParaRPr lang="en-US" sz="2400" dirty="0"/>
          </a:p>
          <a:p>
            <a:r>
              <a:rPr lang="en-US" sz="2400" b="1" dirty="0" err="1"/>
              <a:t>Producerea</a:t>
            </a:r>
            <a:r>
              <a:rPr lang="en-US" sz="2400" b="1" dirty="0"/>
              <a:t> </a:t>
            </a:r>
            <a:r>
              <a:rPr lang="en-US" sz="2400" b="1" dirty="0" err="1"/>
              <a:t>hormonilor</a:t>
            </a:r>
            <a:r>
              <a:rPr lang="en-US" sz="2400" b="1" dirty="0"/>
              <a:t> </a:t>
            </a:r>
            <a:r>
              <a:rPr lang="en-US" sz="2400" b="1" dirty="0" err="1"/>
              <a:t>tiroidieni</a:t>
            </a:r>
            <a:r>
              <a:rPr lang="en-US" sz="2400" b="1" dirty="0"/>
              <a:t> </a:t>
            </a:r>
            <a:r>
              <a:rPr lang="en-US" sz="2400" dirty="0"/>
              <a:t>(T3 </a:t>
            </a:r>
            <a:r>
              <a:rPr lang="ro-RO" sz="2400" dirty="0"/>
              <a:t>și</a:t>
            </a:r>
            <a:r>
              <a:rPr lang="en-US" sz="2400" dirty="0"/>
              <a:t> T4)</a:t>
            </a:r>
            <a:r>
              <a:rPr lang="ro-RO" sz="2400" dirty="0"/>
              <a:t> </a:t>
            </a:r>
            <a:r>
              <a:rPr lang="ro-RO" sz="2400" b="1" dirty="0"/>
              <a:t>crește cu </a:t>
            </a:r>
            <a:r>
              <a:rPr lang="en-US" sz="2400" b="1" dirty="0"/>
              <a:t>50</a:t>
            </a:r>
            <a:r>
              <a:rPr lang="ro-RO" sz="2400" b="1" dirty="0"/>
              <a:t>%, </a:t>
            </a:r>
            <a:r>
              <a:rPr lang="ro-RO" sz="2400" dirty="0"/>
              <a:t>în raport </a:t>
            </a:r>
            <a:r>
              <a:rPr lang="ro-RO" sz="2400" b="1" dirty="0"/>
              <a:t>cu creșterea necesarului de iod </a:t>
            </a:r>
            <a:r>
              <a:rPr lang="ro-RO" sz="2400" dirty="0"/>
              <a:t>zilnic cu circa </a:t>
            </a:r>
            <a:r>
              <a:rPr lang="ro-RO" sz="2400" b="1" dirty="0"/>
              <a:t>50%;</a:t>
            </a:r>
          </a:p>
        </p:txBody>
      </p:sp>
    </p:spTree>
    <p:extLst>
      <p:ext uri="{BB962C8B-B14F-4D97-AF65-F5344CB8AC3E}">
        <p14:creationId xmlns:p14="http://schemas.microsoft.com/office/powerpoint/2010/main" val="317777316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5360" y="411726"/>
            <a:ext cx="10724208" cy="879192"/>
          </a:xfrm>
        </p:spPr>
        <p:txBody>
          <a:bodyPr>
            <a:normAutofit/>
          </a:bodyPr>
          <a:lstStyle/>
          <a:p>
            <a:pPr algn="l"/>
            <a:r>
              <a:rPr lang="ro-RO" sz="3600" b="1" dirty="0">
                <a:solidFill>
                  <a:srgbClr val="002060"/>
                </a:solidFill>
                <a:latin typeface="+mn-lt"/>
              </a:rPr>
              <a:t>Hormonii tiroidieni în sarcină</a:t>
            </a:r>
            <a:endParaRPr lang="ru-RU" sz="3600" b="1" dirty="0">
              <a:solidFill>
                <a:srgbClr val="002060"/>
              </a:solidFill>
              <a:latin typeface="+mn-lt"/>
            </a:endParaRPr>
          </a:p>
        </p:txBody>
      </p:sp>
      <p:sp>
        <p:nvSpPr>
          <p:cNvPr id="3" name="Содержимое 2"/>
          <p:cNvSpPr>
            <a:spLocks noGrp="1"/>
          </p:cNvSpPr>
          <p:nvPr>
            <p:ph idx="1"/>
          </p:nvPr>
        </p:nvSpPr>
        <p:spPr>
          <a:xfrm>
            <a:off x="609600" y="1484784"/>
            <a:ext cx="9753600" cy="5184576"/>
          </a:xfrm>
        </p:spPr>
        <p:txBody>
          <a:bodyPr>
            <a:normAutofit/>
          </a:bodyPr>
          <a:lstStyle/>
          <a:p>
            <a:r>
              <a:rPr lang="ro-RO" b="1" dirty="0" smtClean="0"/>
              <a:t>Testele funcției tiroidiene </a:t>
            </a:r>
            <a:r>
              <a:rPr lang="ro-RO" dirty="0" smtClean="0"/>
              <a:t>la gravide, </a:t>
            </a:r>
            <a:r>
              <a:rPr lang="ro-RO" b="1" dirty="0" smtClean="0">
                <a:solidFill>
                  <a:srgbClr val="FF0000"/>
                </a:solidFill>
              </a:rPr>
              <a:t>diferă de cele </a:t>
            </a:r>
            <a:r>
              <a:rPr lang="ro-RO" b="1" dirty="0" smtClean="0"/>
              <a:t>ale femeilor sănătoase neînsărcinate. </a:t>
            </a:r>
          </a:p>
          <a:p>
            <a:endParaRPr lang="ro-RO" dirty="0" smtClean="0"/>
          </a:p>
          <a:p>
            <a:r>
              <a:rPr lang="ro-RO" b="1" dirty="0" smtClean="0"/>
              <a:t>În I trimestru</a:t>
            </a:r>
            <a:r>
              <a:rPr lang="ro-RO" dirty="0" smtClean="0">
                <a:solidFill>
                  <a:srgbClr val="FF0000"/>
                </a:solidFill>
              </a:rPr>
              <a:t>, hCG </a:t>
            </a:r>
            <a:r>
              <a:rPr lang="ro-RO" dirty="0" smtClean="0"/>
              <a:t>maternă </a:t>
            </a:r>
            <a:r>
              <a:rPr lang="ro-RO" u="sng" dirty="0" smtClean="0"/>
              <a:t>stimulează direct receptorul pentru TSH</a:t>
            </a:r>
            <a:r>
              <a:rPr lang="ro-RO" dirty="0" smtClean="0"/>
              <a:t>, </a:t>
            </a:r>
            <a:r>
              <a:rPr lang="ro-RO" b="1" dirty="0" smtClean="0"/>
              <a:t>crescând producerea hormonilor tiroidieni </a:t>
            </a:r>
            <a:r>
              <a:rPr lang="ro-RO" dirty="0" smtClean="0"/>
              <a:t>rezultând într-o </a:t>
            </a:r>
            <a:r>
              <a:rPr lang="ro-RO" b="1" dirty="0" smtClean="0">
                <a:solidFill>
                  <a:srgbClr val="FF0000"/>
                </a:solidFill>
                <a:latin typeface="Calibri"/>
                <a:cs typeface="Calibri"/>
              </a:rPr>
              <a:t>↓</a:t>
            </a:r>
            <a:r>
              <a:rPr lang="ro-RO" b="1" dirty="0" smtClean="0">
                <a:solidFill>
                  <a:srgbClr val="FF0000"/>
                </a:solidFill>
              </a:rPr>
              <a:t>TSH </a:t>
            </a:r>
            <a:r>
              <a:rPr lang="ro-RO" dirty="0" smtClean="0"/>
              <a:t>(4,6).</a:t>
            </a:r>
          </a:p>
          <a:p>
            <a:endParaRPr lang="ro-RO" dirty="0" smtClean="0"/>
          </a:p>
          <a:p>
            <a:r>
              <a:rPr lang="ro-RO" b="1" dirty="0" smtClean="0"/>
              <a:t>În  timpul sarcinii</a:t>
            </a:r>
            <a:r>
              <a:rPr lang="ro-RO" dirty="0" smtClean="0"/>
              <a:t>, femeile </a:t>
            </a:r>
            <a:r>
              <a:rPr lang="ro-RO" b="1" dirty="0" smtClean="0">
                <a:solidFill>
                  <a:srgbClr val="FF0000"/>
                </a:solidFill>
              </a:rPr>
              <a:t>au concentrații serice de TSH mai joase </a:t>
            </a:r>
            <a:r>
              <a:rPr lang="ro-RO" dirty="0" smtClean="0"/>
              <a:t>decât înainte de sarcină, și un TSH sub limita inferioară pentru non-gravide de 0,4 mU/L este observat la cca 15% din femeile sănătoase în decursul primului trimestru de sarcină.</a:t>
            </a:r>
            <a:endParaRPr lang="ru-RU" dirty="0"/>
          </a:p>
        </p:txBody>
      </p:sp>
      <p:pic>
        <p:nvPicPr>
          <p:cNvPr id="4" name="Рисунок 3"/>
          <p:cNvPicPr>
            <a:picLocks noChangeAspect="1"/>
          </p:cNvPicPr>
          <p:nvPr/>
        </p:nvPicPr>
        <p:blipFill>
          <a:blip r:embed="rId2"/>
          <a:stretch>
            <a:fillRect/>
          </a:stretch>
        </p:blipFill>
        <p:spPr>
          <a:xfrm>
            <a:off x="10173033" y="217860"/>
            <a:ext cx="1876506" cy="1563755"/>
          </a:xfrm>
          <a:prstGeom prst="rect">
            <a:avLst/>
          </a:prstGeom>
        </p:spPr>
      </p:pic>
    </p:spTree>
    <p:extLst>
      <p:ext uri="{BB962C8B-B14F-4D97-AF65-F5344CB8AC3E}">
        <p14:creationId xmlns:p14="http://schemas.microsoft.com/office/powerpoint/2010/main" val="756432785"/>
      </p:ext>
    </p:extLst>
  </p:cSld>
  <p:clrMapOvr>
    <a:masterClrMapping/>
  </p:clrMapOvr>
  <p:transition>
    <p:wipe dir="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1426" name="Picture 2" descr="https://neurowiki2012.wikispaces.com/file/view/PregnancyThyroid.jpg/313004772/PregnancyThyroid.jpg"/>
          <p:cNvPicPr>
            <a:picLocks noChangeAspect="1" noChangeArrowheads="1"/>
          </p:cNvPicPr>
          <p:nvPr/>
        </p:nvPicPr>
        <p:blipFill>
          <a:blip r:embed="rId2" cstate="print"/>
          <a:srcRect/>
          <a:stretch>
            <a:fillRect/>
          </a:stretch>
        </p:blipFill>
        <p:spPr bwMode="auto">
          <a:xfrm>
            <a:off x="6814868" y="381001"/>
            <a:ext cx="3853132" cy="2116667"/>
          </a:xfrm>
          <a:prstGeom prst="rect">
            <a:avLst/>
          </a:prstGeom>
          <a:ln>
            <a:noFill/>
          </a:ln>
          <a:effectLst>
            <a:softEdge rad="112500"/>
          </a:effectLst>
        </p:spPr>
      </p:pic>
      <p:graphicFrame>
        <p:nvGraphicFramePr>
          <p:cNvPr id="4" name="Group 107"/>
          <p:cNvGraphicFramePr>
            <a:graphicFrameLocks noGrp="1"/>
          </p:cNvGraphicFramePr>
          <p:nvPr>
            <p:extLst/>
          </p:nvPr>
        </p:nvGraphicFramePr>
        <p:xfrm>
          <a:off x="6312024" y="2520348"/>
          <a:ext cx="5544616" cy="4039141"/>
        </p:xfrm>
        <a:graphic>
          <a:graphicData uri="http://schemas.openxmlformats.org/drawingml/2006/table">
            <a:tbl>
              <a:tblPr/>
              <a:tblGrid>
                <a:gridCol w="1224136">
                  <a:extLst>
                    <a:ext uri="{9D8B030D-6E8A-4147-A177-3AD203B41FA5}">
                      <a16:colId xmlns:a16="http://schemas.microsoft.com/office/drawing/2014/main" xmlns="" val="20000"/>
                    </a:ext>
                  </a:extLst>
                </a:gridCol>
                <a:gridCol w="4320480">
                  <a:extLst>
                    <a:ext uri="{9D8B030D-6E8A-4147-A177-3AD203B41FA5}">
                      <a16:colId xmlns:a16="http://schemas.microsoft.com/office/drawing/2014/main" xmlns="" val="20001"/>
                    </a:ext>
                  </a:extLst>
                </a:gridCol>
              </a:tblGrid>
              <a:tr h="4937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Arial Unicode MS" pitchFamily="34" charset="-128"/>
                          <a:cs typeface="Arial Unicode MS" pitchFamily="34" charset="-128"/>
                        </a:rPr>
                        <a:t>7 – 9</a:t>
                      </a:r>
                      <a:r>
                        <a:rPr kumimoji="0" lang="ro-RO" sz="2000" b="1" i="0" u="none" strike="noStrike" cap="none" normalizeH="0" baseline="0" dirty="0" smtClean="0">
                          <a:ln>
                            <a:noFill/>
                          </a:ln>
                          <a:solidFill>
                            <a:schemeClr val="tx1"/>
                          </a:solidFill>
                          <a:effectLst/>
                          <a:latin typeface="+mn-lt"/>
                          <a:ea typeface="Arial Unicode MS" pitchFamily="34" charset="-128"/>
                          <a:cs typeface="Arial Unicode MS" pitchFamily="34" charset="-128"/>
                        </a:rPr>
                        <a:t> s</a:t>
                      </a:r>
                      <a:endParaRPr kumimoji="0" lang="en-US" sz="2000" b="1" i="0" u="none" strike="noStrike" cap="none" normalizeH="0" baseline="0" dirty="0" smtClean="0">
                        <a:ln>
                          <a:noFill/>
                        </a:ln>
                        <a:solidFill>
                          <a:schemeClr val="tx1"/>
                        </a:solidFill>
                        <a:effectLst/>
                        <a:latin typeface="+mn-lt"/>
                        <a:ea typeface="Arial Unicode MS" pitchFamily="34" charset="-128"/>
                        <a:cs typeface="Arial Unicode MS" pitchFamily="34" charset="-128"/>
                      </a:endParaRPr>
                    </a:p>
                  </a:txBody>
                  <a:tcPr marT="40640" marB="406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2000" b="1" i="0" u="none" strike="noStrike" cap="none" normalizeH="0" baseline="0" dirty="0" smtClean="0">
                          <a:ln>
                            <a:noFill/>
                          </a:ln>
                          <a:solidFill>
                            <a:schemeClr val="tx1"/>
                          </a:solidFill>
                          <a:effectLst/>
                          <a:latin typeface="+mn-lt"/>
                          <a:ea typeface="Arial Unicode MS" pitchFamily="34" charset="-128"/>
                          <a:cs typeface="Arial Unicode MS" pitchFamily="34" charset="-128"/>
                        </a:rPr>
                        <a:t>Începe formare</a:t>
                      </a:r>
                      <a:r>
                        <a:rPr kumimoji="0" lang="ro-RO" sz="2000" b="0" i="0" u="none" strike="noStrike" cap="none" normalizeH="0" baseline="0" dirty="0" smtClean="0">
                          <a:ln>
                            <a:noFill/>
                          </a:ln>
                          <a:solidFill>
                            <a:schemeClr val="tx1"/>
                          </a:solidFill>
                          <a:effectLst/>
                          <a:latin typeface="+mn-lt"/>
                          <a:ea typeface="Arial Unicode MS" pitchFamily="34" charset="-128"/>
                          <a:cs typeface="Arial Unicode MS" pitchFamily="34" charset="-128"/>
                        </a:rPr>
                        <a:t>a GT</a:t>
                      </a:r>
                      <a:endParaRPr kumimoji="0" lang="en-US" sz="2000" b="0" i="0" u="none" strike="noStrike" cap="none" normalizeH="0" baseline="0" dirty="0" smtClean="0">
                        <a:ln>
                          <a:noFill/>
                        </a:ln>
                        <a:solidFill>
                          <a:srgbClr val="FFFFFF"/>
                        </a:solidFill>
                        <a:effectLst/>
                        <a:latin typeface="+mn-lt"/>
                        <a:ea typeface="Arial Unicode MS" pitchFamily="34" charset="-128"/>
                        <a:cs typeface="Arial Unicode MS" pitchFamily="34" charset="-128"/>
                      </a:endParaRPr>
                    </a:p>
                  </a:txBody>
                  <a:tcPr marT="40640" marB="406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12498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000000"/>
                        </a:solidFill>
                        <a:effectLst/>
                        <a:latin typeface="+mn-lt"/>
                        <a:ea typeface="Arial Unicode MS" pitchFamily="34" charset="-128"/>
                        <a:cs typeface="Arial Unicode MS"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n-lt"/>
                          <a:ea typeface="Arial Unicode MS" pitchFamily="34" charset="-128"/>
                          <a:cs typeface="Arial Unicode MS" pitchFamily="34" charset="-128"/>
                        </a:rPr>
                        <a:t>10</a:t>
                      </a:r>
                      <a:r>
                        <a:rPr kumimoji="0" lang="ro-RO" sz="2000" b="1" i="0" u="none" strike="noStrike" cap="none" normalizeH="0" baseline="0" dirty="0" smtClean="0">
                          <a:ln>
                            <a:noFill/>
                          </a:ln>
                          <a:solidFill>
                            <a:srgbClr val="000000"/>
                          </a:solidFill>
                          <a:effectLst/>
                          <a:latin typeface="+mn-lt"/>
                          <a:ea typeface="Arial Unicode MS" pitchFamily="34" charset="-128"/>
                          <a:cs typeface="Arial Unicode MS" pitchFamily="34" charset="-128"/>
                        </a:rPr>
                        <a:t>  s</a:t>
                      </a:r>
                      <a:endParaRPr kumimoji="0" lang="en-US" sz="2000" b="1" i="0" u="none" strike="noStrike" cap="none" normalizeH="0" baseline="0" dirty="0" smtClean="0">
                        <a:ln>
                          <a:noFill/>
                        </a:ln>
                        <a:solidFill>
                          <a:srgbClr val="000000"/>
                        </a:solidFill>
                        <a:effectLst/>
                        <a:latin typeface="+mn-lt"/>
                        <a:ea typeface="Arial Unicode MS" pitchFamily="34" charset="-128"/>
                        <a:cs typeface="Arial Unicode MS" pitchFamily="34" charset="-128"/>
                      </a:endParaRPr>
                    </a:p>
                  </a:txBody>
                  <a:tcPr marT="40640" marB="406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 TSH </a:t>
                      </a:r>
                      <a:r>
                        <a:rPr kumimoji="0" lang="ro-RO"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şi</a:t>
                      </a:r>
                      <a:r>
                        <a:rPr kumimoji="0" lang="en-US"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 T</a:t>
                      </a:r>
                      <a:r>
                        <a:rPr kumimoji="0" lang="en-US" sz="2000" b="0" i="0" u="none" strike="noStrike" cap="none" normalizeH="0" baseline="-25000" dirty="0" smtClean="0">
                          <a:ln>
                            <a:noFill/>
                          </a:ln>
                          <a:solidFill>
                            <a:srgbClr val="000000"/>
                          </a:solidFill>
                          <a:effectLst/>
                          <a:latin typeface="+mn-lt"/>
                          <a:ea typeface="Arial Unicode MS" pitchFamily="34" charset="-128"/>
                          <a:cs typeface="Arial Unicode MS" pitchFamily="34" charset="-128"/>
                        </a:rPr>
                        <a:t>4 </a:t>
                      </a:r>
                      <a:r>
                        <a:rPr kumimoji="0" lang="en-US" sz="2000" b="0" i="0" u="none" strike="noStrike" cap="none" normalizeH="0" baseline="0" dirty="0" err="1" smtClean="0">
                          <a:ln>
                            <a:noFill/>
                          </a:ln>
                          <a:solidFill>
                            <a:srgbClr val="000000"/>
                          </a:solidFill>
                          <a:effectLst/>
                          <a:latin typeface="+mn-lt"/>
                          <a:ea typeface="Arial Unicode MS" pitchFamily="34" charset="-128"/>
                          <a:cs typeface="Arial Unicode MS" pitchFamily="34" charset="-128"/>
                        </a:rPr>
                        <a:t>detectab</a:t>
                      </a:r>
                      <a:r>
                        <a:rPr kumimoji="0" lang="ro-RO"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i</a:t>
                      </a:r>
                      <a:r>
                        <a:rPr kumimoji="0" lang="en-US"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l</a:t>
                      </a:r>
                      <a:r>
                        <a:rPr kumimoji="0" lang="ro-RO"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i</a:t>
                      </a:r>
                      <a:r>
                        <a:rPr kumimoji="0" lang="en-US"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 </a:t>
                      </a:r>
                    </a:p>
                    <a:p>
                      <a:pPr marL="0" marR="0" lvl="0" indent="0" algn="ctr" defTabSz="914400" rtl="0" eaLnBrk="1" fontAlgn="base" latinLnBrk="0" hangingPunct="1">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 </a:t>
                      </a:r>
                      <a:r>
                        <a:rPr kumimoji="0" lang="ro-RO"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sunt detectabili şi foliculuii tiroidieni</a:t>
                      </a:r>
                    </a:p>
                    <a:p>
                      <a:pPr marL="0" marR="0" lvl="0" indent="0" algn="ctr" defTabSz="914400" rtl="0" eaLnBrk="1" fontAlgn="base" latinLnBrk="0" hangingPunct="1">
                        <a:lnSpc>
                          <a:spcPct val="100000"/>
                        </a:lnSpc>
                        <a:spcBef>
                          <a:spcPct val="0"/>
                        </a:spcBef>
                        <a:spcAft>
                          <a:spcPct val="0"/>
                        </a:spcAft>
                        <a:buClrTx/>
                        <a:buSzTx/>
                        <a:buFontTx/>
                        <a:buChar char="•"/>
                        <a:tabLst/>
                      </a:pPr>
                      <a:r>
                        <a:rPr kumimoji="0" lang="ro-RO"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Începe captarea I</a:t>
                      </a:r>
                      <a:r>
                        <a:rPr kumimoji="0" lang="en-US"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 </a:t>
                      </a:r>
                    </a:p>
                  </a:txBody>
                  <a:tcPr marT="40640" marB="406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6567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n-lt"/>
                          <a:ea typeface="Arial Unicode MS" pitchFamily="34" charset="-128"/>
                          <a:cs typeface="Arial Unicode MS" pitchFamily="34" charset="-128"/>
                        </a:rPr>
                        <a:t>17</a:t>
                      </a:r>
                      <a:r>
                        <a:rPr kumimoji="0" lang="ro-RO" sz="2000" b="1" i="0" u="none" strike="noStrike" cap="none" normalizeH="0" baseline="0" dirty="0" smtClean="0">
                          <a:ln>
                            <a:noFill/>
                          </a:ln>
                          <a:solidFill>
                            <a:srgbClr val="000000"/>
                          </a:solidFill>
                          <a:effectLst/>
                          <a:latin typeface="+mn-lt"/>
                          <a:ea typeface="Arial Unicode MS" pitchFamily="34" charset="-128"/>
                          <a:cs typeface="Arial Unicode MS" pitchFamily="34" charset="-128"/>
                        </a:rPr>
                        <a:t> s</a:t>
                      </a:r>
                      <a:endParaRPr kumimoji="0" lang="en-US" sz="2000" b="1" i="0" u="none" strike="noStrike" cap="none" normalizeH="0" baseline="0" dirty="0" smtClean="0">
                        <a:ln>
                          <a:noFill/>
                        </a:ln>
                        <a:solidFill>
                          <a:srgbClr val="000000"/>
                        </a:solidFill>
                        <a:effectLst/>
                        <a:latin typeface="+mn-lt"/>
                        <a:ea typeface="Arial Unicode MS" pitchFamily="34" charset="-128"/>
                        <a:cs typeface="Arial Unicode MS" pitchFamily="34" charset="-128"/>
                      </a:endParaRPr>
                    </a:p>
                  </a:txBody>
                  <a:tcPr marT="40640" marB="406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 </a:t>
                      </a:r>
                      <a:r>
                        <a:rPr kumimoji="0" lang="ro-RO" sz="2000" b="1" i="0" u="none" strike="noStrike" cap="none" normalizeH="0" baseline="0" dirty="0" smtClean="0">
                          <a:ln>
                            <a:noFill/>
                          </a:ln>
                          <a:solidFill>
                            <a:srgbClr val="000000"/>
                          </a:solidFill>
                          <a:effectLst/>
                          <a:latin typeface="+mn-lt"/>
                          <a:ea typeface="Arial Unicode MS" pitchFamily="34" charset="-128"/>
                          <a:cs typeface="Arial Unicode MS" pitchFamily="34" charset="-128"/>
                        </a:rPr>
                        <a:t>Maturitate structurală </a:t>
                      </a:r>
                      <a:r>
                        <a:rPr kumimoji="0" lang="ro-RO"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a glandei tiroide</a:t>
                      </a:r>
                      <a:r>
                        <a:rPr kumimoji="0" lang="en-US"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 </a:t>
                      </a:r>
                    </a:p>
                  </a:txBody>
                  <a:tcPr marT="40640" marB="406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160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000000"/>
                        </a:solidFill>
                        <a:effectLst/>
                        <a:latin typeface="+mn-lt"/>
                        <a:ea typeface="Arial Unicode MS" pitchFamily="34" charset="-128"/>
                        <a:cs typeface="Arial Unicode MS"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n-lt"/>
                          <a:ea typeface="Arial Unicode MS" pitchFamily="34" charset="-128"/>
                          <a:cs typeface="Arial Unicode MS" pitchFamily="34" charset="-128"/>
                        </a:rPr>
                        <a:t>18 – 40</a:t>
                      </a:r>
                      <a:r>
                        <a:rPr kumimoji="0" lang="ro-RO" sz="2000" b="1" i="0" u="none" strike="noStrike" cap="none" normalizeH="0" baseline="0" dirty="0" smtClean="0">
                          <a:ln>
                            <a:noFill/>
                          </a:ln>
                          <a:solidFill>
                            <a:srgbClr val="000000"/>
                          </a:solidFill>
                          <a:effectLst/>
                          <a:latin typeface="+mn-lt"/>
                          <a:ea typeface="Arial Unicode MS" pitchFamily="34" charset="-128"/>
                          <a:cs typeface="Arial Unicode MS" pitchFamily="34" charset="-128"/>
                        </a:rPr>
                        <a:t> s</a:t>
                      </a:r>
                      <a:endParaRPr kumimoji="0" lang="en-US" sz="2000" b="1" i="0" u="none" strike="noStrike" cap="none" normalizeH="0" baseline="0" dirty="0" smtClean="0">
                        <a:ln>
                          <a:noFill/>
                        </a:ln>
                        <a:solidFill>
                          <a:srgbClr val="000000"/>
                        </a:solidFill>
                        <a:effectLst/>
                        <a:latin typeface="+mn-lt"/>
                        <a:ea typeface="Arial Unicode MS" pitchFamily="34" charset="-128"/>
                        <a:cs typeface="Arial Unicode MS" pitchFamily="34" charset="-128"/>
                      </a:endParaRPr>
                    </a:p>
                  </a:txBody>
                  <a:tcPr marT="40640" marB="406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 Matura</a:t>
                      </a:r>
                      <a:r>
                        <a:rPr kumimoji="0" lang="ro-RO"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rea</a:t>
                      </a:r>
                      <a:r>
                        <a:rPr kumimoji="0" lang="en-US"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 </a:t>
                      </a:r>
                      <a:r>
                        <a:rPr kumimoji="0" lang="ro-RO"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 producerii</a:t>
                      </a:r>
                      <a:r>
                        <a:rPr kumimoji="0" lang="en-US"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 TRH</a:t>
                      </a:r>
                    </a:p>
                    <a:p>
                      <a:pPr marL="0" marR="0" lvl="0" indent="0" algn="ctr" defTabSz="914400" rtl="0" eaLnBrk="1" fontAlgn="base" latinLnBrk="0" hangingPunct="1">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 </a:t>
                      </a:r>
                      <a:r>
                        <a:rPr kumimoji="0" lang="ro-RO"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Funcţia hipofizară fetală</a:t>
                      </a:r>
                      <a:r>
                        <a:rPr kumimoji="0" lang="en-US"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 </a:t>
                      </a:r>
                    </a:p>
                    <a:p>
                      <a:pPr marL="0" marR="0" lvl="0" indent="0" algn="ctr" defTabSz="914400" rtl="0" eaLnBrk="1" fontAlgn="base" latinLnBrk="0" hangingPunct="1">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 </a:t>
                      </a:r>
                      <a:r>
                        <a:rPr kumimoji="0" lang="ro-RO" sz="2000" b="0" i="0" u="none" strike="noStrike" cap="none" normalizeH="0" baseline="0" dirty="0" smtClean="0">
                          <a:ln>
                            <a:noFill/>
                          </a:ln>
                          <a:solidFill>
                            <a:srgbClr val="000000"/>
                          </a:solidFill>
                          <a:effectLst/>
                          <a:latin typeface="+mn-lt"/>
                          <a:ea typeface="Arial Unicode MS" pitchFamily="34" charset="-128"/>
                          <a:cs typeface="Arial Unicode MS" pitchFamily="34" charset="-128"/>
                        </a:rPr>
                        <a:t>Tiroida fătului răspunde la stimularea cu TSH</a:t>
                      </a:r>
                      <a:endParaRPr kumimoji="0" lang="en-US" sz="2000" b="0" i="0" u="none" strike="noStrike" cap="none" normalizeH="0" baseline="0" dirty="0" smtClean="0">
                        <a:ln>
                          <a:noFill/>
                        </a:ln>
                        <a:solidFill>
                          <a:srgbClr val="000000"/>
                        </a:solidFill>
                        <a:effectLst/>
                        <a:latin typeface="+mn-lt"/>
                        <a:ea typeface="Arial Unicode MS" pitchFamily="34" charset="-128"/>
                        <a:cs typeface="Arial Unicode MS" pitchFamily="34" charset="-128"/>
                      </a:endParaRPr>
                    </a:p>
                  </a:txBody>
                  <a:tcPr marT="40640" marB="406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bl>
          </a:graphicData>
        </a:graphic>
      </p:graphicFrame>
      <p:pic>
        <p:nvPicPr>
          <p:cNvPr id="5" name="Picture 15" descr="change9"/>
          <p:cNvPicPr>
            <a:picLocks noChangeAspect="1" noChangeArrowheads="1"/>
          </p:cNvPicPr>
          <p:nvPr/>
        </p:nvPicPr>
        <p:blipFill>
          <a:blip r:embed="rId3" cstate="print"/>
          <a:srcRect l="14073" t="1970" r="17088" b="30530"/>
          <a:stretch>
            <a:fillRect/>
          </a:stretch>
        </p:blipFill>
        <p:spPr>
          <a:xfrm>
            <a:off x="839416" y="407582"/>
            <a:ext cx="4395962" cy="5441244"/>
          </a:xfrm>
          <a:prstGeom prst="rect">
            <a:avLst/>
          </a:prstGeom>
          <a:noFill/>
        </p:spPr>
      </p:pic>
      <p:sp>
        <p:nvSpPr>
          <p:cNvPr id="6" name="Скругленный прямоугольник 5"/>
          <p:cNvSpPr/>
          <p:nvPr/>
        </p:nvSpPr>
        <p:spPr bwMode="auto">
          <a:xfrm>
            <a:off x="263352" y="5733256"/>
            <a:ext cx="6048672" cy="897698"/>
          </a:xfrm>
          <a:prstGeom prst="roundRect">
            <a:avLst/>
          </a:prstGeom>
          <a:solidFill>
            <a:schemeClr val="accent1">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81280" tIns="40640" rIns="81280" bIns="40640" numCol="1" rtlCol="0" anchor="t" anchorCtr="0" compatLnSpc="1">
            <a:prstTxWarp prst="textNoShape">
              <a:avLst/>
            </a:prstTxWarp>
          </a:bodyPr>
          <a:lstStyle/>
          <a:p>
            <a:r>
              <a:rPr lang="ro-RO" sz="2133" b="1" dirty="0"/>
              <a:t>Prima ½ de sarcină </a:t>
            </a:r>
            <a:r>
              <a:rPr lang="ro-RO" sz="2133" dirty="0"/>
              <a:t>GT fetală </a:t>
            </a:r>
            <a:r>
              <a:rPr lang="ro-RO" sz="2133" b="1" dirty="0" smtClean="0"/>
              <a:t>nu </a:t>
            </a:r>
            <a:r>
              <a:rPr lang="ro-RO" sz="2133" b="1" dirty="0"/>
              <a:t>funcționează </a:t>
            </a:r>
            <a:endParaRPr lang="ro-RO" sz="2133" b="1" dirty="0" smtClean="0"/>
          </a:p>
          <a:p>
            <a:r>
              <a:rPr lang="ro-RO" sz="2133" dirty="0" smtClean="0"/>
              <a:t>și </a:t>
            </a:r>
            <a:r>
              <a:rPr lang="ro-RO" sz="2133" b="1" dirty="0"/>
              <a:t>dezvoltarea</a:t>
            </a:r>
            <a:r>
              <a:rPr lang="ro-RO" sz="2133" dirty="0"/>
              <a:t> </a:t>
            </a:r>
            <a:r>
              <a:rPr lang="ro-RO" sz="2133" dirty="0" smtClean="0"/>
              <a:t>fătului </a:t>
            </a:r>
            <a:r>
              <a:rPr lang="ro-RO" sz="2133" b="1" dirty="0"/>
              <a:t>depinde de nivelul HT materni</a:t>
            </a:r>
            <a:endParaRPr lang="ru-RU" sz="2133" b="1" dirty="0"/>
          </a:p>
          <a:p>
            <a:pPr defTabSz="812810" fontAlgn="base">
              <a:spcBef>
                <a:spcPct val="0"/>
              </a:spcBef>
              <a:spcAft>
                <a:spcPct val="0"/>
              </a:spcAft>
            </a:pPr>
            <a:endParaRPr lang="ru-RU" sz="2489" dirty="0">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3368998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74395"/>
          </a:xfrm>
        </p:spPr>
        <p:txBody>
          <a:bodyPr>
            <a:normAutofit/>
          </a:bodyPr>
          <a:lstStyle/>
          <a:p>
            <a:r>
              <a:rPr lang="ro-RO" sz="2800" b="1" i="1" dirty="0">
                <a:solidFill>
                  <a:srgbClr val="FF0000"/>
                </a:solidFill>
              </a:rPr>
              <a:t>Care sunt recomandările pentru aportul de Iod în sarcină?</a:t>
            </a:r>
            <a:endParaRPr lang="ru-RU" sz="2800" b="1" i="1" dirty="0">
              <a:solidFill>
                <a:srgbClr val="FF0000"/>
              </a:solidFill>
            </a:endParaRPr>
          </a:p>
        </p:txBody>
      </p:sp>
      <p:sp>
        <p:nvSpPr>
          <p:cNvPr id="4" name="Скругленный прямоугольник 3"/>
          <p:cNvSpPr/>
          <p:nvPr/>
        </p:nvSpPr>
        <p:spPr>
          <a:xfrm>
            <a:off x="1271464" y="1484784"/>
            <a:ext cx="9865096" cy="12961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o-RO" sz="2000" b="1" cap="all" dirty="0">
                <a:solidFill>
                  <a:srgbClr val="002060"/>
                </a:solidFill>
              </a:rPr>
              <a:t>Recomandarea 5: </a:t>
            </a:r>
          </a:p>
          <a:p>
            <a:r>
              <a:rPr lang="ro-RO" sz="2000" b="1" dirty="0">
                <a:solidFill>
                  <a:srgbClr val="FF0000"/>
                </a:solidFill>
              </a:rPr>
              <a:t>Necesarul zilnic </a:t>
            </a:r>
            <a:r>
              <a:rPr lang="ro-RO" sz="2000" dirty="0">
                <a:solidFill>
                  <a:schemeClr val="tx1"/>
                </a:solidFill>
              </a:rPr>
              <a:t>de Iod pe parcursul sarcinii este de  </a:t>
            </a:r>
            <a:r>
              <a:rPr lang="ro-RO" sz="2000" b="1" dirty="0">
                <a:solidFill>
                  <a:srgbClr val="FF0000"/>
                </a:solidFill>
              </a:rPr>
              <a:t>250</a:t>
            </a:r>
            <a:r>
              <a:rPr lang="el-GR" sz="2000" b="1" dirty="0">
                <a:solidFill>
                  <a:srgbClr val="FF0000"/>
                </a:solidFill>
                <a:latin typeface="Calibri"/>
                <a:cs typeface="Calibri"/>
              </a:rPr>
              <a:t>μ</a:t>
            </a:r>
            <a:r>
              <a:rPr lang="ro-RO" sz="2000" b="1" dirty="0">
                <a:solidFill>
                  <a:srgbClr val="FF0000"/>
                </a:solidFill>
              </a:rPr>
              <a:t>g </a:t>
            </a:r>
            <a:r>
              <a:rPr lang="ro-RO" sz="2000" dirty="0">
                <a:solidFill>
                  <a:schemeClr val="tx1"/>
                </a:solidFill>
              </a:rPr>
              <a:t>de Iod. Atingerea dozei totale, poate fi variată și depinde  de strategiile  țării de origine. B-1</a:t>
            </a:r>
          </a:p>
          <a:p>
            <a:pPr algn="ctr"/>
            <a:r>
              <a:rPr lang="ro-RO" dirty="0">
                <a:solidFill>
                  <a:schemeClr val="tx1"/>
                </a:solidFill>
              </a:rPr>
              <a:t> </a:t>
            </a:r>
            <a:endParaRPr lang="ru-RU" dirty="0">
              <a:solidFill>
                <a:schemeClr val="tx1"/>
              </a:solidFill>
            </a:endParaRPr>
          </a:p>
        </p:txBody>
      </p:sp>
      <p:sp>
        <p:nvSpPr>
          <p:cNvPr id="5" name="Скругленный прямоугольник 4"/>
          <p:cNvSpPr/>
          <p:nvPr/>
        </p:nvSpPr>
        <p:spPr>
          <a:xfrm>
            <a:off x="1271464" y="3140968"/>
            <a:ext cx="9865096" cy="17281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o-RO" sz="2000" b="1" cap="all" dirty="0">
              <a:solidFill>
                <a:srgbClr val="002060"/>
              </a:solidFill>
            </a:endParaRPr>
          </a:p>
          <a:p>
            <a:pPr algn="just"/>
            <a:r>
              <a:rPr lang="ro-RO" sz="2000" b="1" cap="all" dirty="0">
                <a:solidFill>
                  <a:srgbClr val="002060"/>
                </a:solidFill>
              </a:rPr>
              <a:t>Recomandarea 6: </a:t>
            </a:r>
          </a:p>
          <a:p>
            <a:r>
              <a:rPr lang="ro-RO" sz="2000" dirty="0">
                <a:solidFill>
                  <a:schemeClr val="tx1"/>
                </a:solidFill>
              </a:rPr>
              <a:t>In majoritatea regiunilor inclusiv USA  (zona cu aport suficient de iod) femeile care planifică sarcina sau sunt insărcinate trebuie să-și suplimenteze dieta cu 150 </a:t>
            </a:r>
            <a:r>
              <a:rPr lang="el-GR" sz="2000" dirty="0">
                <a:solidFill>
                  <a:schemeClr val="tx1"/>
                </a:solidFill>
                <a:latin typeface="Calibri"/>
                <a:cs typeface="Calibri"/>
              </a:rPr>
              <a:t>μ</a:t>
            </a:r>
            <a:r>
              <a:rPr lang="ro-RO" sz="2000" dirty="0">
                <a:solidFill>
                  <a:schemeClr val="tx1"/>
                </a:solidFill>
              </a:rPr>
              <a:t>g de Iod</a:t>
            </a:r>
            <a:r>
              <a:rPr lang="ro-RO" sz="2000" dirty="0">
                <a:solidFill>
                  <a:srgbClr val="FF0000"/>
                </a:solidFill>
              </a:rPr>
              <a:t>.  </a:t>
            </a:r>
            <a:r>
              <a:rPr lang="ro-RO" sz="2000" b="1" dirty="0">
                <a:solidFill>
                  <a:srgbClr val="FF0000"/>
                </a:solidFill>
              </a:rPr>
              <a:t>Timpul optim de inițiere a </a:t>
            </a:r>
            <a:r>
              <a:rPr lang="ro-RO" sz="2000" b="1" dirty="0">
                <a:solidFill>
                  <a:schemeClr val="tx1"/>
                </a:solidFill>
              </a:rPr>
              <a:t>suplimentării cu Iod -  cu </a:t>
            </a:r>
            <a:r>
              <a:rPr lang="ro-RO" sz="2000" b="1" dirty="0">
                <a:solidFill>
                  <a:srgbClr val="FF0000"/>
                </a:solidFill>
              </a:rPr>
              <a:t>3 saptamini inainte de concepere</a:t>
            </a:r>
            <a:r>
              <a:rPr lang="ro-RO" sz="2000" b="1" dirty="0">
                <a:solidFill>
                  <a:schemeClr val="tx1"/>
                </a:solidFill>
              </a:rPr>
              <a:t>. </a:t>
            </a:r>
            <a:r>
              <a:rPr lang="ro-RO" sz="2000" dirty="0">
                <a:solidFill>
                  <a:schemeClr val="tx1"/>
                </a:solidFill>
              </a:rPr>
              <a:t>B-1</a:t>
            </a:r>
          </a:p>
          <a:p>
            <a:pPr algn="ctr"/>
            <a:r>
              <a:rPr lang="ro-RO" dirty="0">
                <a:solidFill>
                  <a:schemeClr val="tx1"/>
                </a:solidFill>
              </a:rPr>
              <a:t> </a:t>
            </a:r>
            <a:endParaRPr lang="ru-RU" dirty="0">
              <a:solidFill>
                <a:schemeClr val="tx1"/>
              </a:solidFill>
            </a:endParaRPr>
          </a:p>
        </p:txBody>
      </p:sp>
      <p:sp>
        <p:nvSpPr>
          <p:cNvPr id="6" name="Скругленный прямоугольник 5"/>
          <p:cNvSpPr/>
          <p:nvPr/>
        </p:nvSpPr>
        <p:spPr>
          <a:xfrm>
            <a:off x="1271464" y="5229200"/>
            <a:ext cx="9865096" cy="1152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o-RO" sz="2000" b="1" cap="all" dirty="0">
              <a:solidFill>
                <a:srgbClr val="002060"/>
              </a:solidFill>
            </a:endParaRPr>
          </a:p>
          <a:p>
            <a:pPr algn="just"/>
            <a:r>
              <a:rPr lang="ro-RO" sz="2000" b="1" cap="all" dirty="0">
                <a:solidFill>
                  <a:srgbClr val="002060"/>
                </a:solidFill>
              </a:rPr>
              <a:t>Recomandarea 8: </a:t>
            </a:r>
          </a:p>
          <a:p>
            <a:r>
              <a:rPr lang="ro-RO" sz="2000" b="1" dirty="0">
                <a:solidFill>
                  <a:schemeClr val="tx1"/>
                </a:solidFill>
              </a:rPr>
              <a:t>Nu este necesară suplimentarea cu Iod </a:t>
            </a:r>
            <a:r>
              <a:rPr lang="ro-RO" sz="2000" dirty="0">
                <a:solidFill>
                  <a:schemeClr val="tx1"/>
                </a:solidFill>
              </a:rPr>
              <a:t>la femeile care administrează tratament pentru </a:t>
            </a:r>
            <a:r>
              <a:rPr lang="ro-RO" sz="2000" b="1" dirty="0">
                <a:solidFill>
                  <a:schemeClr val="tx1"/>
                </a:solidFill>
              </a:rPr>
              <a:t>hipertiroidie sau cele care  primesc LT4</a:t>
            </a:r>
            <a:r>
              <a:rPr lang="ro-RO" sz="2000" dirty="0">
                <a:solidFill>
                  <a:schemeClr val="tx1"/>
                </a:solidFill>
              </a:rPr>
              <a:t>.  C-2</a:t>
            </a:r>
          </a:p>
          <a:p>
            <a:pPr algn="ctr"/>
            <a:r>
              <a:rPr lang="ro-RO" dirty="0">
                <a:solidFill>
                  <a:schemeClr val="tx1"/>
                </a:solidFill>
              </a:rPr>
              <a:t> </a:t>
            </a:r>
            <a:endParaRPr lang="ru-RU" dirty="0">
              <a:solidFill>
                <a:schemeClr val="tx1"/>
              </a:solidFill>
            </a:endParaRPr>
          </a:p>
        </p:txBody>
      </p:sp>
    </p:spTree>
    <p:extLst>
      <p:ext uri="{BB962C8B-B14F-4D97-AF65-F5344CB8AC3E}">
        <p14:creationId xmlns:p14="http://schemas.microsoft.com/office/powerpoint/2010/main" val="314593029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2FA9C-953C-D543-90C6-900F7FBA3414}"/>
              </a:ext>
            </a:extLst>
          </p:cNvPr>
          <p:cNvSpPr>
            <a:spLocks noGrp="1"/>
          </p:cNvSpPr>
          <p:nvPr>
            <p:ph type="title"/>
          </p:nvPr>
        </p:nvSpPr>
        <p:spPr>
          <a:xfrm>
            <a:off x="838200" y="365125"/>
            <a:ext cx="10515600" cy="605031"/>
          </a:xfrm>
        </p:spPr>
        <p:txBody>
          <a:bodyPr>
            <a:normAutofit/>
          </a:bodyPr>
          <a:lstStyle/>
          <a:p>
            <a:r>
              <a:rPr lang="x-none" sz="3600" b="1" dirty="0">
                <a:solidFill>
                  <a:srgbClr val="691920"/>
                </a:solidFill>
              </a:rPr>
              <a:t>Formațiuni nodulare ale glandei tiroide la copii</a:t>
            </a:r>
            <a:endParaRPr lang="x-none" sz="3600" dirty="0"/>
          </a:p>
        </p:txBody>
      </p:sp>
      <p:sp>
        <p:nvSpPr>
          <p:cNvPr id="3" name="Content Placeholder 2">
            <a:extLst>
              <a:ext uri="{FF2B5EF4-FFF2-40B4-BE49-F238E27FC236}">
                <a16:creationId xmlns:a16="http://schemas.microsoft.com/office/drawing/2014/main" xmlns="" id="{87E84734-21BD-974F-84B1-51324CF433B1}"/>
              </a:ext>
            </a:extLst>
          </p:cNvPr>
          <p:cNvSpPr>
            <a:spLocks noGrp="1"/>
          </p:cNvSpPr>
          <p:nvPr>
            <p:ph sz="half" idx="1"/>
          </p:nvPr>
        </p:nvSpPr>
        <p:spPr>
          <a:xfrm>
            <a:off x="675197" y="3054038"/>
            <a:ext cx="6738179" cy="3762002"/>
          </a:xfrm>
        </p:spPr>
        <p:txBody>
          <a:bodyPr>
            <a:noAutofit/>
          </a:bodyPr>
          <a:lstStyle/>
          <a:p>
            <a:pPr marL="0" indent="0">
              <a:buNone/>
            </a:pPr>
            <a:r>
              <a:rPr lang="en-US" sz="1600" dirty="0" err="1">
                <a:latin typeface="Calibri" panose="020F0502020204030204" pitchFamily="34" charset="0"/>
                <a:ea typeface="Calibri" panose="020F0502020204030204" pitchFamily="34" charset="0"/>
                <a:cs typeface="Times New Roman" panose="02020603050405020304" pitchFamily="18" charset="0"/>
              </a:rPr>
              <a:t>F</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actori</a:t>
            </a:r>
            <a:r>
              <a:rPr lang="en-US" sz="1600" dirty="0">
                <a:effectLst/>
                <a:latin typeface="Calibri" panose="020F0502020204030204" pitchFamily="34" charset="0"/>
                <a:ea typeface="Calibri" panose="020F0502020204030204" pitchFamily="34" charset="0"/>
                <a:cs typeface="Times New Roman" panose="02020603050405020304" pitchFamily="18" charset="0"/>
              </a:rPr>
              <a:t> de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risc</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asociați</a:t>
            </a:r>
            <a:r>
              <a:rPr lang="en-US" sz="1600" dirty="0">
                <a:effectLst/>
                <a:latin typeface="Calibri" panose="020F0502020204030204" pitchFamily="34" charset="0"/>
                <a:ea typeface="Calibri" panose="020F0502020204030204" pitchFamily="34" charset="0"/>
                <a:cs typeface="Times New Roman" panose="02020603050405020304" pitchFamily="18" charset="0"/>
              </a:rPr>
              <a:t> cu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incidența</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crescută</a:t>
            </a:r>
            <a:r>
              <a:rPr lang="en-US" sz="1600" dirty="0">
                <a:effectLst/>
                <a:latin typeface="Calibri" panose="020F0502020204030204" pitchFamily="34" charset="0"/>
                <a:ea typeface="Calibri" panose="020F0502020204030204" pitchFamily="34" charset="0"/>
                <a:cs typeface="Times New Roman" panose="02020603050405020304" pitchFamily="18" charset="0"/>
              </a:rPr>
              <a:t> a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nodulilor</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tiroidieni</a:t>
            </a:r>
            <a:r>
              <a:rPr lang="en-US" sz="1600" dirty="0">
                <a:effectLst/>
                <a:latin typeface="Calibri" panose="020F0502020204030204" pitchFamily="34" charset="0"/>
                <a:ea typeface="Calibri" panose="020F0502020204030204" pitchFamily="34" charset="0"/>
                <a:cs typeface="Times New Roman" panose="02020603050405020304" pitchFamily="18" charset="0"/>
              </a:rPr>
              <a:t> la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copii</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endParaRPr lang="x-none"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d</a:t>
            </a:r>
            <a:r>
              <a:rPr lang="en-US"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eficit de </a:t>
            </a:r>
            <a:r>
              <a:rPr lang="en-US" sz="16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iod</a:t>
            </a:r>
            <a:endParaRPr lang="en-US"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r>
              <a:rPr lang="en-US"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a:t>
            </a:r>
            <a:r>
              <a:rPr lang="en-US" sz="16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expunere</a:t>
            </a:r>
            <a:r>
              <a:rPr lang="en-US"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la </a:t>
            </a:r>
            <a:r>
              <a:rPr lang="en-US" sz="16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radiații</a:t>
            </a:r>
            <a:r>
              <a:rPr lang="en-US"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ionizante</a:t>
            </a:r>
            <a:endParaRPr lang="en-US"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r>
              <a:rPr lang="en-US"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a:t>
            </a:r>
            <a:r>
              <a:rPr lang="en-US" sz="16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istoric</a:t>
            </a:r>
            <a:r>
              <a:rPr lang="en-US"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de </a:t>
            </a:r>
            <a:r>
              <a:rPr lang="en-US" sz="16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boală</a:t>
            </a:r>
            <a:r>
              <a:rPr lang="en-US"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tiroidiană</a:t>
            </a:r>
            <a:r>
              <a:rPr lang="en-US"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lvl="1" indent="0">
              <a:buNone/>
            </a:pPr>
            <a:r>
              <a:rPr lang="en-US"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a:t>
            </a:r>
            <a:r>
              <a:rPr lang="en-US" sz="16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sindroame</a:t>
            </a:r>
            <a:r>
              <a:rPr lang="en-US"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genetice</a:t>
            </a:r>
            <a:endParaRPr lang="x-none"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La </a:t>
            </a:r>
            <a:r>
              <a:rPr lang="en-US" sz="1600" dirty="0" err="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risc</a:t>
            </a:r>
            <a:r>
              <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înalt</a:t>
            </a:r>
            <a:r>
              <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sunt </a:t>
            </a:r>
            <a:r>
              <a:rPr lang="en-US" sz="1600" dirty="0" err="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copiii</a:t>
            </a:r>
            <a:r>
              <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care au </a:t>
            </a:r>
            <a:r>
              <a:rPr lang="en-US" sz="1600" dirty="0" err="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suportat</a:t>
            </a:r>
            <a:r>
              <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terapii</a:t>
            </a:r>
            <a:r>
              <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cu </a:t>
            </a:r>
            <a:r>
              <a:rPr lang="en-US" sz="1600" dirty="0" err="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iradiere</a:t>
            </a:r>
            <a:r>
              <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pentru</a:t>
            </a:r>
            <a:r>
              <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cancer, </a:t>
            </a:r>
            <a:r>
              <a:rPr lang="en-US" sz="1600" dirty="0" err="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leucemie</a:t>
            </a:r>
            <a:r>
              <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limfom</a:t>
            </a:r>
            <a:r>
              <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Hodgkin, </a:t>
            </a:r>
            <a:r>
              <a:rPr lang="en-US" sz="1600" dirty="0" err="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tumori</a:t>
            </a:r>
            <a:r>
              <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SNC.</a:t>
            </a:r>
            <a:endParaRPr lang="x-none"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600" dirty="0" err="1">
                <a:effectLst/>
                <a:latin typeface="Calibri" panose="020F0502020204030204" pitchFamily="34" charset="0"/>
                <a:ea typeface="Calibri" panose="020F0502020204030204" pitchFamily="34" charset="0"/>
                <a:cs typeface="Times New Roman" panose="02020603050405020304" pitchFamily="18" charset="0"/>
              </a:rPr>
              <a:t>Nodulii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tiroidieni</a:t>
            </a:r>
            <a:r>
              <a:rPr lang="en-US" sz="1600" dirty="0">
                <a:effectLst/>
                <a:latin typeface="Calibri" panose="020F0502020204030204" pitchFamily="34" charset="0"/>
                <a:ea typeface="Calibri" panose="020F0502020204030204" pitchFamily="34" charset="0"/>
                <a:cs typeface="Times New Roman" panose="02020603050405020304" pitchFamily="18" charset="0"/>
              </a:rPr>
              <a:t> se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dezvoltă</a:t>
            </a:r>
            <a:r>
              <a:rPr lang="en-US" sz="1600" dirty="0">
                <a:effectLst/>
                <a:latin typeface="Calibri" panose="020F0502020204030204" pitchFamily="34" charset="0"/>
                <a:ea typeface="Calibri" panose="020F0502020204030204" pitchFamily="34" charset="0"/>
                <a:cs typeface="Times New Roman" panose="02020603050405020304" pitchFamily="18" charset="0"/>
              </a:rPr>
              <a:t> la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supraviețuitorii</a:t>
            </a:r>
            <a:r>
              <a:rPr lang="en-US" sz="1600" dirty="0">
                <a:effectLst/>
                <a:latin typeface="Calibri" panose="020F0502020204030204" pitchFamily="34" charset="0"/>
                <a:ea typeface="Calibri" panose="020F0502020204030204" pitchFamily="34" charset="0"/>
                <a:cs typeface="Times New Roman" panose="02020603050405020304" pitchFamily="18" charset="0"/>
              </a:rPr>
              <a:t> cu cancer cu o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rată</a:t>
            </a:r>
            <a:r>
              <a:rPr lang="en-US" sz="1600" dirty="0">
                <a:effectLst/>
                <a:latin typeface="Calibri" panose="020F0502020204030204" pitchFamily="34" charset="0"/>
                <a:ea typeface="Calibri" panose="020F0502020204030204" pitchFamily="34" charset="0"/>
                <a:cs typeface="Times New Roman" panose="02020603050405020304" pitchFamily="18" charset="0"/>
              </a:rPr>
              <a:t> de 2%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anual</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iar</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vârful</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incidenței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este</a:t>
            </a:r>
            <a:r>
              <a:rPr lang="en-US" sz="1600" dirty="0">
                <a:effectLst/>
                <a:latin typeface="Calibri" panose="020F0502020204030204" pitchFamily="34" charset="0"/>
                <a:ea typeface="Calibri" panose="020F0502020204030204" pitchFamily="34" charset="0"/>
                <a:cs typeface="Times New Roman" panose="02020603050405020304" pitchFamily="18" charset="0"/>
              </a:rPr>
              <a:t> la 15-25 ani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după</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expunere</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endParaRPr lang="x-none" sz="16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Char char="ü"/>
            </a:pPr>
            <a:endParaRPr lang="x-none"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x-none" sz="1600" dirty="0">
                <a:effectLst/>
                <a:latin typeface="Calibri" panose="020F0502020204030204" pitchFamily="34" charset="0"/>
                <a:ea typeface="Calibri" panose="020F0502020204030204" pitchFamily="34" charset="0"/>
                <a:cs typeface="Times New Roman" panose="02020603050405020304" pitchFamily="18" charset="0"/>
              </a:rPr>
              <a:t> </a:t>
            </a:r>
            <a:endParaRPr lang="x-none" sz="1600" dirty="0"/>
          </a:p>
        </p:txBody>
      </p:sp>
      <p:sp>
        <p:nvSpPr>
          <p:cNvPr id="6" name="TextBox 5">
            <a:extLst>
              <a:ext uri="{FF2B5EF4-FFF2-40B4-BE49-F238E27FC236}">
                <a16:creationId xmlns:a16="http://schemas.microsoft.com/office/drawing/2014/main" xmlns="" id="{5E38D81B-219B-7D45-949F-6793222A7F40}"/>
              </a:ext>
            </a:extLst>
          </p:cNvPr>
          <p:cNvSpPr txBox="1"/>
          <p:nvPr/>
        </p:nvSpPr>
        <p:spPr>
          <a:xfrm>
            <a:off x="174567" y="6117117"/>
            <a:ext cx="9546083" cy="646331"/>
          </a:xfrm>
          <a:prstGeom prst="rect">
            <a:avLst/>
          </a:prstGeom>
          <a:noFill/>
        </p:spPr>
        <p:txBody>
          <a:bodyPr wrap="square">
            <a:spAutoFit/>
          </a:bodyPr>
          <a:lstStyle/>
          <a:p>
            <a:r>
              <a:rPr lang="en-US" sz="1200" dirty="0">
                <a:solidFill>
                  <a:srgbClr val="404B53"/>
                </a:solidFill>
                <a:effectLst/>
                <a:latin typeface="Calibri" panose="020F0502020204030204" pitchFamily="34" charset="0"/>
                <a:cs typeface="Calibri" panose="020F0502020204030204" pitchFamily="34" charset="0"/>
              </a:rPr>
              <a:t>Gary L. Francis, Steven G. Waguespack, Andrew J. Bauer, et al. </a:t>
            </a:r>
          </a:p>
          <a:p>
            <a:r>
              <a:rPr lang="en-US" sz="1200" b="1" dirty="0">
                <a:solidFill>
                  <a:srgbClr val="1F2021"/>
                </a:solidFill>
                <a:effectLst/>
                <a:latin typeface="Calibri" panose="020F0502020204030204" pitchFamily="34" charset="0"/>
                <a:cs typeface="Calibri" panose="020F0502020204030204" pitchFamily="34" charset="0"/>
              </a:rPr>
              <a:t>Management Guidelines for Children with Thyroid Nodules and Differentiated Thyroid Cancer</a:t>
            </a:r>
            <a:endParaRPr lang="en-US" sz="1200" dirty="0">
              <a:solidFill>
                <a:srgbClr val="1F2021"/>
              </a:solidFill>
              <a:effectLst/>
              <a:latin typeface="Calibri" panose="020F0502020204030204" pitchFamily="34" charset="0"/>
              <a:cs typeface="Calibri" panose="020F0502020204030204" pitchFamily="34" charset="0"/>
            </a:endParaRPr>
          </a:p>
          <a:p>
            <a:r>
              <a:rPr lang="en-US" sz="1200" dirty="0">
                <a:solidFill>
                  <a:srgbClr val="1F2021"/>
                </a:solidFill>
                <a:effectLst/>
                <a:latin typeface="Calibri" panose="020F0502020204030204" pitchFamily="34" charset="0"/>
                <a:cs typeface="Calibri" panose="020F0502020204030204" pitchFamily="34" charset="0"/>
              </a:rPr>
              <a:t>The American Thyroid Association Guidelines Task Force on Pediatric Thyroid Cancer. 2015</a:t>
            </a:r>
          </a:p>
        </p:txBody>
      </p:sp>
      <p:sp>
        <p:nvSpPr>
          <p:cNvPr id="7" name="TextBox 6">
            <a:extLst>
              <a:ext uri="{FF2B5EF4-FFF2-40B4-BE49-F238E27FC236}">
                <a16:creationId xmlns:a16="http://schemas.microsoft.com/office/drawing/2014/main" xmlns="" id="{498FDD2F-BF8D-004A-AA4F-977E89129E47}"/>
              </a:ext>
            </a:extLst>
          </p:cNvPr>
          <p:cNvSpPr txBox="1"/>
          <p:nvPr/>
        </p:nvSpPr>
        <p:spPr>
          <a:xfrm>
            <a:off x="7151298" y="215660"/>
            <a:ext cx="184731" cy="369332"/>
          </a:xfrm>
          <a:prstGeom prst="rect">
            <a:avLst/>
          </a:prstGeom>
          <a:noFill/>
        </p:spPr>
        <p:txBody>
          <a:bodyPr wrap="none" rtlCol="0">
            <a:spAutoFit/>
          </a:bodyPr>
          <a:lstStyle/>
          <a:p>
            <a:endParaRPr lang="x-none" dirty="0"/>
          </a:p>
        </p:txBody>
      </p:sp>
      <p:pic>
        <p:nvPicPr>
          <p:cNvPr id="4102" name="Picture 6" descr="EPOS™ - C-13030">
            <a:extLst>
              <a:ext uri="{FF2B5EF4-FFF2-40B4-BE49-F238E27FC236}">
                <a16:creationId xmlns:a16="http://schemas.microsoft.com/office/drawing/2014/main" xmlns="" id="{1ADAA6B2-A223-7241-941F-1CFF163DC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7714" y="1017929"/>
            <a:ext cx="3869719" cy="56977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38203372-D7BE-5A17-C311-7A8844C737C7}"/>
              </a:ext>
            </a:extLst>
          </p:cNvPr>
          <p:cNvSpPr txBox="1"/>
          <p:nvPr/>
        </p:nvSpPr>
        <p:spPr>
          <a:xfrm>
            <a:off x="1470454" y="1085295"/>
            <a:ext cx="5548184" cy="156966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buFont typeface="Wingdings" pitchFamily="2" charset="2"/>
              <a:buChar char="ü"/>
            </a:pPr>
            <a:r>
              <a:rPr lang="en-US" sz="1600" dirty="0" err="1">
                <a:effectLst/>
                <a:latin typeface="Calibri" panose="020F0502020204030204" pitchFamily="34" charset="0"/>
                <a:ea typeface="Calibri" panose="020F0502020204030204" pitchFamily="34" charset="0"/>
                <a:cs typeface="Times New Roman" panose="02020603050405020304" pitchFamily="18" charset="0"/>
              </a:rPr>
              <a:t>Incidența</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nodulilor</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tiroidei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este</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mică</a:t>
            </a:r>
            <a:r>
              <a:rPr lang="en-US" sz="1600" dirty="0">
                <a:effectLst/>
                <a:latin typeface="Calibri" panose="020F0502020204030204" pitchFamily="34" charset="0"/>
                <a:ea typeface="Calibri" panose="020F0502020204030204" pitchFamily="34" charset="0"/>
                <a:cs typeface="Times New Roman" panose="02020603050405020304" pitchFamily="18" charset="0"/>
              </a:rPr>
              <a:t> la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copii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dar</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mai</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frecvent</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decât</a:t>
            </a:r>
            <a:r>
              <a:rPr lang="en-US" sz="1600" dirty="0">
                <a:latin typeface="Calibri" panose="020F0502020204030204" pitchFamily="34" charset="0"/>
                <a:ea typeface="Calibri" panose="020F0502020204030204" pitchFamily="34" charset="0"/>
                <a:cs typeface="Times New Roman" panose="02020603050405020304" pitchFamily="18" charset="0"/>
              </a:rPr>
              <a:t> la </a:t>
            </a:r>
            <a:r>
              <a:rPr lang="en-US" sz="1600" dirty="0" err="1">
                <a:latin typeface="Calibri" panose="020F0502020204030204" pitchFamily="34" charset="0"/>
                <a:ea typeface="Calibri" panose="020F0502020204030204" pitchFamily="34" charset="0"/>
                <a:cs typeface="Times New Roman" panose="02020603050405020304" pitchFamily="18" charset="0"/>
              </a:rPr>
              <a:t>maturi</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nodulii</a:t>
            </a:r>
            <a:r>
              <a:rPr lang="en-US" sz="1600" dirty="0">
                <a:latin typeface="Calibri" panose="020F0502020204030204" pitchFamily="34" charset="0"/>
                <a:ea typeface="Calibri" panose="020F0502020204030204" pitchFamily="34" charset="0"/>
                <a:cs typeface="Times New Roman" panose="02020603050405020304" pitchFamily="18" charset="0"/>
              </a:rPr>
              <a:t> sunt </a:t>
            </a:r>
            <a:r>
              <a:rPr lang="en-US" sz="1600" dirty="0" err="1">
                <a:latin typeface="Calibri" panose="020F0502020204030204" pitchFamily="34" charset="0"/>
                <a:ea typeface="Calibri" panose="020F0502020204030204" pitchFamily="34" charset="0"/>
                <a:cs typeface="Times New Roman" panose="02020603050405020304" pitchFamily="18" charset="0"/>
              </a:rPr>
              <a:t>maligni</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x-none"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22%–26% </a:t>
            </a:r>
            <a:r>
              <a:rPr lang="x-none" sz="1600" b="1" dirty="0">
                <a:effectLst/>
                <a:latin typeface="Calibri" panose="020F0502020204030204" pitchFamily="34" charset="0"/>
                <a:ea typeface="Calibri" panose="020F0502020204030204" pitchFamily="34" charset="0"/>
                <a:cs typeface="Times New Roman" panose="02020603050405020304" pitchFamily="18" charset="0"/>
              </a:rPr>
              <a:t>vs.</a:t>
            </a:r>
            <a:r>
              <a:rPr lang="x-none"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5%</a:t>
            </a:r>
            <a:endParaRPr lang="x-none"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Char char="ü"/>
            </a:pPr>
            <a:r>
              <a:rPr lang="x-none" sz="1600" dirty="0">
                <a:effectLst/>
                <a:latin typeface="Calibri" panose="020F0502020204030204" pitchFamily="34" charset="0"/>
                <a:ea typeface="Calibri" panose="020F0502020204030204" pitchFamily="34" charset="0"/>
                <a:cs typeface="Times New Roman" panose="02020603050405020304" pitchFamily="18" charset="0"/>
              </a:rPr>
              <a:t>1%–1.5% copii și peste 13% adolescenți și adulți tineri au noduli tioidieni</a:t>
            </a:r>
          </a:p>
          <a:p>
            <a:pPr>
              <a:buFont typeface="Wingdings" pitchFamily="2" charset="2"/>
              <a:buChar char="ü"/>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Japonia</a:t>
            </a:r>
            <a:r>
              <a:rPr lang="en-US" sz="1600" dirty="0">
                <a:effectLst/>
                <a:latin typeface="Calibri" panose="020F0502020204030204" pitchFamily="34" charset="0"/>
                <a:ea typeface="Calibri" panose="020F0502020204030204" pitchFamily="34" charset="0"/>
                <a:cs typeface="Times New Roman" panose="02020603050405020304" pitchFamily="18" charset="0"/>
              </a:rPr>
              <a:t> - 1,65%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incidența</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nodulilor</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solizi</a:t>
            </a:r>
            <a:r>
              <a:rPr lang="en-US" sz="1600" dirty="0">
                <a:effectLst/>
                <a:latin typeface="Calibri" panose="020F0502020204030204" pitchFamily="34" charset="0"/>
                <a:ea typeface="Calibri" panose="020F0502020204030204" pitchFamily="34" charset="0"/>
                <a:cs typeface="Times New Roman" panose="02020603050405020304" pitchFamily="18" charset="0"/>
              </a:rPr>
              <a:t>,                                                             	57%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formațiuni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chistice</a:t>
            </a:r>
            <a:r>
              <a:rPr lang="en-US" sz="1600" dirty="0">
                <a:effectLst/>
                <a:latin typeface="Calibri" panose="020F0502020204030204" pitchFamily="34" charset="0"/>
                <a:ea typeface="Calibri" panose="020F0502020204030204" pitchFamily="34" charset="0"/>
                <a:cs typeface="Times New Roman" panose="02020603050405020304" pitchFamily="18" charset="0"/>
              </a:rPr>
              <a:t> la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copii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și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adolescenți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94668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778098"/>
          </a:xfrm>
        </p:spPr>
        <p:txBody>
          <a:bodyPr>
            <a:normAutofit/>
          </a:bodyPr>
          <a:lstStyle/>
          <a:p>
            <a:r>
              <a:rPr lang="ro-RO" sz="2800" b="1" i="1" dirty="0">
                <a:solidFill>
                  <a:srgbClr val="FF0000"/>
                </a:solidFill>
              </a:rPr>
              <a:t>Care sunt recomandările pentru aportul de Iod în sarcină?</a:t>
            </a:r>
            <a:endParaRPr lang="ru-RU" sz="2800" b="1" i="1" dirty="0">
              <a:solidFill>
                <a:srgbClr val="FF0000"/>
              </a:solidFill>
            </a:endParaRPr>
          </a:p>
        </p:txBody>
      </p:sp>
      <p:sp>
        <p:nvSpPr>
          <p:cNvPr id="4" name="Скругленный прямоугольник 3"/>
          <p:cNvSpPr/>
          <p:nvPr/>
        </p:nvSpPr>
        <p:spPr>
          <a:xfrm>
            <a:off x="1919536" y="2996952"/>
            <a:ext cx="8496944" cy="1800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o-RO" sz="2000" b="1" cap="all" dirty="0">
                <a:solidFill>
                  <a:srgbClr val="002060"/>
                </a:solidFill>
              </a:rPr>
              <a:t>Recomandarea 9: </a:t>
            </a:r>
          </a:p>
          <a:p>
            <a:r>
              <a:rPr lang="ro-RO" sz="2000" b="1" dirty="0">
                <a:solidFill>
                  <a:schemeClr val="tx1"/>
                </a:solidFill>
              </a:rPr>
              <a:t>Administrarea dozelor  excesive de Iod necesita a fi excluse</a:t>
            </a:r>
            <a:r>
              <a:rPr lang="ro-RO" sz="2000" dirty="0">
                <a:solidFill>
                  <a:schemeClr val="tx1"/>
                </a:solidFill>
              </a:rPr>
              <a:t>,  cu exceptia cazurilor de pregatire preoperatorie in GDT.  Este necesară analiza risc  beneficii când prescriem medicație sau  teste diagnostice care includ cantități excesive de Iod  B-1</a:t>
            </a:r>
          </a:p>
        </p:txBody>
      </p:sp>
      <p:sp>
        <p:nvSpPr>
          <p:cNvPr id="5" name="Скругленный прямоугольник 4"/>
          <p:cNvSpPr/>
          <p:nvPr/>
        </p:nvSpPr>
        <p:spPr>
          <a:xfrm>
            <a:off x="1919536" y="5013176"/>
            <a:ext cx="8496944" cy="15121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o-RO" sz="2000" b="1" cap="all" dirty="0">
              <a:solidFill>
                <a:srgbClr val="002060"/>
              </a:solidFill>
            </a:endParaRPr>
          </a:p>
          <a:p>
            <a:pPr algn="just"/>
            <a:r>
              <a:rPr lang="ro-RO" sz="2000" b="1" cap="all" dirty="0">
                <a:solidFill>
                  <a:srgbClr val="002060"/>
                </a:solidFill>
              </a:rPr>
              <a:t>Recomandarea 10: </a:t>
            </a:r>
          </a:p>
          <a:p>
            <a:r>
              <a:rPr lang="ro-RO" sz="2000" b="1" dirty="0">
                <a:solidFill>
                  <a:schemeClr val="tx1"/>
                </a:solidFill>
              </a:rPr>
              <a:t>Aportul de Iod </a:t>
            </a:r>
            <a:r>
              <a:rPr lang="ro-RO" sz="2000" dirty="0">
                <a:solidFill>
                  <a:schemeClr val="tx1"/>
                </a:solidFill>
              </a:rPr>
              <a:t>(alimente si suplimentare) </a:t>
            </a:r>
            <a:r>
              <a:rPr lang="ro-RO" sz="2000" b="1" dirty="0">
                <a:solidFill>
                  <a:srgbClr val="FF0000"/>
                </a:solidFill>
              </a:rPr>
              <a:t>nu trebuie sa depășească 500 </a:t>
            </a:r>
            <a:r>
              <a:rPr lang="ro-RO" sz="2000" b="1" dirty="0">
                <a:solidFill>
                  <a:srgbClr val="FF0000"/>
                </a:solidFill>
                <a:latin typeface="Calibri"/>
                <a:cs typeface="Calibri"/>
              </a:rPr>
              <a:t>μ</a:t>
            </a:r>
            <a:r>
              <a:rPr lang="ro-RO" sz="2000" b="1" dirty="0">
                <a:solidFill>
                  <a:srgbClr val="FF0000"/>
                </a:solidFill>
              </a:rPr>
              <a:t>g/zi</a:t>
            </a:r>
            <a:r>
              <a:rPr lang="ro-RO" sz="2000" dirty="0">
                <a:solidFill>
                  <a:schemeClr val="tx1"/>
                </a:solidFill>
              </a:rPr>
              <a:t>, pentru a evita potențialele disfuncții tiroidiene la făt B-1</a:t>
            </a:r>
          </a:p>
          <a:p>
            <a:pPr algn="ctr"/>
            <a:r>
              <a:rPr lang="ro-RO" dirty="0">
                <a:solidFill>
                  <a:schemeClr val="tx1"/>
                </a:solidFill>
              </a:rPr>
              <a:t> </a:t>
            </a:r>
            <a:endParaRPr lang="ru-RU" dirty="0">
              <a:solidFill>
                <a:schemeClr val="tx1"/>
              </a:solidFill>
            </a:endParaRPr>
          </a:p>
        </p:txBody>
      </p:sp>
      <p:sp>
        <p:nvSpPr>
          <p:cNvPr id="7" name="Прямоугольник 6"/>
          <p:cNvSpPr/>
          <p:nvPr/>
        </p:nvSpPr>
        <p:spPr>
          <a:xfrm>
            <a:off x="1991544" y="1340768"/>
            <a:ext cx="4104456" cy="1368152"/>
          </a:xfrm>
          <a:prstGeom prst="rect">
            <a:avLst/>
          </a:prstGeom>
          <a:noFill/>
          <a:ln>
            <a:solidFill>
              <a:srgbClr val="0B36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b="1" dirty="0">
                <a:solidFill>
                  <a:schemeClr val="tx1"/>
                </a:solidFill>
              </a:rPr>
              <a:t>US Institute of Medicine</a:t>
            </a:r>
          </a:p>
          <a:p>
            <a:pPr>
              <a:buFont typeface="Arial" pitchFamily="34" charset="0"/>
              <a:buChar char="•"/>
            </a:pPr>
            <a:r>
              <a:rPr lang="ro-RO" dirty="0">
                <a:solidFill>
                  <a:schemeClr val="tx1"/>
                </a:solidFill>
              </a:rPr>
              <a:t>Planificarea sarcinii – 150</a:t>
            </a:r>
            <a:r>
              <a:rPr lang="el-GR" dirty="0">
                <a:solidFill>
                  <a:schemeClr val="tx1"/>
                </a:solidFill>
                <a:latin typeface="Calibri"/>
                <a:cs typeface="Calibri"/>
              </a:rPr>
              <a:t>μ</a:t>
            </a:r>
            <a:r>
              <a:rPr lang="ro-RO" dirty="0">
                <a:solidFill>
                  <a:schemeClr val="tx1"/>
                </a:solidFill>
                <a:latin typeface="Calibri"/>
                <a:cs typeface="Calibri"/>
              </a:rPr>
              <a:t>g</a:t>
            </a:r>
          </a:p>
          <a:p>
            <a:pPr>
              <a:buFont typeface="Arial" pitchFamily="34" charset="0"/>
              <a:buChar char="•"/>
            </a:pPr>
            <a:r>
              <a:rPr lang="ro-RO" dirty="0">
                <a:solidFill>
                  <a:schemeClr val="tx1"/>
                </a:solidFill>
                <a:latin typeface="Calibri"/>
                <a:cs typeface="Calibri"/>
              </a:rPr>
              <a:t>Sarcina – 220</a:t>
            </a:r>
            <a:r>
              <a:rPr lang="el-GR" dirty="0">
                <a:solidFill>
                  <a:schemeClr val="tx1"/>
                </a:solidFill>
                <a:cs typeface="Calibri"/>
              </a:rPr>
              <a:t> μ</a:t>
            </a:r>
            <a:r>
              <a:rPr lang="ro-RO" dirty="0">
                <a:solidFill>
                  <a:schemeClr val="tx1"/>
                </a:solidFill>
                <a:cs typeface="Calibri"/>
              </a:rPr>
              <a:t>g</a:t>
            </a:r>
            <a:endParaRPr lang="ro-RO" dirty="0">
              <a:solidFill>
                <a:schemeClr val="tx1"/>
              </a:solidFill>
              <a:latin typeface="Calibri"/>
              <a:cs typeface="Calibri"/>
            </a:endParaRPr>
          </a:p>
          <a:p>
            <a:pPr>
              <a:buFont typeface="Arial" pitchFamily="34" charset="0"/>
              <a:buChar char="•"/>
            </a:pPr>
            <a:r>
              <a:rPr lang="ro-RO" dirty="0">
                <a:solidFill>
                  <a:schemeClr val="tx1"/>
                </a:solidFill>
                <a:latin typeface="Calibri"/>
                <a:cs typeface="Calibri"/>
              </a:rPr>
              <a:t>Lactatie – 290</a:t>
            </a:r>
            <a:r>
              <a:rPr lang="el-GR" dirty="0">
                <a:solidFill>
                  <a:schemeClr val="tx1"/>
                </a:solidFill>
                <a:cs typeface="Calibri"/>
              </a:rPr>
              <a:t> μ</a:t>
            </a:r>
            <a:r>
              <a:rPr lang="ro-RO" dirty="0">
                <a:solidFill>
                  <a:schemeClr val="tx1"/>
                </a:solidFill>
                <a:cs typeface="Calibri"/>
              </a:rPr>
              <a:t>g</a:t>
            </a:r>
            <a:endParaRPr lang="ro-RO" dirty="0">
              <a:solidFill>
                <a:schemeClr val="tx1"/>
              </a:solidFill>
              <a:latin typeface="Calibri"/>
              <a:cs typeface="Calibri"/>
            </a:endParaRPr>
          </a:p>
          <a:p>
            <a:pPr>
              <a:buFont typeface="Arial" pitchFamily="34" charset="0"/>
              <a:buChar char="•"/>
            </a:pPr>
            <a:r>
              <a:rPr lang="ro-RO" dirty="0">
                <a:solidFill>
                  <a:schemeClr val="tx1"/>
                </a:solidFill>
                <a:latin typeface="Calibri"/>
                <a:cs typeface="Calibri"/>
              </a:rPr>
              <a:t>DOZA MAXIMĂ – 1100</a:t>
            </a:r>
            <a:r>
              <a:rPr lang="el-GR" dirty="0">
                <a:solidFill>
                  <a:schemeClr val="tx1"/>
                </a:solidFill>
                <a:cs typeface="Calibri"/>
              </a:rPr>
              <a:t> μ</a:t>
            </a:r>
            <a:r>
              <a:rPr lang="ro-RO" dirty="0">
                <a:solidFill>
                  <a:schemeClr val="tx1"/>
                </a:solidFill>
                <a:cs typeface="Calibri"/>
              </a:rPr>
              <a:t>g</a:t>
            </a:r>
            <a:endParaRPr lang="ru-RU" dirty="0">
              <a:solidFill>
                <a:schemeClr val="tx1"/>
              </a:solidFill>
            </a:endParaRPr>
          </a:p>
        </p:txBody>
      </p:sp>
      <p:sp>
        <p:nvSpPr>
          <p:cNvPr id="8" name="Прямоугольник 7"/>
          <p:cNvSpPr/>
          <p:nvPr/>
        </p:nvSpPr>
        <p:spPr>
          <a:xfrm>
            <a:off x="6168008" y="1340768"/>
            <a:ext cx="4104456"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b="1" dirty="0">
              <a:solidFill>
                <a:srgbClr val="FF0000"/>
              </a:solidFill>
            </a:endParaRPr>
          </a:p>
          <a:p>
            <a:r>
              <a:rPr lang="ro-RO" b="1" dirty="0">
                <a:solidFill>
                  <a:srgbClr val="FF0000"/>
                </a:solidFill>
              </a:rPr>
              <a:t>OMS</a:t>
            </a:r>
          </a:p>
          <a:p>
            <a:endParaRPr lang="ro-RO" b="1" dirty="0">
              <a:solidFill>
                <a:srgbClr val="FF0000"/>
              </a:solidFill>
            </a:endParaRPr>
          </a:p>
          <a:p>
            <a:r>
              <a:rPr lang="ro-RO" b="1" dirty="0">
                <a:solidFill>
                  <a:schemeClr val="tx1"/>
                </a:solidFill>
              </a:rPr>
              <a:t>Sarcină și lactație – 250</a:t>
            </a:r>
            <a:r>
              <a:rPr lang="el-GR" b="1" dirty="0">
                <a:solidFill>
                  <a:schemeClr val="tx1"/>
                </a:solidFill>
                <a:cs typeface="Calibri"/>
              </a:rPr>
              <a:t> μ</a:t>
            </a:r>
            <a:r>
              <a:rPr lang="ro-RO" b="1" dirty="0">
                <a:solidFill>
                  <a:schemeClr val="tx1"/>
                </a:solidFill>
                <a:cs typeface="Calibri"/>
              </a:rPr>
              <a:t>g</a:t>
            </a:r>
          </a:p>
          <a:p>
            <a:r>
              <a:rPr lang="ro-RO" b="1" dirty="0">
                <a:solidFill>
                  <a:srgbClr val="FF0000"/>
                </a:solidFill>
              </a:rPr>
              <a:t> </a:t>
            </a:r>
          </a:p>
          <a:p>
            <a:r>
              <a:rPr lang="ro-RO" b="1" dirty="0">
                <a:solidFill>
                  <a:srgbClr val="FF0000"/>
                </a:solidFill>
              </a:rPr>
              <a:t>DOZA MAXIMĂ - 500</a:t>
            </a:r>
            <a:r>
              <a:rPr lang="el-GR" b="1" dirty="0">
                <a:solidFill>
                  <a:srgbClr val="FF0000"/>
                </a:solidFill>
                <a:cs typeface="Calibri"/>
              </a:rPr>
              <a:t> μ</a:t>
            </a:r>
            <a:r>
              <a:rPr lang="ro-RO" b="1" dirty="0">
                <a:solidFill>
                  <a:srgbClr val="FF0000"/>
                </a:solidFill>
                <a:cs typeface="Calibri"/>
              </a:rPr>
              <a:t>g</a:t>
            </a:r>
            <a:endParaRPr lang="ro-RO" b="1" dirty="0">
              <a:solidFill>
                <a:srgbClr val="FF0000"/>
              </a:solidFill>
            </a:endParaRPr>
          </a:p>
          <a:p>
            <a:pPr>
              <a:buFont typeface="Arial" pitchFamily="34" charset="0"/>
              <a:buChar char="•"/>
            </a:pPr>
            <a:endParaRPr lang="ru-RU" b="1" dirty="0">
              <a:solidFill>
                <a:srgbClr val="FF0000"/>
              </a:solidFill>
            </a:endParaRPr>
          </a:p>
        </p:txBody>
      </p:sp>
    </p:spTree>
    <p:extLst>
      <p:ext uri="{BB962C8B-B14F-4D97-AF65-F5344CB8AC3E}">
        <p14:creationId xmlns:p14="http://schemas.microsoft.com/office/powerpoint/2010/main" val="228157108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32155"/>
          </a:xfrm>
        </p:spPr>
        <p:txBody>
          <a:bodyPr>
            <a:normAutofit/>
          </a:bodyPr>
          <a:lstStyle/>
          <a:p>
            <a:pPr algn="l"/>
            <a:r>
              <a:rPr lang="ro-RO" sz="3600" b="1" dirty="0">
                <a:solidFill>
                  <a:srgbClr val="002060"/>
                </a:solidFill>
                <a:latin typeface="+mn-lt"/>
              </a:rPr>
              <a:t>Perioada de lactație</a:t>
            </a:r>
            <a:endParaRPr lang="ru-RU" sz="3600" b="1" dirty="0">
              <a:solidFill>
                <a:srgbClr val="002060"/>
              </a:solidFill>
              <a:latin typeface="+mn-lt"/>
            </a:endParaRPr>
          </a:p>
        </p:txBody>
      </p:sp>
      <p:sp>
        <p:nvSpPr>
          <p:cNvPr id="3" name="Содержимое 2"/>
          <p:cNvSpPr>
            <a:spLocks noGrp="1"/>
          </p:cNvSpPr>
          <p:nvPr>
            <p:ph idx="1"/>
          </p:nvPr>
        </p:nvSpPr>
        <p:spPr>
          <a:xfrm>
            <a:off x="1121174" y="1700808"/>
            <a:ext cx="10441160" cy="4231416"/>
          </a:xfrm>
        </p:spPr>
        <p:txBody>
          <a:bodyPr>
            <a:normAutofit/>
          </a:bodyPr>
          <a:lstStyle/>
          <a:p>
            <a:r>
              <a:rPr lang="ro-RO" dirty="0" smtClean="0"/>
              <a:t>Aportul de Iod la copiii cu </a:t>
            </a:r>
            <a:r>
              <a:rPr lang="ro-RO" b="1" dirty="0" smtClean="0"/>
              <a:t>alimentație naturală </a:t>
            </a:r>
            <a:r>
              <a:rPr lang="ro-RO" dirty="0" smtClean="0"/>
              <a:t>–</a:t>
            </a:r>
            <a:r>
              <a:rPr lang="ro-RO" b="1" u="sng" dirty="0" smtClean="0"/>
              <a:t>depinde de aportul de Iod la mamă;</a:t>
            </a:r>
          </a:p>
          <a:p>
            <a:endParaRPr lang="ro-RO" dirty="0" smtClean="0"/>
          </a:p>
          <a:p>
            <a:r>
              <a:rPr lang="ro-RO" dirty="0" smtClean="0"/>
              <a:t>Glandele mamare concentrează iodinele astfel aducând un aport de 100mcg de Iod;</a:t>
            </a:r>
          </a:p>
          <a:p>
            <a:endParaRPr lang="ro-RO" dirty="0" smtClean="0"/>
          </a:p>
          <a:p>
            <a:r>
              <a:rPr lang="ro-RO" dirty="0" smtClean="0"/>
              <a:t>Mamele care alăptează continuă cu 250mcg de Iod (OMS – 200-300mcg );</a:t>
            </a:r>
          </a:p>
          <a:p>
            <a:endParaRPr lang="ru-RU" dirty="0"/>
          </a:p>
        </p:txBody>
      </p:sp>
    </p:spTree>
    <p:extLst>
      <p:ext uri="{BB962C8B-B14F-4D97-AF65-F5344CB8AC3E}">
        <p14:creationId xmlns:p14="http://schemas.microsoft.com/office/powerpoint/2010/main" val="368614131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33783" y="1402385"/>
            <a:ext cx="10777557" cy="4556469"/>
          </a:xfrm>
          <a:prstGeom prst="rect">
            <a:avLst/>
          </a:prstGeom>
        </p:spPr>
      </p:pic>
      <p:sp>
        <p:nvSpPr>
          <p:cNvPr id="5" name="Прямоугольник 4"/>
          <p:cNvSpPr/>
          <p:nvPr/>
        </p:nvSpPr>
        <p:spPr>
          <a:xfrm>
            <a:off x="523132" y="6051061"/>
            <a:ext cx="11370365" cy="646331"/>
          </a:xfrm>
          <a:prstGeom prst="rect">
            <a:avLst/>
          </a:prstGeom>
        </p:spPr>
        <p:txBody>
          <a:bodyPr wrap="square">
            <a:spAutoFit/>
          </a:bodyPr>
          <a:lstStyle/>
          <a:p>
            <a:r>
              <a:rPr lang="en-US" sz="1200" b="0" i="0" dirty="0" smtClean="0">
                <a:solidFill>
                  <a:srgbClr val="303030"/>
                </a:solidFill>
                <a:effectLst/>
              </a:rPr>
              <a:t>Alexander EK et al. 2017 guidelines of the American Thyroid Association for the diagnosis and management of thyroid disease during pregnancy and the postpartum. </a:t>
            </a:r>
            <a:r>
              <a:rPr lang="en-US" sz="1200" b="0" i="1" dirty="0" smtClean="0">
                <a:solidFill>
                  <a:srgbClr val="303030"/>
                </a:solidFill>
                <a:effectLst/>
              </a:rPr>
              <a:t>Thyroid</a:t>
            </a:r>
            <a:r>
              <a:rPr lang="en-US" sz="1200" b="0" i="0" dirty="0" smtClean="0">
                <a:solidFill>
                  <a:srgbClr val="303030"/>
                </a:solidFill>
                <a:effectLst/>
              </a:rPr>
              <a:t> 27, 315–389 (2017). </a:t>
            </a:r>
          </a:p>
          <a:p>
            <a:r>
              <a:rPr lang="en-US" sz="1200" dirty="0" smtClean="0"/>
              <a:t>Thyroid </a:t>
            </a:r>
            <a:r>
              <a:rPr lang="en-US" sz="1200" dirty="0"/>
              <a:t>disease in pregnancy: ACOG Practice Bulletin, Number 223. </a:t>
            </a:r>
            <a:r>
              <a:rPr lang="en-US" sz="1200" i="1" dirty="0"/>
              <a:t>Obstet. </a:t>
            </a:r>
            <a:r>
              <a:rPr lang="en-US" sz="1200" i="1" dirty="0" err="1"/>
              <a:t>Gynecol</a:t>
            </a:r>
            <a:r>
              <a:rPr lang="en-US" sz="1200" dirty="0"/>
              <a:t> 135, e261–e274 (2020). </a:t>
            </a:r>
          </a:p>
        </p:txBody>
      </p:sp>
      <p:pic>
        <p:nvPicPr>
          <p:cNvPr id="6" name="Рисунок 5"/>
          <p:cNvPicPr>
            <a:picLocks noChangeAspect="1"/>
          </p:cNvPicPr>
          <p:nvPr/>
        </p:nvPicPr>
        <p:blipFill>
          <a:blip r:embed="rId3"/>
          <a:stretch>
            <a:fillRect/>
          </a:stretch>
        </p:blipFill>
        <p:spPr>
          <a:xfrm>
            <a:off x="10114061" y="197982"/>
            <a:ext cx="1876506" cy="1563755"/>
          </a:xfrm>
          <a:prstGeom prst="rect">
            <a:avLst/>
          </a:prstGeom>
        </p:spPr>
      </p:pic>
      <p:sp>
        <p:nvSpPr>
          <p:cNvPr id="7" name="Заголовок 6"/>
          <p:cNvSpPr>
            <a:spLocks noGrp="1"/>
          </p:cNvSpPr>
          <p:nvPr>
            <p:ph type="title"/>
          </p:nvPr>
        </p:nvSpPr>
        <p:spPr>
          <a:xfrm>
            <a:off x="838200" y="365125"/>
            <a:ext cx="10515600" cy="870117"/>
          </a:xfrm>
        </p:spPr>
        <p:txBody>
          <a:bodyPr>
            <a:normAutofit/>
          </a:bodyPr>
          <a:lstStyle/>
          <a:p>
            <a:r>
              <a:rPr lang="ro-MD" sz="3200" b="1" dirty="0" smtClean="0">
                <a:solidFill>
                  <a:srgbClr val="002060"/>
                </a:solidFill>
                <a:latin typeface="+mn-lt"/>
              </a:rPr>
              <a:t>Recomandări pe parcursul sarcinii</a:t>
            </a:r>
            <a:endParaRPr lang="en-US" sz="3200" b="1" dirty="0">
              <a:solidFill>
                <a:srgbClr val="002060"/>
              </a:solidFill>
              <a:latin typeface="+mn-lt"/>
            </a:endParaRPr>
          </a:p>
        </p:txBody>
      </p:sp>
    </p:spTree>
    <p:extLst>
      <p:ext uri="{BB962C8B-B14F-4D97-AF65-F5344CB8AC3E}">
        <p14:creationId xmlns:p14="http://schemas.microsoft.com/office/powerpoint/2010/main" val="406425773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8"/>
            <a:ext cx="8229600" cy="706090"/>
          </a:xfrm>
        </p:spPr>
        <p:txBody>
          <a:bodyPr>
            <a:normAutofit/>
          </a:bodyPr>
          <a:lstStyle/>
          <a:p>
            <a:r>
              <a:rPr lang="ro-RO" sz="3200" b="1" i="1" dirty="0">
                <a:solidFill>
                  <a:srgbClr val="FF0000"/>
                </a:solidFill>
              </a:rPr>
              <a:t>Este nevoie să tratăm hipotiroidia în sarcină?</a:t>
            </a:r>
            <a:endParaRPr lang="ru-RU" sz="3200" b="1" i="1" dirty="0">
              <a:solidFill>
                <a:srgbClr val="FF0000"/>
              </a:solidFill>
            </a:endParaRPr>
          </a:p>
        </p:txBody>
      </p:sp>
      <p:sp>
        <p:nvSpPr>
          <p:cNvPr id="5" name="Скругленный прямоугольник 4"/>
          <p:cNvSpPr/>
          <p:nvPr/>
        </p:nvSpPr>
        <p:spPr>
          <a:xfrm>
            <a:off x="619760" y="1052736"/>
            <a:ext cx="10698480" cy="53074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o-RO" sz="2400" b="1" cap="all" dirty="0">
              <a:solidFill>
                <a:schemeClr val="tx1"/>
              </a:solidFill>
            </a:endParaRPr>
          </a:p>
          <a:p>
            <a:pPr algn="just"/>
            <a:endParaRPr lang="ro-RO" sz="2400" b="1" cap="all" dirty="0">
              <a:solidFill>
                <a:schemeClr val="tx1"/>
              </a:solidFill>
            </a:endParaRPr>
          </a:p>
          <a:p>
            <a:pPr algn="just"/>
            <a:endParaRPr lang="ro-RO" sz="2400" b="1" cap="all" dirty="0">
              <a:solidFill>
                <a:schemeClr val="tx1"/>
              </a:solidFill>
            </a:endParaRPr>
          </a:p>
          <a:p>
            <a:pPr algn="just"/>
            <a:r>
              <a:rPr lang="ro-RO" sz="2400" b="1" cap="all" dirty="0">
                <a:solidFill>
                  <a:schemeClr val="tx1"/>
                </a:solidFill>
              </a:rPr>
              <a:t>Recomandarea </a:t>
            </a:r>
            <a:r>
              <a:rPr lang="en-US" sz="2400" b="1" cap="all" dirty="0">
                <a:solidFill>
                  <a:schemeClr val="tx1"/>
                </a:solidFill>
              </a:rPr>
              <a:t>29</a:t>
            </a:r>
            <a:r>
              <a:rPr lang="ro-RO" sz="2400" b="1" cap="all" dirty="0">
                <a:solidFill>
                  <a:schemeClr val="tx1"/>
                </a:solidFill>
              </a:rPr>
              <a:t>: </a:t>
            </a:r>
          </a:p>
          <a:p>
            <a:r>
              <a:rPr lang="ro-RO" sz="2400" b="1" dirty="0">
                <a:solidFill>
                  <a:schemeClr val="tx1"/>
                </a:solidFill>
              </a:rPr>
              <a:t>Tratamentul  hipotiroidiei subclinica </a:t>
            </a:r>
            <a:r>
              <a:rPr lang="ro-RO" sz="2400" dirty="0">
                <a:solidFill>
                  <a:schemeClr val="tx1"/>
                </a:solidFill>
              </a:rPr>
              <a:t>in sarcina :</a:t>
            </a:r>
          </a:p>
          <a:p>
            <a:pPr lvl="1">
              <a:buFont typeface="Arial" pitchFamily="34" charset="0"/>
              <a:buChar char="•"/>
            </a:pPr>
            <a:r>
              <a:rPr lang="ro-RO" sz="2400" b="1" dirty="0">
                <a:solidFill>
                  <a:schemeClr val="tx1"/>
                </a:solidFill>
              </a:rPr>
              <a:t>LT4 este </a:t>
            </a:r>
            <a:r>
              <a:rPr lang="ro-RO" sz="2400" b="1" dirty="0">
                <a:solidFill>
                  <a:srgbClr val="FF0000"/>
                </a:solidFill>
              </a:rPr>
              <a:t>recomandat</a:t>
            </a:r>
            <a:r>
              <a:rPr lang="ro-RO" sz="2400" b="1" dirty="0">
                <a:solidFill>
                  <a:schemeClr val="tx1"/>
                </a:solidFill>
              </a:rPr>
              <a:t> in caz de </a:t>
            </a:r>
          </a:p>
          <a:p>
            <a:pPr lvl="2">
              <a:buFont typeface="Arial" pitchFamily="34" charset="0"/>
              <a:buChar char="•"/>
            </a:pPr>
            <a:r>
              <a:rPr lang="ro-RO" sz="2400" dirty="0">
                <a:solidFill>
                  <a:schemeClr val="tx1"/>
                </a:solidFill>
              </a:rPr>
              <a:t>AntiTPO pozitive cu TSH mai mare decât valorile de referinta  trimestriale  </a:t>
            </a:r>
            <a:r>
              <a:rPr lang="ro-RO" sz="2400" b="1" dirty="0">
                <a:solidFill>
                  <a:schemeClr val="tx1"/>
                </a:solidFill>
              </a:rPr>
              <a:t>S-M</a:t>
            </a:r>
          </a:p>
          <a:p>
            <a:pPr lvl="2">
              <a:buFont typeface="Arial" pitchFamily="34" charset="0"/>
              <a:buChar char="•"/>
            </a:pPr>
            <a:r>
              <a:rPr lang="ro-RO" sz="2400" dirty="0">
                <a:solidFill>
                  <a:schemeClr val="tx1"/>
                </a:solidFill>
              </a:rPr>
              <a:t>AntiTPO negative dar TSH </a:t>
            </a:r>
            <a:r>
              <a:rPr lang="ro-RO" sz="2400" dirty="0">
                <a:solidFill>
                  <a:schemeClr val="tx1"/>
                </a:solidFill>
                <a:latin typeface="Calibri"/>
                <a:cs typeface="Calibri"/>
              </a:rPr>
              <a:t>˃</a:t>
            </a:r>
            <a:r>
              <a:rPr lang="ro-RO" sz="2400" dirty="0">
                <a:solidFill>
                  <a:schemeClr val="tx1"/>
                </a:solidFill>
              </a:rPr>
              <a:t>10mUI/l  </a:t>
            </a:r>
            <a:r>
              <a:rPr lang="ro-RO" sz="2400" b="1" dirty="0">
                <a:solidFill>
                  <a:schemeClr val="tx1"/>
                </a:solidFill>
              </a:rPr>
              <a:t>S-L</a:t>
            </a:r>
          </a:p>
          <a:p>
            <a:pPr lvl="1">
              <a:buFont typeface="Arial" pitchFamily="34" charset="0"/>
              <a:buChar char="•"/>
            </a:pPr>
            <a:r>
              <a:rPr lang="ro-RO" sz="2400" b="1" dirty="0">
                <a:solidFill>
                  <a:schemeClr val="tx1"/>
                </a:solidFill>
              </a:rPr>
              <a:t>LT4 </a:t>
            </a:r>
            <a:r>
              <a:rPr lang="ro-RO" sz="2400" b="1" dirty="0">
                <a:solidFill>
                  <a:srgbClr val="FF0000"/>
                </a:solidFill>
              </a:rPr>
              <a:t>ar putea fi administrat</a:t>
            </a:r>
            <a:r>
              <a:rPr lang="ro-RO" sz="2400" b="1" dirty="0">
                <a:solidFill>
                  <a:schemeClr val="tx1"/>
                </a:solidFill>
              </a:rPr>
              <a:t>:</a:t>
            </a:r>
          </a:p>
          <a:p>
            <a:pPr lvl="2">
              <a:buFont typeface="Arial" pitchFamily="34" charset="0"/>
              <a:buChar char="•"/>
            </a:pPr>
            <a:r>
              <a:rPr lang="ro-RO" sz="2400" dirty="0">
                <a:solidFill>
                  <a:schemeClr val="tx1"/>
                </a:solidFill>
              </a:rPr>
              <a:t>AntiTPO pozitive cu TSH mai mare 2,5 mU/l </a:t>
            </a:r>
            <a:r>
              <a:rPr lang="ro-RO" sz="2400" b="1" dirty="0" smtClean="0">
                <a:solidFill>
                  <a:schemeClr val="tx1"/>
                </a:solidFill>
              </a:rPr>
              <a:t>W-M</a:t>
            </a:r>
            <a:endParaRPr lang="ro-RO" sz="2400" b="1" dirty="0">
              <a:solidFill>
                <a:schemeClr val="tx1"/>
              </a:solidFill>
            </a:endParaRPr>
          </a:p>
          <a:p>
            <a:pPr lvl="2">
              <a:buFont typeface="Arial" pitchFamily="34" charset="0"/>
              <a:buChar char="•"/>
            </a:pPr>
            <a:r>
              <a:rPr lang="ro-RO" sz="2400" dirty="0">
                <a:solidFill>
                  <a:schemeClr val="tx1"/>
                </a:solidFill>
              </a:rPr>
              <a:t>AntiTPO negative cu TSH mai mare ca valoarea de referință trimestriala însă  mai mica de 10mU/l  </a:t>
            </a:r>
          </a:p>
          <a:p>
            <a:pPr lvl="1">
              <a:buFont typeface="Arial" pitchFamily="34" charset="0"/>
              <a:buChar char="•"/>
            </a:pPr>
            <a:r>
              <a:rPr lang="ro-RO" sz="2400" b="1" dirty="0">
                <a:solidFill>
                  <a:schemeClr val="tx1"/>
                </a:solidFill>
              </a:rPr>
              <a:t>LT4 </a:t>
            </a:r>
            <a:r>
              <a:rPr lang="ro-RO" sz="2400" b="1" dirty="0">
                <a:solidFill>
                  <a:srgbClr val="FF0000"/>
                </a:solidFill>
              </a:rPr>
              <a:t>NU este recomandat</a:t>
            </a:r>
          </a:p>
          <a:p>
            <a:pPr lvl="2">
              <a:buFont typeface="Arial" pitchFamily="34" charset="0"/>
              <a:buChar char="•"/>
            </a:pPr>
            <a:r>
              <a:rPr lang="ro-RO" sz="2400" dirty="0">
                <a:solidFill>
                  <a:schemeClr val="tx1"/>
                </a:solidFill>
              </a:rPr>
              <a:t>AntiTPO negative cu TSH normal in limitele valorilor de referinta trimestriale </a:t>
            </a:r>
          </a:p>
          <a:p>
            <a:pPr algn="just"/>
            <a:endParaRPr lang="ro-RO" sz="2000" b="1" dirty="0">
              <a:solidFill>
                <a:schemeClr val="tx1"/>
              </a:solidFill>
            </a:endParaRPr>
          </a:p>
          <a:p>
            <a:pPr algn="ctr"/>
            <a:r>
              <a:rPr lang="ro-RO" sz="2000" dirty="0">
                <a:solidFill>
                  <a:schemeClr val="tx1"/>
                </a:solidFill>
              </a:rPr>
              <a:t> </a:t>
            </a:r>
            <a:endParaRPr lang="ru-RU" sz="2000" dirty="0">
              <a:solidFill>
                <a:schemeClr val="tx1"/>
              </a:solidFill>
            </a:endParaRPr>
          </a:p>
          <a:p>
            <a:pPr algn="just"/>
            <a:endParaRPr lang="ro-RO" sz="2400" b="1" cap="all" dirty="0">
              <a:solidFill>
                <a:srgbClr val="002060"/>
              </a:solidFill>
            </a:endParaRPr>
          </a:p>
        </p:txBody>
      </p:sp>
    </p:spTree>
    <p:extLst>
      <p:ext uri="{BB962C8B-B14F-4D97-AF65-F5344CB8AC3E}">
        <p14:creationId xmlns:p14="http://schemas.microsoft.com/office/powerpoint/2010/main" val="3565595011"/>
      </p:ext>
    </p:extLst>
  </p:cSld>
  <p:clrMapOvr>
    <a:masterClrMapping/>
  </p:clrMapOvr>
  <p:transition>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8"/>
            <a:ext cx="8229600" cy="634082"/>
          </a:xfrm>
        </p:spPr>
        <p:txBody>
          <a:bodyPr>
            <a:normAutofit/>
          </a:bodyPr>
          <a:lstStyle/>
          <a:p>
            <a:r>
              <a:rPr lang="ro-RO" sz="3600" b="1" i="1" dirty="0">
                <a:solidFill>
                  <a:srgbClr val="FF0000"/>
                </a:solidFill>
              </a:rPr>
              <a:t>Cum tratăm hipotiroidia?</a:t>
            </a:r>
            <a:endParaRPr lang="ru-RU" sz="3600" b="1" i="1" dirty="0">
              <a:solidFill>
                <a:srgbClr val="FF0000"/>
              </a:solidFill>
            </a:endParaRPr>
          </a:p>
        </p:txBody>
      </p:sp>
      <p:sp>
        <p:nvSpPr>
          <p:cNvPr id="3" name="Скругленный прямоугольник 2"/>
          <p:cNvSpPr/>
          <p:nvPr/>
        </p:nvSpPr>
        <p:spPr>
          <a:xfrm>
            <a:off x="1066800" y="1196752"/>
            <a:ext cx="9421688" cy="12241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o-RO" sz="2400" b="1" cap="all" dirty="0">
              <a:solidFill>
                <a:srgbClr val="002060"/>
              </a:solidFill>
            </a:endParaRPr>
          </a:p>
          <a:p>
            <a:pPr algn="just"/>
            <a:endParaRPr lang="ro-RO" sz="2000" b="1" cap="all" dirty="0">
              <a:solidFill>
                <a:srgbClr val="002060"/>
              </a:solidFill>
            </a:endParaRPr>
          </a:p>
          <a:p>
            <a:pPr algn="just"/>
            <a:r>
              <a:rPr lang="ro-RO" sz="2400" b="1" cap="all" dirty="0">
                <a:solidFill>
                  <a:srgbClr val="002060"/>
                </a:solidFill>
              </a:rPr>
              <a:t>Recomandarea 31: </a:t>
            </a:r>
          </a:p>
          <a:p>
            <a:r>
              <a:rPr lang="ro-RO" sz="2400" b="1" dirty="0">
                <a:solidFill>
                  <a:srgbClr val="FF0000"/>
                </a:solidFill>
              </a:rPr>
              <a:t>Tratamentul hipotiroidiei </a:t>
            </a:r>
            <a:r>
              <a:rPr lang="ro-RO" sz="2400" dirty="0">
                <a:solidFill>
                  <a:schemeClr val="tx1"/>
                </a:solidFill>
              </a:rPr>
              <a:t>materne se va efectua </a:t>
            </a:r>
            <a:r>
              <a:rPr lang="ro-RO" sz="2400" b="1" dirty="0">
                <a:solidFill>
                  <a:srgbClr val="FF0000"/>
                </a:solidFill>
              </a:rPr>
              <a:t>doar cu LT4</a:t>
            </a:r>
            <a:r>
              <a:rPr lang="ro-RO" sz="2400" dirty="0">
                <a:solidFill>
                  <a:schemeClr val="tx1"/>
                </a:solidFill>
              </a:rPr>
              <a:t>, alte medicamente T3 </a:t>
            </a:r>
            <a:r>
              <a:rPr lang="ro-RO" sz="2400" b="1" dirty="0">
                <a:solidFill>
                  <a:srgbClr val="FF0000"/>
                </a:solidFill>
              </a:rPr>
              <a:t>NU</a:t>
            </a:r>
            <a:r>
              <a:rPr lang="ro-RO" sz="2400" dirty="0">
                <a:solidFill>
                  <a:schemeClr val="tx1"/>
                </a:solidFill>
              </a:rPr>
              <a:t> se utilizează în sarcină </a:t>
            </a:r>
            <a:r>
              <a:rPr lang="ro-RO" sz="2400" b="1" dirty="0">
                <a:solidFill>
                  <a:schemeClr val="tx1"/>
                </a:solidFill>
              </a:rPr>
              <a:t>C-1</a:t>
            </a:r>
          </a:p>
          <a:p>
            <a:pPr algn="just"/>
            <a:endParaRPr lang="ro-RO" sz="2400" b="1" dirty="0">
              <a:solidFill>
                <a:schemeClr val="tx1"/>
              </a:solidFill>
            </a:endParaRPr>
          </a:p>
          <a:p>
            <a:pPr algn="ctr"/>
            <a:r>
              <a:rPr lang="ro-RO" sz="2400" dirty="0">
                <a:solidFill>
                  <a:schemeClr val="tx1"/>
                </a:solidFill>
              </a:rPr>
              <a:t> </a:t>
            </a:r>
            <a:endParaRPr lang="ru-RU" sz="2400" dirty="0">
              <a:solidFill>
                <a:schemeClr val="tx1"/>
              </a:solidFill>
            </a:endParaRPr>
          </a:p>
        </p:txBody>
      </p:sp>
      <p:sp>
        <p:nvSpPr>
          <p:cNvPr id="4" name="Скругленный прямоугольник 3"/>
          <p:cNvSpPr/>
          <p:nvPr/>
        </p:nvSpPr>
        <p:spPr>
          <a:xfrm>
            <a:off x="1066800" y="2636912"/>
            <a:ext cx="9349680" cy="20162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o-RO" sz="2400" b="1" cap="all" dirty="0">
              <a:solidFill>
                <a:srgbClr val="002060"/>
              </a:solidFill>
            </a:endParaRPr>
          </a:p>
          <a:p>
            <a:pPr algn="just"/>
            <a:endParaRPr lang="ro-RO" sz="2000" b="1" cap="all" dirty="0">
              <a:solidFill>
                <a:srgbClr val="002060"/>
              </a:solidFill>
            </a:endParaRPr>
          </a:p>
          <a:p>
            <a:pPr algn="just"/>
            <a:r>
              <a:rPr lang="ro-RO" sz="2400" b="1" cap="all" dirty="0">
                <a:solidFill>
                  <a:srgbClr val="002060"/>
                </a:solidFill>
              </a:rPr>
              <a:t>Recomandarea 32: </a:t>
            </a:r>
          </a:p>
          <a:p>
            <a:r>
              <a:rPr lang="ro-RO" sz="2400" dirty="0">
                <a:solidFill>
                  <a:schemeClr val="tx1"/>
                </a:solidFill>
              </a:rPr>
              <a:t>În cadrul </a:t>
            </a:r>
            <a:r>
              <a:rPr lang="ro-RO" sz="2400" b="1" dirty="0">
                <a:solidFill>
                  <a:schemeClr val="tx1"/>
                </a:solidFill>
              </a:rPr>
              <a:t>tratamentului hipotiroidiei</a:t>
            </a:r>
            <a:r>
              <a:rPr lang="ro-RO" sz="2400" dirty="0">
                <a:solidFill>
                  <a:schemeClr val="tx1"/>
                </a:solidFill>
              </a:rPr>
              <a:t>, în populația generală tindem să obținem  un </a:t>
            </a:r>
            <a:r>
              <a:rPr lang="ro-RO" sz="2400" b="1" dirty="0">
                <a:solidFill>
                  <a:schemeClr val="tx1"/>
                </a:solidFill>
              </a:rPr>
              <a:t>TSH cu valori  la ½ din valoarea de referinta trimestriala </a:t>
            </a:r>
            <a:r>
              <a:rPr lang="ro-RO" sz="2400" dirty="0">
                <a:solidFill>
                  <a:schemeClr val="tx1"/>
                </a:solidFill>
              </a:rPr>
              <a:t>. Cind nu sunt indicațe valorile de referință, este </a:t>
            </a:r>
            <a:r>
              <a:rPr lang="ro-RO" sz="2400" b="1" dirty="0">
                <a:solidFill>
                  <a:srgbClr val="FF0000"/>
                </a:solidFill>
              </a:rPr>
              <a:t>rezonabil de mentinut TSH sub 2,5mUI/l </a:t>
            </a:r>
            <a:r>
              <a:rPr lang="ro-RO" sz="2400" b="1" dirty="0">
                <a:solidFill>
                  <a:schemeClr val="tx1"/>
                </a:solidFill>
              </a:rPr>
              <a:t>B-2</a:t>
            </a:r>
          </a:p>
          <a:p>
            <a:pPr algn="just"/>
            <a:endParaRPr lang="ro-RO" sz="2400" b="1" dirty="0">
              <a:solidFill>
                <a:schemeClr val="tx1"/>
              </a:solidFill>
            </a:endParaRPr>
          </a:p>
          <a:p>
            <a:pPr algn="ctr"/>
            <a:r>
              <a:rPr lang="ro-RO" sz="2400" dirty="0">
                <a:solidFill>
                  <a:schemeClr val="tx1"/>
                </a:solidFill>
              </a:rPr>
              <a:t> </a:t>
            </a:r>
            <a:endParaRPr lang="ru-RU" sz="2400" dirty="0">
              <a:solidFill>
                <a:schemeClr val="tx1"/>
              </a:solidFill>
            </a:endParaRPr>
          </a:p>
        </p:txBody>
      </p:sp>
      <p:sp>
        <p:nvSpPr>
          <p:cNvPr id="5" name="Скругленный прямоугольник 4"/>
          <p:cNvSpPr/>
          <p:nvPr/>
        </p:nvSpPr>
        <p:spPr>
          <a:xfrm>
            <a:off x="1066800" y="4869160"/>
            <a:ext cx="9421688" cy="1800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o-RO" sz="2400" b="1" cap="all" dirty="0">
              <a:solidFill>
                <a:srgbClr val="002060"/>
              </a:solidFill>
            </a:endParaRPr>
          </a:p>
          <a:p>
            <a:pPr algn="just"/>
            <a:endParaRPr lang="ro-RO" sz="2000" b="1" cap="all" dirty="0">
              <a:solidFill>
                <a:srgbClr val="002060"/>
              </a:solidFill>
            </a:endParaRPr>
          </a:p>
          <a:p>
            <a:pPr algn="just"/>
            <a:r>
              <a:rPr lang="ro-RO" sz="2400" b="1" cap="all" dirty="0">
                <a:solidFill>
                  <a:srgbClr val="002060"/>
                </a:solidFill>
              </a:rPr>
              <a:t>Recomandarea 33: </a:t>
            </a:r>
          </a:p>
          <a:p>
            <a:r>
              <a:rPr lang="ro-RO" sz="2400" b="1" dirty="0">
                <a:solidFill>
                  <a:schemeClr val="tx1"/>
                </a:solidFill>
              </a:rPr>
              <a:t>Femeile cu hipotiroidie manifestă sau subclinică </a:t>
            </a:r>
            <a:r>
              <a:rPr lang="ro-RO" sz="2400" dirty="0">
                <a:solidFill>
                  <a:schemeClr val="tx1"/>
                </a:solidFill>
              </a:rPr>
              <a:t>necesită a fi </a:t>
            </a:r>
            <a:r>
              <a:rPr lang="ro-RO" sz="2400" b="1" dirty="0">
                <a:solidFill>
                  <a:srgbClr val="FF0000"/>
                </a:solidFill>
              </a:rPr>
              <a:t>monitorizate pentru TSH la fiecare 4 saptamini </a:t>
            </a:r>
            <a:r>
              <a:rPr lang="ro-RO" sz="2400" dirty="0">
                <a:solidFill>
                  <a:schemeClr val="tx1"/>
                </a:solidFill>
              </a:rPr>
              <a:t>la inceputul sarcinii și cel puțin odată în jur de 30 săpt </a:t>
            </a:r>
            <a:r>
              <a:rPr lang="ro-RO" sz="2400" b="1" dirty="0">
                <a:solidFill>
                  <a:schemeClr val="tx1"/>
                </a:solidFill>
              </a:rPr>
              <a:t>A-1</a:t>
            </a:r>
          </a:p>
          <a:p>
            <a:pPr algn="just"/>
            <a:endParaRPr lang="ro-RO" sz="2400" b="1" dirty="0">
              <a:solidFill>
                <a:schemeClr val="tx1"/>
              </a:solidFill>
            </a:endParaRPr>
          </a:p>
          <a:p>
            <a:pPr algn="ctr"/>
            <a:r>
              <a:rPr lang="ro-RO" sz="2400" dirty="0">
                <a:solidFill>
                  <a:schemeClr val="tx1"/>
                </a:solidFill>
              </a:rPr>
              <a:t> </a:t>
            </a:r>
            <a:endParaRPr lang="ru-RU" sz="2400" dirty="0">
              <a:solidFill>
                <a:schemeClr val="tx1"/>
              </a:solidFill>
            </a:endParaRPr>
          </a:p>
        </p:txBody>
      </p:sp>
    </p:spTree>
    <p:extLst>
      <p:ext uri="{BB962C8B-B14F-4D97-AF65-F5344CB8AC3E}">
        <p14:creationId xmlns:p14="http://schemas.microsoft.com/office/powerpoint/2010/main" val="171372730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idx="1"/>
          </p:nvPr>
        </p:nvSpPr>
        <p:spPr>
          <a:xfrm>
            <a:off x="911424" y="2204864"/>
            <a:ext cx="9299377" cy="2184243"/>
          </a:xfrm>
        </p:spPr>
        <p:txBody>
          <a:bodyPr>
            <a:normAutofit fontScale="47500" lnSpcReduction="20000"/>
          </a:bodyPr>
          <a:lstStyle/>
          <a:p>
            <a:r>
              <a:rPr lang="ro-RO" sz="4800" dirty="0"/>
              <a:t>Hipotiroidia compensată nu este contraindicaţie pentru sarcină.  </a:t>
            </a:r>
          </a:p>
          <a:p>
            <a:endParaRPr lang="ro-RO" sz="4800" dirty="0"/>
          </a:p>
          <a:p>
            <a:r>
              <a:rPr lang="en-US" sz="4800" dirty="0"/>
              <a:t>TSH</a:t>
            </a:r>
            <a:r>
              <a:rPr lang="ro-RO" sz="4800" dirty="0"/>
              <a:t> optimal</a:t>
            </a:r>
            <a:r>
              <a:rPr lang="en-US" sz="4800" dirty="0"/>
              <a:t> </a:t>
            </a:r>
            <a:r>
              <a:rPr lang="ro-RO" sz="4800" dirty="0"/>
              <a:t>înainte de </a:t>
            </a:r>
            <a:r>
              <a:rPr lang="en-US" sz="4800" dirty="0" err="1"/>
              <a:t>concep</a:t>
            </a:r>
            <a:r>
              <a:rPr lang="ro-RO" sz="4800" dirty="0"/>
              <a:t>ere</a:t>
            </a:r>
            <a:r>
              <a:rPr lang="en-US" sz="4800" dirty="0"/>
              <a:t> &lt;</a:t>
            </a:r>
            <a:r>
              <a:rPr lang="ro-RO" sz="4800" dirty="0"/>
              <a:t> </a:t>
            </a:r>
            <a:r>
              <a:rPr lang="en-US" sz="4800" dirty="0"/>
              <a:t>2.5 </a:t>
            </a:r>
            <a:r>
              <a:rPr lang="en-US" sz="4800" dirty="0" err="1"/>
              <a:t>mU</a:t>
            </a:r>
            <a:r>
              <a:rPr lang="en-US" sz="4800" dirty="0"/>
              <a:t>/L</a:t>
            </a:r>
            <a:r>
              <a:rPr lang="ro-RO" sz="4800" dirty="0"/>
              <a:t>.</a:t>
            </a:r>
          </a:p>
          <a:p>
            <a:endParaRPr lang="ro-RO" sz="4800" dirty="0"/>
          </a:p>
          <a:p>
            <a:r>
              <a:rPr lang="ro-RO" sz="4800" dirty="0"/>
              <a:t>Doza de LT4 este necesar de majorat către 4-6 săptămână (cu 30 %)</a:t>
            </a:r>
          </a:p>
          <a:p>
            <a:endParaRPr lang="ro-RO" dirty="0" smtClean="0"/>
          </a:p>
          <a:p>
            <a:endParaRPr lang="ru-RU" dirty="0"/>
          </a:p>
        </p:txBody>
      </p:sp>
      <p:graphicFrame>
        <p:nvGraphicFramePr>
          <p:cNvPr id="5" name="Таблица 4"/>
          <p:cNvGraphicFramePr>
            <a:graphicFrameLocks noGrp="1"/>
          </p:cNvGraphicFramePr>
          <p:nvPr>
            <p:extLst/>
          </p:nvPr>
        </p:nvGraphicFramePr>
        <p:xfrm>
          <a:off x="2333366" y="4382249"/>
          <a:ext cx="7245388" cy="1349563"/>
        </p:xfrm>
        <a:graphic>
          <a:graphicData uri="http://schemas.openxmlformats.org/drawingml/2006/table">
            <a:tbl>
              <a:tblPr/>
              <a:tblGrid>
                <a:gridCol w="2883140">
                  <a:extLst>
                    <a:ext uri="{9D8B030D-6E8A-4147-A177-3AD203B41FA5}">
                      <a16:colId xmlns:a16="http://schemas.microsoft.com/office/drawing/2014/main" xmlns="" val="20000"/>
                    </a:ext>
                  </a:extLst>
                </a:gridCol>
                <a:gridCol w="4362248">
                  <a:extLst>
                    <a:ext uri="{9D8B030D-6E8A-4147-A177-3AD203B41FA5}">
                      <a16:colId xmlns:a16="http://schemas.microsoft.com/office/drawing/2014/main" xmlns="" val="20001"/>
                    </a:ext>
                  </a:extLst>
                </a:gridCol>
              </a:tblGrid>
              <a:tr h="3251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2"/>
                          </a:solidFill>
                          <a:effectLst/>
                          <a:latin typeface="Arial" pitchFamily="34" charset="0"/>
                          <a:cs typeface="Arial" pitchFamily="34" charset="0"/>
                        </a:rPr>
                        <a:t>TSH</a:t>
                      </a:r>
                    </a:p>
                  </a:txBody>
                  <a:tcPr marT="40640" marB="406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chemeClr val="tx2"/>
                          </a:solidFill>
                          <a:effectLst/>
                          <a:latin typeface="Arial" pitchFamily="34" charset="0"/>
                          <a:cs typeface="Arial" pitchFamily="34" charset="0"/>
                        </a:rPr>
                        <a:t>Ajustarea</a:t>
                      </a:r>
                      <a:r>
                        <a:rPr kumimoji="0" lang="en-US" sz="1600" b="1" i="0" u="none" strike="noStrike" cap="none" normalizeH="0" baseline="0" dirty="0" smtClean="0">
                          <a:ln>
                            <a:noFill/>
                          </a:ln>
                          <a:solidFill>
                            <a:schemeClr val="tx2"/>
                          </a:solidFill>
                          <a:effectLst/>
                          <a:latin typeface="Arial" pitchFamily="34" charset="0"/>
                          <a:cs typeface="Arial" pitchFamily="34" charset="0"/>
                        </a:rPr>
                        <a:t> </a:t>
                      </a:r>
                      <a:r>
                        <a:rPr kumimoji="0" lang="en-US" sz="1600" b="1" i="0" u="none" strike="noStrike" cap="none" normalizeH="0" baseline="0" dirty="0" err="1" smtClean="0">
                          <a:ln>
                            <a:noFill/>
                          </a:ln>
                          <a:solidFill>
                            <a:schemeClr val="tx2"/>
                          </a:solidFill>
                          <a:effectLst/>
                          <a:latin typeface="Arial" pitchFamily="34" charset="0"/>
                          <a:cs typeface="Arial" pitchFamily="34" charset="0"/>
                        </a:rPr>
                        <a:t>dozelor</a:t>
                      </a:r>
                      <a:endParaRPr kumimoji="0" lang="en-US" sz="1600" b="1" i="0" u="none" strike="noStrike" cap="none" normalizeH="0" baseline="0" dirty="0" smtClean="0">
                        <a:ln>
                          <a:noFill/>
                        </a:ln>
                        <a:solidFill>
                          <a:schemeClr val="tx2"/>
                        </a:solidFill>
                        <a:effectLst/>
                        <a:latin typeface="Arial" pitchFamily="34" charset="0"/>
                        <a:cs typeface="Arial" pitchFamily="34" charset="0"/>
                      </a:endParaRPr>
                    </a:p>
                  </a:txBody>
                  <a:tcPr marT="40640" marB="40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742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TSH </a:t>
                      </a:r>
                      <a:r>
                        <a:rPr kumimoji="0" lang="en-US" sz="1600" b="0" i="0" u="none" strike="noStrike" cap="none" normalizeH="0" baseline="0" dirty="0" err="1" smtClean="0">
                          <a:ln>
                            <a:noFill/>
                          </a:ln>
                          <a:solidFill>
                            <a:schemeClr val="tx1"/>
                          </a:solidFill>
                          <a:effectLst/>
                          <a:latin typeface="Arial" pitchFamily="34" charset="0"/>
                          <a:cs typeface="Arial" pitchFamily="34" charset="0"/>
                        </a:rPr>
                        <a:t>crescut</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dar</a:t>
                      </a:r>
                      <a:r>
                        <a:rPr kumimoji="0" lang="en-US" sz="1600" b="0" i="0" u="none" strike="noStrike" cap="none" normalizeH="0" baseline="0" dirty="0" smtClean="0">
                          <a:ln>
                            <a:noFill/>
                          </a:ln>
                          <a:solidFill>
                            <a:schemeClr val="tx1"/>
                          </a:solidFill>
                          <a:effectLst/>
                          <a:latin typeface="Arial" pitchFamily="34" charset="0"/>
                          <a:cs typeface="Arial" pitchFamily="34" charset="0"/>
                        </a:rPr>
                        <a:t> &lt; 10</a:t>
                      </a:r>
                    </a:p>
                  </a:txBody>
                  <a:tcPr marT="40640" marB="406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pitchFamily="34" charset="0"/>
                          <a:cs typeface="Arial" pitchFamily="34" charset="0"/>
                        </a:rPr>
                        <a:t>Cre</a:t>
                      </a:r>
                      <a:r>
                        <a:rPr kumimoji="0" lang="ro-RO" sz="1600" b="0" i="0" u="none" strike="noStrike" cap="none" normalizeH="0" baseline="0" dirty="0" smtClean="0">
                          <a:ln>
                            <a:noFill/>
                          </a:ln>
                          <a:solidFill>
                            <a:schemeClr val="tx1"/>
                          </a:solidFill>
                          <a:effectLst/>
                          <a:latin typeface="Arial" pitchFamily="34" charset="0"/>
                          <a:cs typeface="Arial" pitchFamily="34" charset="0"/>
                        </a:rPr>
                        <a:t>ștera dozei cu</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ro-RO" sz="1600" b="0" i="0" u="none" strike="noStrike" cap="none" normalizeH="0" baseline="0" dirty="0" smtClean="0">
                          <a:ln>
                            <a:noFill/>
                          </a:ln>
                          <a:solidFill>
                            <a:schemeClr val="tx1"/>
                          </a:solidFill>
                          <a:effectLst/>
                          <a:latin typeface="Arial" pitchFamily="34" charset="0"/>
                          <a:cs typeface="Arial" pitchFamily="34" charset="0"/>
                        </a:rPr>
                        <a:t>25-</a:t>
                      </a:r>
                      <a:r>
                        <a:rPr kumimoji="0" lang="en-US" sz="1600" b="0" i="0" u="none" strike="noStrike" cap="none" normalizeH="0" baseline="0" dirty="0" smtClean="0">
                          <a:ln>
                            <a:noFill/>
                          </a:ln>
                          <a:solidFill>
                            <a:schemeClr val="tx1"/>
                          </a:solidFill>
                          <a:effectLst/>
                          <a:latin typeface="Arial" pitchFamily="34" charset="0"/>
                          <a:cs typeface="Arial" pitchFamily="34" charset="0"/>
                        </a:rPr>
                        <a:t>50 µg/d</a:t>
                      </a:r>
                    </a:p>
                  </a:txBody>
                  <a:tcPr marT="40640" marB="40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251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TSH 10-20</a:t>
                      </a:r>
                    </a:p>
                  </a:txBody>
                  <a:tcPr marT="40640" marB="406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pitchFamily="34" charset="0"/>
                          <a:cs typeface="Arial" pitchFamily="34" charset="0"/>
                        </a:rPr>
                        <a:t>Cre</a:t>
                      </a:r>
                      <a:r>
                        <a:rPr kumimoji="0" lang="ro-RO" sz="1600" b="0" i="0" u="none" strike="noStrike" cap="none" normalizeH="0" baseline="0" dirty="0" smtClean="0">
                          <a:ln>
                            <a:noFill/>
                          </a:ln>
                          <a:solidFill>
                            <a:schemeClr val="tx1"/>
                          </a:solidFill>
                          <a:effectLst/>
                          <a:latin typeface="Arial" pitchFamily="34" charset="0"/>
                          <a:cs typeface="Arial" pitchFamily="34" charset="0"/>
                        </a:rPr>
                        <a:t>ștera dozei cu</a:t>
                      </a:r>
                      <a:r>
                        <a:rPr kumimoji="0" lang="en-US" sz="1600" b="0" i="0" u="none" strike="noStrike" cap="none" normalizeH="0" baseline="0" dirty="0" smtClean="0">
                          <a:ln>
                            <a:noFill/>
                          </a:ln>
                          <a:solidFill>
                            <a:schemeClr val="tx1"/>
                          </a:solidFill>
                          <a:effectLst/>
                          <a:latin typeface="Arial" pitchFamily="34" charset="0"/>
                          <a:cs typeface="Arial" pitchFamily="34" charset="0"/>
                        </a:rPr>
                        <a:t> 50-75 µg/d</a:t>
                      </a:r>
                    </a:p>
                  </a:txBody>
                  <a:tcPr marT="40640" marB="40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251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TSH &gt; 20</a:t>
                      </a:r>
                    </a:p>
                  </a:txBody>
                  <a:tcPr marT="40640" marB="406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pitchFamily="34" charset="0"/>
                          <a:cs typeface="Arial" pitchFamily="34" charset="0"/>
                        </a:rPr>
                        <a:t>Cre</a:t>
                      </a:r>
                      <a:r>
                        <a:rPr kumimoji="0" lang="ro-RO" sz="1600" b="0" i="0" u="none" strike="noStrike" cap="none" normalizeH="0" baseline="0" dirty="0" smtClean="0">
                          <a:ln>
                            <a:noFill/>
                          </a:ln>
                          <a:solidFill>
                            <a:schemeClr val="tx1"/>
                          </a:solidFill>
                          <a:effectLst/>
                          <a:latin typeface="Arial" pitchFamily="34" charset="0"/>
                          <a:cs typeface="Arial" pitchFamily="34" charset="0"/>
                        </a:rPr>
                        <a:t>ștera dozei cu</a:t>
                      </a:r>
                      <a:r>
                        <a:rPr kumimoji="0" lang="en-US" sz="1600" b="0" i="0" u="none" strike="noStrike" cap="none" normalizeH="0" baseline="0" dirty="0" smtClean="0">
                          <a:ln>
                            <a:noFill/>
                          </a:ln>
                          <a:solidFill>
                            <a:schemeClr val="tx1"/>
                          </a:solidFill>
                          <a:effectLst/>
                          <a:latin typeface="Arial" pitchFamily="34" charset="0"/>
                          <a:cs typeface="Arial" pitchFamily="34" charset="0"/>
                        </a:rPr>
                        <a:t> 100 µg/d</a:t>
                      </a:r>
                    </a:p>
                  </a:txBody>
                  <a:tcPr marT="40640" marB="40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6" name="Прямоугольник 5"/>
          <p:cNvSpPr/>
          <p:nvPr/>
        </p:nvSpPr>
        <p:spPr>
          <a:xfrm>
            <a:off x="3791744" y="5950918"/>
            <a:ext cx="7464924" cy="584775"/>
          </a:xfrm>
          <a:prstGeom prst="rect">
            <a:avLst/>
          </a:prstGeom>
        </p:spPr>
        <p:txBody>
          <a:bodyPr wrap="square">
            <a:spAutoFit/>
          </a:bodyPr>
          <a:lstStyle/>
          <a:p>
            <a:pPr algn="r">
              <a:buFont typeface="Arial" pitchFamily="34" charset="0"/>
              <a:buChar char="•"/>
            </a:pPr>
            <a:r>
              <a:rPr lang="ro-RO" sz="1600" i="1" dirty="0"/>
              <a:t>Până la obținerea compensării se determină TSH la 4 săptămâni</a:t>
            </a:r>
          </a:p>
          <a:p>
            <a:pPr algn="r">
              <a:buFont typeface="Arial" pitchFamily="34" charset="0"/>
              <a:buChar char="•"/>
            </a:pPr>
            <a:r>
              <a:rPr lang="ro-RO" sz="1600" i="1" dirty="0"/>
              <a:t>După obținerea compensării</a:t>
            </a:r>
            <a:r>
              <a:rPr lang="en-US" sz="1600" i="1" dirty="0"/>
              <a:t> </a:t>
            </a:r>
            <a:r>
              <a:rPr lang="ro-RO" sz="1600" i="1" dirty="0"/>
              <a:t>monitorizare la 6-8 săptămâni</a:t>
            </a:r>
            <a:endParaRPr lang="ru-RU" sz="1600" i="1" dirty="0"/>
          </a:p>
        </p:txBody>
      </p:sp>
      <p:pic>
        <p:nvPicPr>
          <p:cNvPr id="8" name="Picture 2"/>
          <p:cNvPicPr>
            <a:picLocks noChangeAspect="1" noChangeArrowheads="1"/>
          </p:cNvPicPr>
          <p:nvPr/>
        </p:nvPicPr>
        <p:blipFill>
          <a:blip r:embed="rId2" cstate="print"/>
          <a:srcRect/>
          <a:stretch>
            <a:fillRect/>
          </a:stretch>
        </p:blipFill>
        <p:spPr bwMode="auto">
          <a:xfrm>
            <a:off x="7117920" y="258764"/>
            <a:ext cx="4478068" cy="1748287"/>
          </a:xfrm>
          <a:prstGeom prst="rect">
            <a:avLst/>
          </a:prstGeom>
          <a:noFill/>
          <a:ln w="9525">
            <a:noFill/>
            <a:miter lim="800000"/>
            <a:headEnd/>
            <a:tailEnd/>
          </a:ln>
        </p:spPr>
      </p:pic>
      <p:sp>
        <p:nvSpPr>
          <p:cNvPr id="7" name="Заголовок 1"/>
          <p:cNvSpPr>
            <a:spLocks noGrp="1"/>
          </p:cNvSpPr>
          <p:nvPr>
            <p:ph type="title"/>
          </p:nvPr>
        </p:nvSpPr>
        <p:spPr>
          <a:xfrm>
            <a:off x="609600" y="274638"/>
            <a:ext cx="10972800" cy="1143000"/>
          </a:xfrm>
        </p:spPr>
        <p:txBody>
          <a:bodyPr>
            <a:normAutofit/>
          </a:bodyPr>
          <a:lstStyle/>
          <a:p>
            <a:pPr algn="l"/>
            <a:r>
              <a:rPr lang="ro-RO" sz="3600" b="1" i="1" dirty="0">
                <a:solidFill>
                  <a:srgbClr val="FF0000"/>
                </a:solidFill>
              </a:rPr>
              <a:t>Hipotiroidia preexistentă sarcinii</a:t>
            </a:r>
            <a:endParaRPr lang="ru-RU" sz="3600" b="1" i="1" dirty="0">
              <a:solidFill>
                <a:srgbClr val="FF0000"/>
              </a:solidFill>
            </a:endParaRPr>
          </a:p>
        </p:txBody>
      </p:sp>
    </p:spTree>
    <p:extLst>
      <p:ext uri="{BB962C8B-B14F-4D97-AF65-F5344CB8AC3E}">
        <p14:creationId xmlns:p14="http://schemas.microsoft.com/office/powerpoint/2010/main" val="409014060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8"/>
            <a:ext cx="8229600" cy="706090"/>
          </a:xfrm>
        </p:spPr>
        <p:txBody>
          <a:bodyPr>
            <a:normAutofit/>
          </a:bodyPr>
          <a:lstStyle/>
          <a:p>
            <a:r>
              <a:rPr lang="ro-RO" sz="3600" b="1" i="1" dirty="0">
                <a:solidFill>
                  <a:srgbClr val="FF0000"/>
                </a:solidFill>
              </a:rPr>
              <a:t>Hipotiroidia preexistentă sarcinii</a:t>
            </a:r>
            <a:endParaRPr lang="ru-RU" sz="3600" b="1" i="1" dirty="0">
              <a:solidFill>
                <a:srgbClr val="FF0000"/>
              </a:solidFill>
            </a:endParaRPr>
          </a:p>
        </p:txBody>
      </p:sp>
      <p:sp>
        <p:nvSpPr>
          <p:cNvPr id="4" name="Скругленный прямоугольник 3"/>
          <p:cNvSpPr/>
          <p:nvPr/>
        </p:nvSpPr>
        <p:spPr>
          <a:xfrm>
            <a:off x="623392" y="980728"/>
            <a:ext cx="10513168" cy="18722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o-RO" sz="2400" b="1" cap="all" dirty="0">
              <a:solidFill>
                <a:srgbClr val="002060"/>
              </a:solidFill>
            </a:endParaRPr>
          </a:p>
          <a:p>
            <a:pPr algn="just"/>
            <a:r>
              <a:rPr lang="ro-RO" sz="2400" b="1" cap="all" dirty="0">
                <a:solidFill>
                  <a:srgbClr val="002060"/>
                </a:solidFill>
              </a:rPr>
              <a:t>Recomandarea 34: </a:t>
            </a:r>
          </a:p>
          <a:p>
            <a:r>
              <a:rPr lang="ro-RO" sz="2400" b="1" dirty="0">
                <a:solidFill>
                  <a:schemeClr val="tx1"/>
                </a:solidFill>
              </a:rPr>
              <a:t>Femeile de vârstă reproductivă cu hipotiroidie, </a:t>
            </a:r>
            <a:r>
              <a:rPr lang="ro-RO" sz="2400" dirty="0">
                <a:solidFill>
                  <a:schemeClr val="tx1"/>
                </a:solidFill>
              </a:rPr>
              <a:t>aflate sub tratament, </a:t>
            </a:r>
            <a:r>
              <a:rPr lang="ro-RO" sz="2400" b="1" dirty="0">
                <a:solidFill>
                  <a:schemeClr val="tx1"/>
                </a:solidFill>
              </a:rPr>
              <a:t>necesită consiliere</a:t>
            </a:r>
            <a:r>
              <a:rPr lang="ro-RO" sz="2400" dirty="0">
                <a:solidFill>
                  <a:schemeClr val="tx1"/>
                </a:solidFill>
              </a:rPr>
              <a:t>  cu privire la importanța </a:t>
            </a:r>
            <a:r>
              <a:rPr lang="ro-RO" sz="2400" b="1" dirty="0">
                <a:solidFill>
                  <a:srgbClr val="FF0000"/>
                </a:solidFill>
              </a:rPr>
              <a:t>planificării sarcinii și  posibilitatea creșterii necesarului de LT4 </a:t>
            </a:r>
            <a:r>
              <a:rPr lang="ro-RO" sz="2400" dirty="0">
                <a:solidFill>
                  <a:schemeClr val="tx1"/>
                </a:solidFill>
              </a:rPr>
              <a:t>Necesita consultatie imdeiată, după  confirmarea sarcinii. A-1</a:t>
            </a:r>
            <a:endParaRPr lang="ro-RO" sz="2400" b="1" dirty="0">
              <a:solidFill>
                <a:schemeClr val="tx1"/>
              </a:solidFill>
            </a:endParaRPr>
          </a:p>
          <a:p>
            <a:pPr algn="ctr"/>
            <a:r>
              <a:rPr lang="ro-RO" sz="2400" dirty="0">
                <a:solidFill>
                  <a:schemeClr val="tx1"/>
                </a:solidFill>
              </a:rPr>
              <a:t> </a:t>
            </a:r>
            <a:endParaRPr lang="ru-RU" sz="2400" dirty="0">
              <a:solidFill>
                <a:schemeClr val="tx1"/>
              </a:solidFill>
            </a:endParaRPr>
          </a:p>
        </p:txBody>
      </p:sp>
      <p:sp>
        <p:nvSpPr>
          <p:cNvPr id="5" name="Скругленный прямоугольник 4"/>
          <p:cNvSpPr/>
          <p:nvPr/>
        </p:nvSpPr>
        <p:spPr>
          <a:xfrm>
            <a:off x="1775520" y="2996952"/>
            <a:ext cx="9721080" cy="20882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o-RO" sz="2400" b="1" cap="all" dirty="0">
              <a:solidFill>
                <a:srgbClr val="002060"/>
              </a:solidFill>
            </a:endParaRPr>
          </a:p>
          <a:p>
            <a:pPr algn="just"/>
            <a:r>
              <a:rPr lang="ro-RO" sz="2400" b="1" cap="all" dirty="0">
                <a:solidFill>
                  <a:srgbClr val="002060"/>
                </a:solidFill>
              </a:rPr>
              <a:t>Recomandarea 35: </a:t>
            </a:r>
          </a:p>
          <a:p>
            <a:r>
              <a:rPr lang="ro-RO" sz="2400" b="1" dirty="0">
                <a:solidFill>
                  <a:schemeClr val="tx1"/>
                </a:solidFill>
              </a:rPr>
              <a:t>Femeile cu hipotiroidie </a:t>
            </a:r>
            <a:r>
              <a:rPr lang="ro-RO" sz="2400" dirty="0">
                <a:solidFill>
                  <a:schemeClr val="tx1"/>
                </a:solidFill>
              </a:rPr>
              <a:t>care planifică sarcina,  </a:t>
            </a:r>
            <a:r>
              <a:rPr lang="ro-RO" sz="2400" b="1" dirty="0">
                <a:solidFill>
                  <a:schemeClr val="tx1"/>
                </a:solidFill>
              </a:rPr>
              <a:t>TSH  necesită a fi evaluat în perioada de preconcepere,</a:t>
            </a:r>
            <a:r>
              <a:rPr lang="ro-RO" sz="2400" dirty="0">
                <a:solidFill>
                  <a:schemeClr val="tx1"/>
                </a:solidFill>
              </a:rPr>
              <a:t> și </a:t>
            </a:r>
            <a:r>
              <a:rPr lang="ro-RO" sz="2400" b="1" dirty="0">
                <a:solidFill>
                  <a:schemeClr val="tx1"/>
                </a:solidFill>
              </a:rPr>
              <a:t>LT4 ar necesita ajustare </a:t>
            </a:r>
            <a:r>
              <a:rPr lang="ro-RO" sz="2400" dirty="0">
                <a:solidFill>
                  <a:schemeClr val="tx1"/>
                </a:solidFill>
              </a:rPr>
              <a:t>pentru atingerea nivelului de </a:t>
            </a:r>
            <a:r>
              <a:rPr lang="ro-RO" sz="2400" b="1" dirty="0">
                <a:solidFill>
                  <a:srgbClr val="FF0000"/>
                </a:solidFill>
              </a:rPr>
              <a:t>TSH între limita inferioară și 2,5mUI/l </a:t>
            </a:r>
            <a:r>
              <a:rPr lang="ro-RO" sz="2400" b="1" dirty="0">
                <a:solidFill>
                  <a:schemeClr val="tx1"/>
                </a:solidFill>
              </a:rPr>
              <a:t>B-1</a:t>
            </a:r>
          </a:p>
          <a:p>
            <a:pPr algn="ctr"/>
            <a:r>
              <a:rPr lang="ro-RO" sz="2400" dirty="0">
                <a:solidFill>
                  <a:schemeClr val="tx1"/>
                </a:solidFill>
              </a:rPr>
              <a:t> </a:t>
            </a:r>
            <a:endParaRPr lang="ru-RU" sz="2400" dirty="0">
              <a:solidFill>
                <a:schemeClr val="tx1"/>
              </a:solidFill>
            </a:endParaRPr>
          </a:p>
        </p:txBody>
      </p:sp>
      <p:sp>
        <p:nvSpPr>
          <p:cNvPr id="6" name="Скругленный прямоугольник 5"/>
          <p:cNvSpPr/>
          <p:nvPr/>
        </p:nvSpPr>
        <p:spPr>
          <a:xfrm>
            <a:off x="623392" y="5229200"/>
            <a:ext cx="10513168" cy="14401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o-RO" sz="2400" b="1" cap="all" dirty="0">
              <a:solidFill>
                <a:srgbClr val="002060"/>
              </a:solidFill>
            </a:endParaRPr>
          </a:p>
          <a:p>
            <a:pPr algn="just"/>
            <a:r>
              <a:rPr lang="ro-RO" sz="2400" b="1" cap="all" dirty="0">
                <a:solidFill>
                  <a:srgbClr val="002060"/>
                </a:solidFill>
              </a:rPr>
              <a:t>Recomandarea 36: </a:t>
            </a:r>
          </a:p>
          <a:p>
            <a:r>
              <a:rPr lang="ro-RO" sz="2400" b="1" dirty="0">
                <a:solidFill>
                  <a:schemeClr val="tx1"/>
                </a:solidFill>
              </a:rPr>
              <a:t>Femeile cu hipotiroidie </a:t>
            </a:r>
            <a:r>
              <a:rPr lang="ro-RO" sz="2400" dirty="0">
                <a:solidFill>
                  <a:schemeClr val="tx1"/>
                </a:solidFill>
              </a:rPr>
              <a:t>care administrează  </a:t>
            </a:r>
            <a:r>
              <a:rPr lang="ro-RO" sz="2400" b="1" dirty="0">
                <a:solidFill>
                  <a:schemeClr val="tx1"/>
                </a:solidFill>
              </a:rPr>
              <a:t>LT4,  ar necesita </a:t>
            </a:r>
            <a:r>
              <a:rPr lang="ro-RO" sz="2400" b="1" dirty="0">
                <a:solidFill>
                  <a:srgbClr val="FF0000"/>
                </a:solidFill>
              </a:rPr>
              <a:t>ajustarea dozei cu 20-30%   </a:t>
            </a:r>
            <a:r>
              <a:rPr lang="ro-RO" sz="2400" dirty="0">
                <a:solidFill>
                  <a:schemeClr val="tx1"/>
                </a:solidFill>
              </a:rPr>
              <a:t>pîn cazul confirmării sarcinii </a:t>
            </a:r>
            <a:r>
              <a:rPr lang="ro-RO" sz="2400" b="1" dirty="0">
                <a:solidFill>
                  <a:schemeClr val="tx1"/>
                </a:solidFill>
              </a:rPr>
              <a:t>A-1</a:t>
            </a:r>
          </a:p>
          <a:p>
            <a:pPr algn="ctr"/>
            <a:r>
              <a:rPr lang="ro-RO" sz="2400" dirty="0">
                <a:solidFill>
                  <a:schemeClr val="tx1"/>
                </a:solidFill>
              </a:rPr>
              <a:t> </a:t>
            </a:r>
            <a:endParaRPr lang="ru-RU" sz="2400" dirty="0">
              <a:solidFill>
                <a:schemeClr val="tx1"/>
              </a:solidFill>
            </a:endParaRPr>
          </a:p>
        </p:txBody>
      </p:sp>
    </p:spTree>
    <p:extLst>
      <p:ext uri="{BB962C8B-B14F-4D97-AF65-F5344CB8AC3E}">
        <p14:creationId xmlns:p14="http://schemas.microsoft.com/office/powerpoint/2010/main" val="231812222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a:xfrm>
            <a:off x="626711" y="188640"/>
            <a:ext cx="10972800" cy="1143000"/>
          </a:xfrm>
        </p:spPr>
        <p:txBody>
          <a:bodyPr/>
          <a:lstStyle/>
          <a:p>
            <a:pPr algn="ctr"/>
            <a:r>
              <a:rPr lang="ro-RO" sz="2844" b="1" dirty="0">
                <a:latin typeface="+mn-lt"/>
              </a:rPr>
              <a:t>Principiul în timpul sarcinii:</a:t>
            </a:r>
            <a:br>
              <a:rPr lang="ro-RO" sz="2844" b="1" dirty="0">
                <a:latin typeface="+mn-lt"/>
              </a:rPr>
            </a:br>
            <a:r>
              <a:rPr lang="ro-RO" sz="2489" b="1" i="1" dirty="0">
                <a:solidFill>
                  <a:srgbClr val="FF0000"/>
                </a:solidFill>
              </a:rPr>
              <a:t>Mai bine un pic mai mult, decât insuficient</a:t>
            </a:r>
            <a:endParaRPr lang="ru-RU" sz="2489" b="1" i="1" dirty="0">
              <a:solidFill>
                <a:srgbClr val="FF0000"/>
              </a:solidFill>
            </a:endParaRPr>
          </a:p>
        </p:txBody>
      </p:sp>
      <p:sp>
        <p:nvSpPr>
          <p:cNvPr id="7" name="Содержимое 6"/>
          <p:cNvSpPr>
            <a:spLocks noGrp="1"/>
          </p:cNvSpPr>
          <p:nvPr>
            <p:ph idx="1"/>
          </p:nvPr>
        </p:nvSpPr>
        <p:spPr/>
        <p:txBody>
          <a:bodyPr/>
          <a:lstStyle/>
          <a:p>
            <a:pPr>
              <a:buNone/>
            </a:pPr>
            <a:endParaRPr lang="ru-RU" b="1" dirty="0" smtClean="0"/>
          </a:p>
          <a:p>
            <a:endParaRPr lang="ru-RU" dirty="0"/>
          </a:p>
        </p:txBody>
      </p:sp>
      <p:sp>
        <p:nvSpPr>
          <p:cNvPr id="8" name="Прямоугольник 7"/>
          <p:cNvSpPr/>
          <p:nvPr/>
        </p:nvSpPr>
        <p:spPr>
          <a:xfrm>
            <a:off x="741680" y="1825625"/>
            <a:ext cx="10972800" cy="3416320"/>
          </a:xfrm>
          <a:prstGeom prst="rect">
            <a:avLst/>
          </a:prstGeom>
        </p:spPr>
        <p:txBody>
          <a:bodyPr wrap="square">
            <a:spAutoFit/>
          </a:bodyPr>
          <a:lstStyle/>
          <a:p>
            <a:pPr>
              <a:lnSpc>
                <a:spcPct val="150000"/>
              </a:lnSpc>
              <a:buFont typeface="Arial" pitchFamily="34" charset="0"/>
              <a:buChar char="•"/>
            </a:pPr>
            <a:r>
              <a:rPr lang="ro-RO" sz="2400" dirty="0"/>
              <a:t> În cazul hipotiroidiei primar depistate în timpul sarcinii se începe cu doza totală de LT4</a:t>
            </a:r>
          </a:p>
          <a:p>
            <a:pPr>
              <a:lnSpc>
                <a:spcPct val="150000"/>
              </a:lnSpc>
              <a:buFont typeface="Arial" pitchFamily="34" charset="0"/>
              <a:buChar char="•"/>
            </a:pPr>
            <a:r>
              <a:rPr lang="ro-RO" sz="2400" b="1" dirty="0" smtClean="0">
                <a:solidFill>
                  <a:srgbClr val="CC0000"/>
                </a:solidFill>
              </a:rPr>
              <a:t>Dozele </a:t>
            </a:r>
            <a:r>
              <a:rPr lang="ro-RO" sz="2400" b="1" dirty="0">
                <a:solidFill>
                  <a:srgbClr val="CC0000"/>
                </a:solidFill>
              </a:rPr>
              <a:t>de LT4 fiind de </a:t>
            </a:r>
            <a:r>
              <a:rPr lang="en-US" sz="2400" b="1" dirty="0">
                <a:solidFill>
                  <a:srgbClr val="CC0000"/>
                </a:solidFill>
              </a:rPr>
              <a:t>100 – 150 – 175 </a:t>
            </a:r>
            <a:r>
              <a:rPr lang="ru-RU" sz="2400" b="1" dirty="0">
                <a:solidFill>
                  <a:srgbClr val="CC0000"/>
                </a:solidFill>
              </a:rPr>
              <a:t>м</a:t>
            </a:r>
            <a:r>
              <a:rPr lang="ro-RO" sz="2400" b="1" dirty="0">
                <a:solidFill>
                  <a:srgbClr val="CC0000"/>
                </a:solidFill>
              </a:rPr>
              <a:t>cg/zi</a:t>
            </a:r>
          </a:p>
          <a:p>
            <a:pPr>
              <a:lnSpc>
                <a:spcPct val="150000"/>
              </a:lnSpc>
              <a:buFont typeface="Arial" pitchFamily="34" charset="0"/>
              <a:buChar char="•"/>
            </a:pPr>
            <a:r>
              <a:rPr lang="ru-RU" sz="2400" dirty="0" smtClean="0"/>
              <a:t>Мо</a:t>
            </a:r>
            <a:r>
              <a:rPr lang="ro-RO" sz="2400" dirty="0"/>
              <a:t>nitorizare   TSH și fT4   fiecare 4 săptămâni.  </a:t>
            </a:r>
            <a:r>
              <a:rPr lang="ro-RO" sz="2400" b="1" dirty="0">
                <a:solidFill>
                  <a:srgbClr val="FF0000"/>
                </a:solidFill>
              </a:rPr>
              <a:t>Țintă  TSH &lt; 2,5 mU/l</a:t>
            </a:r>
          </a:p>
          <a:p>
            <a:pPr>
              <a:lnSpc>
                <a:spcPct val="150000"/>
              </a:lnSpc>
              <a:buFont typeface="Arial" pitchFamily="34" charset="0"/>
              <a:buChar char="•"/>
            </a:pPr>
            <a:r>
              <a:rPr lang="ro-RO" sz="2400" dirty="0" smtClean="0"/>
              <a:t>Se </a:t>
            </a:r>
            <a:r>
              <a:rPr lang="ro-RO" sz="2400" dirty="0"/>
              <a:t>administrează dimineața înainte de masă cu 30-60 min cu apă. </a:t>
            </a:r>
          </a:p>
          <a:p>
            <a:pPr marL="0" lvl="1">
              <a:lnSpc>
                <a:spcPct val="150000"/>
              </a:lnSpc>
              <a:buFont typeface="Arial" pitchFamily="34" charset="0"/>
              <a:buChar char="•"/>
            </a:pPr>
            <a:r>
              <a:rPr lang="ro-RO" sz="2400" dirty="0" smtClean="0"/>
              <a:t>Remedii </a:t>
            </a:r>
            <a:r>
              <a:rPr lang="ro-RO" sz="2400" dirty="0"/>
              <a:t>ce reduc absorbția T4:  Sechestranții de acizi biliari – colesteramina; Bisfosfonații, Ferul sulfat, Preparatele de Ca, Antagoniștii de H2receptori</a:t>
            </a:r>
          </a:p>
        </p:txBody>
      </p:sp>
    </p:spTree>
    <p:extLst>
      <p:ext uri="{BB962C8B-B14F-4D97-AF65-F5344CB8AC3E}">
        <p14:creationId xmlns:p14="http://schemas.microsoft.com/office/powerpoint/2010/main" val="269373553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64705" y="2034353"/>
            <a:ext cx="10714382" cy="3477875"/>
          </a:xfrm>
          <a:prstGeom prst="rect">
            <a:avLst/>
          </a:prstGeom>
        </p:spPr>
        <p:txBody>
          <a:bodyPr wrap="square">
            <a:spAutoFit/>
          </a:bodyPr>
          <a:lstStyle/>
          <a:p>
            <a:r>
              <a:rPr lang="ro-MD" sz="4400" b="1" dirty="0">
                <a:solidFill>
                  <a:srgbClr val="002060"/>
                </a:solidFill>
              </a:rPr>
              <a:t>”Cel care mută un munte,</a:t>
            </a:r>
          </a:p>
          <a:p>
            <a:r>
              <a:rPr lang="ro-MD" sz="4400" b="1" dirty="0">
                <a:solidFill>
                  <a:srgbClr val="002060"/>
                </a:solidFill>
              </a:rPr>
              <a:t> începe întotdeauna </a:t>
            </a:r>
          </a:p>
          <a:p>
            <a:r>
              <a:rPr lang="ro-MD" sz="4400" b="1" dirty="0">
                <a:solidFill>
                  <a:srgbClr val="002060"/>
                </a:solidFill>
              </a:rPr>
              <a:t>prin a îndepărta pietrele mai mici”</a:t>
            </a:r>
          </a:p>
          <a:p>
            <a:endParaRPr lang="ro-MD" sz="4400" b="1" dirty="0">
              <a:solidFill>
                <a:srgbClr val="002060"/>
              </a:solidFill>
            </a:endParaRPr>
          </a:p>
          <a:p>
            <a:pPr algn="r"/>
            <a:r>
              <a:rPr lang="ro-MD" sz="4400" i="1" dirty="0">
                <a:solidFill>
                  <a:srgbClr val="002060"/>
                </a:solidFill>
              </a:rPr>
              <a:t>Confucius</a:t>
            </a:r>
            <a:endParaRPr lang="en-US" sz="4400" i="1" dirty="0">
              <a:solidFill>
                <a:srgbClr val="002060"/>
              </a:solidFill>
            </a:endParaRPr>
          </a:p>
        </p:txBody>
      </p:sp>
      <p:pic>
        <p:nvPicPr>
          <p:cNvPr id="3" name="Рисунок 2"/>
          <p:cNvPicPr>
            <a:picLocks noChangeAspect="1"/>
          </p:cNvPicPr>
          <p:nvPr/>
        </p:nvPicPr>
        <p:blipFill>
          <a:blip r:embed="rId2"/>
          <a:stretch>
            <a:fillRect/>
          </a:stretch>
        </p:blipFill>
        <p:spPr>
          <a:xfrm>
            <a:off x="10114061" y="197982"/>
            <a:ext cx="1876506" cy="1563755"/>
          </a:xfrm>
          <a:prstGeom prst="rect">
            <a:avLst/>
          </a:prstGeom>
        </p:spPr>
      </p:pic>
    </p:spTree>
    <p:extLst>
      <p:ext uri="{BB962C8B-B14F-4D97-AF65-F5344CB8AC3E}">
        <p14:creationId xmlns:p14="http://schemas.microsoft.com/office/powerpoint/2010/main" val="80507469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844209" y="2685186"/>
            <a:ext cx="6241774" cy="1220893"/>
          </a:xfrm>
        </p:spPr>
        <p:txBody>
          <a:bodyPr/>
          <a:lstStyle/>
          <a:p>
            <a:pPr algn="ctr"/>
            <a:r>
              <a:rPr lang="ro-MD" b="1" dirty="0" smtClean="0">
                <a:solidFill>
                  <a:srgbClr val="002060"/>
                </a:solidFill>
                <a:latin typeface="+mn-lt"/>
              </a:rPr>
              <a:t>Mulțum</a:t>
            </a:r>
            <a:r>
              <a:rPr lang="en-US" b="1" dirty="0" err="1" smtClean="0">
                <a:solidFill>
                  <a:srgbClr val="002060"/>
                </a:solidFill>
                <a:latin typeface="+mn-lt"/>
              </a:rPr>
              <a:t>im</a:t>
            </a:r>
            <a:r>
              <a:rPr lang="ro-MD" b="1" dirty="0" smtClean="0">
                <a:solidFill>
                  <a:srgbClr val="002060"/>
                </a:solidFill>
                <a:latin typeface="+mn-lt"/>
              </a:rPr>
              <a:t> pentru atenție</a:t>
            </a:r>
            <a:endParaRPr lang="en-US" b="1" dirty="0">
              <a:solidFill>
                <a:srgbClr val="002060"/>
              </a:solidFill>
              <a:latin typeface="+mn-lt"/>
            </a:endParaRPr>
          </a:p>
        </p:txBody>
      </p:sp>
      <p:pic>
        <p:nvPicPr>
          <p:cNvPr id="6" name="Рисунок 5"/>
          <p:cNvPicPr>
            <a:picLocks noChangeAspect="1"/>
          </p:cNvPicPr>
          <p:nvPr/>
        </p:nvPicPr>
        <p:blipFill rotWithShape="1">
          <a:blip r:embed="rId2"/>
          <a:srcRect b="4323"/>
          <a:stretch/>
        </p:blipFill>
        <p:spPr>
          <a:xfrm>
            <a:off x="127138" y="0"/>
            <a:ext cx="5418188" cy="6748670"/>
          </a:xfrm>
          <a:prstGeom prst="rect">
            <a:avLst/>
          </a:prstGeom>
        </p:spPr>
      </p:pic>
    </p:spTree>
    <p:extLst>
      <p:ext uri="{BB962C8B-B14F-4D97-AF65-F5344CB8AC3E}">
        <p14:creationId xmlns:p14="http://schemas.microsoft.com/office/powerpoint/2010/main" val="2063924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2FA9C-953C-D543-90C6-900F7FBA3414}"/>
              </a:ext>
            </a:extLst>
          </p:cNvPr>
          <p:cNvSpPr>
            <a:spLocks noGrp="1"/>
          </p:cNvSpPr>
          <p:nvPr>
            <p:ph type="title"/>
          </p:nvPr>
        </p:nvSpPr>
        <p:spPr>
          <a:xfrm>
            <a:off x="838200" y="365125"/>
            <a:ext cx="10515600" cy="605031"/>
          </a:xfrm>
        </p:spPr>
        <p:txBody>
          <a:bodyPr>
            <a:normAutofit/>
          </a:bodyPr>
          <a:lstStyle/>
          <a:p>
            <a:r>
              <a:rPr lang="x-none" sz="3600" b="1" dirty="0">
                <a:solidFill>
                  <a:srgbClr val="691920"/>
                </a:solidFill>
              </a:rPr>
              <a:t>Formațiuni nodulare ale glandei tiroide la copii</a:t>
            </a:r>
            <a:endParaRPr lang="x-none" sz="3600" dirty="0"/>
          </a:p>
        </p:txBody>
      </p:sp>
      <p:sp>
        <p:nvSpPr>
          <p:cNvPr id="3" name="Content Placeholder 2">
            <a:extLst>
              <a:ext uri="{FF2B5EF4-FFF2-40B4-BE49-F238E27FC236}">
                <a16:creationId xmlns:a16="http://schemas.microsoft.com/office/drawing/2014/main" xmlns="" id="{87E84734-21BD-974F-84B1-51324CF433B1}"/>
              </a:ext>
            </a:extLst>
          </p:cNvPr>
          <p:cNvSpPr>
            <a:spLocks noGrp="1"/>
          </p:cNvSpPr>
          <p:nvPr>
            <p:ph sz="half" idx="1"/>
          </p:nvPr>
        </p:nvSpPr>
        <p:spPr>
          <a:xfrm>
            <a:off x="408685" y="1119621"/>
            <a:ext cx="5547272" cy="5373254"/>
          </a:xfrm>
        </p:spPr>
        <p:txBody>
          <a:bodyPr>
            <a:noAutofit/>
          </a:bodyPr>
          <a:lstStyle/>
          <a:p>
            <a:pPr>
              <a:lnSpc>
                <a:spcPct val="100000"/>
              </a:lnSpc>
              <a:spcBef>
                <a:spcPts val="400"/>
              </a:spcBef>
            </a:pP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Surveillance, Epidemiology and End Results (SEER) program –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cancerul</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tiroidian</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691920"/>
                </a:solidFill>
                <a:effectLst/>
                <a:latin typeface="Calibri" panose="020F0502020204030204" pitchFamily="34" charset="0"/>
                <a:ea typeface="Calibri" panose="020F0502020204030204" pitchFamily="34" charset="0"/>
                <a:cs typeface="Calibri" panose="020F0502020204030204" pitchFamily="34" charset="0"/>
              </a:rPr>
              <a:t>al 8-lea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cel</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mai</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frecvent</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diagnosticat</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cancer la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tinerii</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15-19 ani </a:t>
            </a:r>
            <a:r>
              <a:rPr lang="en-US" sz="1600" dirty="0" err="1">
                <a:solidFill>
                  <a:srgbClr val="1F2021"/>
                </a:solidFill>
                <a:latin typeface="Calibri" panose="020F0502020204030204" pitchFamily="34" charset="0"/>
                <a:ea typeface="Calibri" panose="020F0502020204030204" pitchFamily="34" charset="0"/>
                <a:cs typeface="Calibri" panose="020F0502020204030204" pitchFamily="34" charset="0"/>
              </a:rPr>
              <a:t>și</a:t>
            </a:r>
            <a:r>
              <a:rPr lang="en-US" sz="1600" dirty="0">
                <a:solidFill>
                  <a:srgbClr val="1F2021"/>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691920"/>
                </a:solidFill>
                <a:latin typeface="Calibri" panose="020F0502020204030204" pitchFamily="34" charset="0"/>
                <a:ea typeface="Calibri" panose="020F0502020204030204" pitchFamily="34" charset="0"/>
                <a:cs typeface="Calibri" panose="020F0502020204030204" pitchFamily="34" charset="0"/>
              </a:rPr>
              <a:t>al 2-lea cancer </a:t>
            </a:r>
            <a:r>
              <a:rPr lang="en-US" sz="1600" dirty="0" err="1">
                <a:solidFill>
                  <a:srgbClr val="691920"/>
                </a:solidFill>
                <a:latin typeface="Calibri" panose="020F0502020204030204" pitchFamily="34" charset="0"/>
                <a:ea typeface="Calibri" panose="020F0502020204030204" pitchFamily="34" charset="0"/>
                <a:cs typeface="Calibri" panose="020F0502020204030204" pitchFamily="34" charset="0"/>
              </a:rPr>
              <a:t>după</a:t>
            </a:r>
            <a:r>
              <a:rPr lang="en-US" sz="1600" dirty="0">
                <a:solidFill>
                  <a:srgbClr val="691920"/>
                </a:solidFill>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691920"/>
                </a:solidFill>
                <a:latin typeface="Calibri" panose="020F0502020204030204" pitchFamily="34" charset="0"/>
                <a:ea typeface="Calibri" panose="020F0502020204030204" pitchFamily="34" charset="0"/>
                <a:cs typeface="Calibri" panose="020F0502020204030204" pitchFamily="34" charset="0"/>
              </a:rPr>
              <a:t>frecvență</a:t>
            </a:r>
            <a:r>
              <a:rPr lang="en-US" sz="1600" dirty="0">
                <a:solidFill>
                  <a:srgbClr val="691920"/>
                </a:solidFill>
                <a:latin typeface="Calibri" panose="020F0502020204030204" pitchFamily="34" charset="0"/>
                <a:ea typeface="Calibri" panose="020F0502020204030204" pitchFamily="34" charset="0"/>
                <a:cs typeface="Calibri" panose="020F0502020204030204" pitchFamily="34" charset="0"/>
              </a:rPr>
              <a:t> la fete </a:t>
            </a:r>
            <a:r>
              <a:rPr lang="en-US" sz="1600" dirty="0">
                <a:solidFill>
                  <a:srgbClr val="1F2021"/>
                </a:solidFill>
                <a:latin typeface="Calibri" panose="020F0502020204030204" pitchFamily="34" charset="0"/>
                <a:ea typeface="Calibri" panose="020F0502020204030204" pitchFamily="34" charset="0"/>
                <a:cs typeface="Calibri" panose="020F0502020204030204" pitchFamily="34" charset="0"/>
              </a:rPr>
              <a:t>(SUA). </a:t>
            </a:r>
          </a:p>
          <a:p>
            <a:pPr>
              <a:lnSpc>
                <a:spcPct val="100000"/>
              </a:lnSpc>
              <a:spcBef>
                <a:spcPts val="400"/>
              </a:spcBef>
            </a:pP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Adolescentele</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au o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incidență</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de 10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ori</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mai</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mare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decât</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copiii</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1F2021"/>
                </a:solidFill>
                <a:latin typeface="Calibri" panose="020F0502020204030204" pitchFamily="34" charset="0"/>
                <a:ea typeface="Calibri" panose="020F0502020204030204" pitchFamily="34" charset="0"/>
                <a:cs typeface="Calibri" panose="020F0502020204030204" pitchFamily="34" charset="0"/>
              </a:rPr>
              <a:t>mai</a:t>
            </a:r>
            <a:r>
              <a:rPr lang="en-US" sz="1600" dirty="0">
                <a:solidFill>
                  <a:srgbClr val="1F2021"/>
                </a:solidFill>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1F2021"/>
                </a:solidFill>
                <a:latin typeface="Calibri" panose="020F0502020204030204" pitchFamily="34" charset="0"/>
                <a:ea typeface="Calibri" panose="020F0502020204030204" pitchFamily="34" charset="0"/>
                <a:cs typeface="Calibri" panose="020F0502020204030204" pitchFamily="34" charset="0"/>
              </a:rPr>
              <a:t>mici</a:t>
            </a:r>
            <a:r>
              <a:rPr lang="en-US" sz="1600" dirty="0">
                <a:solidFill>
                  <a:srgbClr val="1F2021"/>
                </a:solidFill>
                <a:latin typeface="Calibri" panose="020F0502020204030204" pitchFamily="34" charset="0"/>
                <a:ea typeface="Calibri" panose="020F0502020204030204" pitchFamily="34" charset="0"/>
                <a:cs typeface="Calibri" panose="020F0502020204030204" pitchFamily="34" charset="0"/>
              </a:rPr>
              <a:t>, cu o </a:t>
            </a:r>
            <a:r>
              <a:rPr lang="en-US" sz="1600" dirty="0" err="1">
                <a:solidFill>
                  <a:srgbClr val="1F2021"/>
                </a:solidFill>
                <a:latin typeface="Calibri" panose="020F0502020204030204" pitchFamily="34" charset="0"/>
                <a:ea typeface="Calibri" panose="020F0502020204030204" pitchFamily="34" charset="0"/>
                <a:cs typeface="Calibri" panose="020F0502020204030204" pitchFamily="34" charset="0"/>
              </a:rPr>
              <a:t>pondere</a:t>
            </a:r>
            <a:r>
              <a:rPr lang="en-US" sz="1600" dirty="0">
                <a:solidFill>
                  <a:srgbClr val="1F2021"/>
                </a:solidFill>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1F2021"/>
                </a:solidFill>
                <a:latin typeface="Calibri" panose="020F0502020204030204" pitchFamily="34" charset="0"/>
                <a:ea typeface="Calibri" panose="020F0502020204030204" pitchFamily="34" charset="0"/>
                <a:cs typeface="Calibri" panose="020F0502020204030204" pitchFamily="34" charset="0"/>
              </a:rPr>
              <a:t>mai</a:t>
            </a:r>
            <a:r>
              <a:rPr lang="en-US" sz="1600" dirty="0">
                <a:solidFill>
                  <a:srgbClr val="1F2021"/>
                </a:solidFill>
                <a:latin typeface="Calibri" panose="020F0502020204030204" pitchFamily="34" charset="0"/>
                <a:ea typeface="Calibri" panose="020F0502020204030204" pitchFamily="34" charset="0"/>
                <a:cs typeface="Calibri" panose="020F0502020204030204" pitchFamily="34" charset="0"/>
              </a:rPr>
              <a:t> mare la fete (5:1).  </a:t>
            </a:r>
          </a:p>
          <a:p>
            <a:pPr>
              <a:lnSpc>
                <a:spcPct val="100000"/>
              </a:lnSpc>
              <a:spcBef>
                <a:spcPts val="400"/>
              </a:spcBef>
            </a:pP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5% din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pacienții</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cu cancer non-</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medular</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tiroidian</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 au </a:t>
            </a:r>
            <a:r>
              <a:rPr lang="en-US" sz="1600" dirty="0" err="1">
                <a:solidFill>
                  <a:srgbClr val="1F2021"/>
                </a:solidFill>
                <a:effectLst/>
                <a:latin typeface="Calibri" panose="020F0502020204030204" pitchFamily="34" charset="0"/>
                <a:ea typeface="Calibri" panose="020F0502020204030204" pitchFamily="34" charset="0"/>
                <a:cs typeface="Calibri" panose="020F0502020204030204" pitchFamily="34" charset="0"/>
              </a:rPr>
              <a:t>istoric</a:t>
            </a:r>
            <a:r>
              <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rPr>
              <a:t> familial.</a:t>
            </a:r>
            <a:endParaRPr lang="en-US" sz="1600" dirty="0">
              <a:solidFill>
                <a:srgbClr val="1F2021"/>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400"/>
              </a:spcBef>
              <a:buNone/>
            </a:pPr>
            <a:endParaRPr lang="en-US" sz="1600" dirty="0">
              <a:latin typeface="Calibri" panose="020F0502020204030204" pitchFamily="34" charset="0"/>
              <a:cs typeface="Calibri" panose="020F0502020204030204" pitchFamily="34" charset="0"/>
            </a:endParaRPr>
          </a:p>
          <a:p>
            <a:pPr marL="0" indent="0">
              <a:lnSpc>
                <a:spcPct val="100000"/>
              </a:lnSpc>
              <a:spcBef>
                <a:spcPts val="400"/>
              </a:spcBef>
              <a:buNone/>
            </a:pPr>
            <a:r>
              <a:rPr lang="en-US" sz="1600" dirty="0" err="1">
                <a:latin typeface="Calibri" panose="020F0502020204030204" pitchFamily="34" charset="0"/>
                <a:cs typeface="Calibri" panose="020F0502020204030204" pitchFamily="34" charset="0"/>
              </a:rPr>
              <a:t>Cel</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mai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frecvent</a:t>
            </a:r>
            <a:r>
              <a:rPr lang="en-US" sz="1600" dirty="0">
                <a:latin typeface="Calibri" panose="020F0502020204030204" pitchFamily="34" charset="0"/>
                <a:cs typeface="Calibri" panose="020F0502020204030204" pitchFamily="34" charset="0"/>
              </a:rPr>
              <a:t> DTC se </a:t>
            </a:r>
            <a:r>
              <a:rPr lang="en-US" sz="1600" dirty="0" err="1">
                <a:latin typeface="Calibri" panose="020F0502020204030204" pitchFamily="34" charset="0"/>
                <a:cs typeface="Calibri" panose="020F0502020204030204" pitchFamily="34" charset="0"/>
              </a:rPr>
              <a:t>prezintă</a:t>
            </a:r>
            <a:r>
              <a:rPr lang="en-US" sz="1600" dirty="0">
                <a:latin typeface="Calibri" panose="020F0502020204030204" pitchFamily="34" charset="0"/>
                <a:cs typeface="Calibri" panose="020F0502020204030204" pitchFamily="34" charset="0"/>
              </a:rPr>
              <a:t> cu: </a:t>
            </a:r>
          </a:p>
          <a:p>
            <a:pPr marL="0" indent="0">
              <a:lnSpc>
                <a:spcPct val="100000"/>
              </a:lnSpc>
              <a:spcBef>
                <a:spcPts val="400"/>
              </a:spcBef>
              <a:buNone/>
            </a:pPr>
            <a:r>
              <a:rPr lang="en-US" sz="1600" b="1" dirty="0" err="1">
                <a:latin typeface="Calibri" panose="020F0502020204030204" pitchFamily="34" charset="0"/>
                <a:cs typeface="Calibri" panose="020F0502020204030204" pitchFamily="34" charset="0"/>
              </a:rPr>
              <a:t>Nodul</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palpabil</a:t>
            </a:r>
            <a:r>
              <a:rPr lang="en-US" sz="1600" dirty="0">
                <a:latin typeface="Calibri" panose="020F0502020204030204" pitchFamily="34" charset="0"/>
                <a:cs typeface="Calibri" panose="020F0502020204030204" pitchFamily="34" charset="0"/>
              </a:rPr>
              <a:t> </a:t>
            </a:r>
            <a:endParaRPr lang="x-none" sz="1600" dirty="0">
              <a:latin typeface="Calibri" panose="020F0502020204030204" pitchFamily="34" charset="0"/>
              <a:cs typeface="Calibri" panose="020F0502020204030204" pitchFamily="34" charset="0"/>
            </a:endParaRPr>
          </a:p>
          <a:p>
            <a:pPr marL="0" indent="0">
              <a:lnSpc>
                <a:spcPct val="100000"/>
              </a:lnSpc>
              <a:spcBef>
                <a:spcPts val="400"/>
              </a:spcBef>
              <a:buNone/>
            </a:pPr>
            <a:r>
              <a:rPr lang="en-US" sz="1600" b="1" dirty="0">
                <a:latin typeface="Calibri" panose="020F0502020204030204" pitchFamily="34" charset="0"/>
                <a:cs typeface="Calibri" panose="020F0502020204030204" pitchFamily="34" charset="0"/>
              </a:rPr>
              <a:t>A</a:t>
            </a:r>
            <a:r>
              <a:rPr lang="x-none" sz="1600" b="1" dirty="0">
                <a:latin typeface="Calibri" panose="020F0502020204030204" pitchFamily="34" charset="0"/>
                <a:cs typeface="Calibri" panose="020F0502020204030204" pitchFamily="34" charset="0"/>
              </a:rPr>
              <a:t>denopatie cervicală</a:t>
            </a:r>
          </a:p>
          <a:p>
            <a:pPr>
              <a:lnSpc>
                <a:spcPct val="100000"/>
              </a:lnSpc>
            </a:pPr>
            <a:endParaRPr lang="en-US" sz="1600" dirty="0">
              <a:solidFill>
                <a:srgbClr val="1F2021"/>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buNone/>
            </a:pPr>
            <a:endParaRPr lang="x-none" sz="16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buNone/>
            </a:pPr>
            <a:r>
              <a:rPr lang="x-none" sz="1600" dirty="0">
                <a:effectLst/>
                <a:latin typeface="Calibri" panose="020F0502020204030204" pitchFamily="34" charset="0"/>
                <a:ea typeface="Calibri" panose="020F0502020204030204" pitchFamily="34" charset="0"/>
                <a:cs typeface="Calibri" panose="020F0502020204030204" pitchFamily="34" charset="0"/>
              </a:rPr>
              <a:t> </a:t>
            </a:r>
            <a:endParaRPr lang="x-none" sz="1600"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xmlns="" id="{16280643-CA19-3445-9938-4E0184AD4A25}"/>
              </a:ext>
            </a:extLst>
          </p:cNvPr>
          <p:cNvSpPr>
            <a:spLocks noGrp="1"/>
          </p:cNvSpPr>
          <p:nvPr>
            <p:ph sz="half" idx="2"/>
          </p:nvPr>
        </p:nvSpPr>
        <p:spPr>
          <a:xfrm>
            <a:off x="6294120" y="1119621"/>
            <a:ext cx="5629341" cy="4705350"/>
          </a:xfrm>
        </p:spPr>
        <p:txBody>
          <a:bodyPr>
            <a:noAutofit/>
          </a:bodyPr>
          <a:lstStyle/>
          <a:p>
            <a:pPr>
              <a:buFontTx/>
              <a:buChar char="-"/>
            </a:pPr>
            <a:r>
              <a:rPr lang="en-US" sz="1600" dirty="0">
                <a:latin typeface="Calibri" panose="020F0502020204030204" pitchFamily="34" charset="0"/>
                <a:cs typeface="Calibri" panose="020F0502020204030204" pitchFamily="34" charset="0"/>
              </a:rPr>
              <a:t>PTC – </a:t>
            </a:r>
            <a:r>
              <a:rPr lang="en-US" sz="1600" dirty="0" err="1">
                <a:latin typeface="Calibri" panose="020F0502020204030204" pitchFamily="34" charset="0"/>
                <a:cs typeface="Calibri" panose="020F0502020204030204" pitchFamily="34" charset="0"/>
              </a:rPr>
              <a:t>poate</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prezenta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adenopatie</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cervicală</a:t>
            </a:r>
            <a:r>
              <a:rPr lang="en-US" sz="1600" dirty="0">
                <a:latin typeface="Calibri" panose="020F0502020204030204" pitchFamily="34" charset="0"/>
                <a:cs typeface="Calibri" panose="020F0502020204030204" pitchFamily="34" charset="0"/>
              </a:rPr>
              <a:t> cu </a:t>
            </a:r>
            <a:r>
              <a:rPr lang="en-US" sz="1600" dirty="0" err="1">
                <a:latin typeface="Calibri" panose="020F0502020204030204" pitchFamily="34" charset="0"/>
                <a:cs typeface="Calibri" panose="020F0502020204030204" pitchFamily="34" charset="0"/>
              </a:rPr>
              <a:t>sau</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fără</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leziune</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tiroidiană</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palpabilă</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sau</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ocazional</a:t>
            </a:r>
            <a:r>
              <a:rPr lang="en-US" sz="1600" dirty="0">
                <a:latin typeface="Calibri" panose="020F0502020204030204" pitchFamily="34" charset="0"/>
                <a:cs typeface="Calibri" panose="020F0502020204030204" pitchFamily="34" charset="0"/>
              </a:rPr>
              <a:t> la examen imagistic.</a:t>
            </a:r>
          </a:p>
          <a:p>
            <a:pPr>
              <a:buFontTx/>
              <a:buChar char="-"/>
            </a:pPr>
            <a:r>
              <a:rPr lang="en-US" sz="1600" dirty="0" err="1">
                <a:latin typeface="Calibri" panose="020F0502020204030204" pitchFamily="34" charset="0"/>
                <a:cs typeface="Calibri" panose="020F0502020204030204" pitchFamily="34" charset="0"/>
              </a:rPr>
              <a:t>Criterii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histologice</a:t>
            </a:r>
            <a:r>
              <a:rPr lang="en-US" sz="1600" dirty="0">
                <a:latin typeface="Calibri" panose="020F0502020204030204" pitchFamily="34" charset="0"/>
                <a:cs typeface="Calibri" panose="020F0502020204030204" pitchFamily="34" charset="0"/>
              </a:rPr>
              <a:t> – similar </a:t>
            </a:r>
            <a:r>
              <a:rPr lang="en-US" sz="1600" dirty="0" err="1">
                <a:latin typeface="Calibri" panose="020F0502020204030204" pitchFamily="34" charset="0"/>
                <a:cs typeface="Calibri" panose="020F0502020204030204" pitchFamily="34" charset="0"/>
              </a:rPr>
              <a:t>adulților</a:t>
            </a:r>
            <a:r>
              <a:rPr lang="en-US" sz="1600" dirty="0">
                <a:latin typeface="Calibri" panose="020F0502020204030204" pitchFamily="34" charset="0"/>
                <a:cs typeface="Calibri" panose="020F0502020204030204" pitchFamily="34" charset="0"/>
              </a:rPr>
              <a:t>. PTC pediatric – la </a:t>
            </a:r>
            <a:r>
              <a:rPr lang="en-US" sz="1600" dirty="0" err="1">
                <a:latin typeface="Calibri" panose="020F0502020204030204" pitchFamily="34" charset="0"/>
                <a:cs typeface="Calibri" panose="020F0502020204030204" pitchFamily="34" charset="0"/>
              </a:rPr>
              <a:t>copii</a:t>
            </a:r>
            <a:r>
              <a:rPr lang="en-US" sz="1600" dirty="0">
                <a:latin typeface="Calibri" panose="020F0502020204030204" pitchFamily="34" charset="0"/>
                <a:cs typeface="Calibri" panose="020F0502020204030204" pitchFamily="34" charset="0"/>
              </a:rPr>
              <a:t> &lt;10 ani </a:t>
            </a:r>
            <a:r>
              <a:rPr lang="en-US" sz="1600" dirty="0" err="1">
                <a:latin typeface="Calibri" panose="020F0502020204030204" pitchFamily="34" charset="0"/>
                <a:cs typeface="Calibri" panose="020F0502020204030204" pitchFamily="34" charset="0"/>
              </a:rPr>
              <a:t>poate</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să</a:t>
            </a:r>
            <a:r>
              <a:rPr lang="en-US" sz="1600" dirty="0">
                <a:latin typeface="Calibri" panose="020F0502020204030204" pitchFamily="34" charset="0"/>
                <a:cs typeface="Calibri" panose="020F0502020204030204" pitchFamily="34" charset="0"/>
              </a:rPr>
              <a:t> nu </a:t>
            </a:r>
            <a:r>
              <a:rPr lang="en-US" sz="1600" dirty="0" err="1">
                <a:latin typeface="Calibri" panose="020F0502020204030204" pitchFamily="34" charset="0"/>
                <a:cs typeface="Calibri" panose="020F0502020204030204" pitchFamily="34" charset="0"/>
              </a:rPr>
              <a:t>aibă</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morfologia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papilară</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clasică</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văzută</a:t>
            </a:r>
            <a:r>
              <a:rPr lang="en-US" sz="1600" dirty="0">
                <a:latin typeface="Calibri" panose="020F0502020204030204" pitchFamily="34" charset="0"/>
                <a:cs typeface="Calibri" panose="020F0502020204030204" pitchFamily="34" charset="0"/>
              </a:rPr>
              <a:t> la </a:t>
            </a:r>
            <a:r>
              <a:rPr lang="en-US" sz="1600" dirty="0" err="1">
                <a:latin typeface="Calibri" panose="020F0502020204030204" pitchFamily="34" charset="0"/>
                <a:cs typeface="Calibri" panose="020F0502020204030204" pitchFamily="34" charset="0"/>
              </a:rPr>
              <a:t>adulți</a:t>
            </a:r>
            <a:r>
              <a:rPr lang="en-US" sz="1600" dirty="0">
                <a:latin typeface="Calibri" panose="020F0502020204030204" pitchFamily="34" charset="0"/>
                <a:cs typeface="Calibri" panose="020F0502020204030204" pitchFamily="34" charset="0"/>
              </a:rPr>
              <a:t>.</a:t>
            </a:r>
          </a:p>
          <a:p>
            <a:pPr>
              <a:buFontTx/>
              <a:buChar char="-"/>
            </a:pPr>
            <a:r>
              <a:rPr lang="en-US" sz="1600" dirty="0">
                <a:latin typeface="Calibri" panose="020F0502020204030204" pitchFamily="34" charset="0"/>
                <a:cs typeface="Calibri" panose="020F0502020204030204" pitchFamily="34" charset="0"/>
              </a:rPr>
              <a:t>PTC – 90% din </a:t>
            </a:r>
            <a:r>
              <a:rPr lang="en-US" sz="1600" dirty="0" err="1">
                <a:latin typeface="Calibri" panose="020F0502020204030204" pitchFamily="34" charset="0"/>
                <a:cs typeface="Calibri" panose="020F0502020204030204" pitchFamily="34" charset="0"/>
              </a:rPr>
              <a:t>cancerele</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tiroidiene</a:t>
            </a:r>
            <a:r>
              <a:rPr lang="en-US" sz="1600" dirty="0">
                <a:latin typeface="Calibri" panose="020F0502020204030204" pitchFamily="34" charset="0"/>
                <a:cs typeface="Calibri" panose="020F0502020204030204" pitchFamily="34" charset="0"/>
              </a:rPr>
              <a:t> la </a:t>
            </a:r>
            <a:r>
              <a:rPr lang="en-US" sz="1600" dirty="0" err="1">
                <a:latin typeface="Calibri" panose="020F0502020204030204" pitchFamily="34" charset="0"/>
                <a:cs typeface="Calibri" panose="020F0502020204030204" pitchFamily="34" charset="0"/>
              </a:rPr>
              <a:t>copii</a:t>
            </a:r>
            <a:r>
              <a:rPr lang="en-US" sz="1600" dirty="0">
                <a:latin typeface="Calibri" panose="020F0502020204030204" pitchFamily="34" charset="0"/>
                <a:cs typeface="Calibri" panose="020F0502020204030204" pitchFamily="34" charset="0"/>
              </a:rPr>
              <a:t> </a:t>
            </a:r>
          </a:p>
          <a:p>
            <a:pPr>
              <a:buFontTx/>
              <a:buChar char="-"/>
            </a:pPr>
            <a:r>
              <a:rPr lang="en-US" sz="1600" dirty="0">
                <a:latin typeface="Calibri" panose="020F0502020204030204" pitchFamily="34" charset="0"/>
                <a:cs typeface="Calibri" panose="020F0502020204030204" pitchFamily="34" charset="0"/>
              </a:rPr>
              <a:t>FTC nu </a:t>
            </a:r>
            <a:r>
              <a:rPr lang="en-US" sz="1600" dirty="0" err="1">
                <a:latin typeface="Calibri" panose="020F0502020204030204" pitchFamily="34" charset="0"/>
                <a:cs typeface="Calibri" panose="020F0502020204030204" pitchFamily="34" charset="0"/>
              </a:rPr>
              <a:t>este</a:t>
            </a:r>
            <a:r>
              <a:rPr lang="en-US" sz="1600" dirty="0">
                <a:latin typeface="Calibri" panose="020F0502020204030204" pitchFamily="34" charset="0"/>
                <a:cs typeface="Calibri" panose="020F0502020204030204" pitchFamily="34" charset="0"/>
              </a:rPr>
              <a:t> specific </a:t>
            </a:r>
            <a:r>
              <a:rPr lang="en-US" sz="1600" dirty="0" err="1">
                <a:latin typeface="Calibri" panose="020F0502020204030204" pitchFamily="34" charset="0"/>
                <a:cs typeface="Calibri" panose="020F0502020204030204" pitchFamily="34" charset="0"/>
              </a:rPr>
              <a:t>pentru</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copii</a:t>
            </a:r>
            <a:r>
              <a:rPr lang="en-US" sz="1600" dirty="0">
                <a:latin typeface="Calibri" panose="020F0502020204030204" pitchFamily="34" charset="0"/>
                <a:cs typeface="Calibri" panose="020F0502020204030204" pitchFamily="34" charset="0"/>
              </a:rPr>
              <a:t>; MTC, </a:t>
            </a:r>
            <a:r>
              <a:rPr lang="en-US" sz="1600" dirty="0" err="1">
                <a:latin typeface="Calibri" panose="020F0502020204030204" pitchFamily="34" charset="0"/>
                <a:cs typeface="Calibri" panose="020F0502020204030204" pitchFamily="34" charset="0"/>
              </a:rPr>
              <a:t>tumori</a:t>
            </a:r>
            <a:r>
              <a:rPr lang="en-US" sz="1600" dirty="0">
                <a:latin typeface="Calibri" panose="020F0502020204030204" pitchFamily="34" charset="0"/>
                <a:cs typeface="Calibri" panose="020F0502020204030204" pitchFamily="34" charset="0"/>
              </a:rPr>
              <a:t> slab </a:t>
            </a:r>
            <a:r>
              <a:rPr lang="en-US" sz="1600" dirty="0" err="1">
                <a:latin typeface="Calibri" panose="020F0502020204030204" pitchFamily="34" charset="0"/>
                <a:cs typeface="Calibri" panose="020F0502020204030204" pitchFamily="34" charset="0"/>
              </a:rPr>
              <a:t>diferențiate</a:t>
            </a:r>
            <a:r>
              <a:rPr lang="en-US" sz="1600" dirty="0">
                <a:latin typeface="Calibri" panose="020F0502020204030204" pitchFamily="34" charset="0"/>
                <a:cs typeface="Calibri" panose="020F0502020204030204" pitchFamily="34" charset="0"/>
              </a:rPr>
              <a:t>, anaplastic – rare la </a:t>
            </a:r>
            <a:r>
              <a:rPr lang="en-US" sz="1600" dirty="0" err="1">
                <a:latin typeface="Calibri" panose="020F0502020204030204" pitchFamily="34" charset="0"/>
                <a:cs typeface="Calibri" panose="020F0502020204030204" pitchFamily="34" charset="0"/>
              </a:rPr>
              <a:t>copii</a:t>
            </a:r>
            <a:endParaRPr lang="en-US" sz="1600" dirty="0">
              <a:latin typeface="Calibri" panose="020F0502020204030204" pitchFamily="34" charset="0"/>
              <a:cs typeface="Calibri" panose="020F0502020204030204" pitchFamily="34" charset="0"/>
            </a:endParaRPr>
          </a:p>
          <a:p>
            <a:pPr>
              <a:buFontTx/>
              <a:buChar char="-"/>
            </a:pPr>
            <a:endParaRPr lang="en-US" sz="1600" dirty="0">
              <a:latin typeface="Calibri" panose="020F0502020204030204" pitchFamily="34" charset="0"/>
              <a:cs typeface="Calibri" panose="020F0502020204030204" pitchFamily="34" charset="0"/>
            </a:endParaRPr>
          </a:p>
          <a:p>
            <a:pPr>
              <a:buFontTx/>
              <a:buChar char="-"/>
            </a:pPr>
            <a:endParaRPr lang="en-US" sz="1600" dirty="0">
              <a:latin typeface="Calibri" panose="020F0502020204030204" pitchFamily="34" charset="0"/>
              <a:cs typeface="Calibri" panose="020F0502020204030204" pitchFamily="34" charset="0"/>
            </a:endParaRPr>
          </a:p>
          <a:p>
            <a:pPr>
              <a:buFontTx/>
              <a:buChar char="-"/>
            </a:pPr>
            <a:endParaRPr lang="en-US" sz="1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5E38D81B-219B-7D45-949F-6793222A7F40}"/>
              </a:ext>
            </a:extLst>
          </p:cNvPr>
          <p:cNvSpPr txBox="1"/>
          <p:nvPr/>
        </p:nvSpPr>
        <p:spPr>
          <a:xfrm>
            <a:off x="6124782" y="6087573"/>
            <a:ext cx="5945573" cy="769441"/>
          </a:xfrm>
          <a:prstGeom prst="rect">
            <a:avLst/>
          </a:prstGeom>
          <a:noFill/>
        </p:spPr>
        <p:txBody>
          <a:bodyPr wrap="square">
            <a:spAutoFit/>
          </a:bodyPr>
          <a:lstStyle/>
          <a:p>
            <a:pPr algn="r"/>
            <a:r>
              <a:rPr lang="en-US" sz="1100" b="1" dirty="0">
                <a:solidFill>
                  <a:srgbClr val="1F2021"/>
                </a:solidFill>
                <a:effectLst/>
                <a:latin typeface="Calibri" panose="020F0502020204030204" pitchFamily="34" charset="0"/>
                <a:cs typeface="Calibri" panose="020F0502020204030204" pitchFamily="34" charset="0"/>
              </a:rPr>
              <a:t>Management Guidelines for Children with Thyroid Nodules and Differentiated Thyroid Cancer</a:t>
            </a:r>
            <a:endParaRPr lang="en-US" sz="1100" dirty="0">
              <a:solidFill>
                <a:srgbClr val="1F2021"/>
              </a:solidFill>
              <a:effectLst/>
              <a:latin typeface="Calibri" panose="020F0502020204030204" pitchFamily="34" charset="0"/>
              <a:cs typeface="Calibri" panose="020F0502020204030204" pitchFamily="34" charset="0"/>
            </a:endParaRPr>
          </a:p>
          <a:p>
            <a:pPr algn="r"/>
            <a:r>
              <a:rPr lang="en-US" sz="1100" dirty="0">
                <a:solidFill>
                  <a:srgbClr val="1F2021"/>
                </a:solidFill>
                <a:effectLst/>
                <a:latin typeface="Calibri" panose="020F0502020204030204" pitchFamily="34" charset="0"/>
                <a:cs typeface="Calibri" panose="020F0502020204030204" pitchFamily="34" charset="0"/>
              </a:rPr>
              <a:t>The American Thyroid Association Guidelines Task Force on Pediatric Thyroid Cancer</a:t>
            </a:r>
          </a:p>
          <a:p>
            <a:pPr algn="r"/>
            <a:r>
              <a:rPr lang="en-US" sz="1100" dirty="0">
                <a:solidFill>
                  <a:srgbClr val="404B53"/>
                </a:solidFill>
                <a:effectLst/>
                <a:latin typeface="Calibri" panose="020F0502020204030204" pitchFamily="34" charset="0"/>
                <a:cs typeface="Calibri" panose="020F0502020204030204" pitchFamily="34" charset="0"/>
              </a:rPr>
              <a:t>Gary L. Francis, Steven G. Waguespack, Andrew J. Bauer, </a:t>
            </a:r>
            <a:r>
              <a:rPr lang="en-US" sz="1100" b="1" dirty="0">
                <a:solidFill>
                  <a:srgbClr val="1F2021"/>
                </a:solidFill>
                <a:effectLst/>
                <a:latin typeface="Calibri" panose="020F0502020204030204" pitchFamily="34" charset="0"/>
                <a:cs typeface="Calibri" panose="020F0502020204030204" pitchFamily="34" charset="0"/>
              </a:rPr>
              <a:t>Published Online:</a:t>
            </a:r>
            <a:r>
              <a:rPr lang="en-US" sz="1100" dirty="0">
                <a:solidFill>
                  <a:srgbClr val="1F2021"/>
                </a:solidFill>
                <a:effectLst/>
                <a:latin typeface="Calibri" panose="020F0502020204030204" pitchFamily="34" charset="0"/>
                <a:cs typeface="Calibri" panose="020F0502020204030204" pitchFamily="34" charset="0"/>
              </a:rPr>
              <a:t>10 Jul 2015</a:t>
            </a:r>
            <a:r>
              <a:rPr lang="en-US" sz="1100" dirty="0">
                <a:solidFill>
                  <a:srgbClr val="1F2021"/>
                </a:solidFill>
                <a:effectLst/>
                <a:latin typeface="Calibri" panose="020F0502020204030204" pitchFamily="34" charset="0"/>
                <a:cs typeface="Calibri" panose="020F0502020204030204" pitchFamily="34" charset="0"/>
                <a:hlinkClick r:id="rId3"/>
              </a:rPr>
              <a:t>https://doi.org/10.1089/thy.2014.0460</a:t>
            </a:r>
            <a:endParaRPr lang="en-US" sz="1100" dirty="0">
              <a:solidFill>
                <a:srgbClr val="1F2021"/>
              </a:solidFill>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498FDD2F-BF8D-004A-AA4F-977E89129E47}"/>
              </a:ext>
            </a:extLst>
          </p:cNvPr>
          <p:cNvSpPr txBox="1"/>
          <p:nvPr/>
        </p:nvSpPr>
        <p:spPr>
          <a:xfrm>
            <a:off x="7151298" y="215660"/>
            <a:ext cx="184731" cy="369332"/>
          </a:xfrm>
          <a:prstGeom prst="rect">
            <a:avLst/>
          </a:prstGeom>
          <a:noFill/>
        </p:spPr>
        <p:txBody>
          <a:bodyPr wrap="none" rtlCol="0">
            <a:spAutoFit/>
          </a:bodyPr>
          <a:lstStyle/>
          <a:p>
            <a:endParaRPr lang="x-none" dirty="0"/>
          </a:p>
        </p:txBody>
      </p:sp>
      <p:pic>
        <p:nvPicPr>
          <p:cNvPr id="1026" name="Picture 2" descr="Clinical Practice Guidelines : Cervical lymphadenopathy">
            <a:extLst>
              <a:ext uri="{FF2B5EF4-FFF2-40B4-BE49-F238E27FC236}">
                <a16:creationId xmlns:a16="http://schemas.microsoft.com/office/drawing/2014/main" xmlns="" id="{3245D8E4-4A41-C122-E055-E202CDD24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550" y="4593067"/>
            <a:ext cx="2815402" cy="2197387"/>
          </a:xfrm>
          <a:prstGeom prst="rect">
            <a:avLst/>
          </a:prstGeom>
        </p:spPr>
        <p:style>
          <a:lnRef idx="2">
            <a:schemeClr val="accent3"/>
          </a:lnRef>
          <a:fillRef idx="1">
            <a:schemeClr val="lt1"/>
          </a:fillRef>
          <a:effectRef idx="0">
            <a:schemeClr val="accent3"/>
          </a:effectRef>
          <a:fontRef idx="minor">
            <a:schemeClr val="dk1"/>
          </a:fontRef>
        </p:style>
      </p:pic>
      <p:pic>
        <p:nvPicPr>
          <p:cNvPr id="1028" name="Picture 4" descr="Cytologic evaluation of solitary thyroid nodule in a child - CytoJournal">
            <a:extLst>
              <a:ext uri="{FF2B5EF4-FFF2-40B4-BE49-F238E27FC236}">
                <a16:creationId xmlns:a16="http://schemas.microsoft.com/office/drawing/2014/main" xmlns="" id="{EA419D88-C370-8F66-D0EB-546BE5C37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5777" y="4567794"/>
            <a:ext cx="2799262" cy="22394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7AB9440B-4107-BC33-C5C0-AA1916612E85}"/>
              </a:ext>
            </a:extLst>
          </p:cNvPr>
          <p:cNvSpPr txBox="1"/>
          <p:nvPr/>
        </p:nvSpPr>
        <p:spPr>
          <a:xfrm>
            <a:off x="6646303" y="3690845"/>
            <a:ext cx="2565568" cy="2031325"/>
          </a:xfrm>
          <a:prstGeom prst="rect">
            <a:avLst/>
          </a:prstGeom>
          <a:noFill/>
        </p:spPr>
        <p:txBody>
          <a:bodyPr wrap="square">
            <a:spAutoFit/>
          </a:bodyPr>
          <a:lstStyle/>
          <a:p>
            <a:r>
              <a:rPr lang="en-US" sz="1400" b="1" dirty="0">
                <a:solidFill>
                  <a:schemeClr val="accent5">
                    <a:lumMod val="50000"/>
                  </a:schemeClr>
                </a:solidFill>
                <a:latin typeface="Calibri" panose="020F0502020204030204" pitchFamily="34" charset="0"/>
                <a:cs typeface="Calibri" panose="020F0502020204030204" pitchFamily="34" charset="0"/>
              </a:rPr>
              <a:t>PTC</a:t>
            </a:r>
            <a:r>
              <a:rPr lang="en-US" sz="1400" dirty="0">
                <a:solidFill>
                  <a:schemeClr val="accent5">
                    <a:lumMod val="50000"/>
                  </a:schemeClr>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400" dirty="0" err="1">
                <a:solidFill>
                  <a:schemeClr val="accent5">
                    <a:lumMod val="50000"/>
                  </a:schemeClr>
                </a:solidFill>
                <a:latin typeface="Calibri" panose="020F0502020204030204" pitchFamily="34" charset="0"/>
                <a:cs typeface="Calibri" panose="020F0502020204030204" pitchFamily="34" charset="0"/>
              </a:rPr>
              <a:t>frecvent</a:t>
            </a:r>
            <a:r>
              <a:rPr lang="en-US" sz="1400" dirty="0">
                <a:solidFill>
                  <a:schemeClr val="accent5">
                    <a:lumMod val="50000"/>
                  </a:schemeClr>
                </a:solidFill>
                <a:latin typeface="Calibri" panose="020F0502020204030204" pitchFamily="34" charset="0"/>
                <a:cs typeface="Calibri" panose="020F0502020204030204" pitchFamily="34" charset="0"/>
              </a:rPr>
              <a:t> multifocal, bilateral</a:t>
            </a:r>
          </a:p>
          <a:p>
            <a:pPr marL="285750" indent="-285750">
              <a:buFont typeface="Arial" panose="020B0604020202020204" pitchFamily="34" charset="0"/>
              <a:buChar char="•"/>
            </a:pPr>
            <a:r>
              <a:rPr lang="en-US" sz="1400" dirty="0">
                <a:solidFill>
                  <a:schemeClr val="accent5">
                    <a:lumMod val="50000"/>
                  </a:schemeClr>
                </a:solidFill>
                <a:latin typeface="Calibri" panose="020F0502020204030204" pitchFamily="34" charset="0"/>
                <a:cs typeface="Calibri" panose="020F0502020204030204" pitchFamily="34" charset="0"/>
              </a:rPr>
              <a:t>Mt </a:t>
            </a:r>
            <a:r>
              <a:rPr lang="en-US" sz="1400" dirty="0" err="1">
                <a:solidFill>
                  <a:schemeClr val="accent5">
                    <a:lumMod val="50000"/>
                  </a:schemeClr>
                </a:solidFill>
                <a:latin typeface="Calibri" panose="020F0502020204030204" pitchFamily="34" charset="0"/>
                <a:cs typeface="Calibri" panose="020F0502020204030204" pitchFamily="34" charset="0"/>
              </a:rPr>
              <a:t>în</a:t>
            </a:r>
            <a:r>
              <a:rPr lang="en-US" sz="1400" dirty="0">
                <a:solidFill>
                  <a:schemeClr val="accent5">
                    <a:lumMod val="50000"/>
                  </a:schemeClr>
                </a:solidFill>
                <a:latin typeface="Calibri" panose="020F0502020204030204" pitchFamily="34" charset="0"/>
                <a:cs typeface="Calibri" panose="020F0502020204030204" pitchFamily="34" charset="0"/>
              </a:rPr>
              <a:t> noduli </a:t>
            </a:r>
            <a:r>
              <a:rPr lang="en-US" sz="1400" dirty="0" err="1">
                <a:solidFill>
                  <a:schemeClr val="accent5">
                    <a:lumMod val="50000"/>
                  </a:schemeClr>
                </a:solidFill>
                <a:latin typeface="Calibri" panose="020F0502020204030204" pitchFamily="34" charset="0"/>
                <a:cs typeface="Calibri" panose="020F0502020204030204" pitchFamily="34" charset="0"/>
              </a:rPr>
              <a:t>limfatici</a:t>
            </a:r>
            <a:r>
              <a:rPr lang="en-US" sz="1400" dirty="0">
                <a:solidFill>
                  <a:schemeClr val="accent5">
                    <a:lumMod val="50000"/>
                  </a:schemeClr>
                </a:solidFill>
                <a:latin typeface="Calibri" panose="020F0502020204030204" pitchFamily="34" charset="0"/>
                <a:cs typeface="Calibri" panose="020F0502020204030204" pitchFamily="34" charset="0"/>
              </a:rPr>
              <a:t> </a:t>
            </a:r>
            <a:r>
              <a:rPr lang="en-US" sz="1400" dirty="0" err="1">
                <a:solidFill>
                  <a:schemeClr val="accent5">
                    <a:lumMod val="50000"/>
                  </a:schemeClr>
                </a:solidFill>
                <a:latin typeface="Calibri" panose="020F0502020204030204" pitchFamily="34" charset="0"/>
                <a:cs typeface="Calibri" panose="020F0502020204030204" pitchFamily="34" charset="0"/>
              </a:rPr>
              <a:t>regionali</a:t>
            </a:r>
            <a:endParaRPr lang="en-US" sz="1400" dirty="0">
              <a:solidFill>
                <a:schemeClr val="accent5">
                  <a:lumMod val="50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dirty="0">
                <a:solidFill>
                  <a:schemeClr val="accent5">
                    <a:lumMod val="50000"/>
                  </a:schemeClr>
                </a:solidFill>
                <a:latin typeface="Calibri" panose="020F0502020204030204" pitchFamily="34" charset="0"/>
                <a:cs typeface="Calibri" panose="020F0502020204030204" pitchFamily="34" charset="0"/>
              </a:rPr>
              <a:t>Mt </a:t>
            </a:r>
            <a:r>
              <a:rPr lang="en-US" sz="1400" dirty="0" err="1">
                <a:solidFill>
                  <a:schemeClr val="accent5">
                    <a:lumMod val="50000"/>
                  </a:schemeClr>
                </a:solidFill>
                <a:latin typeface="Calibri" panose="020F0502020204030204" pitchFamily="34" charset="0"/>
                <a:cs typeface="Calibri" panose="020F0502020204030204" pitchFamily="34" charset="0"/>
              </a:rPr>
              <a:t>hematogene</a:t>
            </a:r>
            <a:r>
              <a:rPr lang="en-US" sz="1400" dirty="0">
                <a:solidFill>
                  <a:schemeClr val="accent5">
                    <a:lumMod val="50000"/>
                  </a:schemeClr>
                </a:solidFill>
                <a:latin typeface="Calibri" panose="020F0502020204030204" pitchFamily="34" charset="0"/>
                <a:cs typeface="Calibri" panose="020F0502020204030204" pitchFamily="34" charset="0"/>
              </a:rPr>
              <a:t> –</a:t>
            </a:r>
            <a:r>
              <a:rPr lang="en-US" sz="1400" dirty="0" err="1">
                <a:solidFill>
                  <a:schemeClr val="accent5">
                    <a:lumMod val="50000"/>
                  </a:schemeClr>
                </a:solidFill>
                <a:latin typeface="Calibri" panose="020F0502020204030204" pitchFamily="34" charset="0"/>
                <a:cs typeface="Calibri" panose="020F0502020204030204" pitchFamily="34" charset="0"/>
              </a:rPr>
              <a:t>pulmoni</a:t>
            </a:r>
            <a:r>
              <a:rPr lang="en-US" sz="1400" dirty="0">
                <a:solidFill>
                  <a:schemeClr val="accent5">
                    <a:lumMod val="50000"/>
                  </a:schemeClr>
                </a:solidFill>
                <a:latin typeface="Calibri" panose="020F0502020204030204" pitchFamily="34" charset="0"/>
                <a:cs typeface="Calibri" panose="020F0502020204030204" pitchFamily="34" charset="0"/>
              </a:rPr>
              <a:t> – 25% </a:t>
            </a:r>
            <a:r>
              <a:rPr lang="en-US" sz="1400" dirty="0" err="1">
                <a:solidFill>
                  <a:schemeClr val="accent5">
                    <a:lumMod val="50000"/>
                  </a:schemeClr>
                </a:solidFill>
                <a:latin typeface="Calibri" panose="020F0502020204030204" pitchFamily="34" charset="0"/>
                <a:cs typeface="Calibri" panose="020F0502020204030204" pitchFamily="34" charset="0"/>
              </a:rPr>
              <a:t>cazuri</a:t>
            </a:r>
            <a:endParaRPr lang="en-US" sz="1400" dirty="0">
              <a:solidFill>
                <a:schemeClr val="accent5">
                  <a:lumMod val="50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dirty="0" err="1">
                <a:solidFill>
                  <a:schemeClr val="accent5">
                    <a:lumMod val="50000"/>
                  </a:schemeClr>
                </a:solidFill>
                <a:latin typeface="Calibri" panose="020F0502020204030204" pitchFamily="34" charset="0"/>
                <a:cs typeface="Calibri" panose="020F0502020204030204" pitchFamily="34" charset="0"/>
              </a:rPr>
              <a:t>Majoritatea</a:t>
            </a:r>
            <a:r>
              <a:rPr lang="en-US" sz="1400" dirty="0">
                <a:solidFill>
                  <a:schemeClr val="accent5">
                    <a:lumMod val="50000"/>
                  </a:schemeClr>
                </a:solidFill>
                <a:latin typeface="Calibri" panose="020F0502020204030204" pitchFamily="34" charset="0"/>
                <a:cs typeface="Calibri" panose="020F0502020204030204" pitchFamily="34" charset="0"/>
              </a:rPr>
              <a:t> Mt pulmonic </a:t>
            </a:r>
            <a:r>
              <a:rPr lang="en-US" sz="1400" dirty="0" err="1">
                <a:solidFill>
                  <a:schemeClr val="accent5">
                    <a:lumMod val="50000"/>
                  </a:schemeClr>
                </a:solidFill>
                <a:latin typeface="Calibri" panose="020F0502020204030204" pitchFamily="34" charset="0"/>
                <a:cs typeface="Calibri" panose="020F0502020204030204" pitchFamily="34" charset="0"/>
              </a:rPr>
              <a:t>doar</a:t>
            </a:r>
            <a:r>
              <a:rPr lang="en-US" sz="1400" dirty="0">
                <a:solidFill>
                  <a:schemeClr val="accent5">
                    <a:lumMod val="50000"/>
                  </a:schemeClr>
                </a:solidFill>
                <a:latin typeface="Calibri" panose="020F0502020204030204" pitchFamily="34" charset="0"/>
                <a:cs typeface="Calibri" panose="020F0502020204030204" pitchFamily="34" charset="0"/>
              </a:rPr>
              <a:t> </a:t>
            </a:r>
            <a:r>
              <a:rPr lang="en-US" sz="1400" dirty="0" err="1">
                <a:solidFill>
                  <a:schemeClr val="accent5">
                    <a:lumMod val="50000"/>
                  </a:schemeClr>
                </a:solidFill>
                <a:latin typeface="Calibri" panose="020F0502020204030204" pitchFamily="34" charset="0"/>
                <a:cs typeface="Calibri" panose="020F0502020204030204" pitchFamily="34" charset="0"/>
              </a:rPr>
              <a:t>în</a:t>
            </a:r>
            <a:r>
              <a:rPr lang="en-US" sz="1400" dirty="0">
                <a:solidFill>
                  <a:schemeClr val="accent5">
                    <a:lumMod val="50000"/>
                  </a:schemeClr>
                </a:solidFill>
                <a:latin typeface="Calibri" panose="020F0502020204030204" pitchFamily="34" charset="0"/>
                <a:cs typeface="Calibri" panose="020F0502020204030204" pitchFamily="34" charset="0"/>
              </a:rPr>
              <a:t> </a:t>
            </a:r>
            <a:r>
              <a:rPr lang="en-US" sz="1400" dirty="0" err="1">
                <a:solidFill>
                  <a:schemeClr val="accent5">
                    <a:lumMod val="50000"/>
                  </a:schemeClr>
                </a:solidFill>
                <a:latin typeface="Calibri" panose="020F0502020204030204" pitchFamily="34" charset="0"/>
                <a:cs typeface="Calibri" panose="020F0502020204030204" pitchFamily="34" charset="0"/>
              </a:rPr>
              <a:t>ganglionii</a:t>
            </a:r>
            <a:r>
              <a:rPr lang="en-US" sz="1400" dirty="0">
                <a:solidFill>
                  <a:schemeClr val="accent5">
                    <a:lumMod val="50000"/>
                  </a:schemeClr>
                </a:solidFill>
                <a:latin typeface="Calibri" panose="020F0502020204030204" pitchFamily="34" charset="0"/>
                <a:cs typeface="Calibri" panose="020F0502020204030204" pitchFamily="34" charset="0"/>
              </a:rPr>
              <a:t> </a:t>
            </a:r>
            <a:r>
              <a:rPr lang="en-US" sz="1400" dirty="0" err="1">
                <a:solidFill>
                  <a:schemeClr val="accent5">
                    <a:lumMod val="50000"/>
                  </a:schemeClr>
                </a:solidFill>
                <a:latin typeface="Calibri" panose="020F0502020204030204" pitchFamily="34" charset="0"/>
                <a:cs typeface="Calibri" panose="020F0502020204030204" pitchFamily="34" charset="0"/>
              </a:rPr>
              <a:t>limfatici</a:t>
            </a:r>
            <a:r>
              <a:rPr lang="en-US" sz="1400" dirty="0">
                <a:solidFill>
                  <a:schemeClr val="accent5">
                    <a:lumMod val="50000"/>
                  </a:schemeClr>
                </a:solidFill>
                <a:latin typeface="Calibri" panose="020F0502020204030204" pitchFamily="34" charset="0"/>
                <a:cs typeface="Calibri" panose="020F0502020204030204" pitchFamily="34" charset="0"/>
              </a:rPr>
              <a:t> </a:t>
            </a:r>
            <a:r>
              <a:rPr lang="en-US" sz="1400" dirty="0" err="1">
                <a:solidFill>
                  <a:schemeClr val="accent5">
                    <a:lumMod val="50000"/>
                  </a:schemeClr>
                </a:solidFill>
                <a:latin typeface="Calibri" panose="020F0502020204030204" pitchFamily="34" charset="0"/>
                <a:cs typeface="Calibri" panose="020F0502020204030204" pitchFamily="34" charset="0"/>
              </a:rPr>
              <a:t>regionali</a:t>
            </a:r>
            <a:endParaRPr lang="en-US" sz="1400" dirty="0">
              <a:solidFill>
                <a:schemeClr val="accent5">
                  <a:lumMod val="50000"/>
                </a:schemeClr>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77995DEC-A0B1-9EF9-7099-B3BDCAE579C3}"/>
              </a:ext>
            </a:extLst>
          </p:cNvPr>
          <p:cNvSpPr txBox="1"/>
          <p:nvPr/>
        </p:nvSpPr>
        <p:spPr>
          <a:xfrm>
            <a:off x="9284882" y="3653822"/>
            <a:ext cx="2565568" cy="2462213"/>
          </a:xfrm>
          <a:prstGeom prst="rect">
            <a:avLst/>
          </a:prstGeom>
          <a:noFill/>
        </p:spPr>
        <p:txBody>
          <a:bodyPr wrap="square">
            <a:spAutoFit/>
          </a:bodyPr>
          <a:lstStyle/>
          <a:p>
            <a:r>
              <a:rPr lang="en-US" sz="1400" b="1" dirty="0">
                <a:solidFill>
                  <a:schemeClr val="accent6">
                    <a:lumMod val="50000"/>
                  </a:schemeClr>
                </a:solidFill>
                <a:latin typeface="Calibri" panose="020F0502020204030204" pitchFamily="34" charset="0"/>
                <a:cs typeface="Calibri" panose="020F0502020204030204" pitchFamily="34" charset="0"/>
              </a:rPr>
              <a:t>FTC</a:t>
            </a:r>
            <a:r>
              <a:rPr lang="en-US" sz="1400" dirty="0">
                <a:solidFill>
                  <a:schemeClr val="accent6">
                    <a:lumMod val="50000"/>
                  </a:schemeClr>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400" dirty="0" err="1">
                <a:solidFill>
                  <a:schemeClr val="accent6">
                    <a:lumMod val="50000"/>
                  </a:schemeClr>
                </a:solidFill>
                <a:latin typeface="Calibri" panose="020F0502020204030204" pitchFamily="34" charset="0"/>
                <a:cs typeface="Calibri" panose="020F0502020204030204" pitchFamily="34" charset="0"/>
              </a:rPr>
              <a:t>tipic</a:t>
            </a:r>
            <a:r>
              <a:rPr lang="en-US" sz="1400" dirty="0">
                <a:solidFill>
                  <a:schemeClr val="accent6">
                    <a:lumMod val="50000"/>
                  </a:schemeClr>
                </a:solidFill>
                <a:latin typeface="Calibri" panose="020F0502020204030204" pitchFamily="34" charset="0"/>
                <a:cs typeface="Calibri" panose="020F0502020204030204" pitchFamily="34" charset="0"/>
              </a:rPr>
              <a:t> unifocal, cu </a:t>
            </a:r>
            <a:r>
              <a:rPr lang="en-US" sz="1400" dirty="0" err="1">
                <a:solidFill>
                  <a:schemeClr val="accent6">
                    <a:lumMod val="50000"/>
                  </a:schemeClr>
                </a:solidFill>
                <a:latin typeface="Calibri" panose="020F0502020204030204" pitchFamily="34" charset="0"/>
                <a:cs typeface="Calibri" panose="020F0502020204030204" pitchFamily="34" charset="0"/>
              </a:rPr>
              <a:t>predispunere</a:t>
            </a:r>
            <a:r>
              <a:rPr lang="en-US" sz="1400" dirty="0">
                <a:solidFill>
                  <a:schemeClr val="accent6">
                    <a:lumMod val="50000"/>
                  </a:schemeClr>
                </a:solidFill>
                <a:latin typeface="Calibri" panose="020F0502020204030204" pitchFamily="34" charset="0"/>
                <a:cs typeface="Calibri" panose="020F0502020204030204" pitchFamily="34" charset="0"/>
              </a:rPr>
              <a:t> </a:t>
            </a:r>
            <a:r>
              <a:rPr lang="en-US" sz="1400" dirty="0" err="1">
                <a:solidFill>
                  <a:schemeClr val="accent6">
                    <a:lumMod val="50000"/>
                  </a:schemeClr>
                </a:solidFill>
                <a:latin typeface="Calibri" panose="020F0502020204030204" pitchFamily="34" charset="0"/>
                <a:cs typeface="Calibri" panose="020F0502020204030204" pitchFamily="34" charset="0"/>
              </a:rPr>
              <a:t>spre</a:t>
            </a:r>
            <a:r>
              <a:rPr lang="en-US" sz="1400" dirty="0">
                <a:solidFill>
                  <a:schemeClr val="accent6">
                    <a:lumMod val="50000"/>
                  </a:schemeClr>
                </a:solidFill>
                <a:latin typeface="Calibri" panose="020F0502020204030204" pitchFamily="34" charset="0"/>
                <a:cs typeface="Calibri" panose="020F0502020204030204" pitchFamily="34" charset="0"/>
              </a:rPr>
              <a:t> </a:t>
            </a:r>
            <a:r>
              <a:rPr lang="en-US" sz="1400" dirty="0" err="1">
                <a:solidFill>
                  <a:schemeClr val="accent6">
                    <a:lumMod val="50000"/>
                  </a:schemeClr>
                </a:solidFill>
                <a:latin typeface="Calibri" panose="020F0502020204030204" pitchFamily="34" charset="0"/>
                <a:cs typeface="Calibri" panose="020F0502020204030204" pitchFamily="34" charset="0"/>
              </a:rPr>
              <a:t>metastazare</a:t>
            </a:r>
            <a:r>
              <a:rPr lang="en-US" sz="1400" dirty="0">
                <a:solidFill>
                  <a:schemeClr val="accent6">
                    <a:lumMod val="50000"/>
                  </a:schemeClr>
                </a:solidFill>
                <a:latin typeface="Calibri" panose="020F0502020204030204" pitchFamily="34" charset="0"/>
                <a:cs typeface="Calibri" panose="020F0502020204030204" pitchFamily="34" charset="0"/>
              </a:rPr>
              <a:t> </a:t>
            </a:r>
            <a:r>
              <a:rPr lang="en-US" sz="1400" dirty="0" err="1">
                <a:solidFill>
                  <a:schemeClr val="accent6">
                    <a:lumMod val="50000"/>
                  </a:schemeClr>
                </a:solidFill>
                <a:latin typeface="Calibri" panose="020F0502020204030204" pitchFamily="34" charset="0"/>
                <a:cs typeface="Calibri" panose="020F0502020204030204" pitchFamily="34" charset="0"/>
              </a:rPr>
              <a:t>inițială</a:t>
            </a:r>
            <a:r>
              <a:rPr lang="en-US" sz="1400" dirty="0">
                <a:solidFill>
                  <a:schemeClr val="accent6">
                    <a:lumMod val="50000"/>
                  </a:schemeClr>
                </a:solidFill>
                <a:latin typeface="Calibri" panose="020F0502020204030204" pitchFamily="34" charset="0"/>
                <a:cs typeface="Calibri" panose="020F0502020204030204" pitchFamily="34" charset="0"/>
              </a:rPr>
              <a:t>  </a:t>
            </a:r>
            <a:r>
              <a:rPr lang="en-US" sz="1400" dirty="0" err="1">
                <a:solidFill>
                  <a:schemeClr val="accent6">
                    <a:lumMod val="50000"/>
                  </a:schemeClr>
                </a:solidFill>
                <a:latin typeface="Calibri" panose="020F0502020204030204" pitchFamily="34" charset="0"/>
                <a:cs typeface="Calibri" panose="020F0502020204030204" pitchFamily="34" charset="0"/>
              </a:rPr>
              <a:t>hematogenă</a:t>
            </a:r>
            <a:r>
              <a:rPr lang="en-US" sz="1400" dirty="0">
                <a:solidFill>
                  <a:schemeClr val="accent6">
                    <a:lumMod val="50000"/>
                  </a:schemeClr>
                </a:solidFill>
                <a:latin typeface="Calibri" panose="020F0502020204030204" pitchFamily="34" charset="0"/>
                <a:cs typeface="Calibri" panose="020F0502020204030204" pitchFamily="34" charset="0"/>
              </a:rPr>
              <a:t> </a:t>
            </a:r>
            <a:r>
              <a:rPr lang="en-US" sz="1400" dirty="0" err="1">
                <a:solidFill>
                  <a:schemeClr val="accent6">
                    <a:lumMod val="50000"/>
                  </a:schemeClr>
                </a:solidFill>
                <a:latin typeface="Calibri" panose="020F0502020204030204" pitchFamily="34" charset="0"/>
                <a:cs typeface="Calibri" panose="020F0502020204030204" pitchFamily="34" charset="0"/>
              </a:rPr>
              <a:t>în</a:t>
            </a:r>
            <a:r>
              <a:rPr lang="en-US" sz="1400" dirty="0">
                <a:solidFill>
                  <a:schemeClr val="accent6">
                    <a:lumMod val="50000"/>
                  </a:schemeClr>
                </a:solidFill>
                <a:latin typeface="Calibri" panose="020F0502020204030204" pitchFamily="34" charset="0"/>
                <a:cs typeface="Calibri" panose="020F0502020204030204" pitchFamily="34" charset="0"/>
              </a:rPr>
              <a:t> </a:t>
            </a:r>
            <a:r>
              <a:rPr lang="en-US" sz="1400" dirty="0" err="1">
                <a:solidFill>
                  <a:schemeClr val="accent6">
                    <a:lumMod val="50000"/>
                  </a:schemeClr>
                </a:solidFill>
                <a:latin typeface="Calibri" panose="020F0502020204030204" pitchFamily="34" charset="0"/>
                <a:cs typeface="Calibri" panose="020F0502020204030204" pitchFamily="34" charset="0"/>
              </a:rPr>
              <a:t>plămâni</a:t>
            </a:r>
            <a:r>
              <a:rPr lang="en-US" sz="1400" dirty="0">
                <a:solidFill>
                  <a:schemeClr val="accent6">
                    <a:lumMod val="50000"/>
                  </a:schemeClr>
                </a:solidFill>
                <a:latin typeface="Calibri" panose="020F0502020204030204" pitchFamily="34" charset="0"/>
                <a:cs typeface="Calibri" panose="020F0502020204030204" pitchFamily="34" charset="0"/>
              </a:rPr>
              <a:t> </a:t>
            </a:r>
            <a:r>
              <a:rPr lang="en-US" sz="1400" dirty="0" err="1">
                <a:solidFill>
                  <a:schemeClr val="accent6">
                    <a:lumMod val="50000"/>
                  </a:schemeClr>
                </a:solidFill>
                <a:latin typeface="Calibri" panose="020F0502020204030204" pitchFamily="34" charset="0"/>
                <a:cs typeface="Calibri" panose="020F0502020204030204" pitchFamily="34" charset="0"/>
              </a:rPr>
              <a:t>și</a:t>
            </a:r>
            <a:r>
              <a:rPr lang="en-US" sz="1400" dirty="0">
                <a:solidFill>
                  <a:schemeClr val="accent6">
                    <a:lumMod val="50000"/>
                  </a:schemeClr>
                </a:solidFill>
                <a:latin typeface="Calibri" panose="020F0502020204030204" pitchFamily="34" charset="0"/>
                <a:cs typeface="Calibri" panose="020F0502020204030204" pitchFamily="34" charset="0"/>
              </a:rPr>
              <a:t> </a:t>
            </a:r>
            <a:r>
              <a:rPr lang="en-US" sz="1400" dirty="0" err="1">
                <a:solidFill>
                  <a:schemeClr val="accent6">
                    <a:lumMod val="50000"/>
                  </a:schemeClr>
                </a:solidFill>
                <a:latin typeface="Calibri" panose="020F0502020204030204" pitchFamily="34" charset="0"/>
                <a:cs typeface="Calibri" panose="020F0502020204030204" pitchFamily="34" charset="0"/>
              </a:rPr>
              <a:t>oase</a:t>
            </a:r>
            <a:endParaRPr lang="en-US" sz="1400" dirty="0">
              <a:solidFill>
                <a:schemeClr val="accent6">
                  <a:lumMod val="50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dirty="0">
                <a:solidFill>
                  <a:schemeClr val="accent6">
                    <a:lumMod val="50000"/>
                  </a:schemeClr>
                </a:solidFill>
                <a:latin typeface="Calibri" panose="020F0502020204030204" pitchFamily="34" charset="0"/>
                <a:cs typeface="Calibri" panose="020F0502020204030204" pitchFamily="34" charset="0"/>
              </a:rPr>
              <a:t>Mt </a:t>
            </a:r>
            <a:r>
              <a:rPr lang="en-US" sz="1400" dirty="0" err="1">
                <a:solidFill>
                  <a:schemeClr val="accent6">
                    <a:lumMod val="50000"/>
                  </a:schemeClr>
                </a:solidFill>
                <a:latin typeface="Calibri" panose="020F0502020204030204" pitchFamily="34" charset="0"/>
                <a:cs typeface="Calibri" panose="020F0502020204030204" pitchFamily="34" charset="0"/>
              </a:rPr>
              <a:t>în</a:t>
            </a:r>
            <a:r>
              <a:rPr lang="en-US" sz="1400" dirty="0">
                <a:solidFill>
                  <a:schemeClr val="accent6">
                    <a:lumMod val="50000"/>
                  </a:schemeClr>
                </a:solidFill>
                <a:latin typeface="Calibri" panose="020F0502020204030204" pitchFamily="34" charset="0"/>
                <a:cs typeface="Calibri" panose="020F0502020204030204" pitchFamily="34" charset="0"/>
              </a:rPr>
              <a:t> noduli </a:t>
            </a:r>
            <a:r>
              <a:rPr lang="en-US" sz="1400" dirty="0" err="1">
                <a:solidFill>
                  <a:schemeClr val="accent6">
                    <a:lumMod val="50000"/>
                  </a:schemeClr>
                </a:solidFill>
                <a:latin typeface="Calibri" panose="020F0502020204030204" pitchFamily="34" charset="0"/>
                <a:cs typeface="Calibri" panose="020F0502020204030204" pitchFamily="34" charset="0"/>
              </a:rPr>
              <a:t>limfatici</a:t>
            </a:r>
            <a:r>
              <a:rPr lang="en-US" sz="1400" dirty="0">
                <a:solidFill>
                  <a:schemeClr val="accent6">
                    <a:lumMod val="50000"/>
                  </a:schemeClr>
                </a:solidFill>
                <a:latin typeface="Calibri" panose="020F0502020204030204" pitchFamily="34" charset="0"/>
                <a:cs typeface="Calibri" panose="020F0502020204030204" pitchFamily="34" charset="0"/>
              </a:rPr>
              <a:t> – nu sunt </a:t>
            </a:r>
            <a:r>
              <a:rPr lang="en-US" sz="1400" dirty="0" err="1">
                <a:solidFill>
                  <a:schemeClr val="accent6">
                    <a:lumMod val="50000"/>
                  </a:schemeClr>
                </a:solidFill>
                <a:latin typeface="Calibri" panose="020F0502020204030204" pitchFamily="34" charset="0"/>
                <a:cs typeface="Calibri" panose="020F0502020204030204" pitchFamily="34" charset="0"/>
              </a:rPr>
              <a:t>comune</a:t>
            </a:r>
            <a:endParaRPr lang="en-US" sz="1400" dirty="0">
              <a:solidFill>
                <a:schemeClr val="accent6">
                  <a:lumMod val="50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dirty="0" err="1">
                <a:solidFill>
                  <a:schemeClr val="accent6">
                    <a:lumMod val="50000"/>
                  </a:schemeClr>
                </a:solidFill>
                <a:latin typeface="Calibri" panose="020F0502020204030204" pitchFamily="34" charset="0"/>
                <a:cs typeface="Calibri" panose="020F0502020204030204" pitchFamily="34" charset="0"/>
              </a:rPr>
              <a:t>Variantele</a:t>
            </a:r>
            <a:r>
              <a:rPr lang="en-US" sz="1400" dirty="0">
                <a:solidFill>
                  <a:schemeClr val="accent6">
                    <a:lumMod val="50000"/>
                  </a:schemeClr>
                </a:solidFill>
                <a:latin typeface="Calibri" panose="020F0502020204030204" pitchFamily="34" charset="0"/>
                <a:cs typeface="Calibri" panose="020F0502020204030204" pitchFamily="34" charset="0"/>
              </a:rPr>
              <a:t> </a:t>
            </a:r>
            <a:r>
              <a:rPr lang="en-US" sz="1400" dirty="0" err="1">
                <a:solidFill>
                  <a:schemeClr val="accent6">
                    <a:lumMod val="50000"/>
                  </a:schemeClr>
                </a:solidFill>
                <a:latin typeface="Calibri" panose="020F0502020204030204" pitchFamily="34" charset="0"/>
                <a:cs typeface="Calibri" panose="020F0502020204030204" pitchFamily="34" charset="0"/>
              </a:rPr>
              <a:t>histologice</a:t>
            </a:r>
            <a:r>
              <a:rPr lang="en-US" sz="1400" dirty="0">
                <a:solidFill>
                  <a:schemeClr val="accent6">
                    <a:lumMod val="50000"/>
                  </a:schemeClr>
                </a:solidFill>
                <a:latin typeface="Calibri" panose="020F0502020204030204" pitchFamily="34" charset="0"/>
                <a:cs typeface="Calibri" panose="020F0502020204030204" pitchFamily="34" charset="0"/>
              </a:rPr>
              <a:t> FTC – cellule </a:t>
            </a:r>
            <a:r>
              <a:rPr lang="en-US" sz="1400" dirty="0" err="1">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Hürthle</a:t>
            </a:r>
            <a:r>
              <a:rPr lang="en-US" sz="14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err="1">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oncocite</a:t>
            </a:r>
            <a:r>
              <a:rPr lang="en-US" sz="14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 cellule </a:t>
            </a:r>
            <a:r>
              <a:rPr lang="en-US" sz="1400" dirty="0" err="1">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clare</a:t>
            </a:r>
            <a:endParaRPr lang="en-US" sz="1400"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7035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2FA9C-953C-D543-90C6-900F7FBA3414}"/>
              </a:ext>
            </a:extLst>
          </p:cNvPr>
          <p:cNvSpPr>
            <a:spLocks noGrp="1"/>
          </p:cNvSpPr>
          <p:nvPr>
            <p:ph type="title"/>
          </p:nvPr>
        </p:nvSpPr>
        <p:spPr>
          <a:xfrm>
            <a:off x="838200" y="365125"/>
            <a:ext cx="10515600" cy="605031"/>
          </a:xfrm>
        </p:spPr>
        <p:txBody>
          <a:bodyPr>
            <a:normAutofit/>
          </a:bodyPr>
          <a:lstStyle/>
          <a:p>
            <a:r>
              <a:rPr lang="x-none" sz="3600" b="1" dirty="0">
                <a:solidFill>
                  <a:srgbClr val="691920"/>
                </a:solidFill>
              </a:rPr>
              <a:t>Formațiuni nodulare ale glandei tiroide la copii</a:t>
            </a:r>
            <a:endParaRPr lang="x-none" sz="3600" dirty="0"/>
          </a:p>
        </p:txBody>
      </p:sp>
      <p:sp>
        <p:nvSpPr>
          <p:cNvPr id="3" name="Content Placeholder 2">
            <a:extLst>
              <a:ext uri="{FF2B5EF4-FFF2-40B4-BE49-F238E27FC236}">
                <a16:creationId xmlns:a16="http://schemas.microsoft.com/office/drawing/2014/main" xmlns="" id="{87E84734-21BD-974F-84B1-51324CF433B1}"/>
              </a:ext>
            </a:extLst>
          </p:cNvPr>
          <p:cNvSpPr>
            <a:spLocks noGrp="1"/>
          </p:cNvSpPr>
          <p:nvPr>
            <p:ph sz="half" idx="1"/>
          </p:nvPr>
        </p:nvSpPr>
        <p:spPr>
          <a:xfrm>
            <a:off x="716281" y="1130407"/>
            <a:ext cx="5181600" cy="4705350"/>
          </a:xfrm>
        </p:spPr>
        <p:txBody>
          <a:bodyPr>
            <a:noAutofit/>
          </a:bodyPr>
          <a:lstStyle/>
          <a:p>
            <a:pPr marL="0" indent="0">
              <a:buNone/>
            </a:pP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ro-RO" sz="1800" b="1" dirty="0">
                <a:effectLst/>
                <a:latin typeface="Calibri" panose="020F0502020204030204" pitchFamily="34" charset="0"/>
                <a:ea typeface="Calibri" panose="020F0502020204030204" pitchFamily="34" charset="0"/>
                <a:cs typeface="Calibri" panose="020F0502020204030204" pitchFamily="34" charset="0"/>
              </a:rPr>
              <a:t>RECOMANDARE A</a:t>
            </a:r>
            <a:endParaRPr lang="x-none" sz="1800" b="1"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b="1" dirty="0" err="1">
                <a:effectLst/>
                <a:latin typeface="Calibri" panose="020F0502020204030204" pitchFamily="34" charset="0"/>
                <a:ea typeface="Calibri" panose="020F0502020204030204" pitchFamily="34" charset="0"/>
                <a:cs typeface="Calibri" panose="020F0502020204030204" pitchFamily="34" charset="0"/>
              </a:rPr>
              <a:t>Examinare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fizicală</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anuală</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latin typeface="Calibri" panose="020F0502020204030204" pitchFamily="34" charset="0"/>
                <a:ea typeface="Calibri" panose="020F0502020204030204" pitchFamily="34" charset="0"/>
                <a:cs typeface="Calibri" panose="020F0502020204030204" pitchFamily="34" charset="0"/>
              </a:rPr>
              <a:t>se </a:t>
            </a:r>
            <a:r>
              <a:rPr lang="en-US" sz="1800" b="1" dirty="0" err="1">
                <a:latin typeface="Calibri" panose="020F0502020204030204" pitchFamily="34" charset="0"/>
                <a:ea typeface="Calibri" panose="020F0502020204030204" pitchFamily="34" charset="0"/>
                <a:cs typeface="Calibri" panose="020F0502020204030204" pitchFamily="34" charset="0"/>
              </a:rPr>
              <a:t>recomandă</a:t>
            </a:r>
            <a:r>
              <a:rPr lang="en-US" sz="1800" b="1" dirty="0">
                <a:latin typeface="Calibri" panose="020F0502020204030204" pitchFamily="34" charset="0"/>
                <a:ea typeface="Calibri" panose="020F0502020204030204" pitchFamily="34" charset="0"/>
                <a:cs typeface="Calibri" panose="020F0502020204030204" pitchFamily="34" charset="0"/>
              </a:rPr>
              <a:t> la </a:t>
            </a:r>
            <a:r>
              <a:rPr lang="en-US" sz="1800" b="1" dirty="0" err="1">
                <a:latin typeface="Calibri" panose="020F0502020204030204" pitchFamily="34" charset="0"/>
                <a:ea typeface="Calibri" panose="020F0502020204030204" pitchFamily="34" charset="0"/>
                <a:cs typeface="Calibri" panose="020F0502020204030204" pitchFamily="34" charset="0"/>
              </a:rPr>
              <a:t>copiii</a:t>
            </a:r>
            <a:r>
              <a:rPr lang="en-US" sz="1800" b="1" dirty="0">
                <a:latin typeface="Calibri" panose="020F0502020204030204" pitchFamily="34" charset="0"/>
                <a:ea typeface="Calibri" panose="020F0502020204030204" pitchFamily="34" charset="0"/>
                <a:cs typeface="Calibri" panose="020F0502020204030204" pitchFamily="34" charset="0"/>
              </a:rPr>
              <a:t> cu </a:t>
            </a:r>
            <a:r>
              <a:rPr lang="en-US" sz="1800" b="1" dirty="0" err="1">
                <a:latin typeface="Calibri" panose="020F0502020204030204" pitchFamily="34" charset="0"/>
                <a:ea typeface="Calibri" panose="020F0502020204030204" pitchFamily="34" charset="0"/>
                <a:cs typeface="Calibri" panose="020F0502020204030204" pitchFamily="34" charset="0"/>
              </a:rPr>
              <a:t>risc</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înalt</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pentru</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neoplazia</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tiroidiană</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Examinare</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imagistică</a:t>
            </a:r>
            <a:r>
              <a:rPr lang="en-US" sz="1800" b="1" dirty="0">
                <a:latin typeface="Calibri" panose="020F0502020204030204" pitchFamily="34" charset="0"/>
                <a:ea typeface="Calibri" panose="020F0502020204030204" pitchFamily="34" charset="0"/>
                <a:cs typeface="Calibri" panose="020F0502020204030204" pitchFamily="34" charset="0"/>
              </a:rPr>
              <a:t> se </a:t>
            </a:r>
            <a:r>
              <a:rPr lang="en-US" sz="1800" b="1" dirty="0" err="1">
                <a:latin typeface="Calibri" panose="020F0502020204030204" pitchFamily="34" charset="0"/>
                <a:ea typeface="Calibri" panose="020F0502020204030204" pitchFamily="34" charset="0"/>
                <a:cs typeface="Calibri" panose="020F0502020204030204" pitchFamily="34" charset="0"/>
              </a:rPr>
              <a:t>recomandă</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în</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cazul</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depistării</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nodulului</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palpabil</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asimetriei</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glandei</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tiroide</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limfadenopatiei</a:t>
            </a:r>
            <a:r>
              <a:rPr lang="en-US" sz="1800" b="1" dirty="0">
                <a:latin typeface="Calibri" panose="020F0502020204030204" pitchFamily="34" charset="0"/>
                <a:ea typeface="Calibri" panose="020F0502020204030204" pitchFamily="34" charset="0"/>
                <a:cs typeface="Calibri" panose="020F0502020204030204" pitchFamily="34" charset="0"/>
              </a:rPr>
              <a:t> cervicale.</a:t>
            </a:r>
            <a:endParaRPr lang="x-none" sz="18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kumimoji="0" lang="ro-RO"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RECOMANDARE B</a:t>
            </a:r>
            <a:endParaRPr kumimoji="0" lang="x-none"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b="1" dirty="0">
                <a:effectLst/>
                <a:latin typeface="Calibri" panose="020F0502020204030204" pitchFamily="34" charset="0"/>
                <a:ea typeface="Calibri" panose="020F0502020204030204" pitchFamily="34" charset="0"/>
                <a:cs typeface="Calibri" panose="020F0502020204030204" pitchFamily="34" charset="0"/>
              </a:rPr>
              <a:t>La </a:t>
            </a:r>
            <a:r>
              <a:rPr lang="en-US" sz="1800" b="1" dirty="0" err="1">
                <a:latin typeface="Calibri" panose="020F0502020204030204" pitchFamily="34" charset="0"/>
                <a:ea typeface="Calibri" panose="020F0502020204030204" pitchFamily="34" charset="0"/>
                <a:cs typeface="Calibri" panose="020F0502020204030204" pitchFamily="34" charset="0"/>
              </a:rPr>
              <a:t>c</a:t>
            </a:r>
            <a:r>
              <a:rPr lang="en-US" sz="1800" b="1" dirty="0" err="1">
                <a:effectLst/>
                <a:latin typeface="Calibri" panose="020F0502020204030204" pitchFamily="34" charset="0"/>
                <a:ea typeface="Calibri" panose="020F0502020204030204" pitchFamily="34" charset="0"/>
                <a:cs typeface="Calibri" panose="020F0502020204030204" pitchFamily="34" charset="0"/>
              </a:rPr>
              <a:t>opii</a:t>
            </a:r>
            <a:r>
              <a:rPr lang="en-US" sz="1800" b="1" dirty="0">
                <a:effectLst/>
                <a:latin typeface="Calibri" panose="020F0502020204030204" pitchFamily="34" charset="0"/>
                <a:ea typeface="Calibri" panose="020F0502020204030204" pitchFamily="34" charset="0"/>
                <a:cs typeface="Calibri" panose="020F0502020204030204" pitchFamily="34" charset="0"/>
              </a:rPr>
              <a:t> cu </a:t>
            </a:r>
            <a:r>
              <a:rPr lang="en-US" sz="1800" b="1" dirty="0" err="1">
                <a:effectLst/>
                <a:latin typeface="Calibri" panose="020F0502020204030204" pitchFamily="34" charset="0"/>
                <a:ea typeface="Calibri" panose="020F0502020204030204" pitchFamily="34" charset="0"/>
                <a:cs typeface="Calibri" panose="020F0502020204030204" pitchFamily="34" charset="0"/>
              </a:rPr>
              <a:t>istoric</a:t>
            </a:r>
            <a:r>
              <a:rPr lang="en-US" sz="1800" b="1" dirty="0">
                <a:effectLst/>
                <a:latin typeface="Calibri" panose="020F0502020204030204" pitchFamily="34" charset="0"/>
                <a:ea typeface="Calibri" panose="020F0502020204030204" pitchFamily="34" charset="0"/>
                <a:cs typeface="Calibri" panose="020F0502020204030204" pitchFamily="34" charset="0"/>
              </a:rPr>
              <a:t> de </a:t>
            </a:r>
            <a:r>
              <a:rPr lang="en-US" sz="1800" b="1" dirty="0" err="1">
                <a:effectLst/>
                <a:latin typeface="Calibri" panose="020F0502020204030204" pitchFamily="34" charset="0"/>
                <a:ea typeface="Calibri" panose="020F0502020204030204" pitchFamily="34" charset="0"/>
                <a:cs typeface="Calibri" panose="020F0502020204030204" pitchFamily="34" charset="0"/>
              </a:rPr>
              <a:t>expunere</a:t>
            </a:r>
            <a:r>
              <a:rPr lang="en-US" sz="1800" b="1" dirty="0">
                <a:effectLst/>
                <a:latin typeface="Calibri" panose="020F0502020204030204" pitchFamily="34" charset="0"/>
                <a:ea typeface="Calibri" panose="020F0502020204030204" pitchFamily="34" charset="0"/>
                <a:cs typeface="Calibri" panose="020F0502020204030204" pitchFamily="34" charset="0"/>
              </a:rPr>
              <a:t> la </a:t>
            </a:r>
            <a:r>
              <a:rPr lang="en-US" sz="1800" b="1" dirty="0" err="1">
                <a:effectLst/>
                <a:latin typeface="Calibri" panose="020F0502020204030204" pitchFamily="34" charset="0"/>
                <a:ea typeface="Calibri" panose="020F0502020204030204" pitchFamily="34" charset="0"/>
                <a:cs typeface="Calibri" panose="020F0502020204030204" pitchFamily="34" charset="0"/>
              </a:rPr>
              <a:t>radiație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ecografia</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poate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detecta</a:t>
            </a:r>
            <a:r>
              <a:rPr lang="en-US" sz="1800" b="1" dirty="0">
                <a:effectLst/>
                <a:latin typeface="Calibri" panose="020F0502020204030204" pitchFamily="34" charset="0"/>
                <a:ea typeface="Calibri" panose="020F0502020204030204" pitchFamily="34" charset="0"/>
                <a:cs typeface="Calibri" panose="020F0502020204030204" pitchFamily="34" charset="0"/>
              </a:rPr>
              <a:t> noduli </a:t>
            </a:r>
            <a:r>
              <a:rPr lang="en-US" sz="1800" b="1" dirty="0" err="1">
                <a:effectLst/>
                <a:latin typeface="Calibri" panose="020F0502020204030204" pitchFamily="34" charset="0"/>
                <a:ea typeface="Calibri" panose="020F0502020204030204" pitchFamily="34" charset="0"/>
                <a:cs typeface="Calibri" panose="020F0502020204030204" pitchFamily="34" charset="0"/>
              </a:rPr>
              <a:t>mici</a:t>
            </a:r>
            <a:r>
              <a:rPr lang="en-US" sz="1800" b="1" dirty="0">
                <a:effectLst/>
                <a:latin typeface="Calibri" panose="020F0502020204030204" pitchFamily="34" charset="0"/>
                <a:ea typeface="Calibri" panose="020F0502020204030204" pitchFamily="34" charset="0"/>
                <a:cs typeface="Calibri" panose="020F0502020204030204" pitchFamily="34" charset="0"/>
              </a:rPr>
              <a:t> , </a:t>
            </a:r>
            <a:r>
              <a:rPr lang="en-US" sz="1800" b="1" dirty="0" err="1">
                <a:effectLst/>
                <a:latin typeface="Calibri" panose="020F0502020204030204" pitchFamily="34" charset="0"/>
                <a:ea typeface="Calibri" panose="020F0502020204030204" pitchFamily="34" charset="0"/>
                <a:cs typeface="Calibri" panose="020F0502020204030204" pitchFamily="34" charset="0"/>
              </a:rPr>
              <a:t>dar</a:t>
            </a:r>
            <a:r>
              <a:rPr lang="en-US" sz="1800" b="1" dirty="0">
                <a:effectLst/>
                <a:latin typeface="Calibri" panose="020F0502020204030204" pitchFamily="34" charset="0"/>
                <a:ea typeface="Calibri" panose="020F0502020204030204" pitchFamily="34" charset="0"/>
                <a:cs typeface="Calibri" panose="020F0502020204030204" pitchFamily="34" charset="0"/>
              </a:rPr>
              <a:t> nu </a:t>
            </a:r>
            <a:r>
              <a:rPr lang="en-US" sz="1800" b="1" dirty="0" err="1">
                <a:effectLst/>
                <a:latin typeface="Calibri" panose="020F0502020204030204" pitchFamily="34" charset="0"/>
                <a:ea typeface="Calibri" panose="020F0502020204030204" pitchFamily="34" charset="0"/>
                <a:cs typeface="Calibri" panose="020F0502020204030204" pitchFamily="34" charset="0"/>
              </a:rPr>
              <a:t>există</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suficientă</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convingere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că</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depistarea</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modificărilor</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subclinice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prin</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ecografie</a:t>
            </a:r>
            <a:r>
              <a:rPr lang="en-US" sz="1800" b="1" dirty="0">
                <a:effectLst/>
                <a:latin typeface="Calibri" panose="020F0502020204030204" pitchFamily="34" charset="0"/>
                <a:ea typeface="Calibri" panose="020F0502020204030204" pitchFamily="34" charset="0"/>
                <a:cs typeface="Calibri" panose="020F0502020204030204" pitchFamily="34" charset="0"/>
              </a:rPr>
              <a:t> anterior </a:t>
            </a:r>
            <a:r>
              <a:rPr lang="en-US" sz="1800" b="1" dirty="0" err="1">
                <a:effectLst/>
                <a:latin typeface="Calibri" panose="020F0502020204030204" pitchFamily="34" charset="0"/>
                <a:ea typeface="Calibri" panose="020F0502020204030204" pitchFamily="34" charset="0"/>
                <a:cs typeface="Calibri" panose="020F0502020204030204" pitchFamily="34" charset="0"/>
              </a:rPr>
              <a:t>modificărilor</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depistate</a:t>
            </a:r>
            <a:r>
              <a:rPr lang="en-US" sz="1800" b="1" dirty="0">
                <a:effectLst/>
                <a:latin typeface="Calibri" panose="020F0502020204030204" pitchFamily="34" charset="0"/>
                <a:ea typeface="Calibri" panose="020F0502020204030204" pitchFamily="34" charset="0"/>
                <a:cs typeface="Calibri" panose="020F0502020204030204" pitchFamily="34" charset="0"/>
              </a:rPr>
              <a:t> la </a:t>
            </a:r>
            <a:r>
              <a:rPr lang="en-US" sz="1800" b="1" dirty="0" err="1">
                <a:effectLst/>
                <a:latin typeface="Calibri" panose="020F0502020204030204" pitchFamily="34" charset="0"/>
                <a:ea typeface="Calibri" panose="020F0502020204030204" pitchFamily="34" charset="0"/>
                <a:cs typeface="Calibri" panose="020F0502020204030204" pitchFamily="34" charset="0"/>
              </a:rPr>
              <a:t>palpare</a:t>
            </a:r>
            <a:r>
              <a:rPr lang="en-US" sz="1800" b="1" dirty="0">
                <a:effectLst/>
                <a:latin typeface="Calibri" panose="020F0502020204030204" pitchFamily="34" charset="0"/>
                <a:ea typeface="Calibri" panose="020F0502020204030204" pitchFamily="34" charset="0"/>
                <a:cs typeface="Calibri" panose="020F0502020204030204" pitchFamily="34" charset="0"/>
              </a:rPr>
              <a:t> la examen </a:t>
            </a:r>
            <a:r>
              <a:rPr lang="en-US" sz="1800" b="1" dirty="0" err="1">
                <a:effectLst/>
                <a:latin typeface="Calibri" panose="020F0502020204030204" pitchFamily="34" charset="0"/>
                <a:ea typeface="Calibri" panose="020F0502020204030204" pitchFamily="34" charset="0"/>
                <a:cs typeface="Calibri" panose="020F0502020204030204" pitchFamily="34" charset="0"/>
              </a:rPr>
              <a:t>fizical</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ar</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influența</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rezultatele</a:t>
            </a:r>
            <a:r>
              <a:rPr lang="en-US" sz="1800" b="1" dirty="0">
                <a:effectLst/>
                <a:latin typeface="Calibri" panose="020F0502020204030204" pitchFamily="34" charset="0"/>
                <a:ea typeface="Calibri" panose="020F0502020204030204" pitchFamily="34" charset="0"/>
                <a:cs typeface="Calibri" panose="020F0502020204030204" pitchFamily="34" charset="0"/>
              </a:rPr>
              <a:t> pe termen lung. </a:t>
            </a:r>
            <a:r>
              <a:rPr lang="en-US" sz="1800" b="1" dirty="0" err="1">
                <a:latin typeface="Calibri" panose="020F0502020204030204" pitchFamily="34" charset="0"/>
                <a:ea typeface="Calibri" panose="020F0502020204030204" pitchFamily="34" charset="0"/>
                <a:cs typeface="Calibri" panose="020F0502020204030204" pitchFamily="34" charset="0"/>
              </a:rPr>
              <a:t>S</a:t>
            </a:r>
            <a:r>
              <a:rPr lang="en-US" sz="1800" b="1" dirty="0" err="1">
                <a:effectLst/>
                <a:latin typeface="Calibri" panose="020F0502020204030204" pitchFamily="34" charset="0"/>
                <a:ea typeface="Calibri" panose="020F0502020204030204" pitchFamily="34" charset="0"/>
                <a:cs typeface="Calibri" panose="020F0502020204030204" pitchFamily="34" charset="0"/>
              </a:rPr>
              <a:t>creeningul</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ecografic</a:t>
            </a:r>
            <a:r>
              <a:rPr lang="en-US" sz="1800" b="1" dirty="0">
                <a:effectLst/>
                <a:latin typeface="Calibri" panose="020F0502020204030204" pitchFamily="34" charset="0"/>
                <a:ea typeface="Calibri" panose="020F0502020204030204" pitchFamily="34" charset="0"/>
                <a:cs typeface="Calibri" panose="020F0502020204030204" pitchFamily="34" charset="0"/>
              </a:rPr>
              <a:t> de </a:t>
            </a:r>
            <a:r>
              <a:rPr lang="en-US" sz="1800" b="1" dirty="0" err="1">
                <a:effectLst/>
                <a:latin typeface="Calibri" panose="020F0502020204030204" pitchFamily="34" charset="0"/>
                <a:ea typeface="Calibri" panose="020F0502020204030204" pitchFamily="34" charset="0"/>
                <a:cs typeface="Calibri" panose="020F0502020204030204" pitchFamily="34" charset="0"/>
              </a:rPr>
              <a:t>rutină</a:t>
            </a:r>
            <a:r>
              <a:rPr lang="en-US" sz="1800" b="1" dirty="0">
                <a:effectLst/>
                <a:latin typeface="Calibri" panose="020F0502020204030204" pitchFamily="34" charset="0"/>
                <a:ea typeface="Calibri" panose="020F0502020204030204" pitchFamily="34" charset="0"/>
                <a:cs typeface="Calibri" panose="020F0502020204030204" pitchFamily="34" charset="0"/>
              </a:rPr>
              <a:t> la </a:t>
            </a:r>
            <a:r>
              <a:rPr lang="en-US" sz="1800" b="1" dirty="0" err="1">
                <a:effectLst/>
                <a:latin typeface="Calibri" panose="020F0502020204030204" pitchFamily="34" charset="0"/>
                <a:ea typeface="Calibri" panose="020F0502020204030204" pitchFamily="34" charset="0"/>
                <a:cs typeface="Calibri" panose="020F0502020204030204" pitchFamily="34" charset="0"/>
              </a:rPr>
              <a:t>copii</a:t>
            </a:r>
            <a:r>
              <a:rPr lang="en-US" sz="1800" b="1" dirty="0">
                <a:effectLst/>
                <a:latin typeface="Calibri" panose="020F0502020204030204" pitchFamily="34" charset="0"/>
                <a:ea typeface="Calibri" panose="020F0502020204030204" pitchFamily="34" charset="0"/>
                <a:cs typeface="Calibri" panose="020F0502020204030204" pitchFamily="34" charset="0"/>
              </a:rPr>
              <a:t> cu </a:t>
            </a:r>
            <a:r>
              <a:rPr lang="en-US" sz="1800" b="1" dirty="0" err="1">
                <a:effectLst/>
                <a:latin typeface="Calibri" panose="020F0502020204030204" pitchFamily="34" charset="0"/>
                <a:ea typeface="Calibri" panose="020F0502020204030204" pitchFamily="34" charset="0"/>
                <a:cs typeface="Calibri" panose="020F0502020204030204" pitchFamily="34" charset="0"/>
              </a:rPr>
              <a:t>risc</a:t>
            </a:r>
            <a:r>
              <a:rPr lang="en-US" sz="1800" b="1" dirty="0">
                <a:effectLst/>
                <a:latin typeface="Calibri" panose="020F0502020204030204" pitchFamily="34" charset="0"/>
                <a:ea typeface="Calibri" panose="020F0502020204030204" pitchFamily="34" charset="0"/>
                <a:cs typeface="Calibri" panose="020F0502020204030204" pitchFamily="34" charset="0"/>
              </a:rPr>
              <a:t> mare nu </a:t>
            </a:r>
            <a:r>
              <a:rPr lang="en-US" sz="1800" b="1" dirty="0" err="1">
                <a:effectLst/>
                <a:latin typeface="Calibri" panose="020F0502020204030204" pitchFamily="34" charset="0"/>
                <a:ea typeface="Calibri" panose="020F0502020204030204" pitchFamily="34" charset="0"/>
                <a:cs typeface="Calibri" panose="020F0502020204030204" pitchFamily="34" charset="0"/>
              </a:rPr>
              <a:t>poate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nic</a:t>
            </a:r>
            <a:r>
              <a:rPr lang="en-US" sz="1800" b="1" dirty="0" err="1">
                <a:latin typeface="Calibri" panose="020F0502020204030204" pitchFamily="34" charset="0"/>
                <a:ea typeface="Calibri" panose="020F0502020204030204" pitchFamily="34" charset="0"/>
                <a:cs typeface="Calibri" panose="020F0502020204030204" pitchFamily="34" charset="0"/>
              </a:rPr>
              <a:t>i</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recomandat</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nici</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interzis</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până</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cănd</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mai</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multe</a:t>
            </a:r>
            <a:r>
              <a:rPr lang="en-US" sz="1800" b="1" dirty="0">
                <a:latin typeface="Calibri" panose="020F0502020204030204" pitchFamily="34" charset="0"/>
                <a:ea typeface="Calibri" panose="020F0502020204030204" pitchFamily="34" charset="0"/>
                <a:cs typeface="Calibri" panose="020F0502020204030204" pitchFamily="34" charset="0"/>
              </a:rPr>
              <a:t> date </a:t>
            </a:r>
            <a:r>
              <a:rPr lang="en-US" sz="1800" b="1" dirty="0" err="1">
                <a:latin typeface="Calibri" panose="020F0502020204030204" pitchFamily="34" charset="0"/>
                <a:ea typeface="Calibri" panose="020F0502020204030204" pitchFamily="34" charset="0"/>
                <a:cs typeface="Calibri" panose="020F0502020204030204" pitchFamily="34" charset="0"/>
              </a:rPr>
              <a:t>devin</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disponibile</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x-none" sz="1800" b="1" dirty="0">
              <a:effectLst/>
              <a:latin typeface="Calibri" panose="020F0502020204030204" pitchFamily="34" charset="0"/>
              <a:ea typeface="Calibri" panose="020F0502020204030204" pitchFamily="34" charset="0"/>
              <a:cs typeface="Calibri" panose="020F0502020204030204" pitchFamily="34" charset="0"/>
            </a:endParaRPr>
          </a:p>
          <a:p>
            <a:endParaRPr lang="x-none" sz="1800" dirty="0"/>
          </a:p>
        </p:txBody>
      </p:sp>
      <p:sp>
        <p:nvSpPr>
          <p:cNvPr id="4" name="Content Placeholder 3">
            <a:extLst>
              <a:ext uri="{FF2B5EF4-FFF2-40B4-BE49-F238E27FC236}">
                <a16:creationId xmlns:a16="http://schemas.microsoft.com/office/drawing/2014/main" xmlns="" id="{16280643-CA19-3445-9938-4E0184AD4A25}"/>
              </a:ext>
            </a:extLst>
          </p:cNvPr>
          <p:cNvSpPr>
            <a:spLocks noGrp="1"/>
          </p:cNvSpPr>
          <p:nvPr>
            <p:ph sz="half" idx="2"/>
          </p:nvPr>
        </p:nvSpPr>
        <p:spPr>
          <a:xfrm>
            <a:off x="6294120" y="1076325"/>
            <a:ext cx="5301342" cy="4705350"/>
          </a:xfrm>
        </p:spPr>
        <p:txBody>
          <a:bodyPr>
            <a:noAutofit/>
          </a:bodyPr>
          <a:lstStyle/>
          <a:p>
            <a:pPr marL="0" indent="0">
              <a:buNone/>
            </a:pP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ro-RO" sz="1800" b="1" dirty="0">
                <a:effectLst/>
                <a:latin typeface="Calibri" panose="020F0502020204030204" pitchFamily="34" charset="0"/>
                <a:ea typeface="Calibri" panose="020F0502020204030204" pitchFamily="34" charset="0"/>
                <a:cs typeface="Calibri" panose="020F0502020204030204" pitchFamily="34" charset="0"/>
              </a:rPr>
              <a:t>RECOMANDARE C</a:t>
            </a:r>
            <a:endParaRPr lang="x-none" sz="1800" b="1"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ro-RO" sz="1800" b="1" dirty="0">
                <a:effectLst/>
                <a:latin typeface="Calibri" panose="020F0502020204030204" pitchFamily="34" charset="0"/>
                <a:ea typeface="Calibri" panose="020F0502020204030204" pitchFamily="34" charset="0"/>
                <a:cs typeface="Calibri" panose="020F0502020204030204" pitchFamily="34" charset="0"/>
              </a:rPr>
              <a:t>Pacienții cu risc familial de dezvoltare a cancerului tiroidian diferențiat necesită a fi </a:t>
            </a:r>
            <a:r>
              <a:rPr lang="ro-RO" sz="1800" b="1" dirty="0" err="1">
                <a:effectLst/>
                <a:latin typeface="Calibri" panose="020F0502020204030204" pitchFamily="34" charset="0"/>
                <a:ea typeface="Calibri" panose="020F0502020204030204" pitchFamily="34" charset="0"/>
                <a:cs typeface="Calibri" panose="020F0502020204030204" pitchFamily="34" charset="0"/>
              </a:rPr>
              <a:t>șndreptați</a:t>
            </a:r>
            <a:r>
              <a:rPr lang="ro-RO" sz="1800" b="1" dirty="0">
                <a:effectLst/>
                <a:latin typeface="Calibri" panose="020F0502020204030204" pitchFamily="34" charset="0"/>
                <a:ea typeface="Calibri" panose="020F0502020204030204" pitchFamily="34" charset="0"/>
                <a:cs typeface="Calibri" panose="020F0502020204030204" pitchFamily="34" charset="0"/>
              </a:rPr>
              <a:t> la centre de excelență pentru evaluare, consiliere genetică, și/sau tratament.</a:t>
            </a:r>
            <a:endParaRPr lang="x-none" sz="18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kumimoji="0" lang="ro-RO"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RECOMANDARE </a:t>
            </a:r>
            <a:r>
              <a:rPr lang="ro-RO" sz="1800" b="1" dirty="0">
                <a:solidFill>
                  <a:prstClr val="black"/>
                </a:solidFill>
                <a:latin typeface="Calibri" panose="020F0502020204030204" pitchFamily="34" charset="0"/>
                <a:ea typeface="Calibri" panose="020F0502020204030204" pitchFamily="34" charset="0"/>
                <a:cs typeface="Calibri" panose="020F0502020204030204" pitchFamily="34" charset="0"/>
              </a:rPr>
              <a:t>D</a:t>
            </a:r>
            <a:endParaRPr kumimoji="0" lang="x-none"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b="1" dirty="0">
                <a:effectLst/>
                <a:latin typeface="Calibri" panose="020F0502020204030204" pitchFamily="34" charset="0"/>
                <a:ea typeface="Calibri" panose="020F0502020204030204" pitchFamily="34" charset="0"/>
                <a:cs typeface="Calibri" panose="020F0502020204030204" pitchFamily="34" charset="0"/>
              </a:rPr>
              <a:t>La </a:t>
            </a:r>
            <a:r>
              <a:rPr lang="en-US" sz="1800" b="1" dirty="0" err="1">
                <a:latin typeface="Calibri" panose="020F0502020204030204" pitchFamily="34" charset="0"/>
                <a:ea typeface="Calibri" panose="020F0502020204030204" pitchFamily="34" charset="0"/>
                <a:cs typeface="Calibri" panose="020F0502020204030204" pitchFamily="34" charset="0"/>
              </a:rPr>
              <a:t>c</a:t>
            </a:r>
            <a:r>
              <a:rPr lang="en-US" sz="1800" b="1" dirty="0" err="1">
                <a:effectLst/>
                <a:latin typeface="Calibri" panose="020F0502020204030204" pitchFamily="34" charset="0"/>
                <a:ea typeface="Calibri" panose="020F0502020204030204" pitchFamily="34" charset="0"/>
                <a:cs typeface="Calibri" panose="020F0502020204030204" pitchFamily="34" charset="0"/>
              </a:rPr>
              <a:t>opii</a:t>
            </a:r>
            <a:r>
              <a:rPr lang="en-US" sz="1800" b="1" dirty="0">
                <a:effectLst/>
                <a:latin typeface="Calibri" panose="020F0502020204030204" pitchFamily="34" charset="0"/>
                <a:ea typeface="Calibri" panose="020F0502020204030204" pitchFamily="34" charset="0"/>
                <a:cs typeface="Calibri" panose="020F0502020204030204" pitchFamily="34" charset="0"/>
              </a:rPr>
              <a:t> cu </a:t>
            </a:r>
            <a:r>
              <a:rPr lang="en-US" sz="1800" b="1" dirty="0" err="1">
                <a:effectLst/>
                <a:latin typeface="Calibri" panose="020F0502020204030204" pitchFamily="34" charset="0"/>
                <a:ea typeface="Calibri" panose="020F0502020204030204" pitchFamily="34" charset="0"/>
                <a:cs typeface="Calibri" panose="020F0502020204030204" pitchFamily="34" charset="0"/>
              </a:rPr>
              <a:t>tiroidită</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autoimună</a:t>
            </a:r>
            <a:r>
              <a:rPr lang="en-US" sz="1800" b="1" dirty="0">
                <a:latin typeface="Calibri" panose="020F0502020204030204" pitchFamily="34" charset="0"/>
                <a:ea typeface="Calibri" panose="020F0502020204030204" pitchFamily="34" charset="0"/>
                <a:cs typeface="Calibri" panose="020F0502020204030204" pitchFamily="34" charset="0"/>
              </a:rPr>
              <a:t> se </a:t>
            </a:r>
            <a:r>
              <a:rPr lang="en-US" sz="1800" b="1" dirty="0" err="1">
                <a:latin typeface="Calibri" panose="020F0502020204030204" pitchFamily="34" charset="0"/>
                <a:ea typeface="Calibri" panose="020F0502020204030204" pitchFamily="34" charset="0"/>
                <a:cs typeface="Calibri" panose="020F0502020204030204" pitchFamily="34" charset="0"/>
              </a:rPr>
              <a:t>recomandă</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examinarea</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ecografică</a:t>
            </a:r>
            <a:r>
              <a:rPr lang="en-US" sz="1800" b="1" dirty="0">
                <a:effectLst/>
                <a:latin typeface="Calibri" panose="020F0502020204030204" pitchFamily="34" charset="0"/>
                <a:ea typeface="Calibri" panose="020F0502020204030204" pitchFamily="34" charset="0"/>
                <a:cs typeface="Calibri" panose="020F0502020204030204" pitchFamily="34" charset="0"/>
              </a:rPr>
              <a:t> la un specialist cu </a:t>
            </a:r>
            <a:r>
              <a:rPr lang="en-US" sz="1800" b="1" dirty="0" err="1">
                <a:effectLst/>
                <a:latin typeface="Calibri" panose="020F0502020204030204" pitchFamily="34" charset="0"/>
                <a:ea typeface="Calibri" panose="020F0502020204030204" pitchFamily="34" charset="0"/>
                <a:cs typeface="Calibri" panose="020F0502020204030204" pitchFamily="34" charset="0"/>
              </a:rPr>
              <a:t>experiență</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în</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domeniu</a:t>
            </a:r>
            <a:r>
              <a:rPr lang="en-US" sz="1800" b="1" dirty="0">
                <a:effectLst/>
                <a:latin typeface="Calibri" panose="020F0502020204030204" pitchFamily="34" charset="0"/>
                <a:ea typeface="Calibri" panose="020F0502020204030204" pitchFamily="34" charset="0"/>
                <a:cs typeface="Calibri" panose="020F0502020204030204" pitchFamily="34" charset="0"/>
              </a:rPr>
              <a:t> – </a:t>
            </a:r>
            <a:r>
              <a:rPr lang="en-US" sz="1800" b="1" dirty="0" err="1">
                <a:effectLst/>
                <a:latin typeface="Calibri" panose="020F0502020204030204" pitchFamily="34" charset="0"/>
                <a:ea typeface="Calibri" panose="020F0502020204030204" pitchFamily="34" charset="0"/>
                <a:cs typeface="Calibri" panose="020F0502020204030204" pitchFamily="34" charset="0"/>
              </a:rPr>
              <a:t>în</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cazul</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depistării</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semnelor</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suspecte</a:t>
            </a:r>
            <a:r>
              <a:rPr lang="en-US" sz="1800" b="1" dirty="0">
                <a:effectLst/>
                <a:latin typeface="Calibri" panose="020F0502020204030204" pitchFamily="34" charset="0"/>
                <a:ea typeface="Calibri" panose="020F0502020204030204" pitchFamily="34" charset="0"/>
                <a:cs typeface="Calibri" panose="020F0502020204030204" pitchFamily="34" charset="0"/>
              </a:rPr>
              <a:t> la </a:t>
            </a:r>
            <a:r>
              <a:rPr lang="en-US" sz="1800" b="1" dirty="0" err="1">
                <a:effectLst/>
                <a:latin typeface="Calibri" panose="020F0502020204030204" pitchFamily="34" charset="0"/>
                <a:ea typeface="Calibri" panose="020F0502020204030204" pitchFamily="34" charset="0"/>
                <a:cs typeface="Calibri" panose="020F0502020204030204" pitchFamily="34" charset="0"/>
              </a:rPr>
              <a:t>examenul</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fizical</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asimetrie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nodul</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limfadenopatie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cervicală</a:t>
            </a:r>
            <a:r>
              <a:rPr lang="en-US" sz="1800" b="1" dirty="0">
                <a:effectLst/>
                <a:latin typeface="Calibri" panose="020F0502020204030204" pitchFamily="34" charset="0"/>
                <a:ea typeface="Calibri" panose="020F0502020204030204" pitchFamily="34" charset="0"/>
                <a:cs typeface="Calibri" panose="020F0502020204030204" pitchFamily="34" charset="0"/>
              </a:rPr>
              <a:t>).</a:t>
            </a:r>
            <a:endParaRPr lang="x-none" sz="1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5E38D81B-219B-7D45-949F-6793222A7F40}"/>
              </a:ext>
            </a:extLst>
          </p:cNvPr>
          <p:cNvSpPr txBox="1"/>
          <p:nvPr/>
        </p:nvSpPr>
        <p:spPr>
          <a:xfrm>
            <a:off x="5270499" y="5996009"/>
            <a:ext cx="6769463" cy="646331"/>
          </a:xfrm>
          <a:prstGeom prst="rect">
            <a:avLst/>
          </a:prstGeom>
          <a:noFill/>
        </p:spPr>
        <p:txBody>
          <a:bodyPr wrap="square">
            <a:spAutoFit/>
          </a:bodyPr>
          <a:lstStyle/>
          <a:p>
            <a:pPr algn="r"/>
            <a:r>
              <a:rPr lang="en-US" sz="1200" dirty="0">
                <a:solidFill>
                  <a:srgbClr val="404B53"/>
                </a:solidFill>
                <a:effectLst/>
                <a:latin typeface="Calibri" panose="020F0502020204030204" pitchFamily="34" charset="0"/>
                <a:cs typeface="Calibri" panose="020F0502020204030204" pitchFamily="34" charset="0"/>
              </a:rPr>
              <a:t>Gary L. Francis, Steven G. Waguespack, Andrew J. Bauer, et al. </a:t>
            </a:r>
          </a:p>
          <a:p>
            <a:pPr algn="r"/>
            <a:r>
              <a:rPr lang="en-US" sz="1200" b="1" dirty="0">
                <a:solidFill>
                  <a:srgbClr val="1F2021"/>
                </a:solidFill>
                <a:effectLst/>
                <a:latin typeface="Calibri" panose="020F0502020204030204" pitchFamily="34" charset="0"/>
                <a:cs typeface="Calibri" panose="020F0502020204030204" pitchFamily="34" charset="0"/>
              </a:rPr>
              <a:t>Management Guidelines for Children with Thyroid Nodules and Differentiated Thyroid Cancer</a:t>
            </a:r>
            <a:endParaRPr lang="en-US" sz="1200" dirty="0">
              <a:solidFill>
                <a:srgbClr val="1F2021"/>
              </a:solidFill>
              <a:effectLst/>
              <a:latin typeface="Calibri" panose="020F0502020204030204" pitchFamily="34" charset="0"/>
              <a:cs typeface="Calibri" panose="020F0502020204030204" pitchFamily="34" charset="0"/>
            </a:endParaRPr>
          </a:p>
          <a:p>
            <a:pPr algn="r"/>
            <a:r>
              <a:rPr lang="en-US" sz="1200" dirty="0">
                <a:solidFill>
                  <a:srgbClr val="1F2021"/>
                </a:solidFill>
                <a:effectLst/>
                <a:latin typeface="Calibri" panose="020F0502020204030204" pitchFamily="34" charset="0"/>
                <a:cs typeface="Calibri" panose="020F0502020204030204" pitchFamily="34" charset="0"/>
              </a:rPr>
              <a:t>The American Thyroid Association Guidelines Task Force on Pediatric Thyroid Cancer. 2015</a:t>
            </a:r>
          </a:p>
        </p:txBody>
      </p:sp>
      <p:sp>
        <p:nvSpPr>
          <p:cNvPr id="7" name="TextBox 6">
            <a:extLst>
              <a:ext uri="{FF2B5EF4-FFF2-40B4-BE49-F238E27FC236}">
                <a16:creationId xmlns:a16="http://schemas.microsoft.com/office/drawing/2014/main" xmlns="" id="{498FDD2F-BF8D-004A-AA4F-977E89129E47}"/>
              </a:ext>
            </a:extLst>
          </p:cNvPr>
          <p:cNvSpPr txBox="1"/>
          <p:nvPr/>
        </p:nvSpPr>
        <p:spPr>
          <a:xfrm>
            <a:off x="7151298" y="215660"/>
            <a:ext cx="184731" cy="369332"/>
          </a:xfrm>
          <a:prstGeom prst="rect">
            <a:avLst/>
          </a:prstGeom>
          <a:noFill/>
        </p:spPr>
        <p:txBody>
          <a:bodyPr wrap="none" rtlCol="0">
            <a:spAutoFit/>
          </a:bodyPr>
          <a:lstStyle/>
          <a:p>
            <a:endParaRPr lang="x-none" dirty="0"/>
          </a:p>
        </p:txBody>
      </p:sp>
    </p:spTree>
    <p:extLst>
      <p:ext uri="{BB962C8B-B14F-4D97-AF65-F5344CB8AC3E}">
        <p14:creationId xmlns:p14="http://schemas.microsoft.com/office/powerpoint/2010/main" val="1905678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2FA9C-953C-D543-90C6-900F7FBA3414}"/>
              </a:ext>
            </a:extLst>
          </p:cNvPr>
          <p:cNvSpPr>
            <a:spLocks noGrp="1"/>
          </p:cNvSpPr>
          <p:nvPr>
            <p:ph type="title"/>
          </p:nvPr>
        </p:nvSpPr>
        <p:spPr>
          <a:xfrm>
            <a:off x="838200" y="365125"/>
            <a:ext cx="10515600" cy="605031"/>
          </a:xfrm>
        </p:spPr>
        <p:txBody>
          <a:bodyPr>
            <a:normAutofit/>
          </a:bodyPr>
          <a:lstStyle/>
          <a:p>
            <a:r>
              <a:rPr lang="x-none" sz="3600" b="1" dirty="0">
                <a:solidFill>
                  <a:srgbClr val="691920"/>
                </a:solidFill>
              </a:rPr>
              <a:t>Tireotoxicoza la copii</a:t>
            </a:r>
            <a:endParaRPr lang="x-none" sz="3600" dirty="0"/>
          </a:p>
        </p:txBody>
      </p:sp>
      <p:sp>
        <p:nvSpPr>
          <p:cNvPr id="3" name="Content Placeholder 2">
            <a:extLst>
              <a:ext uri="{FF2B5EF4-FFF2-40B4-BE49-F238E27FC236}">
                <a16:creationId xmlns:a16="http://schemas.microsoft.com/office/drawing/2014/main" xmlns="" id="{87E84734-21BD-974F-84B1-51324CF433B1}"/>
              </a:ext>
            </a:extLst>
          </p:cNvPr>
          <p:cNvSpPr>
            <a:spLocks noGrp="1"/>
          </p:cNvSpPr>
          <p:nvPr>
            <p:ph sz="half" idx="1"/>
          </p:nvPr>
        </p:nvSpPr>
        <p:spPr>
          <a:xfrm>
            <a:off x="398418" y="1062435"/>
            <a:ext cx="5697582" cy="3352800"/>
          </a:xfrm>
        </p:spPr>
        <p:txBody>
          <a:bodyPr>
            <a:noAutofit/>
          </a:bodyPr>
          <a:lstStyle/>
          <a:p>
            <a:pPr marL="0" indent="0">
              <a:buNone/>
            </a:pPr>
            <a:r>
              <a:rPr lang="en-US" sz="1600" b="1" dirty="0" err="1">
                <a:solidFill>
                  <a:srgbClr val="691920"/>
                </a:solidFill>
                <a:latin typeface="Calibri" panose="020F0502020204030204" pitchFamily="34" charset="0"/>
                <a:cs typeface="Calibri" panose="020F0502020204030204" pitchFamily="34" charset="0"/>
              </a:rPr>
              <a:t>Majorarea</a:t>
            </a:r>
            <a:r>
              <a:rPr lang="en-US" sz="1600" b="1" dirty="0">
                <a:solidFill>
                  <a:srgbClr val="691920"/>
                </a:solidFill>
                <a:latin typeface="Calibri" panose="020F0502020204030204" pitchFamily="34" charset="0"/>
                <a:cs typeface="Calibri" panose="020F0502020204030204" pitchFamily="34" charset="0"/>
              </a:rPr>
              <a:t> </a:t>
            </a:r>
            <a:r>
              <a:rPr lang="en-US" sz="1600" b="1" dirty="0" err="1">
                <a:solidFill>
                  <a:srgbClr val="691920"/>
                </a:solidFill>
                <a:latin typeface="Calibri" panose="020F0502020204030204" pitchFamily="34" charset="0"/>
                <a:cs typeface="Calibri" panose="020F0502020204030204" pitchFamily="34" charset="0"/>
              </a:rPr>
              <a:t>sintezei</a:t>
            </a:r>
            <a:r>
              <a:rPr lang="en-US" sz="1600" b="1" dirty="0">
                <a:solidFill>
                  <a:srgbClr val="691920"/>
                </a:solidFill>
                <a:latin typeface="Calibri" panose="020F0502020204030204" pitchFamily="34" charset="0"/>
                <a:cs typeface="Calibri" panose="020F0502020204030204" pitchFamily="34" charset="0"/>
              </a:rPr>
              <a:t> </a:t>
            </a:r>
            <a:r>
              <a:rPr lang="en-US" sz="1600" b="1" dirty="0" err="1">
                <a:solidFill>
                  <a:srgbClr val="691920"/>
                </a:solidFill>
                <a:latin typeface="Calibri" panose="020F0502020204030204" pitchFamily="34" charset="0"/>
                <a:cs typeface="Calibri" panose="020F0502020204030204" pitchFamily="34" charset="0"/>
              </a:rPr>
              <a:t>și</a:t>
            </a:r>
            <a:r>
              <a:rPr lang="en-US" sz="1600" b="1" dirty="0">
                <a:solidFill>
                  <a:srgbClr val="691920"/>
                </a:solidFill>
                <a:latin typeface="Calibri" panose="020F0502020204030204" pitchFamily="34" charset="0"/>
                <a:cs typeface="Calibri" panose="020F0502020204030204" pitchFamily="34" charset="0"/>
              </a:rPr>
              <a:t> </a:t>
            </a:r>
            <a:r>
              <a:rPr lang="en-US" sz="1600" b="1" dirty="0" err="1">
                <a:solidFill>
                  <a:srgbClr val="691920"/>
                </a:solidFill>
                <a:latin typeface="Calibri" panose="020F0502020204030204" pitchFamily="34" charset="0"/>
                <a:cs typeface="Calibri" panose="020F0502020204030204" pitchFamily="34" charset="0"/>
              </a:rPr>
              <a:t>secreției</a:t>
            </a:r>
            <a:r>
              <a:rPr lang="en-US" sz="1600" b="1" dirty="0">
                <a:solidFill>
                  <a:srgbClr val="691920"/>
                </a:solidFill>
                <a:latin typeface="Calibri" panose="020F0502020204030204" pitchFamily="34" charset="0"/>
                <a:cs typeface="Calibri" panose="020F0502020204030204" pitchFamily="34" charset="0"/>
              </a:rPr>
              <a:t> </a:t>
            </a:r>
            <a:r>
              <a:rPr lang="en-US" sz="1600" b="1" dirty="0" err="1">
                <a:solidFill>
                  <a:srgbClr val="691920"/>
                </a:solidFill>
                <a:latin typeface="Calibri" panose="020F0502020204030204" pitchFamily="34" charset="0"/>
                <a:cs typeface="Calibri" panose="020F0502020204030204" pitchFamily="34" charset="0"/>
              </a:rPr>
              <a:t>hormonilor</a:t>
            </a:r>
            <a:r>
              <a:rPr lang="en-US" sz="1600" b="1" dirty="0">
                <a:solidFill>
                  <a:srgbClr val="691920"/>
                </a:solidFill>
                <a:latin typeface="Calibri" panose="020F0502020204030204" pitchFamily="34" charset="0"/>
                <a:cs typeface="Calibri" panose="020F0502020204030204" pitchFamily="34" charset="0"/>
              </a:rPr>
              <a:t> </a:t>
            </a:r>
            <a:r>
              <a:rPr lang="en-US" sz="1600" b="1" dirty="0" err="1">
                <a:solidFill>
                  <a:srgbClr val="691920"/>
                </a:solidFill>
                <a:latin typeface="Calibri" panose="020F0502020204030204" pitchFamily="34" charset="0"/>
                <a:cs typeface="Calibri" panose="020F0502020204030204" pitchFamily="34" charset="0"/>
              </a:rPr>
              <a:t>tiroidieni</a:t>
            </a:r>
            <a:r>
              <a:rPr lang="en-US" sz="1600" b="1" dirty="0">
                <a:solidFill>
                  <a:srgbClr val="691920"/>
                </a:solidFill>
                <a:latin typeface="Calibri" panose="020F0502020204030204" pitchFamily="34" charset="0"/>
                <a:cs typeface="Calibri" panose="020F0502020204030204" pitchFamily="34" charset="0"/>
              </a:rPr>
              <a:t> (T4, T3) de </a:t>
            </a:r>
            <a:r>
              <a:rPr lang="en-US" sz="1600" b="1" dirty="0" err="1">
                <a:solidFill>
                  <a:srgbClr val="691920"/>
                </a:solidFill>
                <a:latin typeface="Calibri" panose="020F0502020204030204" pitchFamily="34" charset="0"/>
                <a:cs typeface="Calibri" panose="020F0502020204030204" pitchFamily="34" charset="0"/>
              </a:rPr>
              <a:t>către</a:t>
            </a:r>
            <a:r>
              <a:rPr lang="en-US" sz="1600" b="1" dirty="0">
                <a:solidFill>
                  <a:srgbClr val="691920"/>
                </a:solidFill>
                <a:latin typeface="Calibri" panose="020F0502020204030204" pitchFamily="34" charset="0"/>
                <a:cs typeface="Calibri" panose="020F0502020204030204" pitchFamily="34" charset="0"/>
              </a:rPr>
              <a:t> </a:t>
            </a:r>
            <a:r>
              <a:rPr lang="en-US" sz="1600" b="1" dirty="0" err="1">
                <a:solidFill>
                  <a:srgbClr val="691920"/>
                </a:solidFill>
                <a:latin typeface="Calibri" panose="020F0502020204030204" pitchFamily="34" charset="0"/>
                <a:cs typeface="Calibri" panose="020F0502020204030204" pitchFamily="34" charset="0"/>
              </a:rPr>
              <a:t>glanda</a:t>
            </a:r>
            <a:r>
              <a:rPr lang="en-US" sz="1600" b="1" dirty="0">
                <a:solidFill>
                  <a:srgbClr val="691920"/>
                </a:solidFill>
                <a:latin typeface="Calibri" panose="020F0502020204030204" pitchFamily="34" charset="0"/>
                <a:cs typeface="Calibri" panose="020F0502020204030204" pitchFamily="34" charset="0"/>
              </a:rPr>
              <a:t> </a:t>
            </a:r>
            <a:r>
              <a:rPr lang="en-US" sz="1600" b="1" dirty="0" err="1">
                <a:solidFill>
                  <a:srgbClr val="691920"/>
                </a:solidFill>
                <a:latin typeface="Calibri" panose="020F0502020204030204" pitchFamily="34" charset="0"/>
                <a:cs typeface="Calibri" panose="020F0502020204030204" pitchFamily="34" charset="0"/>
              </a:rPr>
              <a:t>tiroidă</a:t>
            </a:r>
            <a:r>
              <a:rPr lang="en-US" sz="1600" b="1" dirty="0">
                <a:solidFill>
                  <a:srgbClr val="691920"/>
                </a:solidFill>
                <a:latin typeface="Calibri" panose="020F0502020204030204" pitchFamily="34" charset="0"/>
                <a:cs typeface="Calibri" panose="020F0502020204030204" pitchFamily="34" charset="0"/>
              </a:rPr>
              <a:t>.</a:t>
            </a:r>
          </a:p>
          <a:p>
            <a:r>
              <a:rPr lang="en-US" sz="1600" dirty="0">
                <a:solidFill>
                  <a:srgbClr val="191919"/>
                </a:solidFill>
                <a:latin typeface="Calibri" panose="020F0502020204030204" pitchFamily="34" charset="0"/>
                <a:cs typeface="Calibri" panose="020F0502020204030204" pitchFamily="34" charset="0"/>
              </a:rPr>
              <a:t>GDT – </a:t>
            </a:r>
            <a:r>
              <a:rPr lang="en-US" sz="1600" dirty="0" err="1">
                <a:solidFill>
                  <a:srgbClr val="191919"/>
                </a:solidFill>
                <a:latin typeface="Calibri" panose="020F0502020204030204" pitchFamily="34" charset="0"/>
                <a:cs typeface="Calibri" panose="020F0502020204030204" pitchFamily="34" charset="0"/>
              </a:rPr>
              <a:t>cauza</a:t>
            </a:r>
            <a:r>
              <a:rPr lang="en-US" sz="1600" dirty="0">
                <a:solidFill>
                  <a:srgbClr val="191919"/>
                </a:solidFill>
                <a:latin typeface="Calibri" panose="020F0502020204030204" pitchFamily="34" charset="0"/>
                <a:cs typeface="Calibri" panose="020F0502020204030204" pitchFamily="34" charset="0"/>
              </a:rPr>
              <a:t> </a:t>
            </a:r>
            <a:r>
              <a:rPr lang="en-US" sz="1600" dirty="0" err="1">
                <a:solidFill>
                  <a:srgbClr val="191919"/>
                </a:solidFill>
                <a:latin typeface="Calibri" panose="020F0502020204030204" pitchFamily="34" charset="0"/>
                <a:cs typeface="Calibri" panose="020F0502020204030204" pitchFamily="34" charset="0"/>
              </a:rPr>
              <a:t>cea</a:t>
            </a:r>
            <a:r>
              <a:rPr lang="en-US" sz="1600" dirty="0">
                <a:solidFill>
                  <a:srgbClr val="191919"/>
                </a:solidFill>
                <a:latin typeface="Calibri" panose="020F0502020204030204" pitchFamily="34" charset="0"/>
                <a:cs typeface="Calibri" panose="020F0502020204030204" pitchFamily="34" charset="0"/>
              </a:rPr>
              <a:t> </a:t>
            </a:r>
            <a:r>
              <a:rPr lang="en-US" sz="1600" dirty="0" err="1">
                <a:solidFill>
                  <a:srgbClr val="191919"/>
                </a:solidFill>
                <a:latin typeface="Calibri" panose="020F0502020204030204" pitchFamily="34" charset="0"/>
                <a:cs typeface="Calibri" panose="020F0502020204030204" pitchFamily="34" charset="0"/>
              </a:rPr>
              <a:t>mai</a:t>
            </a:r>
            <a:r>
              <a:rPr lang="en-US" sz="1600" dirty="0">
                <a:solidFill>
                  <a:srgbClr val="191919"/>
                </a:solidFill>
                <a:latin typeface="Calibri" panose="020F0502020204030204" pitchFamily="34" charset="0"/>
                <a:cs typeface="Calibri" panose="020F0502020204030204" pitchFamily="34" charset="0"/>
              </a:rPr>
              <a:t> </a:t>
            </a:r>
            <a:r>
              <a:rPr lang="en-US" sz="1600" dirty="0" err="1">
                <a:solidFill>
                  <a:srgbClr val="191919"/>
                </a:solidFill>
                <a:latin typeface="Calibri" panose="020F0502020204030204" pitchFamily="34" charset="0"/>
                <a:cs typeface="Calibri" panose="020F0502020204030204" pitchFamily="34" charset="0"/>
              </a:rPr>
              <a:t>frecventă</a:t>
            </a:r>
            <a:r>
              <a:rPr lang="en-US" sz="1600" dirty="0">
                <a:solidFill>
                  <a:srgbClr val="191919"/>
                </a:solidFill>
                <a:latin typeface="Calibri" panose="020F0502020204030204" pitchFamily="34" charset="0"/>
                <a:cs typeface="Calibri" panose="020F0502020204030204" pitchFamily="34" charset="0"/>
              </a:rPr>
              <a:t> la </a:t>
            </a:r>
            <a:r>
              <a:rPr lang="en-US" sz="1600" dirty="0" err="1">
                <a:solidFill>
                  <a:srgbClr val="191919"/>
                </a:solidFill>
                <a:latin typeface="Calibri" panose="020F0502020204030204" pitchFamily="34" charset="0"/>
                <a:cs typeface="Calibri" panose="020F0502020204030204" pitchFamily="34" charset="0"/>
              </a:rPr>
              <a:t>copii</a:t>
            </a:r>
            <a:r>
              <a:rPr lang="en-US" sz="1600" dirty="0">
                <a:solidFill>
                  <a:srgbClr val="191919"/>
                </a:solidFill>
                <a:latin typeface="Calibri" panose="020F0502020204030204" pitchFamily="34" charset="0"/>
                <a:cs typeface="Calibri" panose="020F0502020204030204" pitchFamily="34" charset="0"/>
              </a:rPr>
              <a:t> </a:t>
            </a:r>
          </a:p>
          <a:p>
            <a:r>
              <a:rPr lang="en-US" sz="1600" dirty="0" err="1">
                <a:solidFill>
                  <a:srgbClr val="691920"/>
                </a:solidFill>
                <a:effectLst/>
                <a:latin typeface="Calibri" panose="020F0502020204030204" pitchFamily="34" charset="0"/>
                <a:cs typeface="Calibri" panose="020F0502020204030204" pitchFamily="34" charset="0"/>
              </a:rPr>
              <a:t>Hipertiroidism</a:t>
            </a:r>
            <a:r>
              <a:rPr lang="en-US" sz="1600" dirty="0">
                <a:solidFill>
                  <a:srgbClr val="691920"/>
                </a:solidFill>
                <a:effectLst/>
                <a:latin typeface="Calibri" panose="020F0502020204030204" pitchFamily="34" charset="0"/>
                <a:cs typeface="Calibri" panose="020F0502020204030204" pitchFamily="34" charset="0"/>
              </a:rPr>
              <a:t> manifest </a:t>
            </a:r>
            <a:r>
              <a:rPr lang="en-US" sz="1600" dirty="0" err="1">
                <a:solidFill>
                  <a:srgbClr val="691920"/>
                </a:solidFill>
                <a:effectLst/>
                <a:latin typeface="Calibri" panose="020F0502020204030204" pitchFamily="34" charset="0"/>
                <a:cs typeface="Calibri" panose="020F0502020204030204" pitchFamily="34" charset="0"/>
              </a:rPr>
              <a:t>primar</a:t>
            </a:r>
            <a:r>
              <a:rPr lang="en-US" sz="1600" dirty="0">
                <a:solidFill>
                  <a:srgbClr val="191919"/>
                </a:solidFill>
                <a:effectLst/>
                <a:latin typeface="Calibri" panose="020F0502020204030204" pitchFamily="34" charset="0"/>
                <a:cs typeface="Calibri" panose="020F0502020204030204" pitchFamily="34" charset="0"/>
              </a:rPr>
              <a:t>: T3, T4 </a:t>
            </a:r>
            <a:r>
              <a:rPr lang="en-US" sz="1600" dirty="0" err="1">
                <a:solidFill>
                  <a:srgbClr val="191919"/>
                </a:solidFill>
                <a:effectLst/>
                <a:latin typeface="Calibri" panose="020F0502020204030204" pitchFamily="34" charset="0"/>
                <a:cs typeface="Calibri" panose="020F0502020204030204" pitchFamily="34" charset="0"/>
              </a:rPr>
              <a:t>majorat</a:t>
            </a:r>
            <a:r>
              <a:rPr lang="en-US" sz="1600" dirty="0">
                <a:solidFill>
                  <a:srgbClr val="191919"/>
                </a:solidFill>
                <a:effectLst/>
                <a:latin typeface="Calibri" panose="020F0502020204030204" pitchFamily="34" charset="0"/>
                <a:cs typeface="Calibri" panose="020F0502020204030204" pitchFamily="34" charset="0"/>
              </a:rPr>
              <a:t>, TSH </a:t>
            </a:r>
            <a:r>
              <a:rPr lang="en-US" sz="1600" dirty="0" err="1">
                <a:solidFill>
                  <a:srgbClr val="191919"/>
                </a:solidFill>
                <a:effectLst/>
                <a:latin typeface="Calibri" panose="020F0502020204030204" pitchFamily="34" charset="0"/>
                <a:cs typeface="Calibri" panose="020F0502020204030204" pitchFamily="34" charset="0"/>
              </a:rPr>
              <a:t>supresat</a:t>
            </a:r>
            <a:r>
              <a:rPr lang="en-US" sz="1600" dirty="0">
                <a:solidFill>
                  <a:srgbClr val="191919"/>
                </a:solidFill>
                <a:effectLst/>
                <a:latin typeface="Calibri" panose="020F0502020204030204" pitchFamily="34" charset="0"/>
                <a:cs typeface="Calibri" panose="020F0502020204030204" pitchFamily="34" charset="0"/>
              </a:rPr>
              <a:t>  &lt;0.1 </a:t>
            </a:r>
            <a:r>
              <a:rPr lang="en-US" sz="1600" dirty="0" err="1">
                <a:solidFill>
                  <a:srgbClr val="191919"/>
                </a:solidFill>
                <a:effectLst/>
                <a:latin typeface="Calibri" panose="020F0502020204030204" pitchFamily="34" charset="0"/>
                <a:cs typeface="Calibri" panose="020F0502020204030204" pitchFamily="34" charset="0"/>
              </a:rPr>
              <a:t>mIU</a:t>
            </a:r>
            <a:r>
              <a:rPr lang="en-US" sz="1600" dirty="0">
                <a:solidFill>
                  <a:srgbClr val="191919"/>
                </a:solidFill>
                <a:effectLst/>
                <a:latin typeface="Calibri" panose="020F0502020204030204" pitchFamily="34" charset="0"/>
                <a:cs typeface="Calibri" panose="020F0502020204030204" pitchFamily="34" charset="0"/>
              </a:rPr>
              <a:t>/L</a:t>
            </a:r>
          </a:p>
          <a:p>
            <a:r>
              <a:rPr lang="en-US" sz="1600" dirty="0" err="1">
                <a:solidFill>
                  <a:srgbClr val="691920"/>
                </a:solidFill>
                <a:effectLst/>
                <a:latin typeface="Calibri" panose="020F0502020204030204" pitchFamily="34" charset="0"/>
                <a:cs typeface="Calibri" panose="020F0502020204030204" pitchFamily="34" charset="0"/>
              </a:rPr>
              <a:t>Hipertiroidism</a:t>
            </a:r>
            <a:r>
              <a:rPr lang="en-US" sz="1600" dirty="0">
                <a:solidFill>
                  <a:srgbClr val="691920"/>
                </a:solidFill>
                <a:effectLst/>
                <a:latin typeface="Calibri" panose="020F0502020204030204" pitchFamily="34" charset="0"/>
                <a:cs typeface="Calibri" panose="020F0502020204030204" pitchFamily="34" charset="0"/>
              </a:rPr>
              <a:t> </a:t>
            </a:r>
            <a:r>
              <a:rPr lang="en-US" sz="1600" dirty="0" err="1">
                <a:solidFill>
                  <a:srgbClr val="691920"/>
                </a:solidFill>
                <a:effectLst/>
                <a:latin typeface="Calibri" panose="020F0502020204030204" pitchFamily="34" charset="0"/>
                <a:cs typeface="Calibri" panose="020F0502020204030204" pitchFamily="34" charset="0"/>
              </a:rPr>
              <a:t>subclinic</a:t>
            </a:r>
            <a:r>
              <a:rPr lang="en-US" sz="1600" dirty="0">
                <a:solidFill>
                  <a:srgbClr val="191919"/>
                </a:solidFill>
                <a:effectLst/>
                <a:latin typeface="Calibri" panose="020F0502020204030204" pitchFamily="34" charset="0"/>
                <a:cs typeface="Calibri" panose="020F0502020204030204" pitchFamily="34" charset="0"/>
              </a:rPr>
              <a:t>: TSH </a:t>
            </a:r>
            <a:r>
              <a:rPr lang="en-US" sz="1600" dirty="0" err="1">
                <a:solidFill>
                  <a:srgbClr val="191919"/>
                </a:solidFill>
                <a:effectLst/>
                <a:latin typeface="Calibri" panose="020F0502020204030204" pitchFamily="34" charset="0"/>
                <a:cs typeface="Calibri" panose="020F0502020204030204" pitchFamily="34" charset="0"/>
              </a:rPr>
              <a:t>supresat</a:t>
            </a:r>
            <a:r>
              <a:rPr lang="en-US" sz="1600" dirty="0">
                <a:solidFill>
                  <a:srgbClr val="191919"/>
                </a:solidFill>
                <a:effectLst/>
                <a:latin typeface="Calibri" panose="020F0502020204030204" pitchFamily="34" charset="0"/>
                <a:cs typeface="Calibri" panose="020F0502020204030204" pitchFamily="34" charset="0"/>
              </a:rPr>
              <a:t> (&lt;0.4 </a:t>
            </a:r>
            <a:r>
              <a:rPr lang="en-US" sz="1600" dirty="0" err="1">
                <a:solidFill>
                  <a:srgbClr val="191919"/>
                </a:solidFill>
                <a:effectLst/>
                <a:latin typeface="Calibri" panose="020F0502020204030204" pitchFamily="34" charset="0"/>
                <a:cs typeface="Calibri" panose="020F0502020204030204" pitchFamily="34" charset="0"/>
              </a:rPr>
              <a:t>mIU</a:t>
            </a:r>
            <a:r>
              <a:rPr lang="en-US" sz="1600" dirty="0">
                <a:solidFill>
                  <a:srgbClr val="191919"/>
                </a:solidFill>
                <a:effectLst/>
                <a:latin typeface="Calibri" panose="020F0502020204030204" pitchFamily="34" charset="0"/>
                <a:cs typeface="Calibri" panose="020F0502020204030204" pitchFamily="34" charset="0"/>
              </a:rPr>
              <a:t>/L), </a:t>
            </a:r>
            <a:r>
              <a:rPr lang="en-US" sz="1600" dirty="0" err="1">
                <a:solidFill>
                  <a:srgbClr val="191919"/>
                </a:solidFill>
                <a:effectLst/>
                <a:latin typeface="Calibri" panose="020F0502020204030204" pitchFamily="34" charset="0"/>
                <a:cs typeface="Calibri" panose="020F0502020204030204" pitchFamily="34" charset="0"/>
              </a:rPr>
              <a:t>dar</a:t>
            </a:r>
            <a:r>
              <a:rPr lang="en-US" sz="1600" dirty="0">
                <a:solidFill>
                  <a:srgbClr val="191919"/>
                </a:solidFill>
                <a:effectLst/>
                <a:latin typeface="Calibri" panose="020F0502020204030204" pitchFamily="34" charset="0"/>
                <a:cs typeface="Calibri" panose="020F0502020204030204" pitchFamily="34" charset="0"/>
              </a:rPr>
              <a:t>  FT4, FT3 – </a:t>
            </a:r>
            <a:r>
              <a:rPr lang="en-US" sz="1600" dirty="0" err="1">
                <a:solidFill>
                  <a:srgbClr val="191919"/>
                </a:solidFill>
                <a:effectLst/>
                <a:latin typeface="Calibri" panose="020F0502020204030204" pitchFamily="34" charset="0"/>
                <a:cs typeface="Calibri" panose="020F0502020204030204" pitchFamily="34" charset="0"/>
              </a:rPr>
              <a:t>în</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limitele</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valorilor</a:t>
            </a:r>
            <a:r>
              <a:rPr lang="en-US" sz="1600" dirty="0">
                <a:solidFill>
                  <a:srgbClr val="191919"/>
                </a:solidFill>
                <a:effectLst/>
                <a:latin typeface="Calibri" panose="020F0502020204030204" pitchFamily="34" charset="0"/>
                <a:cs typeface="Calibri" panose="020F0502020204030204" pitchFamily="34" charset="0"/>
              </a:rPr>
              <a:t> de </a:t>
            </a:r>
            <a:r>
              <a:rPr lang="en-US" sz="1600" dirty="0" err="1">
                <a:solidFill>
                  <a:srgbClr val="191919"/>
                </a:solidFill>
                <a:effectLst/>
                <a:latin typeface="Calibri" panose="020F0502020204030204" pitchFamily="34" charset="0"/>
                <a:cs typeface="Calibri" panose="020F0502020204030204" pitchFamily="34" charset="0"/>
              </a:rPr>
              <a:t>referință</a:t>
            </a:r>
            <a:r>
              <a:rPr lang="en-US" sz="1600" dirty="0">
                <a:solidFill>
                  <a:srgbClr val="191919"/>
                </a:solidFill>
                <a:effectLst/>
                <a:latin typeface="Calibri" panose="020F0502020204030204" pitchFamily="34" charset="0"/>
                <a:cs typeface="Calibri" panose="020F0502020204030204" pitchFamily="34" charset="0"/>
              </a:rPr>
              <a:t>.</a:t>
            </a:r>
          </a:p>
          <a:p>
            <a:endParaRPr lang="en-US" sz="1600" dirty="0">
              <a:solidFill>
                <a:srgbClr val="191919"/>
              </a:solidFill>
              <a:latin typeface="Calibri" panose="020F0502020204030204" pitchFamily="34" charset="0"/>
              <a:cs typeface="Calibri" panose="020F0502020204030204" pitchFamily="34" charset="0"/>
            </a:endParaRPr>
          </a:p>
          <a:p>
            <a:r>
              <a:rPr lang="en-US" sz="1600" dirty="0" err="1">
                <a:solidFill>
                  <a:srgbClr val="191919"/>
                </a:solidFill>
                <a:latin typeface="Calibri" panose="020F0502020204030204" pitchFamily="34" charset="0"/>
                <a:cs typeface="Calibri" panose="020F0502020204030204" pitchFamily="34" charset="0"/>
              </a:rPr>
              <a:t>Accelerarea</a:t>
            </a:r>
            <a:r>
              <a:rPr lang="en-US" sz="1600" dirty="0">
                <a:solidFill>
                  <a:srgbClr val="191919"/>
                </a:solidFill>
                <a:latin typeface="Calibri" panose="020F0502020204030204" pitchFamily="34" charset="0"/>
                <a:cs typeface="Calibri" panose="020F0502020204030204" pitchFamily="34" charset="0"/>
              </a:rPr>
              <a:t> </a:t>
            </a:r>
            <a:r>
              <a:rPr lang="en-US" sz="1600" dirty="0" err="1">
                <a:solidFill>
                  <a:srgbClr val="191919"/>
                </a:solidFill>
                <a:latin typeface="Calibri" panose="020F0502020204030204" pitchFamily="34" charset="0"/>
                <a:cs typeface="Calibri" panose="020F0502020204030204" pitchFamily="34" charset="0"/>
              </a:rPr>
              <a:t>creșterii</a:t>
            </a:r>
            <a:r>
              <a:rPr lang="en-US" sz="1600" dirty="0">
                <a:solidFill>
                  <a:srgbClr val="191919"/>
                </a:solidFill>
                <a:latin typeface="Calibri" panose="020F0502020204030204" pitchFamily="34" charset="0"/>
                <a:cs typeface="Calibri" panose="020F0502020204030204" pitchFamily="34" charset="0"/>
              </a:rPr>
              <a:t> </a:t>
            </a:r>
            <a:r>
              <a:rPr lang="en-US" sz="1600" dirty="0" err="1">
                <a:solidFill>
                  <a:srgbClr val="191919"/>
                </a:solidFill>
                <a:latin typeface="Calibri" panose="020F0502020204030204" pitchFamily="34" charset="0"/>
                <a:cs typeface="Calibri" panose="020F0502020204030204" pitchFamily="34" charset="0"/>
              </a:rPr>
              <a:t>și</a:t>
            </a:r>
            <a:r>
              <a:rPr lang="en-US" sz="1600" dirty="0">
                <a:solidFill>
                  <a:srgbClr val="191919"/>
                </a:solidFill>
                <a:latin typeface="Calibri" panose="020F0502020204030204" pitchFamily="34" charset="0"/>
                <a:cs typeface="Calibri" panose="020F0502020204030204" pitchFamily="34" charset="0"/>
              </a:rPr>
              <a:t> </a:t>
            </a:r>
            <a:r>
              <a:rPr lang="en-US" sz="1600" dirty="0" err="1">
                <a:solidFill>
                  <a:srgbClr val="191919"/>
                </a:solidFill>
                <a:latin typeface="Calibri" panose="020F0502020204030204" pitchFamily="34" charset="0"/>
                <a:cs typeface="Calibri" panose="020F0502020204030204" pitchFamily="34" charset="0"/>
              </a:rPr>
              <a:t>maturizării</a:t>
            </a:r>
            <a:r>
              <a:rPr lang="en-US" sz="1600" dirty="0">
                <a:solidFill>
                  <a:srgbClr val="191919"/>
                </a:solidFill>
                <a:latin typeface="Calibri" panose="020F0502020204030204" pitchFamily="34" charset="0"/>
                <a:cs typeface="Calibri" panose="020F0502020204030204" pitchFamily="34" charset="0"/>
              </a:rPr>
              <a:t> </a:t>
            </a:r>
            <a:r>
              <a:rPr lang="en-US" sz="1600" dirty="0" err="1">
                <a:solidFill>
                  <a:srgbClr val="191919"/>
                </a:solidFill>
                <a:latin typeface="Calibri" panose="020F0502020204030204" pitchFamily="34" charset="0"/>
                <a:cs typeface="Calibri" panose="020F0502020204030204" pitchFamily="34" charset="0"/>
              </a:rPr>
              <a:t>osoase</a:t>
            </a:r>
            <a:endParaRPr lang="en-US" sz="1600" dirty="0">
              <a:solidFill>
                <a:srgbClr val="191919"/>
              </a:solidFill>
              <a:latin typeface="Calibri" panose="020F0502020204030204" pitchFamily="34" charset="0"/>
              <a:cs typeface="Calibri" panose="020F0502020204030204" pitchFamily="34" charset="0"/>
            </a:endParaRPr>
          </a:p>
          <a:p>
            <a:r>
              <a:rPr lang="en-US" sz="1600" dirty="0" err="1">
                <a:solidFill>
                  <a:srgbClr val="191919"/>
                </a:solidFill>
                <a:effectLst/>
                <a:latin typeface="Calibri" panose="020F0502020204030204" pitchFamily="34" charset="0"/>
                <a:cs typeface="Calibri" panose="020F0502020204030204" pitchFamily="34" charset="0"/>
              </a:rPr>
              <a:t>Deteriorarea</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performanței</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academice</a:t>
            </a:r>
            <a:endParaRPr lang="en-US" sz="1600" dirty="0">
              <a:solidFill>
                <a:srgbClr val="191919"/>
              </a:solidFill>
              <a:effectLst/>
              <a:latin typeface="Calibri" panose="020F0502020204030204" pitchFamily="34" charset="0"/>
              <a:cs typeface="Calibri" panose="020F0502020204030204" pitchFamily="34" charset="0"/>
            </a:endParaRPr>
          </a:p>
          <a:p>
            <a:pPr marL="0" indent="0">
              <a:buNone/>
            </a:pPr>
            <a:endParaRPr lang="x-none" sz="16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x-none" sz="1600"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xmlns="" id="{16280643-CA19-3445-9938-4E0184AD4A25}"/>
              </a:ext>
            </a:extLst>
          </p:cNvPr>
          <p:cNvSpPr>
            <a:spLocks noGrp="1"/>
          </p:cNvSpPr>
          <p:nvPr>
            <p:ph sz="half" idx="2"/>
          </p:nvPr>
        </p:nvSpPr>
        <p:spPr>
          <a:xfrm>
            <a:off x="6294120" y="1076325"/>
            <a:ext cx="5301342" cy="4705350"/>
          </a:xfrm>
        </p:spPr>
        <p:txBody>
          <a:bodyPr>
            <a:noAutofit/>
          </a:bodyPr>
          <a:lstStyle/>
          <a:p>
            <a:pPr marL="0" indent="0">
              <a:buNone/>
            </a:pPr>
            <a:endParaRPr lang="en-US" sz="1400" dirty="0">
              <a:latin typeface="Calibri" panose="020F0502020204030204" pitchFamily="34" charset="0"/>
              <a:cs typeface="Calibri" panose="020F0502020204030204" pitchFamily="34" charset="0"/>
            </a:endParaRPr>
          </a:p>
          <a:p>
            <a:pPr>
              <a:buFontTx/>
              <a:buChar char="-"/>
            </a:pPr>
            <a:endParaRPr lang="en-US" sz="1400" dirty="0">
              <a:latin typeface="Calibri" panose="020F0502020204030204" pitchFamily="34" charset="0"/>
              <a:cs typeface="Calibri" panose="020F0502020204030204" pitchFamily="34" charset="0"/>
            </a:endParaRPr>
          </a:p>
          <a:p>
            <a:pPr>
              <a:buFontTx/>
              <a:buChar char="-"/>
            </a:pPr>
            <a:endParaRPr lang="en-US" sz="1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5E38D81B-219B-7D45-949F-6793222A7F40}"/>
              </a:ext>
            </a:extLst>
          </p:cNvPr>
          <p:cNvSpPr txBox="1"/>
          <p:nvPr/>
        </p:nvSpPr>
        <p:spPr>
          <a:xfrm>
            <a:off x="6294120" y="6838283"/>
            <a:ext cx="10911840" cy="1015663"/>
          </a:xfrm>
          <a:prstGeom prst="rect">
            <a:avLst/>
          </a:prstGeom>
          <a:noFill/>
        </p:spPr>
        <p:txBody>
          <a:bodyPr wrap="square">
            <a:spAutoFit/>
          </a:bodyPr>
          <a:lstStyle/>
          <a:p>
            <a:r>
              <a:rPr lang="en-US" sz="1200" b="1" dirty="0">
                <a:solidFill>
                  <a:srgbClr val="1F2021"/>
                </a:solidFill>
                <a:effectLst/>
                <a:latin typeface="Calibri" panose="020F0502020204030204" pitchFamily="34" charset="0"/>
                <a:cs typeface="Calibri" panose="020F0502020204030204" pitchFamily="34" charset="0"/>
              </a:rPr>
              <a:t>Management Guidelines for Children with Thyroid Nodules and Differentiated Thyroid Cancer</a:t>
            </a:r>
            <a:endParaRPr lang="en-US" sz="1200" dirty="0">
              <a:solidFill>
                <a:srgbClr val="1F2021"/>
              </a:solidFill>
              <a:effectLst/>
              <a:latin typeface="Calibri" panose="020F0502020204030204" pitchFamily="34" charset="0"/>
              <a:cs typeface="Calibri" panose="020F0502020204030204" pitchFamily="34" charset="0"/>
            </a:endParaRPr>
          </a:p>
          <a:p>
            <a:r>
              <a:rPr lang="en-US" sz="1200" dirty="0">
                <a:solidFill>
                  <a:srgbClr val="1F2021"/>
                </a:solidFill>
                <a:effectLst/>
                <a:latin typeface="Calibri" panose="020F0502020204030204" pitchFamily="34" charset="0"/>
                <a:cs typeface="Calibri" panose="020F0502020204030204" pitchFamily="34" charset="0"/>
              </a:rPr>
              <a:t>The American Thyroid Association Guidelines Task Force on Pediatric Thyroid Cancer</a:t>
            </a:r>
          </a:p>
          <a:p>
            <a:r>
              <a:rPr lang="en-US" sz="1200" dirty="0">
                <a:solidFill>
                  <a:srgbClr val="404B53"/>
                </a:solidFill>
                <a:effectLst/>
                <a:latin typeface="Calibri" panose="020F0502020204030204" pitchFamily="34" charset="0"/>
                <a:cs typeface="Calibri" panose="020F0502020204030204" pitchFamily="34" charset="0"/>
              </a:rPr>
              <a:t>Gary L. Francis, Steven G. Waguespack, Andrew J. Bauer, Peter </a:t>
            </a:r>
            <a:r>
              <a:rPr lang="en-US" sz="1200" dirty="0" err="1">
                <a:solidFill>
                  <a:srgbClr val="404B53"/>
                </a:solidFill>
                <a:effectLst/>
                <a:latin typeface="Calibri" panose="020F0502020204030204" pitchFamily="34" charset="0"/>
                <a:cs typeface="Calibri" panose="020F0502020204030204" pitchFamily="34" charset="0"/>
              </a:rPr>
              <a:t>Angelos</a:t>
            </a:r>
            <a:r>
              <a:rPr lang="en-US" sz="1200" dirty="0">
                <a:solidFill>
                  <a:srgbClr val="404B53"/>
                </a:solidFill>
                <a:effectLst/>
                <a:latin typeface="Calibri" panose="020F0502020204030204" pitchFamily="34" charset="0"/>
                <a:cs typeface="Calibri" panose="020F0502020204030204" pitchFamily="34" charset="0"/>
              </a:rPr>
              <a:t>, Salvatore </a:t>
            </a:r>
            <a:r>
              <a:rPr lang="en-US" sz="1200" dirty="0" err="1">
                <a:solidFill>
                  <a:srgbClr val="404B53"/>
                </a:solidFill>
                <a:effectLst/>
                <a:latin typeface="Calibri" panose="020F0502020204030204" pitchFamily="34" charset="0"/>
                <a:cs typeface="Calibri" panose="020F0502020204030204" pitchFamily="34" charset="0"/>
              </a:rPr>
              <a:t>Benvenga</a:t>
            </a:r>
            <a:r>
              <a:rPr lang="en-US" sz="1200" dirty="0">
                <a:solidFill>
                  <a:srgbClr val="404B53"/>
                </a:solidFill>
                <a:effectLst/>
                <a:latin typeface="Calibri" panose="020F0502020204030204" pitchFamily="34" charset="0"/>
                <a:cs typeface="Calibri" panose="020F0502020204030204" pitchFamily="34" charset="0"/>
              </a:rPr>
              <a:t>, </a:t>
            </a:r>
            <a:r>
              <a:rPr lang="en-US" sz="1200" dirty="0" err="1">
                <a:solidFill>
                  <a:srgbClr val="404B53"/>
                </a:solidFill>
                <a:effectLst/>
                <a:latin typeface="Calibri" panose="020F0502020204030204" pitchFamily="34" charset="0"/>
                <a:cs typeface="Calibri" panose="020F0502020204030204" pitchFamily="34" charset="0"/>
              </a:rPr>
              <a:t>Janete</a:t>
            </a:r>
            <a:r>
              <a:rPr lang="en-US" sz="1200" dirty="0">
                <a:solidFill>
                  <a:srgbClr val="404B53"/>
                </a:solidFill>
                <a:effectLst/>
                <a:latin typeface="Calibri" panose="020F0502020204030204" pitchFamily="34" charset="0"/>
                <a:cs typeface="Calibri" panose="020F0502020204030204" pitchFamily="34" charset="0"/>
              </a:rPr>
              <a:t> M. </a:t>
            </a:r>
            <a:r>
              <a:rPr lang="en-US" sz="1200" dirty="0" err="1">
                <a:solidFill>
                  <a:srgbClr val="404B53"/>
                </a:solidFill>
                <a:effectLst/>
                <a:latin typeface="Calibri" panose="020F0502020204030204" pitchFamily="34" charset="0"/>
                <a:cs typeface="Calibri" panose="020F0502020204030204" pitchFamily="34" charset="0"/>
              </a:rPr>
              <a:t>Cerutti</a:t>
            </a:r>
            <a:r>
              <a:rPr lang="en-US" sz="1200" dirty="0">
                <a:solidFill>
                  <a:srgbClr val="404B53"/>
                </a:solidFill>
                <a:effectLst/>
                <a:latin typeface="Calibri" panose="020F0502020204030204" pitchFamily="34" charset="0"/>
                <a:cs typeface="Calibri" panose="020F0502020204030204" pitchFamily="34" charset="0"/>
              </a:rPr>
              <a:t>, Catherine A. </a:t>
            </a:r>
            <a:r>
              <a:rPr lang="en-US" sz="1200" dirty="0" err="1">
                <a:solidFill>
                  <a:srgbClr val="404B53"/>
                </a:solidFill>
                <a:effectLst/>
                <a:latin typeface="Calibri" panose="020F0502020204030204" pitchFamily="34" charset="0"/>
                <a:cs typeface="Calibri" panose="020F0502020204030204" pitchFamily="34" charset="0"/>
              </a:rPr>
              <a:t>Dinauer</a:t>
            </a:r>
            <a:r>
              <a:rPr lang="en-US" sz="1200" dirty="0">
                <a:solidFill>
                  <a:srgbClr val="404B53"/>
                </a:solidFill>
                <a:effectLst/>
                <a:latin typeface="Calibri" panose="020F0502020204030204" pitchFamily="34" charset="0"/>
                <a:cs typeface="Calibri" panose="020F0502020204030204" pitchFamily="34" charset="0"/>
              </a:rPr>
              <a:t>, Jill Hamilton, Ian D. Hay, Markus Luster, Marguerite T. </a:t>
            </a:r>
            <a:r>
              <a:rPr lang="en-US" sz="1200" dirty="0" err="1">
                <a:solidFill>
                  <a:srgbClr val="404B53"/>
                </a:solidFill>
                <a:effectLst/>
                <a:latin typeface="Calibri" panose="020F0502020204030204" pitchFamily="34" charset="0"/>
                <a:cs typeface="Calibri" panose="020F0502020204030204" pitchFamily="34" charset="0"/>
              </a:rPr>
              <a:t>Parisi</a:t>
            </a:r>
            <a:r>
              <a:rPr lang="en-US" sz="1200" dirty="0">
                <a:solidFill>
                  <a:srgbClr val="404B53"/>
                </a:solidFill>
                <a:effectLst/>
                <a:latin typeface="Calibri" panose="020F0502020204030204" pitchFamily="34" charset="0"/>
                <a:cs typeface="Calibri" panose="020F0502020204030204" pitchFamily="34" charset="0"/>
              </a:rPr>
              <a:t>, Marianna </a:t>
            </a:r>
            <a:r>
              <a:rPr lang="en-US" sz="1200" dirty="0" err="1">
                <a:solidFill>
                  <a:srgbClr val="404B53"/>
                </a:solidFill>
                <a:effectLst/>
                <a:latin typeface="Calibri" panose="020F0502020204030204" pitchFamily="34" charset="0"/>
                <a:cs typeface="Calibri" panose="020F0502020204030204" pitchFamily="34" charset="0"/>
              </a:rPr>
              <a:t>Rachmiel</a:t>
            </a:r>
            <a:r>
              <a:rPr lang="en-US" sz="1200" dirty="0">
                <a:solidFill>
                  <a:srgbClr val="404B53"/>
                </a:solidFill>
                <a:effectLst/>
                <a:latin typeface="Calibri" panose="020F0502020204030204" pitchFamily="34" charset="0"/>
                <a:cs typeface="Calibri" panose="020F0502020204030204" pitchFamily="34" charset="0"/>
              </a:rPr>
              <a:t>, Geoffrey B. Thompson, and Shunichi Yamashita</a:t>
            </a:r>
          </a:p>
          <a:p>
            <a:r>
              <a:rPr lang="en-US" sz="1200" b="1" dirty="0">
                <a:solidFill>
                  <a:srgbClr val="1F2021"/>
                </a:solidFill>
                <a:effectLst/>
                <a:latin typeface="Calibri" panose="020F0502020204030204" pitchFamily="34" charset="0"/>
                <a:cs typeface="Calibri" panose="020F0502020204030204" pitchFamily="34" charset="0"/>
              </a:rPr>
              <a:t>Published Online:</a:t>
            </a:r>
            <a:r>
              <a:rPr lang="en-US" sz="1200" dirty="0">
                <a:solidFill>
                  <a:srgbClr val="1F2021"/>
                </a:solidFill>
                <a:effectLst/>
                <a:latin typeface="Calibri" panose="020F0502020204030204" pitchFamily="34" charset="0"/>
                <a:cs typeface="Calibri" panose="020F0502020204030204" pitchFamily="34" charset="0"/>
              </a:rPr>
              <a:t>10 Jul 2015</a:t>
            </a:r>
            <a:r>
              <a:rPr lang="en-US" sz="1200" dirty="0">
                <a:solidFill>
                  <a:srgbClr val="1F2021"/>
                </a:solidFill>
                <a:effectLst/>
                <a:latin typeface="Calibri" panose="020F0502020204030204" pitchFamily="34" charset="0"/>
                <a:cs typeface="Calibri" panose="020F0502020204030204" pitchFamily="34" charset="0"/>
                <a:hlinkClick r:id="rId3"/>
              </a:rPr>
              <a:t>https://doi.org/10.1089/thy.2014.0460</a:t>
            </a:r>
            <a:endParaRPr lang="en-US" sz="1200" dirty="0">
              <a:solidFill>
                <a:srgbClr val="1F2021"/>
              </a:solidFill>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498FDD2F-BF8D-004A-AA4F-977E89129E47}"/>
              </a:ext>
            </a:extLst>
          </p:cNvPr>
          <p:cNvSpPr txBox="1"/>
          <p:nvPr/>
        </p:nvSpPr>
        <p:spPr>
          <a:xfrm>
            <a:off x="7151298" y="215660"/>
            <a:ext cx="184731" cy="369332"/>
          </a:xfrm>
          <a:prstGeom prst="rect">
            <a:avLst/>
          </a:prstGeom>
          <a:noFill/>
        </p:spPr>
        <p:txBody>
          <a:bodyPr wrap="none" rtlCol="0">
            <a:spAutoFit/>
          </a:bodyPr>
          <a:lstStyle/>
          <a:p>
            <a:endParaRPr lang="x-none" dirty="0"/>
          </a:p>
        </p:txBody>
      </p:sp>
      <p:sp>
        <p:nvSpPr>
          <p:cNvPr id="5" name="TextBox 4">
            <a:extLst>
              <a:ext uri="{FF2B5EF4-FFF2-40B4-BE49-F238E27FC236}">
                <a16:creationId xmlns:a16="http://schemas.microsoft.com/office/drawing/2014/main" xmlns="" id="{1B8FFC78-C20C-DA40-A7F0-CE0E799630C4}"/>
              </a:ext>
            </a:extLst>
          </p:cNvPr>
          <p:cNvSpPr txBox="1"/>
          <p:nvPr/>
        </p:nvSpPr>
        <p:spPr>
          <a:xfrm>
            <a:off x="6821905" y="1287379"/>
            <a:ext cx="184731" cy="369332"/>
          </a:xfrm>
          <a:prstGeom prst="rect">
            <a:avLst/>
          </a:prstGeom>
          <a:noFill/>
        </p:spPr>
        <p:txBody>
          <a:bodyPr wrap="none" rtlCol="0">
            <a:spAutoFit/>
          </a:bodyPr>
          <a:lstStyle/>
          <a:p>
            <a:endParaRPr lang="x-none" dirty="0"/>
          </a:p>
        </p:txBody>
      </p:sp>
      <p:graphicFrame>
        <p:nvGraphicFramePr>
          <p:cNvPr id="8" name="Table 8">
            <a:extLst>
              <a:ext uri="{FF2B5EF4-FFF2-40B4-BE49-F238E27FC236}">
                <a16:creationId xmlns:a16="http://schemas.microsoft.com/office/drawing/2014/main" xmlns="" id="{57019F20-DCB0-E347-BD25-0DB7B0FC8D05}"/>
              </a:ext>
            </a:extLst>
          </p:cNvPr>
          <p:cNvGraphicFramePr>
            <a:graphicFrameLocks noGrp="1"/>
          </p:cNvGraphicFramePr>
          <p:nvPr>
            <p:extLst/>
          </p:nvPr>
        </p:nvGraphicFramePr>
        <p:xfrm>
          <a:off x="6294120" y="340316"/>
          <a:ext cx="5693802" cy="3352800"/>
        </p:xfrm>
        <a:graphic>
          <a:graphicData uri="http://schemas.openxmlformats.org/drawingml/2006/table">
            <a:tbl>
              <a:tblPr firstRow="1" bandRow="1">
                <a:tableStyleId>{5C22544A-7EE6-4342-B048-85BDC9FD1C3A}</a:tableStyleId>
              </a:tblPr>
              <a:tblGrid>
                <a:gridCol w="2852344">
                  <a:extLst>
                    <a:ext uri="{9D8B030D-6E8A-4147-A177-3AD203B41FA5}">
                      <a16:colId xmlns:a16="http://schemas.microsoft.com/office/drawing/2014/main" xmlns="" val="1974575617"/>
                    </a:ext>
                  </a:extLst>
                </a:gridCol>
                <a:gridCol w="2841458">
                  <a:extLst>
                    <a:ext uri="{9D8B030D-6E8A-4147-A177-3AD203B41FA5}">
                      <a16:colId xmlns:a16="http://schemas.microsoft.com/office/drawing/2014/main" xmlns="" val="2981642649"/>
                    </a:ext>
                  </a:extLst>
                </a:gridCol>
              </a:tblGrid>
              <a:tr h="370840">
                <a:tc gridSpan="2">
                  <a:txBody>
                    <a:bodyPr/>
                    <a:lstStyle/>
                    <a:p>
                      <a:pPr algn="ctr"/>
                      <a:r>
                        <a:rPr lang="x-none" sz="1600" dirty="0"/>
                        <a:t>Semnele și simptomele de tireotoxicoză                             (în ordinea descrescătoare a frecvenței)</a:t>
                      </a:r>
                    </a:p>
                  </a:txBody>
                  <a:tcPr/>
                </a:tc>
                <a:tc hMerge="1">
                  <a:txBody>
                    <a:bodyPr/>
                    <a:lstStyle/>
                    <a:p>
                      <a:endParaRPr lang="x-none" dirty="0"/>
                    </a:p>
                  </a:txBody>
                  <a:tcPr/>
                </a:tc>
                <a:extLst>
                  <a:ext uri="{0D108BD9-81ED-4DB2-BD59-A6C34878D82A}">
                    <a16:rowId xmlns:a16="http://schemas.microsoft.com/office/drawing/2014/main" xmlns="" val="1403215996"/>
                  </a:ext>
                </a:extLst>
              </a:tr>
              <a:tr h="370840">
                <a:tc>
                  <a:txBody>
                    <a:bodyPr/>
                    <a:lstStyle/>
                    <a:p>
                      <a:pPr marL="285750" indent="-285750">
                        <a:buFont typeface="Arial" panose="020B0604020202020204" pitchFamily="34" charset="0"/>
                        <a:buChar char="•"/>
                      </a:pPr>
                      <a:r>
                        <a:rPr lang="x-none" sz="1600" dirty="0"/>
                        <a:t>Tahicardie</a:t>
                      </a:r>
                    </a:p>
                    <a:p>
                      <a:pPr marL="285750" indent="-285750">
                        <a:buFont typeface="Arial" panose="020B0604020202020204" pitchFamily="34" charset="0"/>
                        <a:buChar char="•"/>
                      </a:pPr>
                      <a:r>
                        <a:rPr lang="x-none" sz="1600" dirty="0"/>
                        <a:t>Tremor al extremităților</a:t>
                      </a:r>
                    </a:p>
                    <a:p>
                      <a:pPr marL="285750" indent="-285750">
                        <a:buFont typeface="Arial" panose="020B0604020202020204" pitchFamily="34" charset="0"/>
                        <a:buChar char="•"/>
                      </a:pPr>
                      <a:r>
                        <a:rPr lang="x-none" sz="1600" dirty="0"/>
                        <a:t>Gușă</a:t>
                      </a:r>
                    </a:p>
                    <a:p>
                      <a:pPr marL="285750" indent="-285750">
                        <a:buFont typeface="Arial" panose="020B0604020202020204" pitchFamily="34" charset="0"/>
                        <a:buChar char="•"/>
                      </a:pPr>
                      <a:r>
                        <a:rPr lang="x-none" sz="1600" dirty="0"/>
                        <a:t>Piele caldă, umedă</a:t>
                      </a:r>
                    </a:p>
                    <a:p>
                      <a:pPr marL="285750" indent="-285750">
                        <a:buFont typeface="Arial" panose="020B0604020202020204" pitchFamily="34" charset="0"/>
                        <a:buChar char="•"/>
                      </a:pPr>
                      <a:r>
                        <a:rPr lang="x-none" sz="1600" dirty="0"/>
                        <a:t>Slăbiciune musculară, miopatie proximală</a:t>
                      </a:r>
                    </a:p>
                    <a:p>
                      <a:pPr marL="285750" indent="-285750">
                        <a:buFont typeface="Arial" panose="020B0604020202020204" pitchFamily="34" charset="0"/>
                        <a:buChar char="•"/>
                      </a:pPr>
                      <a:r>
                        <a:rPr lang="x-none" sz="1600" dirty="0"/>
                        <a:t>Retracție palpebrală sau întârziere în coborârea pleoapelor</a:t>
                      </a:r>
                    </a:p>
                    <a:p>
                      <a:pPr marL="285750" indent="-285750">
                        <a:buFont typeface="Arial" panose="020B0604020202020204" pitchFamily="34" charset="0"/>
                        <a:buChar char="•"/>
                      </a:pPr>
                      <a:r>
                        <a:rPr lang="x-none" sz="1600" dirty="0"/>
                        <a:t>Ginecomastie</a:t>
                      </a:r>
                    </a:p>
                  </a:txBody>
                  <a:tcPr/>
                </a:tc>
                <a:tc>
                  <a:txBody>
                    <a:bodyPr/>
                    <a:lstStyle/>
                    <a:p>
                      <a:pPr marL="285750" indent="-285750">
                        <a:buFont typeface="Arial" panose="020B0604020202020204" pitchFamily="34" charset="0"/>
                        <a:buChar char="•"/>
                      </a:pPr>
                      <a:r>
                        <a:rPr lang="x-none" sz="1600" dirty="0"/>
                        <a:t>Hiperactivitate, iritabilitate, disforie</a:t>
                      </a:r>
                    </a:p>
                    <a:p>
                      <a:pPr marL="285750" indent="-285750">
                        <a:buFont typeface="Arial" panose="020B0604020202020204" pitchFamily="34" charset="0"/>
                        <a:buChar char="•"/>
                      </a:pPr>
                      <a:r>
                        <a:rPr lang="x-none" sz="1600" dirty="0"/>
                        <a:t>Intoleranță la căldură</a:t>
                      </a:r>
                    </a:p>
                    <a:p>
                      <a:pPr marL="285750" indent="-285750">
                        <a:buFont typeface="Arial" panose="020B0604020202020204" pitchFamily="34" charset="0"/>
                        <a:buChar char="•"/>
                      </a:pPr>
                      <a:r>
                        <a:rPr lang="x-none" sz="1600" dirty="0"/>
                        <a:t>Transpirații</a:t>
                      </a:r>
                    </a:p>
                    <a:p>
                      <a:pPr marL="285750" indent="-285750">
                        <a:buFont typeface="Arial" panose="020B0604020202020204" pitchFamily="34" charset="0"/>
                        <a:buChar char="•"/>
                      </a:pPr>
                      <a:r>
                        <a:rPr lang="x-none" sz="1600" dirty="0"/>
                        <a:t>Palpitații</a:t>
                      </a:r>
                    </a:p>
                    <a:p>
                      <a:pPr marL="285750" indent="-285750">
                        <a:buFont typeface="Arial" panose="020B0604020202020204" pitchFamily="34" charset="0"/>
                        <a:buChar char="•"/>
                      </a:pPr>
                      <a:r>
                        <a:rPr lang="x-none" sz="1600" dirty="0"/>
                        <a:t>Astenie, fatigabilitate</a:t>
                      </a:r>
                    </a:p>
                    <a:p>
                      <a:pPr marL="285750" indent="-285750">
                        <a:buFont typeface="Arial" panose="020B0604020202020204" pitchFamily="34" charset="0"/>
                        <a:buChar char="•"/>
                      </a:pPr>
                      <a:r>
                        <a:rPr lang="x-none" sz="1600" dirty="0"/>
                        <a:t>Scădere ponderală</a:t>
                      </a:r>
                    </a:p>
                    <a:p>
                      <a:pPr marL="285750" indent="-285750">
                        <a:buFont typeface="Arial" panose="020B0604020202020204" pitchFamily="34" charset="0"/>
                        <a:buChar char="•"/>
                      </a:pPr>
                      <a:r>
                        <a:rPr lang="x-none" sz="1600" dirty="0"/>
                        <a:t>Diaree</a:t>
                      </a:r>
                    </a:p>
                    <a:p>
                      <a:pPr marL="285750" indent="-285750">
                        <a:buFont typeface="Arial" panose="020B0604020202020204" pitchFamily="34" charset="0"/>
                        <a:buChar char="•"/>
                      </a:pPr>
                      <a:r>
                        <a:rPr lang="x-none" sz="1600" dirty="0"/>
                        <a:t>Poliurie</a:t>
                      </a:r>
                    </a:p>
                    <a:p>
                      <a:pPr marL="285750" indent="-285750">
                        <a:buFont typeface="Arial" panose="020B0604020202020204" pitchFamily="34" charset="0"/>
                        <a:buChar char="•"/>
                      </a:pPr>
                      <a:r>
                        <a:rPr lang="x-none" sz="1600" dirty="0"/>
                        <a:t>Oligomenoree</a:t>
                      </a:r>
                    </a:p>
                    <a:p>
                      <a:endParaRPr lang="x-none" sz="1600" dirty="0"/>
                    </a:p>
                  </a:txBody>
                  <a:tcPr/>
                </a:tc>
                <a:extLst>
                  <a:ext uri="{0D108BD9-81ED-4DB2-BD59-A6C34878D82A}">
                    <a16:rowId xmlns:a16="http://schemas.microsoft.com/office/drawing/2014/main" xmlns="" val="3991471431"/>
                  </a:ext>
                </a:extLst>
              </a:tr>
            </a:tbl>
          </a:graphicData>
        </a:graphic>
      </p:graphicFrame>
      <p:sp>
        <p:nvSpPr>
          <p:cNvPr id="10" name="TextBox 9">
            <a:extLst>
              <a:ext uri="{FF2B5EF4-FFF2-40B4-BE49-F238E27FC236}">
                <a16:creationId xmlns:a16="http://schemas.microsoft.com/office/drawing/2014/main" xmlns="" id="{1DB433A6-7C0A-514E-B065-A290037976D6}"/>
              </a:ext>
            </a:extLst>
          </p:cNvPr>
          <p:cNvSpPr txBox="1"/>
          <p:nvPr/>
        </p:nvSpPr>
        <p:spPr>
          <a:xfrm>
            <a:off x="5847279" y="6146076"/>
            <a:ext cx="6180357" cy="461665"/>
          </a:xfrm>
          <a:prstGeom prst="rect">
            <a:avLst/>
          </a:prstGeom>
          <a:noFill/>
        </p:spPr>
        <p:txBody>
          <a:bodyPr wrap="square">
            <a:spAutoFit/>
          </a:bodyPr>
          <a:lstStyle/>
          <a:p>
            <a:pPr algn="r"/>
            <a:r>
              <a:rPr lang="en-US" sz="1200" b="0" i="0" u="none" strike="noStrike" dirty="0" err="1">
                <a:solidFill>
                  <a:srgbClr val="222222"/>
                </a:solidFill>
                <a:effectLst/>
                <a:latin typeface="Calibri" panose="020F0502020204030204" pitchFamily="34" charset="0"/>
                <a:cs typeface="Calibri" panose="020F0502020204030204" pitchFamily="34" charset="0"/>
              </a:rPr>
              <a:t>Segni</a:t>
            </a:r>
            <a:r>
              <a:rPr lang="en-US" sz="1200" b="0" i="0" u="none" strike="noStrike" dirty="0">
                <a:solidFill>
                  <a:srgbClr val="222222"/>
                </a:solidFill>
                <a:effectLst/>
                <a:latin typeface="Calibri" panose="020F0502020204030204" pitchFamily="34" charset="0"/>
                <a:cs typeface="Calibri" panose="020F0502020204030204" pitchFamily="34" charset="0"/>
              </a:rPr>
              <a:t> M. Disorders of the Thyroid Gland in Infancy, Childhood and Adolescence. [Updated 2017 Mar 18]. In: Feingold KR, </a:t>
            </a:r>
            <a:r>
              <a:rPr lang="en-US" sz="1200" b="0" i="0" u="none" strike="noStrike" dirty="0" err="1">
                <a:solidFill>
                  <a:srgbClr val="222222"/>
                </a:solidFill>
                <a:effectLst/>
                <a:latin typeface="Calibri" panose="020F0502020204030204" pitchFamily="34" charset="0"/>
                <a:cs typeface="Calibri" panose="020F0502020204030204" pitchFamily="34" charset="0"/>
              </a:rPr>
              <a:t>Anawalt</a:t>
            </a:r>
            <a:r>
              <a:rPr lang="en-US" sz="1200" b="0" i="0" u="none" strike="noStrike" dirty="0">
                <a:solidFill>
                  <a:srgbClr val="222222"/>
                </a:solidFill>
                <a:effectLst/>
                <a:latin typeface="Calibri" panose="020F0502020204030204" pitchFamily="34" charset="0"/>
                <a:cs typeface="Calibri" panose="020F0502020204030204" pitchFamily="34" charset="0"/>
              </a:rPr>
              <a:t> B, Blackman MR, et al., editors. </a:t>
            </a:r>
            <a:endParaRPr lang="x-none" sz="12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27B72D70-62B9-6342-A2A7-02C4C49406E8}"/>
              </a:ext>
            </a:extLst>
          </p:cNvPr>
          <p:cNvSpPr txBox="1"/>
          <p:nvPr/>
        </p:nvSpPr>
        <p:spPr>
          <a:xfrm>
            <a:off x="6212563" y="4057517"/>
            <a:ext cx="5775359" cy="1877437"/>
          </a:xfrm>
          <a:prstGeom prst="rect">
            <a:avLst/>
          </a:prstGeom>
          <a:noFill/>
        </p:spPr>
        <p:txBody>
          <a:bodyPr wrap="square">
            <a:spAutoFit/>
          </a:bodyPr>
          <a:lstStyle/>
          <a:p>
            <a:pPr marL="0" indent="0">
              <a:spcBef>
                <a:spcPts val="600"/>
              </a:spcBef>
              <a:spcAft>
                <a:spcPts val="600"/>
              </a:spcAft>
              <a:buNone/>
            </a:pPr>
            <a:r>
              <a:rPr lang="en-US" sz="1600" dirty="0" err="1">
                <a:solidFill>
                  <a:srgbClr val="191919"/>
                </a:solidFill>
                <a:effectLst/>
                <a:latin typeface="Calibri" panose="020F0502020204030204" pitchFamily="34" charset="0"/>
                <a:cs typeface="Calibri" panose="020F0502020204030204" pitchFamily="34" charset="0"/>
              </a:rPr>
              <a:t>Mărirea</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simetrică</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în</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volum</a:t>
            </a:r>
            <a:r>
              <a:rPr lang="en-US" sz="1600" dirty="0">
                <a:solidFill>
                  <a:srgbClr val="191919"/>
                </a:solidFill>
                <a:effectLst/>
                <a:latin typeface="Calibri" panose="020F0502020204030204" pitchFamily="34" charset="0"/>
                <a:cs typeface="Calibri" panose="020F0502020204030204" pitchFamily="34" charset="0"/>
              </a:rPr>
              <a:t> a </a:t>
            </a:r>
            <a:r>
              <a:rPr lang="en-US" sz="1600" dirty="0" err="1">
                <a:solidFill>
                  <a:srgbClr val="191919"/>
                </a:solidFill>
                <a:effectLst/>
                <a:latin typeface="Calibri" panose="020F0502020204030204" pitchFamily="34" charset="0"/>
                <a:cs typeface="Calibri" panose="020F0502020204030204" pitchFamily="34" charset="0"/>
              </a:rPr>
              <a:t>glandei</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tiroide</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suflu</a:t>
            </a:r>
            <a:r>
              <a:rPr lang="en-US" sz="1600" dirty="0">
                <a:solidFill>
                  <a:srgbClr val="191919"/>
                </a:solidFill>
                <a:effectLst/>
                <a:latin typeface="Calibri" panose="020F0502020204030204" pitchFamily="34" charset="0"/>
                <a:cs typeface="Calibri" panose="020F0502020204030204" pitchFamily="34" charset="0"/>
              </a:rPr>
              <a:t> la </a:t>
            </a:r>
            <a:r>
              <a:rPr lang="en-US" sz="1600" dirty="0" err="1">
                <a:solidFill>
                  <a:srgbClr val="191919"/>
                </a:solidFill>
                <a:effectLst/>
                <a:latin typeface="Calibri" panose="020F0502020204030204" pitchFamily="34" charset="0"/>
                <a:cs typeface="Calibri" panose="020F0502020204030204" pitchFamily="34" charset="0"/>
              </a:rPr>
              <a:t>auscultatia</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tiroidei</a:t>
            </a:r>
            <a:r>
              <a:rPr lang="en-US" sz="1600" dirty="0">
                <a:solidFill>
                  <a:srgbClr val="191919"/>
                </a:solidFill>
                <a:latin typeface="Calibri" panose="020F0502020204030204" pitchFamily="34" charset="0"/>
                <a:cs typeface="Calibri" panose="020F0502020204030204" pitchFamily="34" charset="0"/>
              </a:rPr>
              <a:t>. </a:t>
            </a:r>
          </a:p>
          <a:p>
            <a:pPr marL="0" indent="0">
              <a:spcBef>
                <a:spcPts val="600"/>
              </a:spcBef>
              <a:spcAft>
                <a:spcPts val="600"/>
              </a:spcAft>
              <a:buNone/>
            </a:pPr>
            <a:r>
              <a:rPr lang="en-US" sz="1600" dirty="0" err="1">
                <a:solidFill>
                  <a:srgbClr val="191919"/>
                </a:solidFill>
                <a:effectLst/>
                <a:latin typeface="Calibri" panose="020F0502020204030204" pitchFamily="34" charset="0"/>
                <a:cs typeface="Calibri" panose="020F0502020204030204" pitchFamily="34" charset="0"/>
              </a:rPr>
              <a:t>Manifestările</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oftalmopatiei</a:t>
            </a:r>
            <a:r>
              <a:rPr lang="en-US" sz="1600" dirty="0">
                <a:solidFill>
                  <a:srgbClr val="191919"/>
                </a:solidFill>
                <a:effectLst/>
                <a:latin typeface="Calibri" panose="020F0502020204030204" pitchFamily="34" charset="0"/>
                <a:cs typeface="Calibri" panose="020F0502020204030204" pitchFamily="34" charset="0"/>
              </a:rPr>
              <a:t> – </a:t>
            </a:r>
            <a:r>
              <a:rPr lang="en-US" sz="1600" dirty="0" err="1">
                <a:solidFill>
                  <a:srgbClr val="191919"/>
                </a:solidFill>
                <a:effectLst/>
                <a:latin typeface="Calibri" panose="020F0502020204030204" pitchFamily="34" charset="0"/>
                <a:cs typeface="Calibri" panose="020F0502020204030204" pitchFamily="34" charset="0"/>
              </a:rPr>
              <a:t>proptoză</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retracția</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pleoapei</a:t>
            </a:r>
            <a:r>
              <a:rPr lang="en-US" sz="1600" dirty="0">
                <a:solidFill>
                  <a:srgbClr val="191919"/>
                </a:solidFill>
                <a:effectLst/>
                <a:latin typeface="Calibri" panose="020F0502020204030204" pitchFamily="34" charset="0"/>
                <a:cs typeface="Calibri" panose="020F0502020204030204" pitchFamily="34" charset="0"/>
              </a:rPr>
              <a:t> – la </a:t>
            </a:r>
            <a:r>
              <a:rPr lang="en-US" sz="1600" dirty="0" err="1">
                <a:solidFill>
                  <a:srgbClr val="191919"/>
                </a:solidFill>
                <a:effectLst/>
                <a:latin typeface="Calibri" panose="020F0502020204030204" pitchFamily="34" charset="0"/>
                <a:cs typeface="Calibri" panose="020F0502020204030204" pitchFamily="34" charset="0"/>
              </a:rPr>
              <a:t>fel</a:t>
            </a:r>
            <a:r>
              <a:rPr lang="en-US" sz="1600" dirty="0">
                <a:solidFill>
                  <a:srgbClr val="191919"/>
                </a:solidFill>
                <a:effectLst/>
                <a:latin typeface="Calibri" panose="020F0502020204030204" pitchFamily="34" charset="0"/>
                <a:cs typeface="Calibri" panose="020F0502020204030204" pitchFamily="34" charset="0"/>
              </a:rPr>
              <a:t> de </a:t>
            </a:r>
            <a:r>
              <a:rPr lang="en-US" sz="1600" dirty="0" err="1">
                <a:solidFill>
                  <a:srgbClr val="191919"/>
                </a:solidFill>
                <a:effectLst/>
                <a:latin typeface="Calibri" panose="020F0502020204030204" pitchFamily="34" charset="0"/>
                <a:cs typeface="Calibri" panose="020F0502020204030204" pitchFamily="34" charset="0"/>
              </a:rPr>
              <a:t>frecvent</a:t>
            </a:r>
            <a:r>
              <a:rPr lang="en-US" sz="1600" dirty="0">
                <a:solidFill>
                  <a:srgbClr val="191919"/>
                </a:solidFill>
                <a:effectLst/>
                <a:latin typeface="Calibri" panose="020F0502020204030204" pitchFamily="34" charset="0"/>
                <a:cs typeface="Calibri" panose="020F0502020204030204" pitchFamily="34" charset="0"/>
              </a:rPr>
              <a:t> ca </a:t>
            </a:r>
            <a:r>
              <a:rPr lang="en-US" sz="1600" dirty="0" err="1">
                <a:solidFill>
                  <a:srgbClr val="191919"/>
                </a:solidFill>
                <a:effectLst/>
                <a:latin typeface="Calibri" panose="020F0502020204030204" pitchFamily="34" charset="0"/>
                <a:cs typeface="Calibri" panose="020F0502020204030204" pitchFamily="34" charset="0"/>
              </a:rPr>
              <a:t>și</a:t>
            </a:r>
            <a:r>
              <a:rPr lang="en-US" sz="1600" dirty="0">
                <a:solidFill>
                  <a:srgbClr val="191919"/>
                </a:solidFill>
                <a:effectLst/>
                <a:latin typeface="Calibri" panose="020F0502020204030204" pitchFamily="34" charset="0"/>
                <a:cs typeface="Calibri" panose="020F0502020204030204" pitchFamily="34" charset="0"/>
              </a:rPr>
              <a:t> la </a:t>
            </a:r>
            <a:r>
              <a:rPr lang="en-US" sz="1600" dirty="0" err="1">
                <a:solidFill>
                  <a:srgbClr val="191919"/>
                </a:solidFill>
                <a:effectLst/>
                <a:latin typeface="Calibri" panose="020F0502020204030204" pitchFamily="34" charset="0"/>
                <a:cs typeface="Calibri" panose="020F0502020204030204" pitchFamily="34" charset="0"/>
              </a:rPr>
              <a:t>maturi</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dar</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mai</a:t>
            </a:r>
            <a:r>
              <a:rPr lang="en-US" sz="1600" dirty="0">
                <a:solidFill>
                  <a:srgbClr val="191919"/>
                </a:solidFill>
                <a:effectLst/>
                <a:latin typeface="Calibri" panose="020F0502020204030204" pitchFamily="34" charset="0"/>
                <a:cs typeface="Calibri" panose="020F0502020204030204" pitchFamily="34" charset="0"/>
              </a:rPr>
              <a:t> </a:t>
            </a:r>
            <a:r>
              <a:rPr lang="en-US" sz="1600" dirty="0" err="1">
                <a:solidFill>
                  <a:srgbClr val="191919"/>
                </a:solidFill>
                <a:effectLst/>
                <a:latin typeface="Calibri" panose="020F0502020204030204" pitchFamily="34" charset="0"/>
                <a:cs typeface="Calibri" panose="020F0502020204030204" pitchFamily="34" charset="0"/>
              </a:rPr>
              <a:t>puțin</a:t>
            </a:r>
            <a:r>
              <a:rPr lang="en-US" sz="1600" dirty="0">
                <a:solidFill>
                  <a:srgbClr val="191919"/>
                </a:solidFill>
                <a:effectLst/>
                <a:latin typeface="Calibri" panose="020F0502020204030204" pitchFamily="34" charset="0"/>
                <a:cs typeface="Calibri" panose="020F0502020204030204" pitchFamily="34" charset="0"/>
              </a:rPr>
              <a:t> severe </a:t>
            </a:r>
            <a:r>
              <a:rPr lang="en-US" sz="1600" dirty="0" err="1">
                <a:solidFill>
                  <a:srgbClr val="191919"/>
                </a:solidFill>
                <a:effectLst/>
                <a:latin typeface="Calibri" panose="020F0502020204030204" pitchFamily="34" charset="0"/>
                <a:cs typeface="Calibri" panose="020F0502020204030204" pitchFamily="34" charset="0"/>
              </a:rPr>
              <a:t>semnele</a:t>
            </a:r>
            <a:r>
              <a:rPr lang="en-US" sz="1600" dirty="0">
                <a:solidFill>
                  <a:srgbClr val="191919"/>
                </a:solidFill>
                <a:effectLst/>
                <a:latin typeface="Calibri" panose="020F0502020204030204" pitchFamily="34" charset="0"/>
                <a:cs typeface="Calibri" panose="020F0502020204030204" pitchFamily="34" charset="0"/>
              </a:rPr>
              <a:t> de </a:t>
            </a:r>
            <a:r>
              <a:rPr lang="en-US" sz="1600" dirty="0" err="1">
                <a:solidFill>
                  <a:srgbClr val="191919"/>
                </a:solidFill>
                <a:effectLst/>
                <a:latin typeface="Calibri" panose="020F0502020204030204" pitchFamily="34" charset="0"/>
                <a:cs typeface="Calibri" panose="020F0502020204030204" pitchFamily="34" charset="0"/>
              </a:rPr>
              <a:t>inflamație</a:t>
            </a:r>
            <a:r>
              <a:rPr lang="en-US" sz="1600" dirty="0">
                <a:solidFill>
                  <a:srgbClr val="191919"/>
                </a:solidFill>
                <a:effectLst/>
                <a:latin typeface="Calibri" panose="020F0502020204030204" pitchFamily="34" charset="0"/>
                <a:cs typeface="Calibri" panose="020F0502020204030204" pitchFamily="34" charset="0"/>
              </a:rPr>
              <a:t>.</a:t>
            </a:r>
          </a:p>
          <a:p>
            <a:pPr marL="0" indent="0">
              <a:spcBef>
                <a:spcPts val="600"/>
              </a:spcBef>
              <a:spcAft>
                <a:spcPts val="600"/>
              </a:spcAft>
              <a:buNone/>
            </a:pPr>
            <a:r>
              <a:rPr lang="en-US" sz="1600" dirty="0" err="1">
                <a:solidFill>
                  <a:srgbClr val="191919"/>
                </a:solidFill>
                <a:latin typeface="Calibri" panose="020F0502020204030204" pitchFamily="34" charset="0"/>
                <a:cs typeface="Calibri" panose="020F0502020204030204" pitchFamily="34" charset="0"/>
              </a:rPr>
              <a:t>Întârzierea</a:t>
            </a:r>
            <a:r>
              <a:rPr lang="en-US" sz="1600" dirty="0">
                <a:solidFill>
                  <a:srgbClr val="191919"/>
                </a:solidFill>
                <a:latin typeface="Calibri" panose="020F0502020204030204" pitchFamily="34" charset="0"/>
                <a:cs typeface="Calibri" panose="020F0502020204030204" pitchFamily="34" charset="0"/>
              </a:rPr>
              <a:t> </a:t>
            </a:r>
            <a:r>
              <a:rPr lang="en-US" sz="1600" dirty="0" err="1">
                <a:solidFill>
                  <a:srgbClr val="191919"/>
                </a:solidFill>
                <a:latin typeface="Calibri" panose="020F0502020204030204" pitchFamily="34" charset="0"/>
                <a:cs typeface="Calibri" panose="020F0502020204030204" pitchFamily="34" charset="0"/>
              </a:rPr>
              <a:t>diagnosticului</a:t>
            </a:r>
            <a:r>
              <a:rPr lang="en-US" sz="1600" dirty="0">
                <a:solidFill>
                  <a:srgbClr val="191919"/>
                </a:solidFill>
                <a:latin typeface="Calibri" panose="020F0502020204030204" pitchFamily="34" charset="0"/>
                <a:cs typeface="Calibri" panose="020F0502020204030204" pitchFamily="34" charset="0"/>
              </a:rPr>
              <a:t> din </a:t>
            </a:r>
            <a:r>
              <a:rPr lang="en-US" sz="1600" dirty="0" err="1">
                <a:solidFill>
                  <a:srgbClr val="191919"/>
                </a:solidFill>
                <a:latin typeface="Calibri" panose="020F0502020204030204" pitchFamily="34" charset="0"/>
                <a:cs typeface="Calibri" panose="020F0502020204030204" pitchFamily="34" charset="0"/>
              </a:rPr>
              <a:t>cauza</a:t>
            </a:r>
            <a:r>
              <a:rPr lang="en-US" sz="1600" dirty="0">
                <a:solidFill>
                  <a:srgbClr val="191919"/>
                </a:solidFill>
                <a:latin typeface="Calibri" panose="020F0502020204030204" pitchFamily="34" charset="0"/>
                <a:cs typeface="Calibri" panose="020F0502020204030204" pitchFamily="34" charset="0"/>
              </a:rPr>
              <a:t> </a:t>
            </a:r>
            <a:r>
              <a:rPr lang="en-US" sz="1600" dirty="0" err="1">
                <a:solidFill>
                  <a:srgbClr val="191919"/>
                </a:solidFill>
                <a:latin typeface="Calibri" panose="020F0502020204030204" pitchFamily="34" charset="0"/>
                <a:cs typeface="Calibri" panose="020F0502020204030204" pitchFamily="34" charset="0"/>
              </a:rPr>
              <a:t>suspecției</a:t>
            </a:r>
            <a:r>
              <a:rPr lang="en-US" sz="1600" dirty="0">
                <a:solidFill>
                  <a:srgbClr val="191919"/>
                </a:solidFill>
                <a:latin typeface="Calibri" panose="020F0502020204030204" pitchFamily="34" charset="0"/>
                <a:cs typeface="Calibri" panose="020F0502020204030204" pitchFamily="34" charset="0"/>
              </a:rPr>
              <a:t> la </a:t>
            </a:r>
            <a:r>
              <a:rPr lang="en-US" sz="1600" dirty="0" err="1">
                <a:solidFill>
                  <a:srgbClr val="191919"/>
                </a:solidFill>
                <a:latin typeface="Calibri" panose="020F0502020204030204" pitchFamily="34" charset="0"/>
                <a:cs typeface="Calibri" panose="020F0502020204030204" pitchFamily="34" charset="0"/>
              </a:rPr>
              <a:t>modificări</a:t>
            </a:r>
            <a:r>
              <a:rPr lang="en-US" sz="1600" dirty="0">
                <a:solidFill>
                  <a:srgbClr val="191919"/>
                </a:solidFill>
                <a:latin typeface="Calibri" panose="020F0502020204030204" pitchFamily="34" charset="0"/>
                <a:cs typeface="Calibri" panose="020F0502020204030204" pitchFamily="34" charset="0"/>
              </a:rPr>
              <a:t> </a:t>
            </a:r>
            <a:r>
              <a:rPr lang="en-US" sz="1600" dirty="0" err="1">
                <a:solidFill>
                  <a:srgbClr val="191919"/>
                </a:solidFill>
                <a:latin typeface="Calibri" panose="020F0502020204030204" pitchFamily="34" charset="0"/>
                <a:cs typeface="Calibri" panose="020F0502020204030204" pitchFamily="34" charset="0"/>
              </a:rPr>
              <a:t>comportamentale</a:t>
            </a:r>
            <a:r>
              <a:rPr lang="en-US" sz="1600" dirty="0">
                <a:solidFill>
                  <a:srgbClr val="191919"/>
                </a:solidFill>
                <a:latin typeface="Calibri" panose="020F0502020204030204" pitchFamily="34" charset="0"/>
                <a:cs typeface="Calibri" panose="020F0502020204030204" pitchFamily="34" charset="0"/>
              </a:rPr>
              <a:t>, </a:t>
            </a:r>
            <a:r>
              <a:rPr lang="en-US" sz="1600" dirty="0" err="1">
                <a:solidFill>
                  <a:srgbClr val="191919"/>
                </a:solidFill>
                <a:latin typeface="Calibri" panose="020F0502020204030204" pitchFamily="34" charset="0"/>
                <a:cs typeface="Calibri" panose="020F0502020204030204" pitchFamily="34" charset="0"/>
              </a:rPr>
              <a:t>afecțiuni</a:t>
            </a:r>
            <a:r>
              <a:rPr lang="en-US" sz="1600" dirty="0">
                <a:solidFill>
                  <a:srgbClr val="191919"/>
                </a:solidFill>
                <a:latin typeface="Calibri" panose="020F0502020204030204" pitchFamily="34" charset="0"/>
                <a:cs typeface="Calibri" panose="020F0502020204030204" pitchFamily="34" charset="0"/>
              </a:rPr>
              <a:t> </a:t>
            </a:r>
            <a:r>
              <a:rPr lang="en-US" sz="1600" dirty="0" err="1">
                <a:solidFill>
                  <a:srgbClr val="191919"/>
                </a:solidFill>
                <a:latin typeface="Calibri" panose="020F0502020204030204" pitchFamily="34" charset="0"/>
                <a:cs typeface="Calibri" panose="020F0502020204030204" pitchFamily="34" charset="0"/>
              </a:rPr>
              <a:t>gastrointestinale</a:t>
            </a:r>
            <a:r>
              <a:rPr lang="en-US" sz="1600" dirty="0">
                <a:solidFill>
                  <a:srgbClr val="191919"/>
                </a:solidFill>
                <a:latin typeface="Calibri" panose="020F0502020204030204" pitchFamily="34" charset="0"/>
                <a:cs typeface="Calibri" panose="020F0502020204030204" pitchFamily="34" charset="0"/>
              </a:rPr>
              <a:t>, </a:t>
            </a:r>
            <a:r>
              <a:rPr lang="en-US" sz="1600" dirty="0" err="1">
                <a:solidFill>
                  <a:srgbClr val="191919"/>
                </a:solidFill>
                <a:latin typeface="Calibri" panose="020F0502020204030204" pitchFamily="34" charset="0"/>
                <a:cs typeface="Calibri" panose="020F0502020204030204" pitchFamily="34" charset="0"/>
              </a:rPr>
              <a:t>cardiace</a:t>
            </a:r>
            <a:r>
              <a:rPr lang="en-US" sz="1600" dirty="0">
                <a:solidFill>
                  <a:srgbClr val="191919"/>
                </a:solidFill>
                <a:effectLst/>
                <a:latin typeface="Calibri" panose="020F0502020204030204" pitchFamily="34" charset="0"/>
                <a:cs typeface="Calibri" panose="020F0502020204030204" pitchFamily="34" charset="0"/>
              </a:rPr>
              <a:t>.</a:t>
            </a:r>
          </a:p>
        </p:txBody>
      </p:sp>
      <p:pic>
        <p:nvPicPr>
          <p:cNvPr id="2052" name="Picture 4" descr="JaypeeDigital | eBook Reader">
            <a:extLst>
              <a:ext uri="{FF2B5EF4-FFF2-40B4-BE49-F238E27FC236}">
                <a16:creationId xmlns:a16="http://schemas.microsoft.com/office/drawing/2014/main" xmlns="" id="{73885BA2-9B16-962D-9B4A-FBCA1EC7E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38" y="4256861"/>
            <a:ext cx="4637606" cy="235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930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2FA9C-953C-D543-90C6-900F7FBA3414}"/>
              </a:ext>
            </a:extLst>
          </p:cNvPr>
          <p:cNvSpPr>
            <a:spLocks noGrp="1"/>
          </p:cNvSpPr>
          <p:nvPr>
            <p:ph type="title"/>
          </p:nvPr>
        </p:nvSpPr>
        <p:spPr>
          <a:xfrm>
            <a:off x="838200" y="365125"/>
            <a:ext cx="10515600" cy="605031"/>
          </a:xfrm>
        </p:spPr>
        <p:txBody>
          <a:bodyPr>
            <a:normAutofit/>
          </a:bodyPr>
          <a:lstStyle/>
          <a:p>
            <a:r>
              <a:rPr lang="x-none" sz="3600" b="1" dirty="0">
                <a:solidFill>
                  <a:srgbClr val="691920"/>
                </a:solidFill>
              </a:rPr>
              <a:t>Hipertiroidism neonatal tranzitoriu</a:t>
            </a:r>
            <a:endParaRPr lang="x-none" sz="3600" dirty="0"/>
          </a:p>
        </p:txBody>
      </p:sp>
      <p:sp>
        <p:nvSpPr>
          <p:cNvPr id="3" name="Content Placeholder 2">
            <a:extLst>
              <a:ext uri="{FF2B5EF4-FFF2-40B4-BE49-F238E27FC236}">
                <a16:creationId xmlns:a16="http://schemas.microsoft.com/office/drawing/2014/main" xmlns="" id="{87E84734-21BD-974F-84B1-51324CF433B1}"/>
              </a:ext>
            </a:extLst>
          </p:cNvPr>
          <p:cNvSpPr>
            <a:spLocks noGrp="1"/>
          </p:cNvSpPr>
          <p:nvPr>
            <p:ph sz="half" idx="1"/>
          </p:nvPr>
        </p:nvSpPr>
        <p:spPr>
          <a:xfrm>
            <a:off x="478024" y="1119621"/>
            <a:ext cx="6992228" cy="5373254"/>
          </a:xfrm>
        </p:spPr>
        <p:txBody>
          <a:bodyPr>
            <a:noAutofit/>
          </a:bodyPr>
          <a:lstStyle/>
          <a:p>
            <a:pPr marL="0" indent="0" algn="l">
              <a:spcBef>
                <a:spcPts val="400"/>
              </a:spcBef>
              <a:spcAft>
                <a:spcPts val="600"/>
              </a:spcAft>
              <a:buNone/>
            </a:pPr>
            <a:r>
              <a:rPr lang="en-US" sz="1600" b="1" dirty="0" err="1">
                <a:solidFill>
                  <a:schemeClr val="accent2">
                    <a:lumMod val="50000"/>
                  </a:schemeClr>
                </a:solidFill>
                <a:latin typeface="Calibri" panose="020F0502020204030204" pitchFamily="34" charset="0"/>
                <a:cs typeface="Calibri" panose="020F0502020204030204" pitchFamily="34" charset="0"/>
              </a:rPr>
              <a:t>T</a:t>
            </a:r>
            <a:r>
              <a:rPr lang="en-US" sz="1600" b="1" i="0" u="none" strike="noStrike" dirty="0" err="1">
                <a:solidFill>
                  <a:schemeClr val="accent2">
                    <a:lumMod val="50000"/>
                  </a:schemeClr>
                </a:solidFill>
                <a:effectLst/>
                <a:latin typeface="Calibri" panose="020F0502020204030204" pitchFamily="34" charset="0"/>
                <a:cs typeface="Calibri" panose="020F0502020204030204" pitchFamily="34" charset="0"/>
              </a:rPr>
              <a:t>ireotoxicoza</a:t>
            </a:r>
            <a:r>
              <a:rPr lang="en-US" sz="1600" b="1" i="0" u="none" strike="noStrike" dirty="0">
                <a:solidFill>
                  <a:schemeClr val="accent2">
                    <a:lumMod val="50000"/>
                  </a:schemeClr>
                </a:solidFill>
                <a:effectLst/>
                <a:latin typeface="Calibri" panose="020F0502020204030204" pitchFamily="34" charset="0"/>
                <a:cs typeface="Calibri" panose="020F0502020204030204" pitchFamily="34" charset="0"/>
              </a:rPr>
              <a:t> </a:t>
            </a:r>
            <a:r>
              <a:rPr lang="en-US" sz="1600" b="1" i="0" u="none" strike="noStrike" dirty="0" err="1">
                <a:solidFill>
                  <a:schemeClr val="accent2">
                    <a:lumMod val="50000"/>
                  </a:schemeClr>
                </a:solidFill>
                <a:effectLst/>
                <a:latin typeface="Calibri" panose="020F0502020204030204" pitchFamily="34" charset="0"/>
                <a:cs typeface="Calibri" panose="020F0502020204030204" pitchFamily="34" charset="0"/>
              </a:rPr>
              <a:t>temporară</a:t>
            </a:r>
            <a:r>
              <a:rPr lang="en-US" sz="1600" b="1" i="0" u="none" strike="noStrike" dirty="0">
                <a:solidFill>
                  <a:schemeClr val="accent2">
                    <a:lumMod val="50000"/>
                  </a:schemeClr>
                </a:solidFill>
                <a:effectLst/>
                <a:latin typeface="Calibri" panose="020F0502020204030204" pitchFamily="34" charset="0"/>
                <a:cs typeface="Calibri" panose="020F0502020204030204" pitchFamily="34" charset="0"/>
              </a:rPr>
              <a:t> </a:t>
            </a:r>
            <a:r>
              <a:rPr lang="en-US" sz="1600" b="1" i="0" u="none" strike="noStrike" dirty="0" err="1">
                <a:solidFill>
                  <a:schemeClr val="accent2">
                    <a:lumMod val="50000"/>
                  </a:schemeClr>
                </a:solidFill>
                <a:effectLst/>
                <a:latin typeface="Calibri" panose="020F0502020204030204" pitchFamily="34" charset="0"/>
                <a:cs typeface="Calibri" panose="020F0502020204030204" pitchFamily="34" charset="0"/>
              </a:rPr>
              <a:t>neonatală</a:t>
            </a:r>
            <a:r>
              <a:rPr lang="en-US" sz="1600" b="1" i="0" u="none" strike="noStrike" dirty="0">
                <a:solidFill>
                  <a:schemeClr val="accent2">
                    <a:lumMod val="50000"/>
                  </a:schemeClr>
                </a:solidFill>
                <a:effectLst/>
                <a:latin typeface="Calibri" panose="020F0502020204030204" pitchFamily="34" charset="0"/>
                <a:cs typeface="Calibri" panose="020F0502020204030204" pitchFamily="34" charset="0"/>
              </a:rPr>
              <a:t>                                    			</a:t>
            </a:r>
            <a:r>
              <a:rPr lang="en-US" sz="1600" b="1" dirty="0">
                <a:effectLst/>
                <a:latin typeface="Calibri" panose="020F0502020204030204" pitchFamily="34" charset="0"/>
                <a:cs typeface="Calibri" panose="020F0502020204030204" pitchFamily="34" charset="0"/>
              </a:rPr>
              <a:t>la  1-2% </a:t>
            </a:r>
            <a:r>
              <a:rPr lang="en-US" sz="1600" b="1" dirty="0" err="1">
                <a:effectLst/>
                <a:latin typeface="Calibri" panose="020F0502020204030204" pitchFamily="34" charset="0"/>
                <a:cs typeface="Calibri" panose="020F0502020204030204" pitchFamily="34" charset="0"/>
              </a:rPr>
              <a:t>dintre</a:t>
            </a:r>
            <a:r>
              <a:rPr lang="en-US" sz="1600" b="1" dirty="0">
                <a:effectLst/>
                <a:latin typeface="Calibri" panose="020F0502020204030204" pitchFamily="34" charset="0"/>
                <a:cs typeface="Calibri" panose="020F0502020204030204" pitchFamily="34" charset="0"/>
              </a:rPr>
              <a:t> </a:t>
            </a:r>
            <a:r>
              <a:rPr lang="en-US" sz="1600" b="1" dirty="0" err="1">
                <a:effectLst/>
                <a:latin typeface="Calibri" panose="020F0502020204030204" pitchFamily="34" charset="0"/>
                <a:cs typeface="Calibri" panose="020F0502020204030204" pitchFamily="34" charset="0"/>
              </a:rPr>
              <a:t>mamele</a:t>
            </a:r>
            <a:r>
              <a:rPr lang="en-US" sz="1600" b="1" dirty="0">
                <a:effectLst/>
                <a:latin typeface="Calibri" panose="020F0502020204030204" pitchFamily="34" charset="0"/>
                <a:cs typeface="Calibri" panose="020F0502020204030204" pitchFamily="34" charset="0"/>
              </a:rPr>
              <a:t> cu GDT,  </a:t>
            </a:r>
            <a:r>
              <a:rPr lang="en-US" sz="1600" b="1" dirty="0" err="1">
                <a:effectLst/>
                <a:latin typeface="Calibri" panose="020F0502020204030204" pitchFamily="34" charset="0"/>
                <a:cs typeface="Calibri" panose="020F0502020204030204" pitchFamily="34" charset="0"/>
              </a:rPr>
              <a:t>sau</a:t>
            </a:r>
            <a:r>
              <a:rPr lang="en-US" sz="1600" b="1" dirty="0">
                <a:effectLst/>
                <a:latin typeface="Calibri" panose="020F0502020204030204" pitchFamily="34" charset="0"/>
                <a:cs typeface="Calibri" panose="020F0502020204030204" pitchFamily="34" charset="0"/>
              </a:rPr>
              <a:t> 1 din 50,000 </a:t>
            </a:r>
            <a:r>
              <a:rPr lang="en-US" sz="1600" b="1" dirty="0" err="1">
                <a:effectLst/>
                <a:latin typeface="Calibri" panose="020F0502020204030204" pitchFamily="34" charset="0"/>
                <a:cs typeface="Calibri" panose="020F0502020204030204" pitchFamily="34" charset="0"/>
              </a:rPr>
              <a:t>nou-născuți</a:t>
            </a:r>
            <a:endParaRPr lang="en-US" sz="1600" b="1" dirty="0">
              <a:effectLst/>
              <a:latin typeface="Calibri" panose="020F0502020204030204" pitchFamily="34" charset="0"/>
              <a:cs typeface="Calibri" panose="020F0502020204030204" pitchFamily="34" charset="0"/>
            </a:endParaRPr>
          </a:p>
          <a:p>
            <a:pPr algn="l">
              <a:spcBef>
                <a:spcPts val="400"/>
              </a:spcBef>
              <a:spcAft>
                <a:spcPts val="600"/>
              </a:spcAft>
            </a:pPr>
            <a:r>
              <a:rPr lang="en-US" sz="1600" dirty="0" err="1">
                <a:latin typeface="Calibri" panose="020F0502020204030204" pitchFamily="34" charset="0"/>
                <a:cs typeface="Calibri" panose="020F0502020204030204" pitchFamily="34" charset="0"/>
              </a:rPr>
              <a:t>Pasajul</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transplacentar</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TRAb</a:t>
            </a:r>
            <a:r>
              <a:rPr lang="en-US" sz="1600" dirty="0">
                <a:effectLst/>
                <a:latin typeface="Calibri" panose="020F0502020204030204" pitchFamily="34" charset="0"/>
                <a:cs typeface="Calibri" panose="020F0502020204030204" pitchFamily="34" charset="0"/>
              </a:rPr>
              <a:t>  </a:t>
            </a:r>
            <a:endParaRPr lang="en-US" sz="1600" b="1" dirty="0">
              <a:solidFill>
                <a:srgbClr val="724128"/>
              </a:solidFill>
              <a:effectLst/>
              <a:latin typeface="Calibri" panose="020F0502020204030204" pitchFamily="34" charset="0"/>
              <a:cs typeface="Calibri" panose="020F0502020204030204" pitchFamily="34" charset="0"/>
            </a:endParaRPr>
          </a:p>
          <a:p>
            <a:pPr>
              <a:spcBef>
                <a:spcPts val="400"/>
              </a:spcBef>
              <a:spcAft>
                <a:spcPts val="600"/>
              </a:spcAft>
            </a:pPr>
            <a:r>
              <a:rPr lang="en-US" sz="1600" dirty="0" err="1">
                <a:effectLst/>
                <a:latin typeface="Calibri" panose="020F0502020204030204" pitchFamily="34" charset="0"/>
                <a:cs typeface="Calibri" panose="020F0502020204030204" pitchFamily="34" charset="0"/>
              </a:rPr>
              <a:t>Ocazional</a:t>
            </a:r>
            <a:r>
              <a:rPr lang="en-US" sz="1600" dirty="0">
                <a:effectLst/>
                <a:latin typeface="Calibri" panose="020F0502020204030204" pitchFamily="34" charset="0"/>
                <a:cs typeface="Calibri" panose="020F0502020204030204" pitchFamily="34" charset="0"/>
              </a:rPr>
              <a:t> – </a:t>
            </a:r>
            <a:r>
              <a:rPr lang="en-US" sz="1600" dirty="0" err="1">
                <a:effectLst/>
                <a:latin typeface="Calibri" panose="020F0502020204030204" pitchFamily="34" charset="0"/>
                <a:cs typeface="Calibri" panose="020F0502020204030204" pitchFamily="34" charset="0"/>
              </a:rPr>
              <a:t>hipertriroidie</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neonatală</a:t>
            </a:r>
            <a:r>
              <a:rPr lang="en-US" sz="1600" dirty="0">
                <a:effectLst/>
                <a:latin typeface="Calibri" panose="020F0502020204030204" pitchFamily="34" charset="0"/>
                <a:cs typeface="Calibri" panose="020F0502020204030204" pitchFamily="34" charset="0"/>
              </a:rPr>
              <a:t> de la </a:t>
            </a:r>
            <a:r>
              <a:rPr lang="en-US" sz="1600" dirty="0" err="1">
                <a:effectLst/>
                <a:latin typeface="Calibri" panose="020F0502020204030204" pitchFamily="34" charset="0"/>
                <a:cs typeface="Calibri" panose="020F0502020204030204" pitchFamily="34" charset="0"/>
              </a:rPr>
              <a:t>mame</a:t>
            </a:r>
            <a:r>
              <a:rPr lang="en-US" sz="1600" dirty="0">
                <a:effectLst/>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cu </a:t>
            </a:r>
            <a:r>
              <a:rPr lang="en-US" sz="1600" dirty="0" err="1">
                <a:latin typeface="Calibri" panose="020F0502020204030204" pitchFamily="34" charset="0"/>
                <a:cs typeface="Calibri" panose="020F0502020204030204" pitchFamily="34" charset="0"/>
              </a:rPr>
              <a:t>hipotiroidie</a:t>
            </a:r>
            <a:r>
              <a:rPr lang="en-US" sz="1600" dirty="0">
                <a:effectLst/>
                <a:latin typeface="Calibri" panose="020F0502020204030204" pitchFamily="34" charset="0"/>
                <a:cs typeface="Calibri" panose="020F0502020204030204" pitchFamily="34" charset="0"/>
              </a:rPr>
              <a:t>                        </a:t>
            </a:r>
            <a:r>
              <a:rPr lang="en-US" sz="1600" i="1" dirty="0">
                <a:solidFill>
                  <a:schemeClr val="accent1">
                    <a:lumMod val="50000"/>
                  </a:schemeClr>
                </a:solidFill>
                <a:effectLst/>
                <a:latin typeface="Calibri" panose="020F0502020204030204" pitchFamily="34" charset="0"/>
                <a:cs typeface="Calibri" panose="020F0502020204030204" pitchFamily="34" charset="0"/>
              </a:rPr>
              <a:t>40% din </a:t>
            </a:r>
            <a:r>
              <a:rPr lang="en-US" sz="1600" i="1" dirty="0" err="1">
                <a:solidFill>
                  <a:schemeClr val="accent1">
                    <a:lumMod val="50000"/>
                  </a:schemeClr>
                </a:solidFill>
                <a:effectLst/>
                <a:latin typeface="Calibri" panose="020F0502020204030204" pitchFamily="34" charset="0"/>
                <a:cs typeface="Calibri" panose="020F0502020204030204" pitchFamily="34" charset="0"/>
              </a:rPr>
              <a:t>femeile</a:t>
            </a:r>
            <a:r>
              <a:rPr lang="en-US" sz="1600" i="1" dirty="0">
                <a:solidFill>
                  <a:schemeClr val="accent1">
                    <a:lumMod val="50000"/>
                  </a:schemeClr>
                </a:solidFill>
                <a:effectLst/>
                <a:latin typeface="Calibri" panose="020F0502020204030204" pitchFamily="34" charset="0"/>
                <a:cs typeface="Calibri" panose="020F0502020204030204" pitchFamily="34" charset="0"/>
              </a:rPr>
              <a:t> </a:t>
            </a:r>
            <a:r>
              <a:rPr lang="en-US" sz="1600" i="1" dirty="0" err="1">
                <a:solidFill>
                  <a:schemeClr val="accent1">
                    <a:lumMod val="50000"/>
                  </a:schemeClr>
                </a:solidFill>
                <a:effectLst/>
                <a:latin typeface="Calibri" panose="020F0502020204030204" pitchFamily="34" charset="0"/>
                <a:cs typeface="Calibri" panose="020F0502020204030204" pitchFamily="34" charset="0"/>
              </a:rPr>
              <a:t>tratate</a:t>
            </a:r>
            <a:r>
              <a:rPr lang="en-US" sz="1600" i="1" dirty="0">
                <a:solidFill>
                  <a:schemeClr val="accent1">
                    <a:lumMod val="50000"/>
                  </a:schemeClr>
                </a:solidFill>
                <a:effectLst/>
                <a:latin typeface="Calibri" panose="020F0502020204030204" pitchFamily="34" charset="0"/>
                <a:cs typeface="Calibri" panose="020F0502020204030204" pitchFamily="34" charset="0"/>
              </a:rPr>
              <a:t> cu </a:t>
            </a:r>
            <a:r>
              <a:rPr lang="en-US" sz="1600" i="1" dirty="0" err="1">
                <a:solidFill>
                  <a:schemeClr val="accent1">
                    <a:lumMod val="50000"/>
                  </a:schemeClr>
                </a:solidFill>
                <a:effectLst/>
                <a:latin typeface="Calibri" panose="020F0502020204030204" pitchFamily="34" charset="0"/>
                <a:cs typeface="Calibri" panose="020F0502020204030204" pitchFamily="34" charset="0"/>
              </a:rPr>
              <a:t>iod</a:t>
            </a:r>
            <a:r>
              <a:rPr lang="en-US" sz="1600" i="1" dirty="0">
                <a:solidFill>
                  <a:schemeClr val="accent1">
                    <a:lumMod val="50000"/>
                  </a:schemeClr>
                </a:solidFill>
                <a:effectLst/>
                <a:latin typeface="Calibri" panose="020F0502020204030204" pitchFamily="34" charset="0"/>
                <a:cs typeface="Calibri" panose="020F0502020204030204" pitchFamily="34" charset="0"/>
              </a:rPr>
              <a:t> </a:t>
            </a:r>
            <a:r>
              <a:rPr lang="en-US" sz="1600" i="1" dirty="0" err="1">
                <a:solidFill>
                  <a:schemeClr val="accent1">
                    <a:lumMod val="50000"/>
                  </a:schemeClr>
                </a:solidFill>
                <a:effectLst/>
                <a:latin typeface="Calibri" panose="020F0502020204030204" pitchFamily="34" charset="0"/>
                <a:cs typeface="Calibri" panose="020F0502020204030204" pitchFamily="34" charset="0"/>
              </a:rPr>
              <a:t>radioactiv</a:t>
            </a:r>
            <a:r>
              <a:rPr lang="en-US" sz="1600" i="1" dirty="0">
                <a:solidFill>
                  <a:schemeClr val="accent1">
                    <a:lumMod val="50000"/>
                  </a:schemeClr>
                </a:solidFill>
                <a:effectLst/>
                <a:latin typeface="Calibri" panose="020F0502020204030204" pitchFamily="34" charset="0"/>
                <a:cs typeface="Calibri" panose="020F0502020204030204" pitchFamily="34" charset="0"/>
              </a:rPr>
              <a:t> – </a:t>
            </a:r>
            <a:r>
              <a:rPr lang="en-US" sz="1600" i="1" dirty="0" err="1">
                <a:solidFill>
                  <a:schemeClr val="accent1">
                    <a:lumMod val="50000"/>
                  </a:schemeClr>
                </a:solidFill>
                <a:effectLst/>
                <a:latin typeface="Calibri" panose="020F0502020204030204" pitchFamily="34" charset="0"/>
                <a:cs typeface="Calibri" panose="020F0502020204030204" pitchFamily="34" charset="0"/>
              </a:rPr>
              <a:t>TRAb</a:t>
            </a:r>
            <a:r>
              <a:rPr lang="en-US" sz="1600" i="1" dirty="0">
                <a:solidFill>
                  <a:schemeClr val="accent1">
                    <a:lumMod val="50000"/>
                  </a:schemeClr>
                </a:solidFill>
                <a:effectLst/>
                <a:latin typeface="Calibri" panose="020F0502020204030204" pitchFamily="34" charset="0"/>
                <a:cs typeface="Calibri" panose="020F0502020204030204" pitchFamily="34" charset="0"/>
              </a:rPr>
              <a:t> </a:t>
            </a:r>
            <a:r>
              <a:rPr lang="en-US" sz="1600" i="1" dirty="0" err="1">
                <a:solidFill>
                  <a:schemeClr val="accent1">
                    <a:lumMod val="50000"/>
                  </a:schemeClr>
                </a:solidFill>
                <a:effectLst/>
                <a:latin typeface="Calibri" panose="020F0502020204030204" pitchFamily="34" charset="0"/>
                <a:cs typeface="Calibri" panose="020F0502020204030204" pitchFamily="34" charset="0"/>
              </a:rPr>
              <a:t>detectabil</a:t>
            </a:r>
            <a:r>
              <a:rPr lang="en-US" sz="1600" i="1" dirty="0">
                <a:solidFill>
                  <a:schemeClr val="accent1">
                    <a:lumMod val="50000"/>
                  </a:schemeClr>
                </a:solidFill>
                <a:effectLst/>
                <a:latin typeface="Calibri" panose="020F0502020204030204" pitchFamily="34" charset="0"/>
                <a:cs typeface="Calibri" panose="020F0502020204030204" pitchFamily="34" charset="0"/>
              </a:rPr>
              <a:t> </a:t>
            </a:r>
            <a:r>
              <a:rPr lang="en-US" sz="1600" i="1" dirty="0" err="1">
                <a:solidFill>
                  <a:schemeClr val="accent1">
                    <a:lumMod val="50000"/>
                  </a:schemeClr>
                </a:solidFill>
                <a:effectLst/>
                <a:latin typeface="Calibri" panose="020F0502020204030204" pitchFamily="34" charset="0"/>
                <a:cs typeface="Calibri" panose="020F0502020204030204" pitchFamily="34" charset="0"/>
              </a:rPr>
              <a:t>peste</a:t>
            </a:r>
            <a:r>
              <a:rPr lang="en-US" sz="1600" i="1" dirty="0">
                <a:solidFill>
                  <a:schemeClr val="accent1">
                    <a:lumMod val="50000"/>
                  </a:schemeClr>
                </a:solidFill>
                <a:effectLst/>
                <a:latin typeface="Calibri" panose="020F0502020204030204" pitchFamily="34" charset="0"/>
                <a:cs typeface="Calibri" panose="020F0502020204030204" pitchFamily="34" charset="0"/>
              </a:rPr>
              <a:t> 5 ani</a:t>
            </a:r>
          </a:p>
          <a:p>
            <a:pPr>
              <a:spcBef>
                <a:spcPts val="400"/>
              </a:spcBef>
              <a:spcAft>
                <a:spcPts val="600"/>
              </a:spcAft>
            </a:pPr>
            <a:r>
              <a:rPr lang="en-US" sz="1600" b="0" i="0" u="none" strike="noStrike" dirty="0">
                <a:solidFill>
                  <a:srgbClr val="000000"/>
                </a:solidFill>
                <a:effectLst/>
                <a:latin typeface="Calibri" panose="020F0502020204030204" pitchFamily="34" charset="0"/>
                <a:cs typeface="Calibri" panose="020F0502020204030204" pitchFamily="34" charset="0"/>
              </a:rPr>
              <a:t>T1/2 </a:t>
            </a:r>
            <a:r>
              <a:rPr lang="en-US" sz="1600" b="0" i="0" u="none" strike="noStrike" dirty="0" err="1">
                <a:solidFill>
                  <a:srgbClr val="000000"/>
                </a:solidFill>
                <a:effectLst/>
                <a:latin typeface="Calibri" panose="020F0502020204030204" pitchFamily="34" charset="0"/>
                <a:cs typeface="Calibri" panose="020F0502020204030204" pitchFamily="34" charset="0"/>
              </a:rPr>
              <a:t>TRAb</a:t>
            </a:r>
            <a:r>
              <a:rPr lang="en-US" sz="1600" b="0" i="0" u="none" strike="noStrike" dirty="0">
                <a:solidFill>
                  <a:srgbClr val="000000"/>
                </a:solidFill>
                <a:effectLst/>
                <a:latin typeface="Calibri" panose="020F0502020204030204" pitchFamily="34" charset="0"/>
                <a:cs typeface="Calibri" panose="020F0502020204030204" pitchFamily="34" charset="0"/>
              </a:rPr>
              <a:t> – 1-2 </a:t>
            </a:r>
            <a:r>
              <a:rPr lang="en-US" sz="1600" b="0" i="0" u="none" strike="noStrike" dirty="0" err="1">
                <a:solidFill>
                  <a:srgbClr val="000000"/>
                </a:solidFill>
                <a:effectLst/>
                <a:latin typeface="Calibri" panose="020F0502020204030204" pitchFamily="34" charset="0"/>
                <a:cs typeface="Calibri" panose="020F0502020204030204" pitchFamily="34" charset="0"/>
              </a:rPr>
              <a:t>saptamâni</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600" b="0" i="0" u="none" strike="noStrike" dirty="0" err="1">
                <a:solidFill>
                  <a:srgbClr val="000000"/>
                </a:solidFill>
                <a:effectLst/>
                <a:latin typeface="Calibri" panose="020F0502020204030204" pitchFamily="34" charset="0"/>
                <a:cs typeface="Calibri" panose="020F0502020204030204" pitchFamily="34" charset="0"/>
              </a:rPr>
              <a:t>Durata</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600" b="0" i="0" u="none" strike="noStrike" dirty="0" err="1">
                <a:solidFill>
                  <a:srgbClr val="000000"/>
                </a:solidFill>
                <a:effectLst/>
                <a:latin typeface="Calibri" panose="020F0502020204030204" pitchFamily="34" charset="0"/>
                <a:cs typeface="Calibri" panose="020F0502020204030204" pitchFamily="34" charset="0"/>
              </a:rPr>
              <a:t>hipertiroidiie</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600" b="0" i="0" u="none" strike="noStrike" dirty="0" err="1">
                <a:solidFill>
                  <a:srgbClr val="000000"/>
                </a:solidFill>
                <a:effectLst/>
                <a:latin typeface="Calibri" panose="020F0502020204030204" pitchFamily="34" charset="0"/>
                <a:cs typeface="Calibri" panose="020F0502020204030204" pitchFamily="34" charset="0"/>
              </a:rPr>
              <a:t>neonatale</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600" b="0" i="0" u="none" strike="noStrike" dirty="0" err="1">
                <a:solidFill>
                  <a:srgbClr val="000000"/>
                </a:solidFill>
                <a:effectLst/>
                <a:latin typeface="Calibri" panose="020F0502020204030204" pitchFamily="34" charset="0"/>
                <a:cs typeface="Calibri" panose="020F0502020204030204" pitchFamily="34" charset="0"/>
              </a:rPr>
              <a:t>tranzitorii</a:t>
            </a:r>
            <a:r>
              <a:rPr lang="en-US" sz="1600" b="0" i="0" u="none" strike="noStrike" dirty="0">
                <a:solidFill>
                  <a:srgbClr val="000000"/>
                </a:solidFill>
                <a:effectLst/>
                <a:latin typeface="Calibri" panose="020F0502020204030204" pitchFamily="34" charset="0"/>
                <a:cs typeface="Calibri" panose="020F0502020204030204" pitchFamily="34" charset="0"/>
              </a:rPr>
              <a:t> – 2-3 </a:t>
            </a:r>
            <a:r>
              <a:rPr lang="en-US" sz="1600" b="0" i="0" u="none" strike="noStrike" dirty="0" err="1">
                <a:solidFill>
                  <a:srgbClr val="000000"/>
                </a:solidFill>
                <a:effectLst/>
                <a:latin typeface="Calibri" panose="020F0502020204030204" pitchFamily="34" charset="0"/>
                <a:cs typeface="Calibri" panose="020F0502020204030204" pitchFamily="34" charset="0"/>
              </a:rPr>
              <a:t>luni</a:t>
            </a:r>
            <a:r>
              <a:rPr lang="en-US" sz="1600" b="0" i="0" u="none" strike="noStrike" dirty="0">
                <a:solidFill>
                  <a:srgbClr val="000000"/>
                </a:solidFill>
                <a:effectLst/>
                <a:latin typeface="Calibri" panose="020F0502020204030204" pitchFamily="34" charset="0"/>
                <a:cs typeface="Calibri" panose="020F0502020204030204" pitchFamily="34" charset="0"/>
              </a:rPr>
              <a:t>. </a:t>
            </a:r>
            <a:endParaRPr lang="en-US" sz="1600" b="1" i="0" u="none" strike="noStrike" dirty="0">
              <a:solidFill>
                <a:srgbClr val="59331F"/>
              </a:solidFill>
              <a:effectLst/>
              <a:latin typeface="Calibri" panose="020F0502020204030204" pitchFamily="34" charset="0"/>
              <a:cs typeface="Calibri" panose="020F0502020204030204" pitchFamily="34" charset="0"/>
            </a:endParaRPr>
          </a:p>
          <a:p>
            <a:pPr marL="0" indent="0" algn="l">
              <a:spcBef>
                <a:spcPts val="400"/>
              </a:spcBef>
              <a:spcAft>
                <a:spcPts val="600"/>
              </a:spcAft>
              <a:buNone/>
            </a:pPr>
            <a:r>
              <a:rPr lang="en-US" sz="1600" b="1" i="0" u="none" strike="noStrike" dirty="0" err="1">
                <a:solidFill>
                  <a:schemeClr val="accent2">
                    <a:lumMod val="50000"/>
                  </a:schemeClr>
                </a:solidFill>
                <a:effectLst/>
                <a:latin typeface="Calibri" panose="020F0502020204030204" pitchFamily="34" charset="0"/>
                <a:cs typeface="Calibri" panose="020F0502020204030204" pitchFamily="34" charset="0"/>
              </a:rPr>
              <a:t>Manifestări</a:t>
            </a:r>
            <a:r>
              <a:rPr lang="en-US" sz="1600" b="1" i="0" u="none" strike="noStrike" dirty="0">
                <a:solidFill>
                  <a:schemeClr val="accent2">
                    <a:lumMod val="50000"/>
                  </a:schemeClr>
                </a:solidFill>
                <a:effectLst/>
                <a:latin typeface="Calibri" panose="020F0502020204030204" pitchFamily="34" charset="0"/>
                <a:cs typeface="Calibri" panose="020F0502020204030204" pitchFamily="34" charset="0"/>
              </a:rPr>
              <a:t> </a:t>
            </a:r>
            <a:r>
              <a:rPr lang="en-US" sz="1600" b="1" i="0" u="none" strike="noStrike" dirty="0" err="1">
                <a:solidFill>
                  <a:schemeClr val="accent2">
                    <a:lumMod val="50000"/>
                  </a:schemeClr>
                </a:solidFill>
                <a:effectLst/>
                <a:latin typeface="Calibri" panose="020F0502020204030204" pitchFamily="34" charset="0"/>
                <a:cs typeface="Calibri" panose="020F0502020204030204" pitchFamily="34" charset="0"/>
              </a:rPr>
              <a:t>clinice</a:t>
            </a:r>
            <a:r>
              <a:rPr lang="en-US" sz="1600" b="1" i="0" u="none" strike="noStrike" dirty="0">
                <a:solidFill>
                  <a:schemeClr val="accent2">
                    <a:lumMod val="50000"/>
                  </a:schemeClr>
                </a:solidFill>
                <a:effectLst/>
                <a:latin typeface="Calibri" panose="020F0502020204030204" pitchFamily="34" charset="0"/>
                <a:cs typeface="Calibri" panose="020F0502020204030204" pitchFamily="34" charset="0"/>
              </a:rPr>
              <a:t>:</a:t>
            </a:r>
          </a:p>
          <a:p>
            <a:pPr algn="l">
              <a:spcBef>
                <a:spcPts val="400"/>
              </a:spcBef>
              <a:spcAft>
                <a:spcPts val="600"/>
              </a:spcAft>
            </a:pPr>
            <a:r>
              <a:rPr lang="en-US" sz="1600" i="0" u="none" strike="noStrike" dirty="0" err="1">
                <a:effectLst/>
                <a:latin typeface="Calibri" panose="020F0502020204030204" pitchFamily="34" charset="0"/>
                <a:cs typeface="Calibri" panose="020F0502020204030204" pitchFamily="34" charset="0"/>
              </a:rPr>
              <a:t>Hipertrioridism</a:t>
            </a:r>
            <a:r>
              <a:rPr lang="en-US" sz="1600" i="0" u="none" strike="noStrike" dirty="0">
                <a:effectLst/>
                <a:latin typeface="Calibri" panose="020F0502020204030204" pitchFamily="34" charset="0"/>
                <a:cs typeface="Calibri" panose="020F0502020204030204" pitchFamily="34" charset="0"/>
              </a:rPr>
              <a:t>  </a:t>
            </a:r>
            <a:r>
              <a:rPr lang="en-US" sz="1600" i="0" u="none" strike="noStrike" dirty="0" err="1">
                <a:effectLst/>
                <a:latin typeface="Calibri" panose="020F0502020204030204" pitchFamily="34" charset="0"/>
                <a:cs typeface="Calibri" panose="020F0502020204030204" pitchFamily="34" charset="0"/>
              </a:rPr>
              <a:t>intrauterin</a:t>
            </a:r>
            <a:r>
              <a:rPr lang="en-US" sz="1600" i="0" u="none" strike="noStrike" dirty="0">
                <a:effectLst/>
                <a:latin typeface="Calibri" panose="020F0502020204030204" pitchFamily="34" charset="0"/>
                <a:cs typeface="Calibri" panose="020F0502020204030204" pitchFamily="34" charset="0"/>
              </a:rPr>
              <a:t>: </a:t>
            </a:r>
            <a:r>
              <a:rPr lang="en-US" sz="1600" i="0" u="none" strike="noStrike" dirty="0" err="1">
                <a:effectLst/>
                <a:latin typeface="Calibri" panose="020F0502020204030204" pitchFamily="34" charset="0"/>
                <a:cs typeface="Calibri" panose="020F0502020204030204" pitchFamily="34" charset="0"/>
              </a:rPr>
              <a:t>tahicardie</a:t>
            </a:r>
            <a:r>
              <a:rPr lang="en-US" sz="1600" i="0" u="none" strike="noStrike" dirty="0">
                <a:effectLst/>
                <a:latin typeface="Calibri" panose="020F0502020204030204" pitchFamily="34" charset="0"/>
                <a:cs typeface="Calibri" panose="020F0502020204030204" pitchFamily="34" charset="0"/>
              </a:rPr>
              <a:t> &gt;160 b/min, </a:t>
            </a:r>
            <a:r>
              <a:rPr lang="en-US" sz="1600" dirty="0">
                <a:latin typeface="Calibri" panose="020F0502020204030204" pitchFamily="34" charset="0"/>
                <a:cs typeface="Calibri" panose="020F0502020204030204" pitchFamily="34" charset="0"/>
              </a:rPr>
              <a:t>retard </a:t>
            </a:r>
            <a:r>
              <a:rPr lang="en-US" sz="1600" dirty="0" err="1">
                <a:latin typeface="Calibri" panose="020F0502020204030204" pitchFamily="34" charset="0"/>
                <a:cs typeface="Calibri" panose="020F0502020204030204" pitchFamily="34" charset="0"/>
              </a:rPr>
              <a:t>în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dezvoltare</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complicații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obstetricale</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Gușa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fetală</a:t>
            </a:r>
            <a:r>
              <a:rPr lang="en-US" sz="1600" dirty="0">
                <a:latin typeface="Calibri" panose="020F0502020204030204" pitchFamily="34" charset="0"/>
                <a:cs typeface="Calibri" panose="020F0502020204030204" pitchFamily="34" charset="0"/>
              </a:rPr>
              <a:t> – </a:t>
            </a:r>
            <a:r>
              <a:rPr lang="en-US" sz="1600" dirty="0" err="1">
                <a:latin typeface="Calibri" panose="020F0502020204030204" pitchFamily="34" charset="0"/>
                <a:cs typeface="Calibri" panose="020F0502020204030204" pitchFamily="34" charset="0"/>
              </a:rPr>
              <a:t>monitorizată</a:t>
            </a:r>
            <a:r>
              <a:rPr lang="en-US" sz="1600" dirty="0">
                <a:latin typeface="Calibri" panose="020F0502020204030204" pitchFamily="34" charset="0"/>
                <a:cs typeface="Calibri" panose="020F0502020204030204" pitchFamily="34" charset="0"/>
              </a:rPr>
              <a:t> USG</a:t>
            </a:r>
          </a:p>
          <a:p>
            <a:pPr>
              <a:spcBef>
                <a:spcPts val="400"/>
              </a:spcBef>
              <a:spcAft>
                <a:spcPts val="600"/>
              </a:spcAft>
            </a:pPr>
            <a:r>
              <a:rPr lang="en-US" sz="1600" b="0" i="0" u="none" strike="noStrike" dirty="0" err="1">
                <a:solidFill>
                  <a:srgbClr val="000000"/>
                </a:solidFill>
                <a:effectLst/>
                <a:latin typeface="Calibri" panose="020F0502020204030204" pitchFamily="34" charset="0"/>
                <a:cs typeface="Calibri" panose="020F0502020204030204" pitchFamily="34" charset="0"/>
              </a:rPr>
              <a:t>Hipertiroidie</a:t>
            </a:r>
            <a:r>
              <a:rPr lang="en-US" sz="1600" b="0" i="0" u="none" strike="noStrike" dirty="0">
                <a:solidFill>
                  <a:srgbClr val="000000"/>
                </a:solidFill>
                <a:effectLst/>
                <a:latin typeface="Calibri" panose="020F0502020204030204" pitchFamily="34" charset="0"/>
                <a:cs typeface="Calibri" panose="020F0502020204030204" pitchFamily="34" charset="0"/>
              </a:rPr>
              <a:t> la </a:t>
            </a:r>
            <a:r>
              <a:rPr lang="en-US" sz="1600" b="0" i="0" u="none" strike="noStrike" dirty="0" err="1">
                <a:solidFill>
                  <a:srgbClr val="000000"/>
                </a:solidFill>
                <a:effectLst/>
                <a:latin typeface="Calibri" panose="020F0502020204030204" pitchFamily="34" charset="0"/>
                <a:cs typeface="Calibri" panose="020F0502020204030204" pitchFamily="34" charset="0"/>
              </a:rPr>
              <a:t>nou-născut</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600" b="0" i="0" u="none" strike="noStrike" dirty="0" err="1">
                <a:solidFill>
                  <a:srgbClr val="000000"/>
                </a:solidFill>
                <a:effectLst/>
                <a:latin typeface="Calibri" panose="020F0502020204030204" pitchFamily="34" charset="0"/>
                <a:cs typeface="Calibri" panose="020F0502020204030204" pitchFamily="34" charset="0"/>
              </a:rPr>
              <a:t>tahicardie</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600" b="0" i="0" u="none" strike="noStrike" dirty="0" err="1">
                <a:solidFill>
                  <a:srgbClr val="000000"/>
                </a:solidFill>
                <a:effectLst/>
                <a:latin typeface="Calibri" panose="020F0502020204030204" pitchFamily="34" charset="0"/>
                <a:cs typeface="Calibri" panose="020F0502020204030204" pitchFamily="34" charset="0"/>
              </a:rPr>
              <a:t>iritabilitate</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600" b="0" i="0" u="none" strike="noStrike" dirty="0" err="1">
                <a:solidFill>
                  <a:srgbClr val="000000"/>
                </a:solidFill>
                <a:effectLst/>
                <a:latin typeface="Calibri" panose="020F0502020204030204" pitchFamily="34" charset="0"/>
                <a:cs typeface="Calibri" panose="020F0502020204030204" pitchFamily="34" charset="0"/>
              </a:rPr>
              <a:t>adaus</a:t>
            </a:r>
            <a:r>
              <a:rPr lang="en-US" sz="1600" b="0" i="0" u="none" strike="noStrike" dirty="0">
                <a:solidFill>
                  <a:srgbClr val="000000"/>
                </a:solidFill>
                <a:effectLst/>
                <a:latin typeface="Calibri" panose="020F0502020204030204" pitchFamily="34" charset="0"/>
                <a:cs typeface="Calibri" panose="020F0502020204030204" pitchFamily="34" charset="0"/>
              </a:rPr>
              <a:t> ponderal </a:t>
            </a:r>
            <a:r>
              <a:rPr lang="en-US" sz="1600" b="0" i="0" u="none" strike="noStrike" dirty="0" err="1">
                <a:solidFill>
                  <a:srgbClr val="000000"/>
                </a:solidFill>
                <a:effectLst/>
                <a:latin typeface="Calibri" panose="020F0502020204030204" pitchFamily="34" charset="0"/>
                <a:cs typeface="Calibri" panose="020F0502020204030204" pitchFamily="34" charset="0"/>
              </a:rPr>
              <a:t>nesemnificativ</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600" b="0" i="0" u="none" strike="noStrike" dirty="0" err="1">
                <a:solidFill>
                  <a:srgbClr val="000000"/>
                </a:solidFill>
                <a:effectLst/>
                <a:latin typeface="Calibri" panose="020F0502020204030204" pitchFamily="34" charset="0"/>
                <a:cs typeface="Calibri" panose="020F0502020204030204" pitchFamily="34" charset="0"/>
              </a:rPr>
              <a:t>ochi</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600" b="0" i="0" u="none" strike="noStrike" dirty="0" err="1">
                <a:solidFill>
                  <a:srgbClr val="000000"/>
                </a:solidFill>
                <a:effectLst/>
                <a:latin typeface="Calibri" panose="020F0502020204030204" pitchFamily="34" charset="0"/>
                <a:cs typeface="Calibri" panose="020F0502020204030204" pitchFamily="34" charset="0"/>
              </a:rPr>
              <a:t>proeminenți,gușă</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600" b="0" i="0" u="none" strike="noStrike" dirty="0" err="1">
                <a:solidFill>
                  <a:srgbClr val="000000"/>
                </a:solidFill>
                <a:effectLst/>
                <a:latin typeface="Calibri" panose="020F0502020204030204" pitchFamily="34" charset="0"/>
                <a:cs typeface="Calibri" panose="020F0502020204030204" pitchFamily="34" charset="0"/>
              </a:rPr>
              <a:t>posibil</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600" b="0" i="0" u="none" strike="noStrike" dirty="0" err="1">
                <a:solidFill>
                  <a:schemeClr val="accent2">
                    <a:lumMod val="50000"/>
                  </a:schemeClr>
                </a:solidFill>
                <a:effectLst/>
                <a:latin typeface="Calibri" panose="020F0502020204030204" pitchFamily="34" charset="0"/>
                <a:cs typeface="Calibri" panose="020F0502020204030204" pitchFamily="34" charset="0"/>
              </a:rPr>
              <a:t>Aritmii</a:t>
            </a:r>
            <a:r>
              <a:rPr lang="en-US" sz="1600" b="0" i="0" u="none" strike="noStrike" dirty="0">
                <a:solidFill>
                  <a:schemeClr val="accent2">
                    <a:lumMod val="50000"/>
                  </a:schemeClr>
                </a:solidFill>
                <a:effectLst/>
                <a:latin typeface="Calibri" panose="020F0502020204030204" pitchFamily="34" charset="0"/>
                <a:cs typeface="Calibri" panose="020F0502020204030204" pitchFamily="34" charset="0"/>
              </a:rPr>
              <a:t>, IC </a:t>
            </a:r>
            <a:r>
              <a:rPr lang="en-US" sz="1600" b="0" i="0" u="none" strike="noStrike" dirty="0">
                <a:solidFill>
                  <a:srgbClr val="000000"/>
                </a:solidFill>
                <a:effectLst/>
                <a:latin typeface="Calibri" panose="020F0502020204030204" pitchFamily="34" charset="0"/>
                <a:cs typeface="Calibri" panose="020F0502020204030204" pitchFamily="34" charset="0"/>
              </a:rPr>
              <a:t>– in </a:t>
            </a:r>
            <a:r>
              <a:rPr lang="en-US" sz="1600" b="0" i="0" u="none" strike="noStrike" dirty="0" err="1">
                <a:solidFill>
                  <a:srgbClr val="000000"/>
                </a:solidFill>
                <a:effectLst/>
                <a:latin typeface="Calibri" panose="020F0502020204030204" pitchFamily="34" charset="0"/>
                <a:cs typeface="Calibri" panose="020F0502020204030204" pitchFamily="34" charset="0"/>
              </a:rPr>
              <a:t>cazuri</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600" b="0" i="0" u="none" strike="noStrike" dirty="0" err="1">
                <a:solidFill>
                  <a:srgbClr val="000000"/>
                </a:solidFill>
                <a:effectLst/>
                <a:latin typeface="Calibri" panose="020F0502020204030204" pitchFamily="34" charset="0"/>
                <a:cs typeface="Calibri" panose="020F0502020204030204" pitchFamily="34" charset="0"/>
              </a:rPr>
              <a:t>netratate</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600" b="0" i="0" u="none" strike="noStrike" dirty="0" err="1">
                <a:solidFill>
                  <a:srgbClr val="000000"/>
                </a:solidFill>
                <a:effectLst/>
                <a:latin typeface="Calibri" panose="020F0502020204030204" pitchFamily="34" charset="0"/>
                <a:cs typeface="Calibri" panose="020F0502020204030204" pitchFamily="34" charset="0"/>
              </a:rPr>
              <a:t>corespunzător</a:t>
            </a:r>
            <a:endParaRPr lang="en-US" sz="1600" b="0" i="0" u="none" strike="noStrike" dirty="0">
              <a:solidFill>
                <a:srgbClr val="000000"/>
              </a:solidFill>
              <a:effectLst/>
              <a:latin typeface="Calibri" panose="020F0502020204030204" pitchFamily="34" charset="0"/>
              <a:cs typeface="Calibri" panose="020F0502020204030204" pitchFamily="34" charset="0"/>
            </a:endParaRPr>
          </a:p>
          <a:p>
            <a:pPr>
              <a:spcBef>
                <a:spcPts val="400"/>
              </a:spcBef>
              <a:spcAft>
                <a:spcPts val="600"/>
              </a:spcAft>
            </a:pPr>
            <a:r>
              <a:rPr lang="en-US" sz="1600" dirty="0" err="1">
                <a:solidFill>
                  <a:srgbClr val="000000"/>
                </a:solidFill>
                <a:latin typeface="Calibri" panose="020F0502020204030204" pitchFamily="34" charset="0"/>
                <a:cs typeface="Calibri" panose="020F0502020204030204" pitchFamily="34" charset="0"/>
              </a:rPr>
              <a:t>Rar</a:t>
            </a:r>
            <a:r>
              <a:rPr lang="en-US" sz="1600" dirty="0">
                <a:solidFill>
                  <a:srgbClr val="000000"/>
                </a:solidFill>
                <a:latin typeface="Calibri" panose="020F0502020204030204" pitchFamily="34" charset="0"/>
                <a:cs typeface="Calibri" panose="020F0502020204030204" pitchFamily="34" charset="0"/>
              </a:rPr>
              <a:t> – </a:t>
            </a:r>
            <a:r>
              <a:rPr lang="en-US" sz="1600" dirty="0" err="1">
                <a:solidFill>
                  <a:srgbClr val="000000"/>
                </a:solidFill>
                <a:latin typeface="Calibri" panose="020F0502020204030204" pitchFamily="34" charset="0"/>
                <a:cs typeface="Calibri" panose="020F0502020204030204" pitchFamily="34" charset="0"/>
              </a:rPr>
              <a:t>trombocitopenie</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icter</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hepatosplenomegalie</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hipoprotrombinemie</a:t>
            </a:r>
            <a:r>
              <a:rPr lang="en-US" sz="1600" dirty="0">
                <a:solidFill>
                  <a:srgbClr val="000000"/>
                </a:solidFill>
                <a:latin typeface="Calibri" panose="020F0502020204030204" pitchFamily="34" charset="0"/>
                <a:cs typeface="Calibri" panose="020F0502020204030204" pitchFamily="34" charset="0"/>
              </a:rPr>
              <a:t> (Diagn </a:t>
            </a:r>
            <a:r>
              <a:rPr lang="en-US" sz="1600" dirty="0" err="1">
                <a:solidFill>
                  <a:srgbClr val="000000"/>
                </a:solidFill>
                <a:latin typeface="Calibri" panose="020F0502020204030204" pitchFamily="34" charset="0"/>
                <a:cs typeface="Calibri" panose="020F0502020204030204" pitchFamily="34" charset="0"/>
              </a:rPr>
              <a:t>Dif</a:t>
            </a:r>
            <a:r>
              <a:rPr lang="en-US" sz="1600" dirty="0">
                <a:solidFill>
                  <a:srgbClr val="000000"/>
                </a:solidFill>
                <a:latin typeface="Calibri" panose="020F0502020204030204" pitchFamily="34" charset="0"/>
                <a:cs typeface="Calibri" panose="020F0502020204030204" pitchFamily="34" charset="0"/>
              </a:rPr>
              <a:t> cu </a:t>
            </a:r>
            <a:r>
              <a:rPr lang="en-US" sz="1600" dirty="0" err="1">
                <a:solidFill>
                  <a:srgbClr val="000000"/>
                </a:solidFill>
                <a:latin typeface="Calibri" panose="020F0502020204030204" pitchFamily="34" charset="0"/>
                <a:cs typeface="Calibri" panose="020F0502020204030204" pitchFamily="34" charset="0"/>
              </a:rPr>
              <a:t>infecții</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congenitale</a:t>
            </a:r>
            <a:r>
              <a:rPr lang="en-US" sz="1600" dirty="0">
                <a:solidFill>
                  <a:srgbClr val="000000"/>
                </a:solidFill>
                <a:latin typeface="Calibri" panose="020F0502020204030204" pitchFamily="34" charset="0"/>
                <a:cs typeface="Calibri" panose="020F0502020204030204" pitchFamily="34" charset="0"/>
              </a:rPr>
              <a:t> – </a:t>
            </a:r>
            <a:r>
              <a:rPr lang="en-US" sz="1600" dirty="0" err="1">
                <a:solidFill>
                  <a:srgbClr val="000000"/>
                </a:solidFill>
                <a:latin typeface="Calibri" panose="020F0502020204030204" pitchFamily="34" charset="0"/>
                <a:cs typeface="Calibri" panose="020F0502020204030204" pitchFamily="34" charset="0"/>
              </a:rPr>
              <a:t>toxoplasmoza</a:t>
            </a:r>
            <a:r>
              <a:rPr lang="en-US" sz="1600" dirty="0">
                <a:solidFill>
                  <a:srgbClr val="000000"/>
                </a:solidFill>
                <a:latin typeface="Calibri" panose="020F0502020204030204" pitchFamily="34" charset="0"/>
                <a:cs typeface="Calibri" panose="020F0502020204030204" pitchFamily="34" charset="0"/>
              </a:rPr>
              <a:t>, rubella, cytomegalovirus). </a:t>
            </a:r>
            <a:endParaRPr lang="en-US" sz="1600" b="0" i="0" u="none" strike="noStrike" dirty="0">
              <a:solidFill>
                <a:srgbClr val="000000"/>
              </a:solidFill>
              <a:effectLst/>
              <a:latin typeface="Calibri" panose="020F0502020204030204" pitchFamily="34" charset="0"/>
              <a:cs typeface="Calibri" panose="020F0502020204030204" pitchFamily="34" charset="0"/>
            </a:endParaRPr>
          </a:p>
          <a:p>
            <a:pPr marL="0" indent="0" algn="l">
              <a:spcBef>
                <a:spcPts val="400"/>
              </a:spcBef>
              <a:spcAft>
                <a:spcPts val="600"/>
              </a:spcAft>
              <a:buNone/>
            </a:pPr>
            <a:r>
              <a:rPr lang="en-US" sz="1600" b="1" i="0" u="none" strike="noStrike" dirty="0" err="1">
                <a:solidFill>
                  <a:schemeClr val="accent2">
                    <a:lumMod val="50000"/>
                  </a:schemeClr>
                </a:solidFill>
                <a:effectLst/>
                <a:latin typeface="Calibri" panose="020F0502020204030204" pitchFamily="34" charset="0"/>
                <a:cs typeface="Calibri" panose="020F0502020204030204" pitchFamily="34" charset="0"/>
              </a:rPr>
              <a:t>Consecințe</a:t>
            </a:r>
            <a:r>
              <a:rPr lang="en-US" sz="1600" b="1" i="0" u="none" strike="noStrike" dirty="0">
                <a:solidFill>
                  <a:schemeClr val="accent2">
                    <a:lumMod val="50000"/>
                  </a:schemeClr>
                </a:solidFill>
                <a:effectLst/>
                <a:latin typeface="Calibri" panose="020F0502020204030204" pitchFamily="34" charset="0"/>
                <a:cs typeface="Calibri" panose="020F0502020204030204" pitchFamily="34" charset="0"/>
              </a:rPr>
              <a:t>: </a:t>
            </a:r>
            <a:r>
              <a:rPr lang="en-US" sz="1600" b="1" i="0" u="none" strike="noStrike" dirty="0" err="1">
                <a:solidFill>
                  <a:schemeClr val="accent2">
                    <a:lumMod val="50000"/>
                  </a:schemeClr>
                </a:solidFill>
                <a:effectLst/>
                <a:latin typeface="Calibri" panose="020F0502020204030204" pitchFamily="34" charset="0"/>
                <a:cs typeface="Calibri" panose="020F0502020204030204" pitchFamily="34" charset="0"/>
              </a:rPr>
              <a:t>închiderea</a:t>
            </a:r>
            <a:r>
              <a:rPr lang="en-US" sz="1600" b="1" i="0" u="none" strike="noStrike" dirty="0">
                <a:solidFill>
                  <a:schemeClr val="accent2">
                    <a:lumMod val="50000"/>
                  </a:schemeClr>
                </a:solidFill>
                <a:effectLst/>
                <a:latin typeface="Calibri" panose="020F0502020204030204" pitchFamily="34" charset="0"/>
                <a:cs typeface="Calibri" panose="020F0502020204030204" pitchFamily="34" charset="0"/>
              </a:rPr>
              <a:t> </a:t>
            </a:r>
            <a:r>
              <a:rPr lang="en-US" sz="1600" b="1" i="0" u="none" strike="noStrike" dirty="0" err="1">
                <a:solidFill>
                  <a:schemeClr val="accent2">
                    <a:lumMod val="50000"/>
                  </a:schemeClr>
                </a:solidFill>
                <a:effectLst/>
                <a:latin typeface="Calibri" panose="020F0502020204030204" pitchFamily="34" charset="0"/>
                <a:cs typeface="Calibri" panose="020F0502020204030204" pitchFamily="34" charset="0"/>
              </a:rPr>
              <a:t>prematură</a:t>
            </a:r>
            <a:r>
              <a:rPr lang="en-US" sz="1600" b="1" i="0" u="none" strike="noStrike" dirty="0">
                <a:solidFill>
                  <a:schemeClr val="accent2">
                    <a:lumMod val="50000"/>
                  </a:schemeClr>
                </a:solidFill>
                <a:effectLst/>
                <a:latin typeface="Calibri" panose="020F0502020204030204" pitchFamily="34" charset="0"/>
                <a:cs typeface="Calibri" panose="020F0502020204030204" pitchFamily="34" charset="0"/>
              </a:rPr>
              <a:t> a </a:t>
            </a:r>
            <a:r>
              <a:rPr lang="en-US" sz="1600" b="1" i="0" u="none" strike="noStrike" dirty="0" err="1">
                <a:solidFill>
                  <a:schemeClr val="accent2">
                    <a:lumMod val="50000"/>
                  </a:schemeClr>
                </a:solidFill>
                <a:effectLst/>
                <a:latin typeface="Calibri" panose="020F0502020204030204" pitchFamily="34" charset="0"/>
                <a:cs typeface="Calibri" panose="020F0502020204030204" pitchFamily="34" charset="0"/>
              </a:rPr>
              <a:t>suturilor</a:t>
            </a:r>
            <a:r>
              <a:rPr lang="en-US" sz="1600" b="1" i="0" u="none" strike="noStrike" dirty="0">
                <a:solidFill>
                  <a:schemeClr val="accent2">
                    <a:lumMod val="50000"/>
                  </a:schemeClr>
                </a:solidFill>
                <a:effectLst/>
                <a:latin typeface="Calibri" panose="020F0502020204030204" pitchFamily="34" charset="0"/>
                <a:cs typeface="Calibri" panose="020F0502020204030204" pitchFamily="34" charset="0"/>
              </a:rPr>
              <a:t> </a:t>
            </a:r>
            <a:r>
              <a:rPr lang="en-US" sz="1600" b="1" i="0" u="none" strike="noStrike" dirty="0" err="1">
                <a:solidFill>
                  <a:schemeClr val="accent2">
                    <a:lumMod val="50000"/>
                  </a:schemeClr>
                </a:solidFill>
                <a:effectLst/>
                <a:latin typeface="Calibri" panose="020F0502020204030204" pitchFamily="34" charset="0"/>
                <a:cs typeface="Calibri" panose="020F0502020204030204" pitchFamily="34" charset="0"/>
              </a:rPr>
              <a:t>craniene</a:t>
            </a:r>
            <a:r>
              <a:rPr lang="en-US" sz="1600" b="1" i="0" u="none" strike="noStrike" dirty="0">
                <a:solidFill>
                  <a:schemeClr val="accent2">
                    <a:lumMod val="50000"/>
                  </a:schemeClr>
                </a:solidFill>
                <a:effectLst/>
                <a:latin typeface="Calibri" panose="020F0502020204030204" pitchFamily="34" charset="0"/>
                <a:cs typeface="Calibri" panose="020F0502020204030204" pitchFamily="34" charset="0"/>
              </a:rPr>
              <a:t>, retard </a:t>
            </a:r>
            <a:r>
              <a:rPr lang="en-US" sz="1600" b="1" i="0" u="none" strike="noStrike" dirty="0" err="1">
                <a:solidFill>
                  <a:schemeClr val="accent2">
                    <a:lumMod val="50000"/>
                  </a:schemeClr>
                </a:solidFill>
                <a:effectLst/>
                <a:latin typeface="Calibri" panose="020F0502020204030204" pitchFamily="34" charset="0"/>
                <a:cs typeface="Calibri" panose="020F0502020204030204" pitchFamily="34" charset="0"/>
              </a:rPr>
              <a:t>în</a:t>
            </a:r>
            <a:r>
              <a:rPr lang="en-US" sz="1600" b="1" i="0" u="none" strike="noStrike" dirty="0">
                <a:solidFill>
                  <a:schemeClr val="accent2">
                    <a:lumMod val="50000"/>
                  </a:schemeClr>
                </a:solidFill>
                <a:effectLst/>
                <a:latin typeface="Calibri" panose="020F0502020204030204" pitchFamily="34" charset="0"/>
                <a:cs typeface="Calibri" panose="020F0502020204030204" pitchFamily="34" charset="0"/>
              </a:rPr>
              <a:t> </a:t>
            </a:r>
            <a:r>
              <a:rPr lang="en-US" sz="1600" b="1" i="0" u="none" strike="noStrike" dirty="0" err="1">
                <a:solidFill>
                  <a:schemeClr val="accent2">
                    <a:lumMod val="50000"/>
                  </a:schemeClr>
                </a:solidFill>
                <a:effectLst/>
                <a:latin typeface="Calibri" panose="020F0502020204030204" pitchFamily="34" charset="0"/>
                <a:cs typeface="Calibri" panose="020F0502020204030204" pitchFamily="34" charset="0"/>
              </a:rPr>
              <a:t>dezvoltare</a:t>
            </a:r>
            <a:r>
              <a:rPr lang="en-US" sz="1600" b="1" i="0" u="none" strike="noStrike" dirty="0">
                <a:solidFill>
                  <a:schemeClr val="accent2">
                    <a:lumMod val="50000"/>
                  </a:schemeClr>
                </a:solidFill>
                <a:effectLst/>
                <a:latin typeface="Calibri" panose="020F0502020204030204" pitchFamily="34" charset="0"/>
                <a:cs typeface="Calibri" panose="020F0502020204030204" pitchFamily="34" charset="0"/>
              </a:rPr>
              <a:t>.</a:t>
            </a:r>
          </a:p>
          <a:p>
            <a:pPr marL="0" indent="0" algn="l">
              <a:spcBef>
                <a:spcPts val="400"/>
              </a:spcBef>
              <a:spcAft>
                <a:spcPts val="600"/>
              </a:spcAft>
              <a:buNone/>
            </a:pPr>
            <a:r>
              <a:rPr lang="en-US" sz="1600" i="0" u="none" strike="noStrike" dirty="0">
                <a:effectLst/>
                <a:latin typeface="Calibri" panose="020F0502020204030204" pitchFamily="34" charset="0"/>
                <a:cs typeface="Calibri" panose="020F0502020204030204" pitchFamily="34" charset="0"/>
              </a:rPr>
              <a:t>La </a:t>
            </a:r>
            <a:r>
              <a:rPr lang="en-US" sz="1600" i="0" u="none" strike="noStrike" dirty="0" err="1">
                <a:effectLst/>
                <a:latin typeface="Calibri" panose="020F0502020204030204" pitchFamily="34" charset="0"/>
                <a:cs typeface="Calibri" panose="020F0502020204030204" pitchFamily="34" charset="0"/>
              </a:rPr>
              <a:t>nou-născut</a:t>
            </a:r>
            <a:r>
              <a:rPr lang="en-US" sz="1600" i="0" u="none" strike="noStrike" dirty="0">
                <a:effectLst/>
                <a:latin typeface="Calibri" panose="020F0502020204030204" pitchFamily="34" charset="0"/>
                <a:cs typeface="Calibri" panose="020F0502020204030204" pitchFamily="34" charset="0"/>
              </a:rPr>
              <a:t> </a:t>
            </a:r>
            <a:r>
              <a:rPr lang="en-US" sz="1600" i="0" u="none" strike="noStrike" dirty="0" err="1">
                <a:effectLst/>
                <a:latin typeface="Calibri" panose="020F0502020204030204" pitchFamily="34" charset="0"/>
                <a:cs typeface="Calibri" panose="020F0502020204030204" pitchFamily="34" charset="0"/>
              </a:rPr>
              <a:t>debutul</a:t>
            </a:r>
            <a:r>
              <a:rPr lang="en-US" sz="1600" i="0" u="none" strike="noStrike" dirty="0">
                <a:effectLst/>
                <a:latin typeface="Calibri" panose="020F0502020204030204" pitchFamily="34" charset="0"/>
                <a:cs typeface="Calibri" panose="020F0502020204030204" pitchFamily="34" charset="0"/>
              </a:rPr>
              <a:t> </a:t>
            </a:r>
            <a:r>
              <a:rPr lang="en-US" sz="1600" i="0" u="none" strike="noStrike" dirty="0" err="1">
                <a:effectLst/>
                <a:latin typeface="Calibri" panose="020F0502020204030204" pitchFamily="34" charset="0"/>
                <a:cs typeface="Calibri" panose="020F0502020204030204" pitchFamily="34" charset="0"/>
              </a:rPr>
              <a:t>primele</a:t>
            </a:r>
            <a:r>
              <a:rPr lang="en-US" sz="1600" i="0" u="none" strike="noStrike" dirty="0">
                <a:effectLst/>
                <a:latin typeface="Calibri" panose="020F0502020204030204" pitchFamily="34" charset="0"/>
                <a:cs typeface="Calibri" panose="020F0502020204030204" pitchFamily="34" charset="0"/>
              </a:rPr>
              <a:t> 1-2 </a:t>
            </a:r>
            <a:r>
              <a:rPr lang="en-US" sz="1600" i="0" u="none" strike="noStrike" dirty="0" err="1">
                <a:effectLst/>
                <a:latin typeface="Calibri" panose="020F0502020204030204" pitchFamily="34" charset="0"/>
                <a:cs typeface="Calibri" panose="020F0502020204030204" pitchFamily="34" charset="0"/>
              </a:rPr>
              <a:t>saptamâni</a:t>
            </a:r>
            <a:r>
              <a:rPr lang="en-US" sz="1600" i="0" u="none" strike="noStrike" dirty="0">
                <a:effectLst/>
                <a:latin typeface="Calibri" panose="020F0502020204030204" pitchFamily="34" charset="0"/>
                <a:cs typeface="Calibri" panose="020F0502020204030204" pitchFamily="34" charset="0"/>
              </a:rPr>
              <a:t>  (</a:t>
            </a:r>
            <a:r>
              <a:rPr lang="en-US" sz="1600" i="0" u="none" strike="noStrike" dirty="0" err="1">
                <a:effectLst/>
                <a:latin typeface="Calibri" panose="020F0502020204030204" pitchFamily="34" charset="0"/>
                <a:cs typeface="Calibri" panose="020F0502020204030204" pitchFamily="34" charset="0"/>
              </a:rPr>
              <a:t>până</a:t>
            </a:r>
            <a:r>
              <a:rPr lang="en-US" sz="1600" i="0" u="none" strike="noStrike" dirty="0">
                <a:effectLst/>
                <a:latin typeface="Calibri" panose="020F0502020204030204" pitchFamily="34" charset="0"/>
                <a:cs typeface="Calibri" panose="020F0502020204030204" pitchFamily="34" charset="0"/>
              </a:rPr>
              <a:t> la 45 </a:t>
            </a:r>
            <a:r>
              <a:rPr lang="en-US" sz="1600" i="0" u="none" strike="noStrike" dirty="0" err="1">
                <a:effectLst/>
                <a:latin typeface="Calibri" panose="020F0502020204030204" pitchFamily="34" charset="0"/>
                <a:cs typeface="Calibri" panose="020F0502020204030204" pitchFamily="34" charset="0"/>
              </a:rPr>
              <a:t>zile</a:t>
            </a:r>
            <a:r>
              <a:rPr lang="en-US" sz="1600" i="0" u="none" strike="noStrike" dirty="0">
                <a:effectLst/>
                <a:latin typeface="Calibri" panose="020F0502020204030204" pitchFamily="34" charset="0"/>
                <a:cs typeface="Calibri" panose="020F0502020204030204" pitchFamily="34" charset="0"/>
              </a:rPr>
              <a:t> </a:t>
            </a:r>
            <a:r>
              <a:rPr lang="en-US" sz="1600" i="0" u="none" strike="noStrike" dirty="0" err="1">
                <a:effectLst/>
                <a:latin typeface="Calibri" panose="020F0502020204030204" pitchFamily="34" charset="0"/>
                <a:cs typeface="Calibri" panose="020F0502020204030204" pitchFamily="34" charset="0"/>
              </a:rPr>
              <a:t>poate</a:t>
            </a:r>
            <a:r>
              <a:rPr lang="en-US" sz="1600" i="0" u="none" strike="noStrike" dirty="0">
                <a:effectLst/>
                <a:latin typeface="Calibri" panose="020F0502020204030204" pitchFamily="34" charset="0"/>
                <a:cs typeface="Calibri" panose="020F0502020204030204" pitchFamily="34" charset="0"/>
              </a:rPr>
              <a:t> </a:t>
            </a:r>
            <a:r>
              <a:rPr lang="en-US" sz="1600" i="0" u="none" strike="noStrike" dirty="0" err="1">
                <a:effectLst/>
                <a:latin typeface="Calibri" panose="020F0502020204030204" pitchFamily="34" charset="0"/>
                <a:cs typeface="Calibri" panose="020F0502020204030204" pitchFamily="34" charset="0"/>
              </a:rPr>
              <a:t>apărea</a:t>
            </a:r>
            <a:r>
              <a:rPr lang="en-US" sz="1600" i="0" u="none" strike="noStrike" dirty="0">
                <a:effectLst/>
                <a:latin typeface="Calibri" panose="020F0502020204030204" pitchFamily="34" charset="0"/>
                <a:cs typeface="Calibri" panose="020F0502020204030204" pitchFamily="34" charset="0"/>
              </a:rPr>
              <a:t>) – </a:t>
            </a:r>
            <a:r>
              <a:rPr lang="en-US" sz="1600" i="0" u="none" strike="noStrike" dirty="0" err="1">
                <a:effectLst/>
                <a:latin typeface="Calibri" panose="020F0502020204030204" pitchFamily="34" charset="0"/>
                <a:cs typeface="Calibri" panose="020F0502020204030204" pitchFamily="34" charset="0"/>
              </a:rPr>
              <a:t>clearence</a:t>
            </a:r>
            <a:r>
              <a:rPr lang="en-US" sz="1600" i="0" u="none" strike="noStrike" dirty="0">
                <a:effectLst/>
                <a:latin typeface="Calibri" panose="020F0502020204030204" pitchFamily="34" charset="0"/>
                <a:cs typeface="Calibri" panose="020F0502020204030204" pitchFamily="34" charset="0"/>
              </a:rPr>
              <a:t> ATS </a:t>
            </a:r>
            <a:r>
              <a:rPr lang="en-US" sz="1600" i="0" u="none" strike="noStrike" dirty="0" err="1">
                <a:effectLst/>
                <a:latin typeface="Calibri" panose="020F0502020204030204" pitchFamily="34" charset="0"/>
                <a:cs typeface="Calibri" panose="020F0502020204030204" pitchFamily="34" charset="0"/>
              </a:rPr>
              <a:t>materne</a:t>
            </a:r>
            <a:r>
              <a:rPr lang="en-US" sz="1600" i="0" u="none" strike="noStrike" dirty="0">
                <a:effectLst/>
                <a:latin typeface="Calibri" panose="020F0502020204030204" pitchFamily="34" charset="0"/>
                <a:cs typeface="Calibri" panose="020F0502020204030204" pitchFamily="34" charset="0"/>
              </a:rPr>
              <a:t> (propylthiouracil, PTU, methimazole </a:t>
            </a:r>
            <a:r>
              <a:rPr lang="en-US" sz="1600" i="0" u="none" strike="noStrike" dirty="0" err="1">
                <a:effectLst/>
                <a:latin typeface="Calibri" panose="020F0502020204030204" pitchFamily="34" charset="0"/>
                <a:cs typeface="Calibri" panose="020F0502020204030204" pitchFamily="34" charset="0"/>
              </a:rPr>
              <a:t>sau</a:t>
            </a:r>
            <a:r>
              <a:rPr lang="en-US" sz="1600" i="0" u="none" strike="noStrike" dirty="0">
                <a:effectLst/>
                <a:latin typeface="Calibri" panose="020F0502020204030204" pitchFamily="34" charset="0"/>
                <a:cs typeface="Calibri" panose="020F0502020204030204" pitchFamily="34" charset="0"/>
              </a:rPr>
              <a:t> carbimazole)  </a:t>
            </a:r>
            <a:r>
              <a:rPr lang="en-US" sz="1600" i="0" u="none" strike="noStrike" dirty="0" err="1">
                <a:effectLst/>
                <a:latin typeface="Calibri" panose="020F0502020204030204" pitchFamily="34" charset="0"/>
                <a:cs typeface="Calibri" panose="020F0502020204030204" pitchFamily="34" charset="0"/>
              </a:rPr>
              <a:t>și</a:t>
            </a:r>
            <a:r>
              <a:rPr lang="en-US" sz="1600" i="0" u="none" strike="noStrike" dirty="0">
                <a:effectLst/>
                <a:latin typeface="Calibri" panose="020F0502020204030204" pitchFamily="34" charset="0"/>
                <a:cs typeface="Calibri" panose="020F0502020204030204" pitchFamily="34" charset="0"/>
              </a:rPr>
              <a:t> </a:t>
            </a:r>
            <a:r>
              <a:rPr lang="en-US" sz="1600" i="0" u="none" strike="noStrike" dirty="0" err="1">
                <a:effectLst/>
                <a:latin typeface="Calibri" panose="020F0502020204030204" pitchFamily="34" charset="0"/>
                <a:cs typeface="Calibri" panose="020F0502020204030204" pitchFamily="34" charset="0"/>
              </a:rPr>
              <a:t>cresterea</a:t>
            </a:r>
            <a:r>
              <a:rPr lang="en-US" sz="1600" i="0" u="none" strike="noStrike" dirty="0">
                <a:effectLst/>
                <a:latin typeface="Calibri" panose="020F0502020204030204" pitchFamily="34" charset="0"/>
                <a:cs typeface="Calibri" panose="020F0502020204030204" pitchFamily="34" charset="0"/>
              </a:rPr>
              <a:t> </a:t>
            </a:r>
            <a:r>
              <a:rPr lang="en-US" sz="1600" i="0" u="none" strike="noStrike" dirty="0" err="1">
                <a:effectLst/>
                <a:latin typeface="Calibri" panose="020F0502020204030204" pitchFamily="34" charset="0"/>
                <a:cs typeface="Calibri" panose="020F0502020204030204" pitchFamily="34" charset="0"/>
              </a:rPr>
              <a:t>conversiei</a:t>
            </a:r>
            <a:r>
              <a:rPr lang="en-US" sz="1600" i="0" u="none" strike="noStrike" dirty="0">
                <a:effectLst/>
                <a:latin typeface="Calibri" panose="020F0502020204030204" pitchFamily="34" charset="0"/>
                <a:cs typeface="Calibri" panose="020F0502020204030204" pitchFamily="34" charset="0"/>
              </a:rPr>
              <a:t> T4 in T3. </a:t>
            </a:r>
          </a:p>
          <a:p>
            <a:pPr marL="0" indent="0">
              <a:spcBef>
                <a:spcPts val="400"/>
              </a:spcBef>
              <a:spcAft>
                <a:spcPts val="600"/>
              </a:spcAft>
              <a:buNone/>
            </a:pPr>
            <a:endParaRPr lang="x-none" sz="16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498FDD2F-BF8D-004A-AA4F-977E89129E47}"/>
              </a:ext>
            </a:extLst>
          </p:cNvPr>
          <p:cNvSpPr txBox="1"/>
          <p:nvPr/>
        </p:nvSpPr>
        <p:spPr>
          <a:xfrm>
            <a:off x="7151298" y="219884"/>
            <a:ext cx="184731" cy="369332"/>
          </a:xfrm>
          <a:prstGeom prst="rect">
            <a:avLst/>
          </a:prstGeom>
          <a:noFill/>
        </p:spPr>
        <p:txBody>
          <a:bodyPr wrap="none" rtlCol="0">
            <a:spAutoFit/>
          </a:bodyPr>
          <a:lstStyle/>
          <a:p>
            <a:endParaRPr lang="x-none" dirty="0"/>
          </a:p>
        </p:txBody>
      </p:sp>
      <p:sp>
        <p:nvSpPr>
          <p:cNvPr id="5" name="TextBox 4">
            <a:extLst>
              <a:ext uri="{FF2B5EF4-FFF2-40B4-BE49-F238E27FC236}">
                <a16:creationId xmlns:a16="http://schemas.microsoft.com/office/drawing/2014/main" xmlns="" id="{1B8FFC78-C20C-DA40-A7F0-CE0E799630C4}"/>
              </a:ext>
            </a:extLst>
          </p:cNvPr>
          <p:cNvSpPr txBox="1"/>
          <p:nvPr/>
        </p:nvSpPr>
        <p:spPr>
          <a:xfrm>
            <a:off x="6821905" y="1287379"/>
            <a:ext cx="184731" cy="369332"/>
          </a:xfrm>
          <a:prstGeom prst="rect">
            <a:avLst/>
          </a:prstGeom>
          <a:noFill/>
        </p:spPr>
        <p:txBody>
          <a:bodyPr wrap="none" rtlCol="0">
            <a:spAutoFit/>
          </a:bodyPr>
          <a:lstStyle/>
          <a:p>
            <a:endParaRPr lang="x-none" dirty="0"/>
          </a:p>
        </p:txBody>
      </p:sp>
      <p:pic>
        <p:nvPicPr>
          <p:cNvPr id="11" name="Picture 2" descr="Figure 15.5. A. baby with neonatal hyperthyroidism secondary to maternal Graves ‘disease.">
            <a:extLst>
              <a:ext uri="{FF2B5EF4-FFF2-40B4-BE49-F238E27FC236}">
                <a16:creationId xmlns:a16="http://schemas.microsoft.com/office/drawing/2014/main" xmlns="" id="{F2D38D93-9F08-0745-9AD8-E9B01544E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454" y="2676908"/>
            <a:ext cx="3998370" cy="273384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08E88EAE-AA21-9447-9E41-7E3D8C0F3FBD}"/>
              </a:ext>
            </a:extLst>
          </p:cNvPr>
          <p:cNvSpPr txBox="1"/>
          <p:nvPr/>
        </p:nvSpPr>
        <p:spPr>
          <a:xfrm>
            <a:off x="7918454" y="5570621"/>
            <a:ext cx="4089061" cy="523220"/>
          </a:xfrm>
          <a:prstGeom prst="rect">
            <a:avLst/>
          </a:prstGeom>
          <a:noFill/>
        </p:spPr>
        <p:txBody>
          <a:bodyPr wrap="square">
            <a:spAutoFit/>
          </a:bodyPr>
          <a:lstStyle/>
          <a:p>
            <a:r>
              <a:rPr lang="en-US" sz="1400" b="0" i="1" u="none" strike="noStrike" dirty="0" err="1">
                <a:solidFill>
                  <a:srgbClr val="000000"/>
                </a:solidFill>
                <a:effectLst/>
                <a:latin typeface="Calibri" panose="020F0502020204030204" pitchFamily="34" charset="0"/>
                <a:cs typeface="Calibri" panose="020F0502020204030204" pitchFamily="34" charset="0"/>
              </a:rPr>
              <a:t>Copil</a:t>
            </a:r>
            <a:r>
              <a:rPr lang="en-US" sz="1400" b="0" i="1" u="none" strike="noStrike" dirty="0">
                <a:solidFill>
                  <a:srgbClr val="000000"/>
                </a:solidFill>
                <a:effectLst/>
                <a:latin typeface="Calibri" panose="020F0502020204030204" pitchFamily="34" charset="0"/>
                <a:cs typeface="Calibri" panose="020F0502020204030204" pitchFamily="34" charset="0"/>
              </a:rPr>
              <a:t> cu </a:t>
            </a:r>
            <a:r>
              <a:rPr lang="en-US" sz="1400" b="0" i="1" u="none" strike="noStrike" dirty="0" err="1">
                <a:solidFill>
                  <a:srgbClr val="000000"/>
                </a:solidFill>
                <a:effectLst/>
                <a:latin typeface="Calibri" panose="020F0502020204030204" pitchFamily="34" charset="0"/>
                <a:cs typeface="Calibri" panose="020F0502020204030204" pitchFamily="34" charset="0"/>
              </a:rPr>
              <a:t>hipertiroidie</a:t>
            </a:r>
            <a:r>
              <a:rPr lang="en-US" sz="1400" b="0" i="1" u="none" strike="noStrike" dirty="0">
                <a:solidFill>
                  <a:srgbClr val="000000"/>
                </a:solidFill>
                <a:effectLst/>
                <a:latin typeface="Calibri" panose="020F0502020204030204" pitchFamily="34" charset="0"/>
                <a:cs typeface="Calibri" panose="020F0502020204030204" pitchFamily="34" charset="0"/>
              </a:rPr>
              <a:t> </a:t>
            </a:r>
            <a:r>
              <a:rPr lang="en-US" sz="1400" b="0" i="1" u="none" strike="noStrike" dirty="0" err="1">
                <a:solidFill>
                  <a:srgbClr val="000000"/>
                </a:solidFill>
                <a:effectLst/>
                <a:latin typeface="Calibri" panose="020F0502020204030204" pitchFamily="34" charset="0"/>
                <a:cs typeface="Calibri" panose="020F0502020204030204" pitchFamily="34" charset="0"/>
              </a:rPr>
              <a:t>neonatală</a:t>
            </a:r>
            <a:r>
              <a:rPr lang="en-US" sz="1400" b="0" i="1" u="none" strike="noStrike" dirty="0">
                <a:solidFill>
                  <a:srgbClr val="000000"/>
                </a:solidFill>
                <a:effectLst/>
                <a:latin typeface="Calibri" panose="020F0502020204030204" pitchFamily="34" charset="0"/>
                <a:cs typeface="Calibri" panose="020F0502020204030204" pitchFamily="34" charset="0"/>
              </a:rPr>
              <a:t>, </a:t>
            </a:r>
            <a:r>
              <a:rPr lang="en-US" sz="1400" b="0" i="1" u="none" strike="noStrike" dirty="0" err="1">
                <a:solidFill>
                  <a:srgbClr val="000000"/>
                </a:solidFill>
                <a:effectLst/>
                <a:latin typeface="Calibri" panose="020F0502020204030204" pitchFamily="34" charset="0"/>
                <a:cs typeface="Calibri" panose="020F0502020204030204" pitchFamily="34" charset="0"/>
              </a:rPr>
              <a:t>secundar</a:t>
            </a:r>
            <a:r>
              <a:rPr lang="en-US" sz="1400" b="0" i="1" u="none" strike="noStrike" dirty="0">
                <a:solidFill>
                  <a:srgbClr val="000000"/>
                </a:solidFill>
                <a:effectLst/>
                <a:latin typeface="Calibri" panose="020F0502020204030204" pitchFamily="34" charset="0"/>
                <a:cs typeface="Calibri" panose="020F0502020204030204" pitchFamily="34" charset="0"/>
              </a:rPr>
              <a:t> </a:t>
            </a:r>
            <a:r>
              <a:rPr lang="en-US" sz="1400" b="0" i="1" u="none" strike="noStrike" dirty="0" err="1">
                <a:solidFill>
                  <a:srgbClr val="000000"/>
                </a:solidFill>
                <a:effectLst/>
                <a:latin typeface="Calibri" panose="020F0502020204030204" pitchFamily="34" charset="0"/>
                <a:cs typeface="Calibri" panose="020F0502020204030204" pitchFamily="34" charset="0"/>
              </a:rPr>
              <a:t>bolii</a:t>
            </a:r>
            <a:r>
              <a:rPr lang="en-US" sz="1400" b="0" i="1" u="none" strike="noStrike" dirty="0">
                <a:solidFill>
                  <a:srgbClr val="000000"/>
                </a:solidFill>
                <a:effectLst/>
                <a:latin typeface="Calibri" panose="020F0502020204030204" pitchFamily="34" charset="0"/>
                <a:cs typeface="Calibri" panose="020F0502020204030204" pitchFamily="34" charset="0"/>
              </a:rPr>
              <a:t> Graves la mama. </a:t>
            </a:r>
            <a:r>
              <a:rPr lang="en-US" sz="1400" b="0" i="1" u="none" strike="noStrike" dirty="0" err="1">
                <a:solidFill>
                  <a:srgbClr val="000000"/>
                </a:solidFill>
                <a:effectLst/>
                <a:latin typeface="Calibri" panose="020F0502020204030204" pitchFamily="34" charset="0"/>
                <a:cs typeface="Calibri" panose="020F0502020204030204" pitchFamily="34" charset="0"/>
              </a:rPr>
              <a:t>Tatăl</a:t>
            </a:r>
            <a:r>
              <a:rPr lang="en-US" sz="1400" b="0" i="1" u="none" strike="noStrike" dirty="0">
                <a:solidFill>
                  <a:srgbClr val="000000"/>
                </a:solidFill>
                <a:effectLst/>
                <a:latin typeface="Calibri" panose="020F0502020204030204" pitchFamily="34" charset="0"/>
                <a:cs typeface="Calibri" panose="020F0502020204030204" pitchFamily="34" charset="0"/>
              </a:rPr>
              <a:t> – cu </a:t>
            </a:r>
            <a:r>
              <a:rPr lang="en-US" sz="1400" b="0" i="1" u="none" strike="noStrike" dirty="0" err="1">
                <a:solidFill>
                  <a:srgbClr val="000000"/>
                </a:solidFill>
                <a:effectLst/>
                <a:latin typeface="Calibri" panose="020F0502020204030204" pitchFamily="34" charset="0"/>
                <a:cs typeface="Calibri" panose="020F0502020204030204" pitchFamily="34" charset="0"/>
              </a:rPr>
              <a:t>tiroida</a:t>
            </a:r>
            <a:r>
              <a:rPr lang="en-US" sz="1400" b="0" i="1" u="none" strike="noStrike" dirty="0">
                <a:solidFill>
                  <a:srgbClr val="000000"/>
                </a:solidFill>
                <a:effectLst/>
                <a:latin typeface="Calibri" panose="020F0502020204030204" pitchFamily="34" charset="0"/>
                <a:cs typeface="Calibri" panose="020F0502020204030204" pitchFamily="34" charset="0"/>
              </a:rPr>
              <a:t> </a:t>
            </a:r>
            <a:r>
              <a:rPr lang="en-US" sz="1400" b="0" i="1" u="none" strike="noStrike" dirty="0" err="1">
                <a:solidFill>
                  <a:srgbClr val="000000"/>
                </a:solidFill>
                <a:effectLst/>
                <a:latin typeface="Calibri" panose="020F0502020204030204" pitchFamily="34" charset="0"/>
                <a:cs typeface="Calibri" panose="020F0502020204030204" pitchFamily="34" charset="0"/>
              </a:rPr>
              <a:t>neafectată</a:t>
            </a:r>
            <a:endParaRPr lang="en-US" sz="1400" b="0" i="1"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3750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E580CA-38DC-B14D-B443-F50EEFE3394B}"/>
              </a:ext>
            </a:extLst>
          </p:cNvPr>
          <p:cNvSpPr>
            <a:spLocks noGrp="1"/>
          </p:cNvSpPr>
          <p:nvPr>
            <p:ph type="title"/>
          </p:nvPr>
        </p:nvSpPr>
        <p:spPr>
          <a:xfrm>
            <a:off x="838200" y="365125"/>
            <a:ext cx="10515600" cy="673261"/>
          </a:xfrm>
        </p:spPr>
        <p:txBody>
          <a:bodyPr>
            <a:normAutofit/>
          </a:bodyPr>
          <a:lstStyle/>
          <a:p>
            <a:r>
              <a:rPr lang="x-none" sz="3200" dirty="0">
                <a:solidFill>
                  <a:srgbClr val="691920"/>
                </a:solidFill>
                <a:latin typeface="Calibri" panose="020F0502020204030204" pitchFamily="34" charset="0"/>
                <a:cs typeface="Calibri" panose="020F0502020204030204" pitchFamily="34" charset="0"/>
              </a:rPr>
              <a:t> </a:t>
            </a:r>
            <a:r>
              <a:rPr lang="en-US" sz="3200" dirty="0" err="1">
                <a:solidFill>
                  <a:srgbClr val="691920"/>
                </a:solidFill>
                <a:latin typeface="Calibri" panose="020F0502020204030204" pitchFamily="34" charset="0"/>
                <a:cs typeface="Calibri" panose="020F0502020204030204" pitchFamily="34" charset="0"/>
              </a:rPr>
              <a:t>Particularități</a:t>
            </a:r>
            <a:r>
              <a:rPr lang="en-US" sz="3200" dirty="0">
                <a:solidFill>
                  <a:srgbClr val="691920"/>
                </a:solidFill>
                <a:latin typeface="Calibri" panose="020F0502020204030204" pitchFamily="34" charset="0"/>
                <a:cs typeface="Calibri" panose="020F0502020204030204" pitchFamily="34" charset="0"/>
              </a:rPr>
              <a:t> de diagnostic al </a:t>
            </a:r>
            <a:r>
              <a:rPr lang="en-US" sz="3200" dirty="0" err="1">
                <a:solidFill>
                  <a:srgbClr val="691920"/>
                </a:solidFill>
                <a:latin typeface="Calibri" panose="020F0502020204030204" pitchFamily="34" charset="0"/>
                <a:cs typeface="Calibri" panose="020F0502020204030204" pitchFamily="34" charset="0"/>
              </a:rPr>
              <a:t>patologiei</a:t>
            </a:r>
            <a:r>
              <a:rPr lang="en-US" sz="3200" dirty="0">
                <a:solidFill>
                  <a:srgbClr val="691920"/>
                </a:solidFill>
                <a:latin typeface="Calibri" panose="020F0502020204030204" pitchFamily="34" charset="0"/>
                <a:cs typeface="Calibri" panose="020F0502020204030204" pitchFamily="34" charset="0"/>
              </a:rPr>
              <a:t> GT la </a:t>
            </a:r>
            <a:r>
              <a:rPr lang="en-US" sz="3200" dirty="0" err="1">
                <a:solidFill>
                  <a:srgbClr val="691920"/>
                </a:solidFill>
                <a:latin typeface="Calibri" panose="020F0502020204030204" pitchFamily="34" charset="0"/>
                <a:cs typeface="Calibri" panose="020F0502020204030204" pitchFamily="34" charset="0"/>
              </a:rPr>
              <a:t>vârstnici</a:t>
            </a:r>
            <a:endParaRPr lang="x-none" sz="3200" dirty="0"/>
          </a:p>
        </p:txBody>
      </p:sp>
      <p:sp>
        <p:nvSpPr>
          <p:cNvPr id="3" name="Content Placeholder 2">
            <a:extLst>
              <a:ext uri="{FF2B5EF4-FFF2-40B4-BE49-F238E27FC236}">
                <a16:creationId xmlns:a16="http://schemas.microsoft.com/office/drawing/2014/main" xmlns="" id="{8511C54A-6F32-5643-90E5-169B4E8D9615}"/>
              </a:ext>
            </a:extLst>
          </p:cNvPr>
          <p:cNvSpPr>
            <a:spLocks noGrp="1"/>
          </p:cNvSpPr>
          <p:nvPr>
            <p:ph idx="1"/>
          </p:nvPr>
        </p:nvSpPr>
        <p:spPr>
          <a:xfrm>
            <a:off x="838200" y="1253331"/>
            <a:ext cx="10515600" cy="5239544"/>
          </a:xfrm>
        </p:spPr>
        <p:txBody>
          <a:bodyPr>
            <a:normAutofit/>
          </a:bodyPr>
          <a:lstStyle/>
          <a:p>
            <a:endParaRPr lang="x-none" dirty="0"/>
          </a:p>
          <a:p>
            <a:endParaRPr lang="x-none" dirty="0"/>
          </a:p>
        </p:txBody>
      </p:sp>
      <p:graphicFrame>
        <p:nvGraphicFramePr>
          <p:cNvPr id="8" name="Table 4">
            <a:extLst>
              <a:ext uri="{FF2B5EF4-FFF2-40B4-BE49-F238E27FC236}">
                <a16:creationId xmlns:a16="http://schemas.microsoft.com/office/drawing/2014/main" xmlns="" id="{F833CFFF-CE5F-E545-AD19-0F1728D5E02D}"/>
              </a:ext>
            </a:extLst>
          </p:cNvPr>
          <p:cNvGraphicFramePr>
            <a:graphicFrameLocks noGrp="1"/>
          </p:cNvGraphicFramePr>
          <p:nvPr>
            <p:extLst/>
          </p:nvPr>
        </p:nvGraphicFramePr>
        <p:xfrm>
          <a:off x="1272746" y="1853514"/>
          <a:ext cx="8491668" cy="2396226"/>
        </p:xfrm>
        <a:graphic>
          <a:graphicData uri="http://schemas.openxmlformats.org/drawingml/2006/table">
            <a:tbl>
              <a:tblPr firstRow="1" bandRow="1">
                <a:tableStyleId>{5C22544A-7EE6-4342-B048-85BDC9FD1C3A}</a:tableStyleId>
              </a:tblPr>
              <a:tblGrid>
                <a:gridCol w="2830556">
                  <a:extLst>
                    <a:ext uri="{9D8B030D-6E8A-4147-A177-3AD203B41FA5}">
                      <a16:colId xmlns:a16="http://schemas.microsoft.com/office/drawing/2014/main" xmlns="" val="4138087253"/>
                    </a:ext>
                  </a:extLst>
                </a:gridCol>
                <a:gridCol w="2830556">
                  <a:extLst>
                    <a:ext uri="{9D8B030D-6E8A-4147-A177-3AD203B41FA5}">
                      <a16:colId xmlns:a16="http://schemas.microsoft.com/office/drawing/2014/main" xmlns="" val="1915396620"/>
                    </a:ext>
                  </a:extLst>
                </a:gridCol>
                <a:gridCol w="2830556">
                  <a:extLst>
                    <a:ext uri="{9D8B030D-6E8A-4147-A177-3AD203B41FA5}">
                      <a16:colId xmlns:a16="http://schemas.microsoft.com/office/drawing/2014/main" xmlns="" val="3824038685"/>
                    </a:ext>
                  </a:extLst>
                </a:gridCol>
              </a:tblGrid>
              <a:tr h="1390386">
                <a:tc>
                  <a:txBody>
                    <a:bodyPr/>
                    <a:lstStyle/>
                    <a:p>
                      <a:r>
                        <a:rPr lang="x-none" sz="2000" dirty="0"/>
                        <a:t>T4f redus </a:t>
                      </a:r>
                    </a:p>
                    <a:p>
                      <a:r>
                        <a:rPr lang="x-none" sz="2000" dirty="0"/>
                        <a:t>T3f redus sau N</a:t>
                      </a:r>
                    </a:p>
                    <a:p>
                      <a:endParaRPr lang="x-none" sz="2000" dirty="0"/>
                    </a:p>
                    <a:p>
                      <a:r>
                        <a:rPr lang="x-none" sz="2000" dirty="0"/>
                        <a:t>TSH – N</a:t>
                      </a:r>
                    </a:p>
                  </a:txBody>
                  <a:tcPr/>
                </a:tc>
                <a:tc>
                  <a:txBody>
                    <a:bodyPr/>
                    <a:lstStyle/>
                    <a:p>
                      <a:r>
                        <a:rPr lang="x-none" sz="2000" dirty="0"/>
                        <a:t>T4f  majorat </a:t>
                      </a:r>
                    </a:p>
                    <a:p>
                      <a:r>
                        <a:rPr lang="x-none" sz="2000" dirty="0"/>
                        <a:t>T3f  majorat </a:t>
                      </a:r>
                    </a:p>
                    <a:p>
                      <a:endParaRPr lang="x-none" sz="2000" dirty="0"/>
                    </a:p>
                    <a:p>
                      <a:r>
                        <a:rPr lang="x-none" sz="2000" dirty="0"/>
                        <a:t>TSH – redus</a:t>
                      </a:r>
                    </a:p>
                  </a:txBody>
                  <a:tcPr/>
                </a:tc>
                <a:tc>
                  <a:txBody>
                    <a:bodyPr/>
                    <a:lstStyle/>
                    <a:p>
                      <a:r>
                        <a:rPr lang="x-none" sz="2000" dirty="0"/>
                        <a:t>T4f redus sau N</a:t>
                      </a:r>
                    </a:p>
                    <a:p>
                      <a:r>
                        <a:rPr lang="x-none" sz="2000" dirty="0"/>
                        <a:t>T3f redus sau N</a:t>
                      </a:r>
                    </a:p>
                    <a:p>
                      <a:endParaRPr lang="x-none" sz="2000" dirty="0"/>
                    </a:p>
                    <a:p>
                      <a:r>
                        <a:rPr lang="x-none" sz="2000" dirty="0"/>
                        <a:t>TSH – redus</a:t>
                      </a:r>
                    </a:p>
                  </a:txBody>
                  <a:tcPr/>
                </a:tc>
                <a:extLst>
                  <a:ext uri="{0D108BD9-81ED-4DB2-BD59-A6C34878D82A}">
                    <a16:rowId xmlns:a16="http://schemas.microsoft.com/office/drawing/2014/main" xmlns="" val="1141571921"/>
                  </a:ext>
                </a:extLst>
              </a:tr>
              <a:tr h="995811">
                <a:tc>
                  <a:txBody>
                    <a:bodyPr/>
                    <a:lstStyle/>
                    <a:p>
                      <a:r>
                        <a:rPr lang="x-none" sz="2000" dirty="0"/>
                        <a:t>Fenitoina</a:t>
                      </a:r>
                    </a:p>
                    <a:p>
                      <a:r>
                        <a:rPr lang="x-none" sz="2000" dirty="0"/>
                        <a:t>Carbamazepina</a:t>
                      </a:r>
                    </a:p>
                    <a:p>
                      <a:r>
                        <a:rPr lang="x-none" sz="2000" dirty="0"/>
                        <a:t>Fenobarbilal</a:t>
                      </a:r>
                    </a:p>
                  </a:txBody>
                  <a:tcPr/>
                </a:tc>
                <a:tc>
                  <a:txBody>
                    <a:bodyPr/>
                    <a:lstStyle/>
                    <a:p>
                      <a:r>
                        <a:rPr lang="x-none" sz="2000" dirty="0"/>
                        <a:t>Aspirina</a:t>
                      </a:r>
                    </a:p>
                    <a:p>
                      <a:r>
                        <a:rPr lang="x-none" sz="2000" dirty="0"/>
                        <a:t>Fenilbutazona</a:t>
                      </a:r>
                    </a:p>
                    <a:p>
                      <a:r>
                        <a:rPr lang="x-none" sz="2000" dirty="0"/>
                        <a:t>Heparina</a:t>
                      </a:r>
                    </a:p>
                  </a:txBody>
                  <a:tcPr/>
                </a:tc>
                <a:tc>
                  <a:txBody>
                    <a:bodyPr/>
                    <a:lstStyle/>
                    <a:p>
                      <a:r>
                        <a:rPr lang="x-none" sz="2000" dirty="0"/>
                        <a:t>Corticosteroizi</a:t>
                      </a:r>
                    </a:p>
                    <a:p>
                      <a:r>
                        <a:rPr lang="x-none" sz="2000" dirty="0"/>
                        <a:t>Dopamina</a:t>
                      </a:r>
                    </a:p>
                  </a:txBody>
                  <a:tcPr/>
                </a:tc>
                <a:extLst>
                  <a:ext uri="{0D108BD9-81ED-4DB2-BD59-A6C34878D82A}">
                    <a16:rowId xmlns:a16="http://schemas.microsoft.com/office/drawing/2014/main" xmlns="" val="276986628"/>
                  </a:ext>
                </a:extLst>
              </a:tr>
            </a:tbl>
          </a:graphicData>
        </a:graphic>
      </p:graphicFrame>
      <p:sp>
        <p:nvSpPr>
          <p:cNvPr id="10" name="TextBox 9">
            <a:extLst>
              <a:ext uri="{FF2B5EF4-FFF2-40B4-BE49-F238E27FC236}">
                <a16:creationId xmlns:a16="http://schemas.microsoft.com/office/drawing/2014/main" xmlns="" id="{84945F14-AE73-A544-89FB-CFC10D133D41}"/>
              </a:ext>
            </a:extLst>
          </p:cNvPr>
          <p:cNvSpPr txBox="1"/>
          <p:nvPr/>
        </p:nvSpPr>
        <p:spPr>
          <a:xfrm>
            <a:off x="1163942" y="1116161"/>
            <a:ext cx="8600472" cy="707886"/>
          </a:xfrm>
          <a:prstGeom prst="rect">
            <a:avLst/>
          </a:prstGeom>
          <a:noFill/>
        </p:spPr>
        <p:txBody>
          <a:bodyPr wrap="square">
            <a:spAutoFit/>
          </a:bodyPr>
          <a:lstStyle/>
          <a:p>
            <a:r>
              <a:rPr lang="x-none" sz="2000" dirty="0"/>
              <a:t>Preparate farmaceutice care modifică rezultatele de laborator ale cercetărilor funcționale ale tioridei, </a:t>
            </a:r>
            <a:r>
              <a:rPr lang="x-none" sz="2000" b="1" dirty="0">
                <a:solidFill>
                  <a:srgbClr val="691920"/>
                </a:solidFill>
              </a:rPr>
              <a:t>fără a influența statutul clinic tiroidian</a:t>
            </a:r>
          </a:p>
        </p:txBody>
      </p:sp>
      <p:sp>
        <p:nvSpPr>
          <p:cNvPr id="12" name="TextBox 11">
            <a:extLst>
              <a:ext uri="{FF2B5EF4-FFF2-40B4-BE49-F238E27FC236}">
                <a16:creationId xmlns:a16="http://schemas.microsoft.com/office/drawing/2014/main" xmlns="" id="{C96CEB6E-896B-8D41-A7F4-DBCC919457C8}"/>
              </a:ext>
            </a:extLst>
          </p:cNvPr>
          <p:cNvSpPr txBox="1"/>
          <p:nvPr/>
        </p:nvSpPr>
        <p:spPr>
          <a:xfrm>
            <a:off x="1272747" y="4724976"/>
            <a:ext cx="8491667" cy="646331"/>
          </a:xfrm>
          <a:prstGeom prst="rect">
            <a:avLst/>
          </a:prstGeom>
          <a:noFill/>
        </p:spPr>
        <p:txBody>
          <a:bodyPr wrap="square">
            <a:spAutoFit/>
          </a:bodyPr>
          <a:lstStyle/>
          <a:p>
            <a:r>
              <a:rPr lang="x-none" dirty="0"/>
              <a:t>Hipertiroxinemia eutiroidiană – sindromul bolii eutiroidiene în patologii non tiroidiene</a:t>
            </a:r>
          </a:p>
          <a:p>
            <a:endParaRPr lang="x-none" dirty="0"/>
          </a:p>
        </p:txBody>
      </p:sp>
    </p:spTree>
    <p:extLst>
      <p:ext uri="{BB962C8B-B14F-4D97-AF65-F5344CB8AC3E}">
        <p14:creationId xmlns:p14="http://schemas.microsoft.com/office/powerpoint/2010/main" val="1667441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E580CA-38DC-B14D-B443-F50EEFE3394B}"/>
              </a:ext>
            </a:extLst>
          </p:cNvPr>
          <p:cNvSpPr>
            <a:spLocks noGrp="1"/>
          </p:cNvSpPr>
          <p:nvPr>
            <p:ph type="title"/>
          </p:nvPr>
        </p:nvSpPr>
        <p:spPr>
          <a:xfrm>
            <a:off x="838200" y="365125"/>
            <a:ext cx="10515600" cy="673261"/>
          </a:xfrm>
        </p:spPr>
        <p:txBody>
          <a:bodyPr>
            <a:normAutofit/>
          </a:bodyPr>
          <a:lstStyle/>
          <a:p>
            <a:r>
              <a:rPr lang="x-none" sz="3200" dirty="0">
                <a:solidFill>
                  <a:srgbClr val="691920"/>
                </a:solidFill>
                <a:latin typeface="Calibri" panose="020F0502020204030204" pitchFamily="34" charset="0"/>
                <a:cs typeface="Calibri" panose="020F0502020204030204" pitchFamily="34" charset="0"/>
              </a:rPr>
              <a:t> </a:t>
            </a:r>
            <a:r>
              <a:rPr lang="en-US" sz="3200" dirty="0" err="1">
                <a:solidFill>
                  <a:srgbClr val="691920"/>
                </a:solidFill>
                <a:latin typeface="Calibri" panose="020F0502020204030204" pitchFamily="34" charset="0"/>
                <a:cs typeface="Calibri" panose="020F0502020204030204" pitchFamily="34" charset="0"/>
              </a:rPr>
              <a:t>Particularități</a:t>
            </a:r>
            <a:r>
              <a:rPr lang="en-US" sz="3200" dirty="0">
                <a:solidFill>
                  <a:srgbClr val="691920"/>
                </a:solidFill>
                <a:latin typeface="Calibri" panose="020F0502020204030204" pitchFamily="34" charset="0"/>
                <a:cs typeface="Calibri" panose="020F0502020204030204" pitchFamily="34" charset="0"/>
              </a:rPr>
              <a:t> de diagnostic al </a:t>
            </a:r>
            <a:r>
              <a:rPr lang="en-US" sz="3200" dirty="0" err="1">
                <a:solidFill>
                  <a:srgbClr val="691920"/>
                </a:solidFill>
                <a:latin typeface="Calibri" panose="020F0502020204030204" pitchFamily="34" charset="0"/>
                <a:cs typeface="Calibri" panose="020F0502020204030204" pitchFamily="34" charset="0"/>
              </a:rPr>
              <a:t>patologie</a:t>
            </a:r>
            <a:r>
              <a:rPr lang="en-US" sz="3200" dirty="0">
                <a:solidFill>
                  <a:srgbClr val="691920"/>
                </a:solidFill>
                <a:latin typeface="Calibri" panose="020F0502020204030204" pitchFamily="34" charset="0"/>
                <a:cs typeface="Calibri" panose="020F0502020204030204" pitchFamily="34" charset="0"/>
              </a:rPr>
              <a:t> GT la </a:t>
            </a:r>
            <a:r>
              <a:rPr lang="en-US" sz="3200" dirty="0" err="1">
                <a:solidFill>
                  <a:srgbClr val="691920"/>
                </a:solidFill>
                <a:latin typeface="Calibri" panose="020F0502020204030204" pitchFamily="34" charset="0"/>
                <a:cs typeface="Calibri" panose="020F0502020204030204" pitchFamily="34" charset="0"/>
              </a:rPr>
              <a:t>vârstnici</a:t>
            </a:r>
            <a:endParaRPr lang="x-none" sz="3200" dirty="0"/>
          </a:p>
        </p:txBody>
      </p:sp>
      <p:sp>
        <p:nvSpPr>
          <p:cNvPr id="3" name="Content Placeholder 2">
            <a:extLst>
              <a:ext uri="{FF2B5EF4-FFF2-40B4-BE49-F238E27FC236}">
                <a16:creationId xmlns:a16="http://schemas.microsoft.com/office/drawing/2014/main" xmlns="" id="{8511C54A-6F32-5643-90E5-169B4E8D9615}"/>
              </a:ext>
            </a:extLst>
          </p:cNvPr>
          <p:cNvSpPr>
            <a:spLocks noGrp="1"/>
          </p:cNvSpPr>
          <p:nvPr>
            <p:ph idx="1"/>
          </p:nvPr>
        </p:nvSpPr>
        <p:spPr>
          <a:xfrm>
            <a:off x="838200" y="1253331"/>
            <a:ext cx="10515600" cy="5239544"/>
          </a:xfrm>
        </p:spPr>
        <p:txBody>
          <a:bodyPr>
            <a:normAutofit/>
          </a:bodyPr>
          <a:lstStyle/>
          <a:p>
            <a:endParaRPr lang="x-none" dirty="0"/>
          </a:p>
          <a:p>
            <a:endParaRPr lang="x-none" dirty="0"/>
          </a:p>
        </p:txBody>
      </p:sp>
      <p:sp>
        <p:nvSpPr>
          <p:cNvPr id="5" name="TextBox 4">
            <a:extLst>
              <a:ext uri="{FF2B5EF4-FFF2-40B4-BE49-F238E27FC236}">
                <a16:creationId xmlns:a16="http://schemas.microsoft.com/office/drawing/2014/main" xmlns="" id="{82360D54-40C8-7C47-9205-04AA30E7D6F3}"/>
              </a:ext>
            </a:extLst>
          </p:cNvPr>
          <p:cNvSpPr txBox="1"/>
          <p:nvPr/>
        </p:nvSpPr>
        <p:spPr>
          <a:xfrm>
            <a:off x="1308077" y="1343931"/>
            <a:ext cx="7954675" cy="400110"/>
          </a:xfrm>
          <a:prstGeom prst="rect">
            <a:avLst/>
          </a:prstGeom>
          <a:noFill/>
        </p:spPr>
        <p:txBody>
          <a:bodyPr wrap="square">
            <a:spAutoFit/>
          </a:bodyPr>
          <a:lstStyle/>
          <a:p>
            <a:r>
              <a:rPr lang="x-none" sz="2000" dirty="0"/>
              <a:t>Preparate farmaceutice care </a:t>
            </a:r>
            <a:r>
              <a:rPr lang="x-none" sz="2000" b="1" dirty="0">
                <a:solidFill>
                  <a:srgbClr val="691920"/>
                </a:solidFill>
              </a:rPr>
              <a:t>modifică funcția glandei tiroide </a:t>
            </a:r>
            <a:r>
              <a:rPr lang="x-none" sz="2000" dirty="0"/>
              <a:t>la vârstnici </a:t>
            </a:r>
          </a:p>
        </p:txBody>
      </p:sp>
      <p:graphicFrame>
        <p:nvGraphicFramePr>
          <p:cNvPr id="6" name="Table 4">
            <a:extLst>
              <a:ext uri="{FF2B5EF4-FFF2-40B4-BE49-F238E27FC236}">
                <a16:creationId xmlns:a16="http://schemas.microsoft.com/office/drawing/2014/main" xmlns="" id="{CACEDC2E-4499-874B-93C5-D4785D75C96D}"/>
              </a:ext>
            </a:extLst>
          </p:cNvPr>
          <p:cNvGraphicFramePr>
            <a:graphicFrameLocks noGrp="1"/>
          </p:cNvGraphicFramePr>
          <p:nvPr>
            <p:extLst/>
          </p:nvPr>
        </p:nvGraphicFramePr>
        <p:xfrm>
          <a:off x="1430906" y="1744041"/>
          <a:ext cx="7467788" cy="2203248"/>
        </p:xfrm>
        <a:graphic>
          <a:graphicData uri="http://schemas.openxmlformats.org/drawingml/2006/table">
            <a:tbl>
              <a:tblPr firstRow="1" bandRow="1">
                <a:tableStyleId>{5C22544A-7EE6-4342-B048-85BDC9FD1C3A}</a:tableStyleId>
              </a:tblPr>
              <a:tblGrid>
                <a:gridCol w="3733894">
                  <a:extLst>
                    <a:ext uri="{9D8B030D-6E8A-4147-A177-3AD203B41FA5}">
                      <a16:colId xmlns:a16="http://schemas.microsoft.com/office/drawing/2014/main" xmlns="" val="4138087253"/>
                    </a:ext>
                  </a:extLst>
                </a:gridCol>
                <a:gridCol w="3733894">
                  <a:extLst>
                    <a:ext uri="{9D8B030D-6E8A-4147-A177-3AD203B41FA5}">
                      <a16:colId xmlns:a16="http://schemas.microsoft.com/office/drawing/2014/main" xmlns="" val="1915396620"/>
                    </a:ext>
                  </a:extLst>
                </a:gridCol>
              </a:tblGrid>
              <a:tr h="360711">
                <a:tc>
                  <a:txBody>
                    <a:bodyPr/>
                    <a:lstStyle/>
                    <a:p>
                      <a:r>
                        <a:rPr lang="x-none" dirty="0"/>
                        <a:t>Hipertiroidie</a:t>
                      </a:r>
                    </a:p>
                  </a:txBody>
                  <a:tcPr/>
                </a:tc>
                <a:tc>
                  <a:txBody>
                    <a:bodyPr/>
                    <a:lstStyle/>
                    <a:p>
                      <a:r>
                        <a:rPr lang="x-none" dirty="0"/>
                        <a:t>Hipotiroidie</a:t>
                      </a:r>
                    </a:p>
                  </a:txBody>
                  <a:tcPr/>
                </a:tc>
                <a:extLst>
                  <a:ext uri="{0D108BD9-81ED-4DB2-BD59-A6C34878D82A}">
                    <a16:rowId xmlns:a16="http://schemas.microsoft.com/office/drawing/2014/main" xmlns="" val="1141571921"/>
                  </a:ext>
                </a:extLst>
              </a:tr>
              <a:tr h="1837488">
                <a:tc>
                  <a:txBody>
                    <a:bodyPr/>
                    <a:lstStyle/>
                    <a:p>
                      <a:r>
                        <a:rPr lang="x-none" dirty="0"/>
                        <a:t>Amiodaron</a:t>
                      </a:r>
                    </a:p>
                    <a:p>
                      <a:r>
                        <a:rPr lang="x-none" dirty="0"/>
                        <a:t>Iod (alge)</a:t>
                      </a:r>
                    </a:p>
                    <a:p>
                      <a:r>
                        <a:rPr lang="x-none" dirty="0"/>
                        <a:t>Substanțe de contrast</a:t>
                      </a:r>
                    </a:p>
                    <a:p>
                      <a:r>
                        <a:rPr lang="x-none" dirty="0"/>
                        <a:t>Alfa-interferon</a:t>
                      </a:r>
                    </a:p>
                    <a:p>
                      <a:r>
                        <a:rPr lang="x-none" dirty="0"/>
                        <a:t>Interleukina-2</a:t>
                      </a:r>
                    </a:p>
                  </a:txBody>
                  <a:tcPr/>
                </a:tc>
                <a:tc>
                  <a:txBody>
                    <a:bodyPr/>
                    <a:lstStyle/>
                    <a:p>
                      <a:r>
                        <a:rPr lang="x-none" dirty="0"/>
                        <a:t>Litiu</a:t>
                      </a:r>
                    </a:p>
                    <a:p>
                      <a:r>
                        <a:rPr lang="x-none" dirty="0"/>
                        <a:t>Amiodarona</a:t>
                      </a:r>
                    </a:p>
                    <a:p>
                      <a:r>
                        <a:rPr lang="x-none" dirty="0"/>
                        <a:t>Iod (alge)</a:t>
                      </a:r>
                    </a:p>
                    <a:p>
                      <a:r>
                        <a:rPr lang="x-none" dirty="0"/>
                        <a:t>Aminoglutetimid</a:t>
                      </a:r>
                    </a:p>
                    <a:p>
                      <a:r>
                        <a:rPr lang="x-none" dirty="0"/>
                        <a:t>Alfa-interferon</a:t>
                      </a:r>
                    </a:p>
                    <a:p>
                      <a:r>
                        <a:rPr lang="x-none" dirty="0"/>
                        <a:t>Interleukina-2</a:t>
                      </a:r>
                    </a:p>
                  </a:txBody>
                  <a:tcPr/>
                </a:tc>
                <a:extLst>
                  <a:ext uri="{0D108BD9-81ED-4DB2-BD59-A6C34878D82A}">
                    <a16:rowId xmlns:a16="http://schemas.microsoft.com/office/drawing/2014/main" xmlns="" val="276986628"/>
                  </a:ext>
                </a:extLst>
              </a:tr>
            </a:tbl>
          </a:graphicData>
        </a:graphic>
      </p:graphicFrame>
      <p:sp>
        <p:nvSpPr>
          <p:cNvPr id="4" name="TextBox 3">
            <a:extLst>
              <a:ext uri="{FF2B5EF4-FFF2-40B4-BE49-F238E27FC236}">
                <a16:creationId xmlns:a16="http://schemas.microsoft.com/office/drawing/2014/main" xmlns="" id="{FE8F669B-D0B9-7D4A-ACD2-38E6A2F0A5F6}"/>
              </a:ext>
            </a:extLst>
          </p:cNvPr>
          <p:cNvSpPr txBox="1"/>
          <p:nvPr/>
        </p:nvSpPr>
        <p:spPr>
          <a:xfrm>
            <a:off x="1308077" y="4122497"/>
            <a:ext cx="9452919" cy="2585323"/>
          </a:xfrm>
          <a:prstGeom prst="rect">
            <a:avLst/>
          </a:prstGeom>
          <a:noFill/>
        </p:spPr>
        <p:txBody>
          <a:bodyPr wrap="square" rtlCol="0">
            <a:spAutoFit/>
          </a:bodyPr>
          <a:lstStyle/>
          <a:p>
            <a:pPr marL="0" indent="0">
              <a:buNone/>
            </a:pPr>
            <a:r>
              <a:rPr lang="x-none" dirty="0"/>
              <a:t>Prevalența patologiei GT – de 2 ori mai frecventă decât la tineri. </a:t>
            </a:r>
          </a:p>
          <a:p>
            <a:pPr marL="0" indent="0">
              <a:buNone/>
            </a:pPr>
            <a:r>
              <a:rPr lang="x-none" dirty="0"/>
              <a:t>Unele studii demonstează 9% dintre vârsnicii spitalizați au patologie GT. </a:t>
            </a:r>
          </a:p>
          <a:p>
            <a:endParaRPr lang="x-none" dirty="0"/>
          </a:p>
          <a:p>
            <a:r>
              <a:rPr lang="x-none" dirty="0"/>
              <a:t>3-4% din vârstnici – </a:t>
            </a:r>
            <a:r>
              <a:rPr lang="x-none" b="1" dirty="0">
                <a:solidFill>
                  <a:srgbClr val="691920"/>
                </a:solidFill>
              </a:rPr>
              <a:t>hipertiroidism</a:t>
            </a:r>
          </a:p>
          <a:p>
            <a:r>
              <a:rPr lang="x-none" dirty="0"/>
              <a:t>3-4% din vârstnici – </a:t>
            </a:r>
            <a:r>
              <a:rPr lang="x-none" b="1" dirty="0">
                <a:solidFill>
                  <a:srgbClr val="691920"/>
                </a:solidFill>
              </a:rPr>
              <a:t>hipotiroidism</a:t>
            </a:r>
          </a:p>
          <a:p>
            <a:r>
              <a:rPr lang="x-none" dirty="0"/>
              <a:t>4-14% - </a:t>
            </a:r>
            <a:r>
              <a:rPr lang="x-none" b="1" dirty="0">
                <a:solidFill>
                  <a:srgbClr val="691920"/>
                </a:solidFill>
              </a:rPr>
              <a:t>hipotiroidism subclinic</a:t>
            </a:r>
          </a:p>
          <a:p>
            <a:endParaRPr lang="x-none" dirty="0"/>
          </a:p>
          <a:p>
            <a:r>
              <a:rPr lang="x-none" dirty="0"/>
              <a:t>Fenomenul efectului iod-bazedow – hipertiroidism iod indus– devine mai comună din cauza expunerii la substanțe de contrast – produce hipertiroidii tranzitorii </a:t>
            </a:r>
          </a:p>
        </p:txBody>
      </p:sp>
    </p:spTree>
    <p:extLst>
      <p:ext uri="{BB962C8B-B14F-4D97-AF65-F5344CB8AC3E}">
        <p14:creationId xmlns:p14="http://schemas.microsoft.com/office/powerpoint/2010/main" val="2149170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795130" y="343285"/>
            <a:ext cx="10853531" cy="1128810"/>
          </a:xfrm>
        </p:spPr>
        <p:txBody>
          <a:bodyPr>
            <a:noAutofit/>
          </a:bodyPr>
          <a:lstStyle/>
          <a:p>
            <a:pPr algn="l">
              <a:lnSpc>
                <a:spcPct val="100000"/>
              </a:lnSpc>
            </a:pPr>
            <a:r>
              <a:rPr lang="en-US" sz="3200" b="1" dirty="0" err="1" smtClean="0">
                <a:solidFill>
                  <a:srgbClr val="002060"/>
                </a:solidFill>
                <a:latin typeface="+mn-lt"/>
              </a:rPr>
              <a:t>Conferin</a:t>
            </a:r>
            <a:r>
              <a:rPr lang="ro-MD" sz="3200" b="1" dirty="0" smtClean="0">
                <a:solidFill>
                  <a:srgbClr val="002060"/>
                </a:solidFill>
                <a:latin typeface="+mn-lt"/>
              </a:rPr>
              <a:t>ța științifică: </a:t>
            </a:r>
            <a:br>
              <a:rPr lang="ro-MD" sz="3200" b="1" dirty="0" smtClean="0">
                <a:solidFill>
                  <a:srgbClr val="002060"/>
                </a:solidFill>
                <a:latin typeface="+mn-lt"/>
              </a:rPr>
            </a:br>
            <a:r>
              <a:rPr lang="ro-MD" sz="3200" b="1" i="1" dirty="0" smtClean="0">
                <a:solidFill>
                  <a:srgbClr val="002060"/>
                </a:solidFill>
              </a:rPr>
              <a:t>”Disfuncția tiroidiană – abordarea interdisciplinară ”</a:t>
            </a:r>
          </a:p>
        </p:txBody>
      </p:sp>
      <p:sp>
        <p:nvSpPr>
          <p:cNvPr id="7" name="Объект 9"/>
          <p:cNvSpPr txBox="1">
            <a:spLocks/>
          </p:cNvSpPr>
          <p:nvPr/>
        </p:nvSpPr>
        <p:spPr>
          <a:xfrm>
            <a:off x="795130" y="1885259"/>
            <a:ext cx="10515600" cy="46447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US" sz="2000" dirty="0" smtClean="0"/>
              <a:t>14.00 – 14.20 </a:t>
            </a:r>
            <a:r>
              <a:rPr lang="ro-MD" sz="2000" b="1" dirty="0" smtClean="0"/>
              <a:t>Particularitătile de vârstă ale patologiei tiroidiene </a:t>
            </a:r>
            <a:r>
              <a:rPr lang="en-US" sz="2000" dirty="0" smtClean="0"/>
              <a:t>– Natalia </a:t>
            </a:r>
            <a:r>
              <a:rPr lang="en-US" sz="2000" dirty="0" err="1" smtClean="0"/>
              <a:t>Porcereanu</a:t>
            </a:r>
            <a:endParaRPr lang="en-US" sz="2000" dirty="0" smtClean="0"/>
          </a:p>
          <a:p>
            <a:pPr algn="l">
              <a:lnSpc>
                <a:spcPct val="150000"/>
              </a:lnSpc>
            </a:pPr>
            <a:r>
              <a:rPr lang="en-US" sz="2000" dirty="0" smtClean="0"/>
              <a:t>14.20 - 14.40 </a:t>
            </a:r>
            <a:r>
              <a:rPr lang="en-US" sz="2000" b="1" dirty="0" err="1" smtClean="0"/>
              <a:t>Manifestările</a:t>
            </a:r>
            <a:r>
              <a:rPr lang="en-US" sz="2000" b="1" dirty="0" smtClean="0"/>
              <a:t> </a:t>
            </a:r>
            <a:r>
              <a:rPr lang="en-US" sz="2000" b="1" dirty="0" err="1" smtClean="0"/>
              <a:t>cardiovasculare</a:t>
            </a:r>
            <a:r>
              <a:rPr lang="en-US" sz="2000" b="1" dirty="0" smtClean="0"/>
              <a:t> </a:t>
            </a:r>
            <a:r>
              <a:rPr lang="en-US" sz="2000" b="1" dirty="0" err="1" smtClean="0"/>
              <a:t>în</a:t>
            </a:r>
            <a:r>
              <a:rPr lang="en-US" sz="2000" b="1" dirty="0" smtClean="0"/>
              <a:t> </a:t>
            </a:r>
            <a:r>
              <a:rPr lang="en-US" sz="2000" b="1" dirty="0" err="1" smtClean="0"/>
              <a:t>patologiile</a:t>
            </a:r>
            <a:r>
              <a:rPr lang="en-US" sz="2000" b="1" dirty="0" smtClean="0"/>
              <a:t> </a:t>
            </a:r>
            <a:r>
              <a:rPr lang="en-US" sz="2000" b="1" dirty="0" err="1" smtClean="0"/>
              <a:t>tiroidiene</a:t>
            </a:r>
            <a:r>
              <a:rPr lang="en-US" sz="2000" b="1" dirty="0" smtClean="0"/>
              <a:t> </a:t>
            </a:r>
            <a:r>
              <a:rPr lang="en-US" sz="2000" dirty="0" smtClean="0"/>
              <a:t>– Vera </a:t>
            </a:r>
            <a:r>
              <a:rPr lang="en-US" sz="2000" dirty="0" err="1" smtClean="0"/>
              <a:t>Morari</a:t>
            </a:r>
            <a:endParaRPr lang="en-US" sz="2000" dirty="0" smtClean="0"/>
          </a:p>
          <a:p>
            <a:pPr algn="l">
              <a:lnSpc>
                <a:spcPct val="150000"/>
              </a:lnSpc>
            </a:pPr>
            <a:r>
              <a:rPr lang="en-US" sz="2000" dirty="0" smtClean="0"/>
              <a:t>14.40 – 15.00 </a:t>
            </a:r>
            <a:r>
              <a:rPr lang="en-US" sz="2000" b="1" dirty="0" err="1" smtClean="0"/>
              <a:t>Dislipidemiile</a:t>
            </a:r>
            <a:r>
              <a:rPr lang="en-US" sz="2000" b="1" dirty="0" smtClean="0"/>
              <a:t> </a:t>
            </a:r>
            <a:r>
              <a:rPr lang="en-US" sz="2000" b="1" dirty="0" err="1" smtClean="0"/>
              <a:t>în</a:t>
            </a:r>
            <a:r>
              <a:rPr lang="en-US" sz="2000" b="1" dirty="0" smtClean="0"/>
              <a:t> </a:t>
            </a:r>
            <a:r>
              <a:rPr lang="en-US" sz="2000" b="1" dirty="0" err="1" smtClean="0"/>
              <a:t>disfuncțiile</a:t>
            </a:r>
            <a:r>
              <a:rPr lang="en-US" sz="2000" b="1" dirty="0" smtClean="0"/>
              <a:t> </a:t>
            </a:r>
            <a:r>
              <a:rPr lang="en-US" sz="2000" b="1" dirty="0" err="1" smtClean="0"/>
              <a:t>tiroidiene</a:t>
            </a:r>
            <a:r>
              <a:rPr lang="en-US" sz="2000" b="1" dirty="0" smtClean="0"/>
              <a:t> </a:t>
            </a:r>
            <a:r>
              <a:rPr lang="en-US" sz="2000" dirty="0" smtClean="0"/>
              <a:t>– Dora </a:t>
            </a:r>
            <a:r>
              <a:rPr lang="en-US" sz="2000" dirty="0" err="1" smtClean="0"/>
              <a:t>Terenti</a:t>
            </a:r>
            <a:endParaRPr lang="en-US" sz="2000" dirty="0" smtClean="0"/>
          </a:p>
          <a:p>
            <a:pPr algn="l">
              <a:lnSpc>
                <a:spcPct val="150000"/>
              </a:lnSpc>
            </a:pPr>
            <a:r>
              <a:rPr lang="en-US" sz="2000" dirty="0" smtClean="0"/>
              <a:t>15.00 - 15.20</a:t>
            </a:r>
            <a:r>
              <a:rPr lang="ro-MD" sz="2000" dirty="0" smtClean="0"/>
              <a:t> </a:t>
            </a:r>
            <a:r>
              <a:rPr lang="en-US" sz="2000" b="1" dirty="0" err="1" smtClean="0"/>
              <a:t>Patologia</a:t>
            </a:r>
            <a:r>
              <a:rPr lang="en-US" sz="2000" b="1" dirty="0" smtClean="0"/>
              <a:t> </a:t>
            </a:r>
            <a:r>
              <a:rPr lang="en-US" sz="2000" b="1" dirty="0" err="1" smtClean="0"/>
              <a:t>tiroidiană</a:t>
            </a:r>
            <a:r>
              <a:rPr lang="en-US" sz="2000" b="1" dirty="0" smtClean="0"/>
              <a:t> </a:t>
            </a:r>
            <a:r>
              <a:rPr lang="en-US" sz="2000" b="1" dirty="0" err="1" smtClean="0"/>
              <a:t>și</a:t>
            </a:r>
            <a:r>
              <a:rPr lang="en-US" sz="2000" b="1" dirty="0" smtClean="0"/>
              <a:t> </a:t>
            </a:r>
            <a:r>
              <a:rPr lang="en-US" sz="2000" b="1" dirty="0" err="1" smtClean="0"/>
              <a:t>funcția</a:t>
            </a:r>
            <a:r>
              <a:rPr lang="en-US" sz="2000" b="1" dirty="0" smtClean="0"/>
              <a:t> </a:t>
            </a:r>
            <a:r>
              <a:rPr lang="en-US" sz="2000" b="1" dirty="0" err="1" smtClean="0"/>
              <a:t>ficatului</a:t>
            </a:r>
            <a:r>
              <a:rPr lang="ro-MD" sz="2000" b="1" dirty="0" smtClean="0"/>
              <a:t> </a:t>
            </a:r>
            <a:r>
              <a:rPr lang="ro-MD" sz="2000" dirty="0" smtClean="0"/>
              <a:t>– Felicia Darii</a:t>
            </a:r>
          </a:p>
          <a:p>
            <a:pPr algn="l">
              <a:lnSpc>
                <a:spcPct val="150000"/>
              </a:lnSpc>
            </a:pPr>
            <a:r>
              <a:rPr lang="en-US" sz="2000" dirty="0" smtClean="0"/>
              <a:t>15.20 – 15.40 </a:t>
            </a:r>
            <a:r>
              <a:rPr lang="en-US" sz="2000" b="1" dirty="0" err="1" smtClean="0"/>
              <a:t>Depresia</a:t>
            </a:r>
            <a:r>
              <a:rPr lang="en-US" sz="2000" b="1" dirty="0" smtClean="0"/>
              <a:t> </a:t>
            </a:r>
            <a:r>
              <a:rPr lang="en-US" sz="2000" b="1" dirty="0" err="1" smtClean="0"/>
              <a:t>și</a:t>
            </a:r>
            <a:r>
              <a:rPr lang="en-US" sz="2000" b="1" dirty="0" smtClean="0"/>
              <a:t> </a:t>
            </a:r>
            <a:r>
              <a:rPr lang="en-US" sz="2000" b="1" dirty="0" err="1" smtClean="0"/>
              <a:t>tiroida</a:t>
            </a:r>
            <a:r>
              <a:rPr lang="en-US" sz="2000" b="1" dirty="0" smtClean="0"/>
              <a:t> </a:t>
            </a:r>
            <a:r>
              <a:rPr lang="en-US" sz="2000" dirty="0" smtClean="0"/>
              <a:t>– Inga </a:t>
            </a:r>
            <a:r>
              <a:rPr lang="en-US" sz="2000" dirty="0" err="1" smtClean="0"/>
              <a:t>Cebotari</a:t>
            </a:r>
            <a:endParaRPr lang="en-US" sz="2000" dirty="0" smtClean="0"/>
          </a:p>
          <a:p>
            <a:pPr algn="l">
              <a:lnSpc>
                <a:spcPct val="150000"/>
              </a:lnSpc>
            </a:pPr>
            <a:r>
              <a:rPr lang="en-US" sz="2000" dirty="0" smtClean="0"/>
              <a:t>15.40 - 16.00</a:t>
            </a:r>
            <a:r>
              <a:rPr lang="ro-MD" sz="2000" dirty="0" smtClean="0"/>
              <a:t> </a:t>
            </a:r>
            <a:r>
              <a:rPr lang="en-US" sz="2000" b="1" dirty="0" err="1" smtClean="0"/>
              <a:t>Regimul</a:t>
            </a:r>
            <a:r>
              <a:rPr lang="en-US" sz="2000" b="1" dirty="0" smtClean="0"/>
              <a:t> </a:t>
            </a:r>
            <a:r>
              <a:rPr lang="en-US" sz="2000" b="1" dirty="0" err="1" smtClean="0"/>
              <a:t>alimentar</a:t>
            </a:r>
            <a:r>
              <a:rPr lang="en-US" sz="2000" b="1" dirty="0" smtClean="0"/>
              <a:t> </a:t>
            </a:r>
            <a:r>
              <a:rPr lang="ro-MD" sz="2000" b="1" dirty="0" smtClean="0"/>
              <a:t>și tiroida – </a:t>
            </a:r>
            <a:r>
              <a:rPr lang="ro-MD" sz="2000" dirty="0" smtClean="0"/>
              <a:t>Veronica Cernelev</a:t>
            </a:r>
            <a:endParaRPr lang="en-US" sz="2000" dirty="0" smtClean="0"/>
          </a:p>
          <a:p>
            <a:pPr algn="l">
              <a:lnSpc>
                <a:spcPct val="150000"/>
              </a:lnSpc>
            </a:pPr>
            <a:r>
              <a:rPr lang="ro-MD" sz="2000" dirty="0" smtClean="0"/>
              <a:t> </a:t>
            </a:r>
            <a:r>
              <a:rPr lang="en-US" sz="2000" dirty="0" smtClean="0"/>
              <a:t>16.00 – 16.20</a:t>
            </a:r>
            <a:r>
              <a:rPr lang="ro-MD" sz="2000" dirty="0" smtClean="0"/>
              <a:t> </a:t>
            </a:r>
            <a:r>
              <a:rPr lang="en-US" sz="2000" b="1" dirty="0" err="1" smtClean="0"/>
              <a:t>Funcția</a:t>
            </a:r>
            <a:r>
              <a:rPr lang="en-US" sz="2000" b="1" dirty="0" smtClean="0"/>
              <a:t> </a:t>
            </a:r>
            <a:r>
              <a:rPr lang="en-US" sz="2000" b="1" dirty="0" err="1" smtClean="0"/>
              <a:t>reproductivă</a:t>
            </a:r>
            <a:r>
              <a:rPr lang="en-US" sz="2000" b="1" dirty="0" smtClean="0"/>
              <a:t> </a:t>
            </a:r>
            <a:r>
              <a:rPr lang="ro-MD" sz="2000" b="1" dirty="0" smtClean="0"/>
              <a:t>și tiroida </a:t>
            </a:r>
            <a:r>
              <a:rPr lang="ro-MD" sz="2000" dirty="0" smtClean="0"/>
              <a:t>– Zinaida Alexa</a:t>
            </a:r>
            <a:endParaRPr lang="en-US" sz="2000" dirty="0" smtClean="0"/>
          </a:p>
          <a:p>
            <a:pPr algn="l">
              <a:lnSpc>
                <a:spcPct val="100000"/>
              </a:lnSpc>
            </a:pPr>
            <a:endParaRPr lang="en-US" sz="2000" dirty="0"/>
          </a:p>
        </p:txBody>
      </p:sp>
      <p:pic>
        <p:nvPicPr>
          <p:cNvPr id="8" name="Рисунок 7"/>
          <p:cNvPicPr>
            <a:picLocks noChangeAspect="1"/>
          </p:cNvPicPr>
          <p:nvPr/>
        </p:nvPicPr>
        <p:blipFill>
          <a:blip r:embed="rId2"/>
          <a:stretch>
            <a:fillRect/>
          </a:stretch>
        </p:blipFill>
        <p:spPr>
          <a:xfrm>
            <a:off x="9894738" y="237738"/>
            <a:ext cx="1876506" cy="1563755"/>
          </a:xfrm>
          <a:prstGeom prst="rect">
            <a:avLst/>
          </a:prstGeom>
        </p:spPr>
      </p:pic>
    </p:spTree>
    <p:extLst>
      <p:ext uri="{BB962C8B-B14F-4D97-AF65-F5344CB8AC3E}">
        <p14:creationId xmlns:p14="http://schemas.microsoft.com/office/powerpoint/2010/main" val="27800000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E580CA-38DC-B14D-B443-F50EEFE3394B}"/>
              </a:ext>
            </a:extLst>
          </p:cNvPr>
          <p:cNvSpPr>
            <a:spLocks noGrp="1"/>
          </p:cNvSpPr>
          <p:nvPr>
            <p:ph type="title"/>
          </p:nvPr>
        </p:nvSpPr>
        <p:spPr>
          <a:xfrm>
            <a:off x="838200" y="159057"/>
            <a:ext cx="10515600" cy="849526"/>
          </a:xfrm>
        </p:spPr>
        <p:txBody>
          <a:bodyPr>
            <a:normAutofit/>
          </a:bodyPr>
          <a:lstStyle/>
          <a:p>
            <a:r>
              <a:rPr lang="x-none" sz="3200" dirty="0">
                <a:solidFill>
                  <a:srgbClr val="691920"/>
                </a:solidFill>
                <a:latin typeface="Calibri" panose="020F0502020204030204" pitchFamily="34" charset="0"/>
                <a:cs typeface="Calibri" panose="020F0502020204030204" pitchFamily="34" charset="0"/>
              </a:rPr>
              <a:t>Hipertiroidismul  la vârstnici</a:t>
            </a:r>
            <a:endParaRPr lang="x-none" sz="3200" dirty="0"/>
          </a:p>
        </p:txBody>
      </p:sp>
      <p:sp>
        <p:nvSpPr>
          <p:cNvPr id="3" name="Content Placeholder 2">
            <a:extLst>
              <a:ext uri="{FF2B5EF4-FFF2-40B4-BE49-F238E27FC236}">
                <a16:creationId xmlns:a16="http://schemas.microsoft.com/office/drawing/2014/main" xmlns="" id="{8511C54A-6F32-5643-90E5-169B4E8D9615}"/>
              </a:ext>
            </a:extLst>
          </p:cNvPr>
          <p:cNvSpPr>
            <a:spLocks noGrp="1"/>
          </p:cNvSpPr>
          <p:nvPr>
            <p:ph sz="half" idx="1"/>
          </p:nvPr>
        </p:nvSpPr>
        <p:spPr>
          <a:xfrm>
            <a:off x="300251" y="1156885"/>
            <a:ext cx="5795749" cy="4351338"/>
          </a:xfrm>
        </p:spPr>
        <p:txBody>
          <a:bodyPr>
            <a:noAutofit/>
          </a:bodyPr>
          <a:lstStyle/>
          <a:p>
            <a:r>
              <a:rPr lang="x-none" sz="1600" b="1" dirty="0">
                <a:solidFill>
                  <a:srgbClr val="691920"/>
                </a:solidFill>
              </a:rPr>
              <a:t>Boala Graves </a:t>
            </a:r>
            <a:r>
              <a:rPr lang="x-none" sz="1600" dirty="0"/>
              <a:t>– descrește – dar rămâne principala cauză a tireotoxicozei  </a:t>
            </a:r>
          </a:p>
          <a:p>
            <a:r>
              <a:rPr lang="x-none" sz="1600" b="1" dirty="0">
                <a:solidFill>
                  <a:srgbClr val="691920"/>
                </a:solidFill>
              </a:rPr>
              <a:t>Noduli tireotoxici </a:t>
            </a:r>
            <a:r>
              <a:rPr lang="x-none" sz="1600" dirty="0"/>
              <a:t>– crește incidența</a:t>
            </a:r>
          </a:p>
          <a:p>
            <a:r>
              <a:rPr lang="en-US" sz="1600" dirty="0"/>
              <a:t>Hi</a:t>
            </a:r>
            <a:r>
              <a:rPr lang="x-none" sz="1600" dirty="0"/>
              <a:t>pertriroidism la un pacient cu patologie preexistentă coronariană si de conducere – manifestat prin FA, IC </a:t>
            </a:r>
            <a:r>
              <a:rPr lang="en-US" sz="1600" dirty="0"/>
              <a:t>c</a:t>
            </a:r>
            <a:r>
              <a:rPr lang="x-none" sz="1600" dirty="0"/>
              <a:t>ongestiva, angina, IMA.</a:t>
            </a:r>
          </a:p>
          <a:p>
            <a:r>
              <a:rPr lang="x-none" sz="1600" dirty="0"/>
              <a:t>Pacientul cu BCV: confuzie, depresie, apatie.</a:t>
            </a:r>
          </a:p>
          <a:p>
            <a:r>
              <a:rPr lang="x-none" sz="1600" dirty="0"/>
              <a:t>Simptome gastrointestinale – diferă de cele prezente la tineri – din cauza constipatiei; anorexie, scadere ponderală. </a:t>
            </a:r>
          </a:p>
          <a:p>
            <a:r>
              <a:rPr lang="x-none" sz="1600" dirty="0"/>
              <a:t>Din cauza degenerării nodului sinusal, modificărilor fibrotice în sistemul de conducere intracardiac – vârstnici mai rar fac palpitații. </a:t>
            </a:r>
          </a:p>
          <a:p>
            <a:r>
              <a:rPr lang="x-none" sz="1600" b="1" dirty="0">
                <a:solidFill>
                  <a:schemeClr val="accent5">
                    <a:lumMod val="50000"/>
                  </a:schemeClr>
                </a:solidFill>
              </a:rPr>
              <a:t>Modificări clinice </a:t>
            </a:r>
            <a:r>
              <a:rPr lang="x-none" sz="1600" dirty="0"/>
              <a:t>specifice vârstnicilor: tahicardia de repaos este rar, tiroida de dimensiuni normale, sau nu se palpează, lagoftalm nu este specific. Oftalmopatia in GDT se intalneste mai rar.</a:t>
            </a:r>
          </a:p>
          <a:p>
            <a:r>
              <a:rPr lang="x-none" sz="1600" b="1" dirty="0">
                <a:solidFill>
                  <a:schemeClr val="accent5">
                    <a:lumMod val="50000"/>
                  </a:schemeClr>
                </a:solidFill>
              </a:rPr>
              <a:t>Simptomele sugestive </a:t>
            </a:r>
            <a:r>
              <a:rPr lang="x-none" sz="1600" dirty="0"/>
              <a:t>pentru tireotoxicoza la vârstnic: tranzit intestinal accelerat, reducere ponderală necătând la apetitul păstrat,  tremor fin al mâinilor, retractia pleoapelor, transpiratie excesivă.</a:t>
            </a:r>
          </a:p>
          <a:p>
            <a:endParaRPr lang="x-none" sz="1600" dirty="0"/>
          </a:p>
        </p:txBody>
      </p:sp>
      <p:sp>
        <p:nvSpPr>
          <p:cNvPr id="4" name="Content Placeholder 3">
            <a:extLst>
              <a:ext uri="{FF2B5EF4-FFF2-40B4-BE49-F238E27FC236}">
                <a16:creationId xmlns:a16="http://schemas.microsoft.com/office/drawing/2014/main" xmlns="" id="{8F0506F8-62B6-575B-E48B-589E2A123E8B}"/>
              </a:ext>
            </a:extLst>
          </p:cNvPr>
          <p:cNvSpPr>
            <a:spLocks noGrp="1"/>
          </p:cNvSpPr>
          <p:nvPr>
            <p:ph sz="half" idx="2"/>
          </p:nvPr>
        </p:nvSpPr>
        <p:spPr>
          <a:xfrm>
            <a:off x="6376916" y="1156885"/>
            <a:ext cx="5181600" cy="4351338"/>
          </a:xfrm>
        </p:spPr>
        <p:txBody>
          <a:bodyPr>
            <a:normAutofit/>
          </a:bodyPr>
          <a:lstStyle/>
          <a:p>
            <a:r>
              <a:rPr lang="ro-RO" sz="1600" dirty="0"/>
              <a:t>Terapia simptomatica – beta-blocate</a:t>
            </a:r>
          </a:p>
          <a:p>
            <a:r>
              <a:rPr lang="ro-RO" sz="1600" dirty="0"/>
              <a:t>Iod radioactiv – terapia de </a:t>
            </a:r>
            <a:r>
              <a:rPr lang="ro-RO" sz="1600" dirty="0" err="1"/>
              <a:t>elecție</a:t>
            </a:r>
            <a:endParaRPr lang="ro-RO" sz="1600" dirty="0"/>
          </a:p>
          <a:p>
            <a:r>
              <a:rPr lang="ro-RO" sz="1600" dirty="0"/>
              <a:t>ATS – utilizate anterior iodului radioactiv – pentru a obține </a:t>
            </a:r>
            <a:r>
              <a:rPr lang="ro-RO" sz="1600" dirty="0" err="1"/>
              <a:t>eutiroidie</a:t>
            </a:r>
            <a:r>
              <a:rPr lang="ro-RO" sz="1600" dirty="0"/>
              <a:t>, pentru a evita </a:t>
            </a:r>
            <a:r>
              <a:rPr lang="ro-RO" sz="1600" dirty="0" err="1"/>
              <a:t>tioridita</a:t>
            </a:r>
            <a:r>
              <a:rPr lang="ro-RO" sz="1600" dirty="0"/>
              <a:t> indusa de </a:t>
            </a:r>
            <a:r>
              <a:rPr lang="ro-RO" sz="1600" dirty="0" err="1"/>
              <a:t>radiatie</a:t>
            </a:r>
            <a:r>
              <a:rPr lang="ro-RO" sz="1600" dirty="0"/>
              <a:t> </a:t>
            </a:r>
          </a:p>
          <a:p>
            <a:r>
              <a:rPr lang="ro-RO" sz="1600" dirty="0" err="1"/>
              <a:t>Dupa</a:t>
            </a:r>
            <a:r>
              <a:rPr lang="ro-RO" sz="1600" dirty="0"/>
              <a:t> terapia cu iod – </a:t>
            </a:r>
            <a:r>
              <a:rPr lang="ro-RO" sz="1600" dirty="0" err="1"/>
              <a:t>eutiroidie</a:t>
            </a:r>
            <a:r>
              <a:rPr lang="ro-RO" sz="1600" dirty="0"/>
              <a:t> peste 6-8 săptămâni; Hipotiroidie – la 80% din pacienți – supraveghere atentă in dinamica.</a:t>
            </a:r>
          </a:p>
          <a:p>
            <a:r>
              <a:rPr lang="ro-RO" sz="1600" dirty="0"/>
              <a:t>Hipertiroidismul tratat  – reducerea </a:t>
            </a:r>
            <a:r>
              <a:rPr lang="ro-RO" sz="1600" dirty="0" err="1"/>
              <a:t>clearence</a:t>
            </a:r>
            <a:r>
              <a:rPr lang="ro-RO" sz="1600" dirty="0"/>
              <a:t>-ului metabolic al </a:t>
            </a:r>
            <a:r>
              <a:rPr lang="ro-RO" sz="1600" dirty="0" err="1"/>
              <a:t>medicatiei</a:t>
            </a:r>
            <a:r>
              <a:rPr lang="ro-RO" sz="1600" dirty="0"/>
              <a:t> cronice –  necesită ajustare.  </a:t>
            </a:r>
            <a:endParaRPr lang="x-none" sz="1600" dirty="0"/>
          </a:p>
          <a:p>
            <a:endParaRPr lang="x-none" sz="1600" dirty="0"/>
          </a:p>
        </p:txBody>
      </p:sp>
      <p:pic>
        <p:nvPicPr>
          <p:cNvPr id="5" name="Picture 2" descr="Figure 2. Anterior global views of Tc-99m pertechnetate thyroid scintigraphy">
            <a:extLst>
              <a:ext uri="{FF2B5EF4-FFF2-40B4-BE49-F238E27FC236}">
                <a16:creationId xmlns:a16="http://schemas.microsoft.com/office/drawing/2014/main" xmlns="" id="{81104036-74DE-1DF7-C6D2-B739416B1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916" y="4282116"/>
            <a:ext cx="5630459" cy="2452213"/>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1835502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E580CA-38DC-B14D-B443-F50EEFE3394B}"/>
              </a:ext>
            </a:extLst>
          </p:cNvPr>
          <p:cNvSpPr>
            <a:spLocks noGrp="1"/>
          </p:cNvSpPr>
          <p:nvPr>
            <p:ph type="title"/>
          </p:nvPr>
        </p:nvSpPr>
        <p:spPr>
          <a:xfrm>
            <a:off x="838200" y="159057"/>
            <a:ext cx="10515600" cy="849526"/>
          </a:xfrm>
        </p:spPr>
        <p:txBody>
          <a:bodyPr>
            <a:normAutofit/>
          </a:bodyPr>
          <a:lstStyle/>
          <a:p>
            <a:r>
              <a:rPr lang="en-US" sz="3200" dirty="0" err="1">
                <a:solidFill>
                  <a:srgbClr val="691920"/>
                </a:solidFill>
                <a:latin typeface="Calibri" panose="020F0502020204030204" pitchFamily="34" charset="0"/>
                <a:cs typeface="Calibri" panose="020F0502020204030204" pitchFamily="34" charset="0"/>
              </a:rPr>
              <a:t>Hipotiroidismul</a:t>
            </a:r>
            <a:r>
              <a:rPr lang="en-US" sz="3200" dirty="0">
                <a:solidFill>
                  <a:srgbClr val="691920"/>
                </a:solidFill>
                <a:latin typeface="Calibri" panose="020F0502020204030204" pitchFamily="34" charset="0"/>
                <a:cs typeface="Calibri" panose="020F0502020204030204" pitchFamily="34" charset="0"/>
              </a:rPr>
              <a:t> la </a:t>
            </a:r>
            <a:r>
              <a:rPr lang="en-US" sz="3200" dirty="0" err="1">
                <a:solidFill>
                  <a:srgbClr val="691920"/>
                </a:solidFill>
                <a:latin typeface="Calibri" panose="020F0502020204030204" pitchFamily="34" charset="0"/>
                <a:cs typeface="Calibri" panose="020F0502020204030204" pitchFamily="34" charset="0"/>
              </a:rPr>
              <a:t>vârstnici</a:t>
            </a:r>
            <a:endParaRPr lang="x-none" sz="3200" dirty="0"/>
          </a:p>
        </p:txBody>
      </p:sp>
      <p:sp>
        <p:nvSpPr>
          <p:cNvPr id="3" name="Content Placeholder 2">
            <a:extLst>
              <a:ext uri="{FF2B5EF4-FFF2-40B4-BE49-F238E27FC236}">
                <a16:creationId xmlns:a16="http://schemas.microsoft.com/office/drawing/2014/main" xmlns="" id="{8511C54A-6F32-5643-90E5-169B4E8D9615}"/>
              </a:ext>
            </a:extLst>
          </p:cNvPr>
          <p:cNvSpPr>
            <a:spLocks noGrp="1"/>
          </p:cNvSpPr>
          <p:nvPr>
            <p:ph sz="half" idx="1"/>
          </p:nvPr>
        </p:nvSpPr>
        <p:spPr>
          <a:xfrm>
            <a:off x="300251" y="1008583"/>
            <a:ext cx="6866668" cy="4351338"/>
          </a:xfrm>
        </p:spPr>
        <p:txBody>
          <a:bodyPr>
            <a:noAutofit/>
          </a:bodyPr>
          <a:lstStyle/>
          <a:p>
            <a:pPr>
              <a:lnSpc>
                <a:spcPct val="100000"/>
              </a:lnSpc>
              <a:spcBef>
                <a:spcPts val="400"/>
              </a:spcBef>
            </a:pPr>
            <a:r>
              <a:rPr lang="ro-RO" sz="1600" dirty="0"/>
              <a:t>Fața păstoasă, </a:t>
            </a:r>
            <a:r>
              <a:rPr lang="ro-RO" sz="1600" dirty="0" err="1"/>
              <a:t>edemațiată</a:t>
            </a:r>
            <a:r>
              <a:rPr lang="ro-RO" sz="1600" dirty="0"/>
              <a:t>, reflexe abolite</a:t>
            </a:r>
          </a:p>
          <a:p>
            <a:pPr>
              <a:lnSpc>
                <a:spcPct val="100000"/>
              </a:lnSpc>
              <a:spcBef>
                <a:spcPts val="400"/>
              </a:spcBef>
            </a:pPr>
            <a:r>
              <a:rPr lang="ro-RO" sz="1600" dirty="0"/>
              <a:t>4:1000 femei</a:t>
            </a:r>
          </a:p>
          <a:p>
            <a:pPr>
              <a:lnSpc>
                <a:spcPct val="100000"/>
              </a:lnSpc>
              <a:spcBef>
                <a:spcPts val="400"/>
              </a:spcBef>
            </a:pPr>
            <a:r>
              <a:rPr lang="ro-RO" sz="1600" dirty="0"/>
              <a:t>1:1000 </a:t>
            </a:r>
            <a:r>
              <a:rPr lang="ro-RO" sz="1600" dirty="0" err="1"/>
              <a:t>barbați</a:t>
            </a:r>
            <a:endParaRPr lang="ro-RO" sz="1600" dirty="0"/>
          </a:p>
          <a:p>
            <a:pPr>
              <a:lnSpc>
                <a:spcPct val="100000"/>
              </a:lnSpc>
              <a:spcBef>
                <a:spcPts val="400"/>
              </a:spcBef>
            </a:pPr>
            <a:r>
              <a:rPr lang="ro-RO" sz="1600" dirty="0"/>
              <a:t>10% femei peste 60 ani și 3% bărbații peste 60 ani</a:t>
            </a:r>
          </a:p>
          <a:p>
            <a:pPr>
              <a:lnSpc>
                <a:spcPct val="100000"/>
              </a:lnSpc>
              <a:spcBef>
                <a:spcPts val="400"/>
              </a:spcBef>
            </a:pPr>
            <a:r>
              <a:rPr lang="ro-RO" sz="1600" dirty="0"/>
              <a:t>ATPO + hipotiroidism </a:t>
            </a:r>
            <a:r>
              <a:rPr lang="ro-RO" sz="1600" dirty="0" err="1"/>
              <a:t>subclinic</a:t>
            </a:r>
            <a:r>
              <a:rPr lang="ro-RO" sz="1600" dirty="0"/>
              <a:t> – risc 4% anual pentru hipotiroidism manifest</a:t>
            </a:r>
          </a:p>
          <a:p>
            <a:pPr>
              <a:lnSpc>
                <a:spcPct val="100000"/>
              </a:lnSpc>
              <a:spcBef>
                <a:spcPts val="400"/>
              </a:spcBef>
            </a:pPr>
            <a:r>
              <a:rPr lang="ro-RO" sz="1600" dirty="0"/>
              <a:t>T3 – nu este necesar, este derutant – este hormonul care cel mai </a:t>
            </a:r>
            <a:r>
              <a:rPr lang="ro-RO" sz="1600" dirty="0" err="1"/>
              <a:t>frevent</a:t>
            </a:r>
            <a:r>
              <a:rPr lang="ro-RO" sz="1600" dirty="0"/>
              <a:t> descrește în patologii </a:t>
            </a:r>
            <a:r>
              <a:rPr lang="ro-RO" sz="1600" dirty="0" err="1"/>
              <a:t>nontiroidiene</a:t>
            </a:r>
            <a:endParaRPr lang="ro-RO" sz="1600" dirty="0"/>
          </a:p>
          <a:p>
            <a:pPr>
              <a:lnSpc>
                <a:spcPct val="100000"/>
              </a:lnSpc>
              <a:spcBef>
                <a:spcPts val="400"/>
              </a:spcBef>
            </a:pPr>
            <a:r>
              <a:rPr lang="ro-RO" sz="1600" dirty="0"/>
              <a:t>La pacienți cu </a:t>
            </a:r>
            <a:r>
              <a:rPr lang="ro-RO" sz="1600" dirty="0" err="1"/>
              <a:t>hipotirodism</a:t>
            </a:r>
            <a:r>
              <a:rPr lang="ro-RO" sz="1600" dirty="0"/>
              <a:t> TSH poate fi redus în cazul tratamentelor cu medicamente </a:t>
            </a:r>
            <a:r>
              <a:rPr lang="ro-RO" sz="1600" dirty="0" err="1"/>
              <a:t>dopaminergice</a:t>
            </a:r>
            <a:r>
              <a:rPr lang="ro-RO" sz="1600" dirty="0"/>
              <a:t> și corticosteroizi</a:t>
            </a:r>
          </a:p>
          <a:p>
            <a:pPr>
              <a:lnSpc>
                <a:spcPct val="100000"/>
              </a:lnSpc>
              <a:spcBef>
                <a:spcPts val="400"/>
              </a:spcBef>
            </a:pPr>
            <a:endParaRPr lang="ro-RO" sz="1600" dirty="0"/>
          </a:p>
          <a:p>
            <a:pPr>
              <a:lnSpc>
                <a:spcPct val="100000"/>
              </a:lnSpc>
              <a:spcBef>
                <a:spcPts val="400"/>
              </a:spcBef>
            </a:pPr>
            <a:endParaRPr lang="ro-RO" sz="1600" dirty="0"/>
          </a:p>
          <a:p>
            <a:pPr>
              <a:lnSpc>
                <a:spcPct val="100000"/>
              </a:lnSpc>
              <a:spcBef>
                <a:spcPts val="400"/>
              </a:spcBef>
            </a:pPr>
            <a:endParaRPr lang="ro-RO" sz="1600" dirty="0"/>
          </a:p>
        </p:txBody>
      </p:sp>
      <p:sp>
        <p:nvSpPr>
          <p:cNvPr id="4" name="Content Placeholder 3">
            <a:extLst>
              <a:ext uri="{FF2B5EF4-FFF2-40B4-BE49-F238E27FC236}">
                <a16:creationId xmlns:a16="http://schemas.microsoft.com/office/drawing/2014/main" xmlns="" id="{8F0506F8-62B6-575B-E48B-589E2A123E8B}"/>
              </a:ext>
            </a:extLst>
          </p:cNvPr>
          <p:cNvSpPr>
            <a:spLocks noGrp="1"/>
          </p:cNvSpPr>
          <p:nvPr>
            <p:ph sz="half" idx="2"/>
          </p:nvPr>
        </p:nvSpPr>
        <p:spPr>
          <a:xfrm>
            <a:off x="6096000" y="3722823"/>
            <a:ext cx="5795749" cy="2656226"/>
          </a:xfrm>
        </p:spPr>
        <p:txBody>
          <a:bodyPr>
            <a:normAutofit/>
          </a:bodyPr>
          <a:lstStyle/>
          <a:p>
            <a:r>
              <a:rPr lang="ro-RO" sz="1600" dirty="0"/>
              <a:t>Cauza – </a:t>
            </a:r>
            <a:r>
              <a:rPr lang="ro-RO" sz="1600" dirty="0" err="1"/>
              <a:t>tioridita</a:t>
            </a:r>
            <a:r>
              <a:rPr lang="ro-RO" sz="1600" dirty="0"/>
              <a:t> </a:t>
            </a:r>
            <a:r>
              <a:rPr lang="ro-RO" sz="1600" dirty="0" err="1"/>
              <a:t>Hashimoto</a:t>
            </a:r>
            <a:r>
              <a:rPr lang="ro-RO" sz="1600" dirty="0"/>
              <a:t>, terapia de ablație cu iod radioactiv</a:t>
            </a:r>
          </a:p>
          <a:p>
            <a:r>
              <a:rPr lang="ro-RO" sz="1600" dirty="0"/>
              <a:t>Hipotiroidism </a:t>
            </a:r>
            <a:r>
              <a:rPr lang="ro-RO" sz="1600" dirty="0" err="1"/>
              <a:t>subdiagnosticat</a:t>
            </a:r>
            <a:r>
              <a:rPr lang="ro-RO" sz="1600" dirty="0"/>
              <a:t>, simptome clinice nespecifice – mulți  vârstnici cu </a:t>
            </a:r>
            <a:r>
              <a:rPr lang="ro-RO" sz="1600" dirty="0" err="1"/>
              <a:t>eutiroidie</a:t>
            </a:r>
            <a:r>
              <a:rPr lang="ro-RO" sz="1600" dirty="0"/>
              <a:t> au manifestări similare.</a:t>
            </a:r>
          </a:p>
          <a:p>
            <a:r>
              <a:rPr lang="ro-RO" sz="1600" dirty="0"/>
              <a:t>Simptome cardiovasculare – IC congestivă, angina pectorală</a:t>
            </a:r>
          </a:p>
          <a:p>
            <a:r>
              <a:rPr lang="ro-RO" sz="1600" dirty="0"/>
              <a:t>Simptome neurologice – afectarea funcției cognitive, confuzie, depresie, parestezii, psihoză, surditate</a:t>
            </a:r>
          </a:p>
          <a:p>
            <a:pPr marL="0" indent="0">
              <a:buNone/>
            </a:pPr>
            <a:endParaRPr lang="x-none" sz="1600" dirty="0"/>
          </a:p>
          <a:p>
            <a:endParaRPr lang="x-none" sz="1600" dirty="0"/>
          </a:p>
        </p:txBody>
      </p:sp>
      <p:pic>
        <p:nvPicPr>
          <p:cNvPr id="6" name="Picture 2">
            <a:extLst>
              <a:ext uri="{FF2B5EF4-FFF2-40B4-BE49-F238E27FC236}">
                <a16:creationId xmlns:a16="http://schemas.microsoft.com/office/drawing/2014/main" xmlns="" id="{CDA15EE0-E94B-5B8B-0CC9-FE1C70DCB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677" y="3677841"/>
            <a:ext cx="2947291" cy="2467104"/>
          </a:xfrm>
          <a:prstGeom prst="rect">
            <a:avLst/>
          </a:prstGeom>
          <a:scene3d>
            <a:camera prst="orthographicFront"/>
            <a:lightRig rig="threePt" dir="t"/>
          </a:scene3d>
          <a:sp3d>
            <a:bevelT/>
          </a:sp3d>
        </p:spPr>
        <p:style>
          <a:lnRef idx="2">
            <a:schemeClr val="accent3"/>
          </a:lnRef>
          <a:fillRef idx="1">
            <a:schemeClr val="lt1"/>
          </a:fillRef>
          <a:effectRef idx="0">
            <a:schemeClr val="accent3"/>
          </a:effectRef>
          <a:fontRef idx="minor">
            <a:schemeClr val="dk1"/>
          </a:fontRef>
        </p:style>
      </p:pic>
      <p:pic>
        <p:nvPicPr>
          <p:cNvPr id="7" name="Picture 2" descr="Cureus | Clinical Manifestations of Severe Untreated Hypothyroidism |  Article">
            <a:extLst>
              <a:ext uri="{FF2B5EF4-FFF2-40B4-BE49-F238E27FC236}">
                <a16:creationId xmlns:a16="http://schemas.microsoft.com/office/drawing/2014/main" xmlns="" id="{D812A8A5-41FD-DB26-5CCD-035E94E9FE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0453" y="350300"/>
            <a:ext cx="3966940" cy="28933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CA290334-D8FB-06EE-FAA7-1436C0A31797}"/>
              </a:ext>
            </a:extLst>
          </p:cNvPr>
          <p:cNvSpPr txBox="1"/>
          <p:nvPr/>
        </p:nvSpPr>
        <p:spPr>
          <a:xfrm>
            <a:off x="254229" y="6146002"/>
            <a:ext cx="4417542" cy="600164"/>
          </a:xfrm>
          <a:prstGeom prst="rect">
            <a:avLst/>
          </a:prstGeom>
          <a:noFill/>
        </p:spPr>
        <p:txBody>
          <a:bodyPr wrap="square">
            <a:spAutoFit/>
          </a:bodyPr>
          <a:lstStyle/>
          <a:p>
            <a:r>
              <a:rPr lang="en-US" sz="1100" b="0" i="0" u="none" strike="noStrike" dirty="0">
                <a:solidFill>
                  <a:srgbClr val="333333"/>
                </a:solidFill>
                <a:effectLst/>
                <a:latin typeface="Calibri" panose="020F0502020204030204" pitchFamily="34" charset="0"/>
                <a:cs typeface="Calibri" panose="020F0502020204030204" pitchFamily="34" charset="0"/>
              </a:rPr>
              <a:t>Figure 2. Age-Specific Hazard Rates for the Development of Hypothyroidism and Hyperthyroidism in Women in Whickham, United Kingdom.</a:t>
            </a:r>
            <a:endParaRPr lang="x-none" sz="11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15C183A8-14C7-8070-7F08-D47E5D980457}"/>
              </a:ext>
            </a:extLst>
          </p:cNvPr>
          <p:cNvSpPr txBox="1"/>
          <p:nvPr/>
        </p:nvSpPr>
        <p:spPr>
          <a:xfrm>
            <a:off x="5391667" y="5799753"/>
            <a:ext cx="6098058" cy="646331"/>
          </a:xfrm>
          <a:prstGeom prst="rect">
            <a:avLst/>
          </a:prstGeom>
          <a:noFill/>
        </p:spPr>
        <p:txBody>
          <a:bodyPr wrap="square">
            <a:spAutoFit/>
          </a:bodyPr>
          <a:lstStyle/>
          <a:p>
            <a:r>
              <a:rPr lang="en-US" b="0" i="0" u="none" strike="noStrike" dirty="0">
                <a:solidFill>
                  <a:srgbClr val="383844"/>
                </a:solidFill>
                <a:effectLst/>
                <a:latin typeface="inherit"/>
                <a:hlinkClick r:id="rId5"/>
              </a:rPr>
              <a:t>Epidemiology of thyroid disorders in the Lifelines Cohort Study (the Netherlands)</a:t>
            </a:r>
            <a:endParaRPr lang="en-US" b="0" i="0" u="none" strike="noStrike" dirty="0">
              <a:solidFill>
                <a:srgbClr val="383844"/>
              </a:solidFill>
              <a:effectLst/>
              <a:latin typeface="Open Sans" panose="020B0606030504020204" pitchFamily="34" charset="0"/>
            </a:endParaRPr>
          </a:p>
        </p:txBody>
      </p:sp>
    </p:spTree>
    <p:extLst>
      <p:ext uri="{BB962C8B-B14F-4D97-AF65-F5344CB8AC3E}">
        <p14:creationId xmlns:p14="http://schemas.microsoft.com/office/powerpoint/2010/main" val="1893080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E580CA-38DC-B14D-B443-F50EEFE3394B}"/>
              </a:ext>
            </a:extLst>
          </p:cNvPr>
          <p:cNvSpPr>
            <a:spLocks noGrp="1"/>
          </p:cNvSpPr>
          <p:nvPr>
            <p:ph type="title"/>
          </p:nvPr>
        </p:nvSpPr>
        <p:spPr>
          <a:xfrm>
            <a:off x="838200" y="159057"/>
            <a:ext cx="10515600" cy="849526"/>
          </a:xfrm>
        </p:spPr>
        <p:txBody>
          <a:bodyPr>
            <a:normAutofit/>
          </a:bodyPr>
          <a:lstStyle/>
          <a:p>
            <a:r>
              <a:rPr lang="en-US" sz="3200" dirty="0" err="1">
                <a:solidFill>
                  <a:srgbClr val="691920"/>
                </a:solidFill>
                <a:latin typeface="Calibri" panose="020F0502020204030204" pitchFamily="34" charset="0"/>
                <a:cs typeface="Calibri" panose="020F0502020204030204" pitchFamily="34" charset="0"/>
              </a:rPr>
              <a:t>Hipotiroidismul</a:t>
            </a:r>
            <a:r>
              <a:rPr lang="en-US" sz="3200" dirty="0">
                <a:solidFill>
                  <a:srgbClr val="691920"/>
                </a:solidFill>
                <a:latin typeface="Calibri" panose="020F0502020204030204" pitchFamily="34" charset="0"/>
                <a:cs typeface="Calibri" panose="020F0502020204030204" pitchFamily="34" charset="0"/>
              </a:rPr>
              <a:t>  la </a:t>
            </a:r>
            <a:r>
              <a:rPr lang="en-US" sz="3200" dirty="0" err="1">
                <a:solidFill>
                  <a:srgbClr val="691920"/>
                </a:solidFill>
                <a:latin typeface="Calibri" panose="020F0502020204030204" pitchFamily="34" charset="0"/>
                <a:cs typeface="Calibri" panose="020F0502020204030204" pitchFamily="34" charset="0"/>
              </a:rPr>
              <a:t>vârstnici</a:t>
            </a:r>
            <a:r>
              <a:rPr lang="en-US" sz="3200" dirty="0">
                <a:solidFill>
                  <a:srgbClr val="691920"/>
                </a:solidFill>
                <a:latin typeface="Calibri" panose="020F0502020204030204" pitchFamily="34" charset="0"/>
                <a:cs typeface="Calibri" panose="020F0502020204030204" pitchFamily="34" charset="0"/>
              </a:rPr>
              <a:t> –  </a:t>
            </a:r>
            <a:r>
              <a:rPr lang="en-US" sz="3200" dirty="0" err="1">
                <a:solidFill>
                  <a:srgbClr val="691920"/>
                </a:solidFill>
                <a:latin typeface="Calibri" panose="020F0502020204030204" pitchFamily="34" charset="0"/>
                <a:cs typeface="Calibri" panose="020F0502020204030204" pitchFamily="34" charset="0"/>
              </a:rPr>
              <a:t>tratament</a:t>
            </a:r>
            <a:endParaRPr lang="x-none" sz="3200" dirty="0"/>
          </a:p>
        </p:txBody>
      </p:sp>
      <p:sp>
        <p:nvSpPr>
          <p:cNvPr id="3" name="Content Placeholder 2">
            <a:extLst>
              <a:ext uri="{FF2B5EF4-FFF2-40B4-BE49-F238E27FC236}">
                <a16:creationId xmlns:a16="http://schemas.microsoft.com/office/drawing/2014/main" xmlns="" id="{8511C54A-6F32-5643-90E5-169B4E8D9615}"/>
              </a:ext>
            </a:extLst>
          </p:cNvPr>
          <p:cNvSpPr>
            <a:spLocks noGrp="1"/>
          </p:cNvSpPr>
          <p:nvPr>
            <p:ph sz="half" idx="1"/>
          </p:nvPr>
        </p:nvSpPr>
        <p:spPr>
          <a:xfrm>
            <a:off x="300251" y="1008583"/>
            <a:ext cx="6866668" cy="4351338"/>
          </a:xfrm>
        </p:spPr>
        <p:txBody>
          <a:bodyPr>
            <a:noAutofit/>
          </a:bodyPr>
          <a:lstStyle/>
          <a:p>
            <a:pPr>
              <a:lnSpc>
                <a:spcPct val="100000"/>
              </a:lnSpc>
              <a:spcBef>
                <a:spcPts val="400"/>
              </a:spcBef>
            </a:pPr>
            <a:endParaRPr lang="ro-RO" sz="1600" dirty="0"/>
          </a:p>
          <a:p>
            <a:pPr>
              <a:lnSpc>
                <a:spcPct val="100000"/>
              </a:lnSpc>
              <a:spcBef>
                <a:spcPts val="400"/>
              </a:spcBef>
            </a:pPr>
            <a:endParaRPr lang="ro-RO" sz="1600" dirty="0"/>
          </a:p>
          <a:p>
            <a:pPr>
              <a:lnSpc>
                <a:spcPct val="100000"/>
              </a:lnSpc>
              <a:spcBef>
                <a:spcPts val="400"/>
              </a:spcBef>
            </a:pPr>
            <a:endParaRPr lang="ro-RO" sz="1600" dirty="0"/>
          </a:p>
        </p:txBody>
      </p:sp>
      <p:sp>
        <p:nvSpPr>
          <p:cNvPr id="4" name="Content Placeholder 3">
            <a:extLst>
              <a:ext uri="{FF2B5EF4-FFF2-40B4-BE49-F238E27FC236}">
                <a16:creationId xmlns:a16="http://schemas.microsoft.com/office/drawing/2014/main" xmlns="" id="{8F0506F8-62B6-575B-E48B-589E2A123E8B}"/>
              </a:ext>
            </a:extLst>
          </p:cNvPr>
          <p:cNvSpPr>
            <a:spLocks noGrp="1"/>
          </p:cNvSpPr>
          <p:nvPr>
            <p:ph sz="half" idx="2"/>
          </p:nvPr>
        </p:nvSpPr>
        <p:spPr>
          <a:xfrm>
            <a:off x="6396251" y="1955669"/>
            <a:ext cx="5795749" cy="2656226"/>
          </a:xfrm>
        </p:spPr>
        <p:txBody>
          <a:bodyPr>
            <a:normAutofit/>
          </a:bodyPr>
          <a:lstStyle/>
          <a:p>
            <a:pPr marL="0" indent="0">
              <a:buNone/>
            </a:pPr>
            <a:endParaRPr lang="x-none" sz="1600" dirty="0"/>
          </a:p>
          <a:p>
            <a:endParaRPr lang="x-none" sz="1600" dirty="0"/>
          </a:p>
        </p:txBody>
      </p:sp>
      <p:pic>
        <p:nvPicPr>
          <p:cNvPr id="5" name="Picture 2">
            <a:extLst>
              <a:ext uri="{FF2B5EF4-FFF2-40B4-BE49-F238E27FC236}">
                <a16:creationId xmlns:a16="http://schemas.microsoft.com/office/drawing/2014/main" xmlns="" id="{416B6708-EEB5-6D17-588E-DEF2DA0543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990" y="3713469"/>
            <a:ext cx="3814549" cy="2899165"/>
          </a:xfrm>
          <a:prstGeom prst="rect">
            <a:avLst/>
          </a:prstGeom>
        </p:spPr>
        <p:style>
          <a:lnRef idx="2">
            <a:schemeClr val="accent3"/>
          </a:lnRef>
          <a:fillRef idx="1">
            <a:schemeClr val="lt1"/>
          </a:fillRef>
          <a:effectRef idx="0">
            <a:schemeClr val="accent3"/>
          </a:effectRef>
          <a:fontRef idx="minor">
            <a:schemeClr val="dk1"/>
          </a:fontRef>
        </p:style>
      </p:pic>
      <p:sp>
        <p:nvSpPr>
          <p:cNvPr id="11" name="TextBox 10">
            <a:extLst>
              <a:ext uri="{FF2B5EF4-FFF2-40B4-BE49-F238E27FC236}">
                <a16:creationId xmlns:a16="http://schemas.microsoft.com/office/drawing/2014/main" xmlns="" id="{B9A2973B-E9F9-8A6C-EA2C-E75000681587}"/>
              </a:ext>
            </a:extLst>
          </p:cNvPr>
          <p:cNvSpPr txBox="1"/>
          <p:nvPr/>
        </p:nvSpPr>
        <p:spPr>
          <a:xfrm>
            <a:off x="329643" y="1008583"/>
            <a:ext cx="5341680" cy="2503249"/>
          </a:xfrm>
          <a:prstGeom prst="rect">
            <a:avLst/>
          </a:prstGeom>
          <a:noFill/>
        </p:spPr>
        <p:txBody>
          <a:bodyPr wrap="square">
            <a:spAutoFit/>
          </a:bodyPr>
          <a:lstStyle/>
          <a:p>
            <a:pPr marL="285750" indent="-285750">
              <a:spcBef>
                <a:spcPts val="400"/>
              </a:spcBef>
              <a:buFont typeface="Arial" panose="020B0604020202020204" pitchFamily="34" charset="0"/>
              <a:buChar char="•"/>
            </a:pPr>
            <a:r>
              <a:rPr lang="ro-RO" sz="1400" dirty="0"/>
              <a:t>L-</a:t>
            </a:r>
            <a:r>
              <a:rPr lang="ro-RO" sz="1400" dirty="0" err="1"/>
              <a:t>thyroxina</a:t>
            </a:r>
            <a:r>
              <a:rPr lang="ro-RO" sz="1400" dirty="0"/>
              <a:t> – doza de debut 25-50 </a:t>
            </a:r>
            <a:r>
              <a:rPr lang="ro-RO" sz="1400" dirty="0" err="1"/>
              <a:t>mkg</a:t>
            </a:r>
            <a:r>
              <a:rPr lang="ro-RO" sz="1400" dirty="0"/>
              <a:t>, majorată cu 25 </a:t>
            </a:r>
            <a:r>
              <a:rPr lang="ro-RO" sz="1400" dirty="0" err="1"/>
              <a:t>mkg</a:t>
            </a:r>
            <a:r>
              <a:rPr lang="ro-RO" sz="1400" dirty="0"/>
              <a:t> fiecare 3-4 săptămâni. </a:t>
            </a:r>
          </a:p>
          <a:p>
            <a:pPr marL="285750" indent="-285750">
              <a:spcBef>
                <a:spcPts val="400"/>
              </a:spcBef>
              <a:buFont typeface="Arial" panose="020B0604020202020204" pitchFamily="34" charset="0"/>
              <a:buChar char="•"/>
            </a:pPr>
            <a:r>
              <a:rPr lang="ro-RO" sz="1400" dirty="0"/>
              <a:t>Pacienți cu patologie CV – inițiere cu doză mai mică și ajustare mai lentă. </a:t>
            </a:r>
          </a:p>
          <a:p>
            <a:pPr marL="285750" indent="-285750">
              <a:spcBef>
                <a:spcPts val="400"/>
              </a:spcBef>
              <a:buFont typeface="Arial" panose="020B0604020202020204" pitchFamily="34" charset="0"/>
              <a:buChar char="•"/>
            </a:pPr>
            <a:r>
              <a:rPr lang="ro-RO" sz="1400" dirty="0"/>
              <a:t>Preparate combinate cu T3 – de evitat din cauza absorbției rapide și </a:t>
            </a:r>
            <a:r>
              <a:rPr lang="ro-RO" sz="1400" dirty="0" err="1"/>
              <a:t>crearence</a:t>
            </a:r>
            <a:r>
              <a:rPr lang="ro-RO" sz="1400" dirty="0"/>
              <a:t>-ului rapid. </a:t>
            </a:r>
          </a:p>
          <a:p>
            <a:pPr marL="285750" indent="-285750">
              <a:spcBef>
                <a:spcPts val="400"/>
              </a:spcBef>
              <a:buFont typeface="Arial" panose="020B0604020202020204" pitchFamily="34" charset="0"/>
              <a:buChar char="•"/>
            </a:pPr>
            <a:r>
              <a:rPr lang="ro-RO" sz="1400" dirty="0"/>
              <a:t>Ajustarea dozelor medicației cronice – modificarea </a:t>
            </a:r>
            <a:r>
              <a:rPr lang="ro-RO" sz="1400" dirty="0" err="1"/>
              <a:t>clearence</a:t>
            </a:r>
            <a:r>
              <a:rPr lang="ro-RO" sz="1400" dirty="0"/>
              <a:t>-ului </a:t>
            </a:r>
          </a:p>
          <a:p>
            <a:pPr marL="285750" indent="-285750">
              <a:spcBef>
                <a:spcPts val="400"/>
              </a:spcBef>
              <a:buFont typeface="Arial" panose="020B0604020202020204" pitchFamily="34" charset="0"/>
              <a:buChar char="•"/>
            </a:pPr>
            <a:r>
              <a:rPr lang="ro-RO" sz="1400" dirty="0"/>
              <a:t>Hipotiroidia </a:t>
            </a:r>
            <a:r>
              <a:rPr lang="ro-RO" sz="1400" dirty="0" err="1"/>
              <a:t>subclinică</a:t>
            </a:r>
            <a:r>
              <a:rPr lang="ro-RO" sz="1400" dirty="0"/>
              <a:t> – </a:t>
            </a:r>
            <a:r>
              <a:rPr lang="ro-RO" sz="1400" b="1" i="1" dirty="0"/>
              <a:t>tratăm? beneficii?</a:t>
            </a:r>
          </a:p>
          <a:p>
            <a:pPr marL="285750" indent="-285750">
              <a:spcBef>
                <a:spcPts val="400"/>
              </a:spcBef>
              <a:buFont typeface="Arial" panose="020B0604020202020204" pitchFamily="34" charset="0"/>
              <a:buChar char="•"/>
            </a:pPr>
            <a:r>
              <a:rPr lang="ro-RO" sz="1400" dirty="0"/>
              <a:t>Evaluare anuală a hormonilor. Hipotiroidia </a:t>
            </a:r>
            <a:r>
              <a:rPr lang="ro-RO" sz="1400" dirty="0" err="1"/>
              <a:t>subclinică</a:t>
            </a:r>
            <a:r>
              <a:rPr lang="ro-RO" sz="1400" dirty="0"/>
              <a:t> nu progresează cel puțin 4 ani la 2/3 din pacienții. </a:t>
            </a:r>
          </a:p>
        </p:txBody>
      </p:sp>
      <p:sp>
        <p:nvSpPr>
          <p:cNvPr id="13" name="TextBox 12">
            <a:extLst>
              <a:ext uri="{FF2B5EF4-FFF2-40B4-BE49-F238E27FC236}">
                <a16:creationId xmlns:a16="http://schemas.microsoft.com/office/drawing/2014/main" xmlns="" id="{90E2CF1F-43AB-D85E-8541-01F13B2544B2}"/>
              </a:ext>
            </a:extLst>
          </p:cNvPr>
          <p:cNvSpPr txBox="1"/>
          <p:nvPr/>
        </p:nvSpPr>
        <p:spPr>
          <a:xfrm>
            <a:off x="6223375" y="953014"/>
            <a:ext cx="5682477" cy="5693866"/>
          </a:xfrm>
          <a:prstGeom prst="rect">
            <a:avLst/>
          </a:prstGeom>
          <a:solidFill>
            <a:schemeClr val="bg2"/>
          </a:solidFill>
        </p:spPr>
        <p:style>
          <a:lnRef idx="2">
            <a:schemeClr val="accent3"/>
          </a:lnRef>
          <a:fillRef idx="1">
            <a:schemeClr val="lt1"/>
          </a:fillRef>
          <a:effectRef idx="0">
            <a:schemeClr val="accent3"/>
          </a:effectRef>
          <a:fontRef idx="minor">
            <a:schemeClr val="dk1"/>
          </a:fontRef>
        </p:style>
        <p:txBody>
          <a:bodyPr wrap="square">
            <a:spAutoFit/>
          </a:bodyPr>
          <a:lstStyle/>
          <a:p>
            <a:r>
              <a:rPr lang="en-US" sz="1400" b="0" dirty="0">
                <a:effectLst/>
              </a:rPr>
              <a:t>Of the 152180 participants, mean (±SD) age was 44.6±13.1 years and 58.5% were female. Thyroid medication was used by 4790 participants (3.1%); the majority (98.2%) used levothyroxine, and 88% were females. 59.3% of levothyroxine users had normal TSH levels. The prevalence of abnormal TSH levels in those not using thyroid medication was 10.8%; 9.4% had a mildly elevated (4.01–10.0 </a:t>
            </a:r>
            <a:r>
              <a:rPr lang="en-US" sz="1400" b="0" dirty="0" err="1">
                <a:effectLst/>
              </a:rPr>
              <a:t>mIU</a:t>
            </a:r>
            <a:r>
              <a:rPr lang="en-US" sz="1400" b="0" dirty="0">
                <a:effectLst/>
              </a:rPr>
              <a:t>/L), 0.7% had suppressed (&lt;0.40 </a:t>
            </a:r>
            <a:r>
              <a:rPr lang="en-US" sz="1400" b="0" dirty="0" err="1">
                <a:effectLst/>
              </a:rPr>
              <a:t>mIU</a:t>
            </a:r>
            <a:r>
              <a:rPr lang="en-US" sz="1400" b="0" dirty="0">
                <a:effectLst/>
              </a:rPr>
              <a:t>/L), while 0.7% had elevated (&gt;10.0 </a:t>
            </a:r>
            <a:r>
              <a:rPr lang="en-US" sz="1400" b="0" dirty="0" err="1">
                <a:effectLst/>
              </a:rPr>
              <a:t>mIU</a:t>
            </a:r>
            <a:r>
              <a:rPr lang="en-US" sz="1400" b="0" dirty="0">
                <a:effectLst/>
              </a:rPr>
              <a:t>/L) TSH levels. Over 98% of subjects with TSH between 4 and 10 </a:t>
            </a:r>
            <a:r>
              <a:rPr lang="en-US" sz="1400" b="0" dirty="0" err="1">
                <a:effectLst/>
              </a:rPr>
              <a:t>mIU</a:t>
            </a:r>
            <a:r>
              <a:rPr lang="en-US" sz="1400" b="0" dirty="0">
                <a:effectLst/>
              </a:rPr>
              <a:t>/L had normal FT4. Open text questions allowing to report previous thyroid surgery and incident thyroid disorders proved not to be reliable and severely underestimated the true incidence and prevalence of thyroid disorders.</a:t>
            </a:r>
          </a:p>
          <a:p>
            <a:endParaRPr lang="en-US" sz="1400" dirty="0"/>
          </a:p>
          <a:p>
            <a:pPr algn="l"/>
            <a:r>
              <a:rPr lang="en-US" sz="1400" b="1" i="0" u="none" strike="noStrike" dirty="0">
                <a:solidFill>
                  <a:srgbClr val="202020"/>
                </a:solidFill>
                <a:effectLst/>
              </a:rPr>
              <a:t>Conclusions</a:t>
            </a:r>
          </a:p>
          <a:p>
            <a:pPr algn="l"/>
            <a:r>
              <a:rPr lang="en-US" sz="1400" b="0" i="0" u="none" strike="noStrike" dirty="0">
                <a:solidFill>
                  <a:srgbClr val="202020"/>
                </a:solidFill>
                <a:effectLst/>
              </a:rPr>
              <a:t>Undetected thyroid disorders were prevalent in the general population, whereas the prevalence of thyroid medication use was 3.1%. Less than 60% of individuals using levothyroxine had a normal TSH level. The large group of individuals with subclinical hypothyroidism (9.4%) offers an excellent possibility to prospectively follow the natural course of this disorder. Both structured questions as well as linking to G.P.’s and pharmacists’ data are necessary to improve the completeness and reliability of Lifelines’ data on thyroid disorders.</a:t>
            </a:r>
          </a:p>
          <a:p>
            <a:r>
              <a:rPr lang="en-US" sz="1400" b="0" i="0" u="none" strike="noStrike" dirty="0">
                <a:solidFill>
                  <a:srgbClr val="383844"/>
                </a:solidFill>
                <a:effectLst/>
                <a:hlinkClick r:id="rId4"/>
              </a:rPr>
              <a:t>Epidemiology of thyroid disorders in the Lifelines Cohort Study (the Netherlands)</a:t>
            </a:r>
            <a:endParaRPr lang="en-US" sz="1400" b="0" i="0" u="none" strike="noStrike" dirty="0">
              <a:solidFill>
                <a:srgbClr val="383844"/>
              </a:solidFill>
              <a:effectLst/>
            </a:endParaRPr>
          </a:p>
          <a:p>
            <a:r>
              <a:rPr lang="en-US" sz="1400" b="0" i="0" u="none" strike="noStrike" dirty="0">
                <a:solidFill>
                  <a:srgbClr val="666666"/>
                </a:solidFill>
                <a:effectLst/>
              </a:rPr>
              <a:t>Overview of attention for article published in PLOS ONE, November 2020</a:t>
            </a:r>
            <a:endParaRPr lang="en-US" sz="1400" b="0" dirty="0">
              <a:effectLst/>
            </a:endParaRPr>
          </a:p>
          <a:p>
            <a:r>
              <a:rPr lang="en-US" sz="1400" dirty="0">
                <a:effectLst/>
              </a:rPr>
              <a:t/>
            </a:r>
            <a:br>
              <a:rPr lang="en-US" sz="1400" dirty="0">
                <a:effectLst/>
              </a:rPr>
            </a:br>
            <a:endParaRPr lang="x-none" sz="1400" dirty="0"/>
          </a:p>
        </p:txBody>
      </p:sp>
    </p:spTree>
    <p:extLst>
      <p:ext uri="{BB962C8B-B14F-4D97-AF65-F5344CB8AC3E}">
        <p14:creationId xmlns:p14="http://schemas.microsoft.com/office/powerpoint/2010/main" val="3846951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E580CA-38DC-B14D-B443-F50EEFE3394B}"/>
              </a:ext>
            </a:extLst>
          </p:cNvPr>
          <p:cNvSpPr>
            <a:spLocks noGrp="1"/>
          </p:cNvSpPr>
          <p:nvPr>
            <p:ph type="title"/>
          </p:nvPr>
        </p:nvSpPr>
        <p:spPr>
          <a:xfrm>
            <a:off x="477178" y="243593"/>
            <a:ext cx="10515600" cy="673261"/>
          </a:xfrm>
        </p:spPr>
        <p:txBody>
          <a:bodyPr>
            <a:normAutofit/>
          </a:bodyPr>
          <a:lstStyle/>
          <a:p>
            <a:r>
              <a:rPr lang="x-none" sz="3200" dirty="0">
                <a:solidFill>
                  <a:srgbClr val="691920"/>
                </a:solidFill>
                <a:latin typeface="Calibri" panose="020F0502020204030204" pitchFamily="34" charset="0"/>
                <a:cs typeface="Calibri" panose="020F0502020204030204" pitchFamily="34" charset="0"/>
              </a:rPr>
              <a:t>Noduli tiroidieni la vârstnici</a:t>
            </a:r>
            <a:endParaRPr lang="x-none" sz="3200" dirty="0"/>
          </a:p>
        </p:txBody>
      </p:sp>
      <p:sp>
        <p:nvSpPr>
          <p:cNvPr id="3" name="Content Placeholder 2">
            <a:extLst>
              <a:ext uri="{FF2B5EF4-FFF2-40B4-BE49-F238E27FC236}">
                <a16:creationId xmlns:a16="http://schemas.microsoft.com/office/drawing/2014/main" xmlns="" id="{8511C54A-6F32-5643-90E5-169B4E8D9615}"/>
              </a:ext>
            </a:extLst>
          </p:cNvPr>
          <p:cNvSpPr>
            <a:spLocks noGrp="1"/>
          </p:cNvSpPr>
          <p:nvPr>
            <p:ph idx="1"/>
          </p:nvPr>
        </p:nvSpPr>
        <p:spPr>
          <a:xfrm>
            <a:off x="477178" y="1212740"/>
            <a:ext cx="5800054" cy="4802620"/>
          </a:xfrm>
        </p:spPr>
        <p:txBody>
          <a:bodyPr>
            <a:noAutofit/>
          </a:bodyPr>
          <a:lstStyle/>
          <a:p>
            <a:pPr algn="l"/>
            <a:r>
              <a:rPr lang="en-US" sz="1600" b="0" i="0" u="none" strike="noStrike" dirty="0" err="1">
                <a:solidFill>
                  <a:srgbClr val="000000"/>
                </a:solidFill>
                <a:effectLst/>
              </a:rPr>
              <a:t>Prevalența</a:t>
            </a:r>
            <a:r>
              <a:rPr lang="en-US" sz="1600" b="0" i="0" u="none" strike="noStrike" dirty="0">
                <a:solidFill>
                  <a:srgbClr val="000000"/>
                </a:solidFill>
                <a:effectLst/>
              </a:rPr>
              <a:t> </a:t>
            </a:r>
            <a:r>
              <a:rPr lang="en-US" sz="1600" b="0" i="0" u="none" strike="noStrike" dirty="0" err="1">
                <a:solidFill>
                  <a:srgbClr val="000000"/>
                </a:solidFill>
                <a:effectLst/>
              </a:rPr>
              <a:t>nodulilor</a:t>
            </a:r>
            <a:r>
              <a:rPr lang="en-US" sz="1600" b="0" i="0" u="none" strike="noStrike" dirty="0">
                <a:solidFill>
                  <a:srgbClr val="000000"/>
                </a:solidFill>
                <a:effectLst/>
              </a:rPr>
              <a:t> </a:t>
            </a:r>
            <a:r>
              <a:rPr lang="en-US" sz="1600" b="0" i="0" u="none" strike="noStrike" dirty="0" err="1">
                <a:solidFill>
                  <a:srgbClr val="000000"/>
                </a:solidFill>
                <a:effectLst/>
              </a:rPr>
              <a:t>tiroidieni</a:t>
            </a:r>
            <a:r>
              <a:rPr lang="en-US" sz="1600" b="0" i="0" u="none" strike="noStrike" dirty="0">
                <a:solidFill>
                  <a:srgbClr val="000000"/>
                </a:solidFill>
                <a:effectLst/>
              </a:rPr>
              <a:t> </a:t>
            </a:r>
            <a:r>
              <a:rPr lang="en-US" sz="1600" b="0" i="0" u="none" strike="noStrike" dirty="0" err="1">
                <a:solidFill>
                  <a:srgbClr val="000000"/>
                </a:solidFill>
                <a:effectLst/>
              </a:rPr>
              <a:t>în</a:t>
            </a:r>
            <a:r>
              <a:rPr lang="en-US" sz="1600" b="0" i="0" u="none" strike="noStrike" dirty="0">
                <a:solidFill>
                  <a:srgbClr val="000000"/>
                </a:solidFill>
                <a:effectLst/>
              </a:rPr>
              <a:t> </a:t>
            </a:r>
            <a:r>
              <a:rPr lang="en-US" sz="1600" b="0" i="0" u="none" strike="noStrike" dirty="0" err="1">
                <a:solidFill>
                  <a:srgbClr val="000000"/>
                </a:solidFill>
                <a:effectLst/>
              </a:rPr>
              <a:t>regiuni</a:t>
            </a:r>
            <a:r>
              <a:rPr lang="en-US" sz="1600" b="0" i="0" u="none" strike="noStrike" dirty="0">
                <a:solidFill>
                  <a:srgbClr val="000000"/>
                </a:solidFill>
                <a:effectLst/>
              </a:rPr>
              <a:t> </a:t>
            </a:r>
            <a:r>
              <a:rPr lang="en-US" sz="1600" b="0" i="0" u="none" strike="noStrike" dirty="0" err="1">
                <a:solidFill>
                  <a:srgbClr val="000000"/>
                </a:solidFill>
                <a:effectLst/>
              </a:rPr>
              <a:t>fără</a:t>
            </a:r>
            <a:r>
              <a:rPr lang="en-US" sz="1600" b="0" i="0" u="none" strike="noStrike" dirty="0">
                <a:solidFill>
                  <a:srgbClr val="000000"/>
                </a:solidFill>
                <a:effectLst/>
              </a:rPr>
              <a:t> deficit de </a:t>
            </a:r>
            <a:r>
              <a:rPr lang="en-US" sz="1600" b="0" i="0" u="none" strike="noStrike" dirty="0" err="1">
                <a:solidFill>
                  <a:srgbClr val="000000"/>
                </a:solidFill>
                <a:effectLst/>
              </a:rPr>
              <a:t>iod</a:t>
            </a:r>
            <a:r>
              <a:rPr lang="en-US" sz="1600" b="0" i="0" u="none" strike="noStrike" dirty="0">
                <a:solidFill>
                  <a:srgbClr val="000000"/>
                </a:solidFill>
                <a:effectLst/>
              </a:rPr>
              <a:t> – 1-6% </a:t>
            </a:r>
            <a:r>
              <a:rPr lang="en-US" sz="1600" b="0" i="0" u="none" strike="noStrike" dirty="0" err="1">
                <a:solidFill>
                  <a:srgbClr val="000000"/>
                </a:solidFill>
                <a:effectLst/>
              </a:rPr>
              <a:t>depistați</a:t>
            </a:r>
            <a:r>
              <a:rPr lang="en-US" sz="1600" b="0" i="0" u="none" strike="noStrike" dirty="0">
                <a:solidFill>
                  <a:srgbClr val="000000"/>
                </a:solidFill>
                <a:effectLst/>
              </a:rPr>
              <a:t>  la </a:t>
            </a:r>
            <a:r>
              <a:rPr lang="en-US" sz="1600" b="0" i="0" u="none" strike="noStrike" dirty="0" err="1">
                <a:solidFill>
                  <a:srgbClr val="000000"/>
                </a:solidFill>
                <a:effectLst/>
              </a:rPr>
              <a:t>palpare</a:t>
            </a:r>
            <a:r>
              <a:rPr lang="en-US" sz="1600" b="0" i="0" u="none" strike="noStrike" dirty="0">
                <a:solidFill>
                  <a:srgbClr val="000000"/>
                </a:solidFill>
                <a:effectLst/>
              </a:rPr>
              <a:t>; 19% - 68% - </a:t>
            </a:r>
            <a:r>
              <a:rPr lang="en-US" sz="1600" b="0" i="0" u="none" strike="noStrike" dirty="0" err="1">
                <a:solidFill>
                  <a:srgbClr val="000000"/>
                </a:solidFill>
                <a:effectLst/>
              </a:rPr>
              <a:t>depistați</a:t>
            </a:r>
            <a:r>
              <a:rPr lang="en-US" sz="1600" b="0" i="0" u="none" strike="noStrike" dirty="0">
                <a:solidFill>
                  <a:srgbClr val="000000"/>
                </a:solidFill>
                <a:effectLst/>
              </a:rPr>
              <a:t> </a:t>
            </a:r>
            <a:r>
              <a:rPr lang="en-US" sz="1600" b="0" i="0" u="none" strike="noStrike" dirty="0" err="1">
                <a:solidFill>
                  <a:srgbClr val="000000"/>
                </a:solidFill>
                <a:effectLst/>
              </a:rPr>
              <a:t>ecografic</a:t>
            </a:r>
            <a:r>
              <a:rPr lang="en-US" sz="1600" b="0" i="0" u="none" strike="noStrike" dirty="0">
                <a:solidFill>
                  <a:srgbClr val="000000"/>
                </a:solidFill>
                <a:effectLst/>
              </a:rPr>
              <a:t>.</a:t>
            </a:r>
          </a:p>
          <a:p>
            <a:pPr algn="l"/>
            <a:endParaRPr lang="en-US" sz="1600" dirty="0">
              <a:solidFill>
                <a:srgbClr val="000000"/>
              </a:solidFill>
            </a:endParaRPr>
          </a:p>
          <a:p>
            <a:pPr algn="l"/>
            <a:r>
              <a:rPr lang="en-US" sz="1600" b="0" i="0" u="none" strike="noStrike" dirty="0" err="1">
                <a:solidFill>
                  <a:srgbClr val="000000"/>
                </a:solidFill>
                <a:effectLst/>
              </a:rPr>
              <a:t>Persoanele</a:t>
            </a:r>
            <a:r>
              <a:rPr lang="en-US" sz="1600" b="0" i="0" u="none" strike="noStrike" dirty="0">
                <a:solidFill>
                  <a:srgbClr val="000000"/>
                </a:solidFill>
                <a:effectLst/>
              </a:rPr>
              <a:t> </a:t>
            </a:r>
            <a:r>
              <a:rPr lang="en-US" sz="1600" b="0" i="0" u="none" strike="noStrike" dirty="0" err="1">
                <a:solidFill>
                  <a:srgbClr val="000000"/>
                </a:solidFill>
                <a:effectLst/>
              </a:rPr>
              <a:t>peste</a:t>
            </a:r>
            <a:r>
              <a:rPr lang="en-US" sz="1600" b="0" i="0" u="none" strike="noStrike" dirty="0">
                <a:solidFill>
                  <a:srgbClr val="000000"/>
                </a:solidFill>
                <a:effectLst/>
              </a:rPr>
              <a:t> 65 ani – 50% </a:t>
            </a:r>
            <a:r>
              <a:rPr lang="en-US" sz="1600" b="0" i="0" u="none" strike="noStrike" dirty="0" err="1">
                <a:solidFill>
                  <a:srgbClr val="000000"/>
                </a:solidFill>
                <a:effectLst/>
              </a:rPr>
              <a:t>dintre</a:t>
            </a:r>
            <a:r>
              <a:rPr lang="en-US" sz="1600" b="0" i="0" u="none" strike="noStrike" dirty="0">
                <a:solidFill>
                  <a:srgbClr val="000000"/>
                </a:solidFill>
                <a:effectLst/>
              </a:rPr>
              <a:t> </a:t>
            </a:r>
            <a:r>
              <a:rPr lang="en-US" sz="1600" b="0" i="0" u="none" strike="noStrike" dirty="0" err="1">
                <a:solidFill>
                  <a:srgbClr val="000000"/>
                </a:solidFill>
                <a:effectLst/>
              </a:rPr>
              <a:t>ele</a:t>
            </a:r>
            <a:r>
              <a:rPr lang="en-US" sz="1600" b="0" i="0" u="none" strike="noStrike" dirty="0">
                <a:solidFill>
                  <a:srgbClr val="000000"/>
                </a:solidFill>
                <a:effectLst/>
              </a:rPr>
              <a:t> au noduli </a:t>
            </a:r>
            <a:r>
              <a:rPr lang="en-US" sz="1600" b="0" i="0" u="none" strike="noStrike" dirty="0" err="1">
                <a:solidFill>
                  <a:srgbClr val="000000"/>
                </a:solidFill>
                <a:effectLst/>
              </a:rPr>
              <a:t>detectabili</a:t>
            </a:r>
            <a:r>
              <a:rPr lang="en-US" sz="1600" b="0" i="0" u="none" strike="noStrike" dirty="0">
                <a:solidFill>
                  <a:srgbClr val="000000"/>
                </a:solidFill>
                <a:effectLst/>
              </a:rPr>
              <a:t> </a:t>
            </a:r>
            <a:r>
              <a:rPr lang="en-US" sz="1600" b="0" i="0" u="none" strike="noStrike" dirty="0" err="1">
                <a:solidFill>
                  <a:srgbClr val="000000"/>
                </a:solidFill>
                <a:effectLst/>
              </a:rPr>
              <a:t>ecografic</a:t>
            </a:r>
            <a:endParaRPr lang="en-US" sz="1600" b="0" i="0" u="none" strike="noStrike" dirty="0">
              <a:solidFill>
                <a:srgbClr val="000000"/>
              </a:solidFill>
              <a:effectLst/>
            </a:endParaRPr>
          </a:p>
          <a:p>
            <a:pPr algn="l"/>
            <a:endParaRPr lang="en-US" sz="1600" b="0" i="0" u="none" strike="noStrike" dirty="0">
              <a:solidFill>
                <a:srgbClr val="000000"/>
              </a:solidFill>
              <a:effectLst/>
            </a:endParaRPr>
          </a:p>
          <a:p>
            <a:pPr algn="l"/>
            <a:r>
              <a:rPr lang="en-US" sz="1600" dirty="0" err="1">
                <a:solidFill>
                  <a:srgbClr val="000000"/>
                </a:solidFill>
              </a:rPr>
              <a:t>Studiu</a:t>
            </a:r>
            <a:r>
              <a:rPr lang="en-US" sz="1600" dirty="0">
                <a:solidFill>
                  <a:srgbClr val="000000"/>
                </a:solidFill>
              </a:rPr>
              <a:t> cross-</a:t>
            </a:r>
            <a:r>
              <a:rPr lang="en-US" sz="1600" dirty="0" err="1">
                <a:solidFill>
                  <a:srgbClr val="000000"/>
                </a:solidFill>
              </a:rPr>
              <a:t>secțional</a:t>
            </a:r>
            <a:r>
              <a:rPr lang="en-US" sz="1600" dirty="0">
                <a:solidFill>
                  <a:srgbClr val="000000"/>
                </a:solidFill>
              </a:rPr>
              <a:t> </a:t>
            </a:r>
            <a:r>
              <a:rPr lang="en-US" sz="1600" dirty="0" err="1">
                <a:solidFill>
                  <a:srgbClr val="000000"/>
                </a:solidFill>
              </a:rPr>
              <a:t>în</a:t>
            </a:r>
            <a:r>
              <a:rPr lang="en-US" sz="1600" dirty="0">
                <a:solidFill>
                  <a:srgbClr val="000000"/>
                </a:solidFill>
              </a:rPr>
              <a:t> Germania – </a:t>
            </a:r>
            <a:r>
              <a:rPr lang="en-US" sz="1600" dirty="0" err="1">
                <a:solidFill>
                  <a:srgbClr val="000000"/>
                </a:solidFill>
              </a:rPr>
              <a:t>prevalența</a:t>
            </a:r>
            <a:r>
              <a:rPr lang="en-US" sz="1600" dirty="0">
                <a:solidFill>
                  <a:srgbClr val="000000"/>
                </a:solidFill>
              </a:rPr>
              <a:t> </a:t>
            </a:r>
            <a:r>
              <a:rPr lang="en-US" sz="1600" dirty="0" err="1">
                <a:solidFill>
                  <a:srgbClr val="000000"/>
                </a:solidFill>
              </a:rPr>
              <a:t>nodulilor</a:t>
            </a:r>
            <a:r>
              <a:rPr lang="en-US" sz="1600" dirty="0">
                <a:solidFill>
                  <a:srgbClr val="000000"/>
                </a:solidFill>
              </a:rPr>
              <a:t> </a:t>
            </a:r>
            <a:r>
              <a:rPr lang="en-US" sz="1600" dirty="0" err="1">
                <a:solidFill>
                  <a:srgbClr val="000000"/>
                </a:solidFill>
              </a:rPr>
              <a:t>glandei</a:t>
            </a:r>
            <a:r>
              <a:rPr lang="en-US" sz="1600" dirty="0">
                <a:solidFill>
                  <a:srgbClr val="000000"/>
                </a:solidFill>
              </a:rPr>
              <a:t> </a:t>
            </a:r>
            <a:r>
              <a:rPr lang="en-US" sz="1600" dirty="0" err="1">
                <a:solidFill>
                  <a:srgbClr val="000000"/>
                </a:solidFill>
              </a:rPr>
              <a:t>tiroide</a:t>
            </a:r>
            <a:r>
              <a:rPr lang="en-US" sz="1600" dirty="0">
                <a:solidFill>
                  <a:srgbClr val="000000"/>
                </a:solidFill>
              </a:rPr>
              <a:t> 80% </a:t>
            </a:r>
            <a:r>
              <a:rPr lang="en-US" sz="1600" dirty="0" err="1">
                <a:solidFill>
                  <a:srgbClr val="000000"/>
                </a:solidFill>
              </a:rPr>
              <a:t>femei</a:t>
            </a:r>
            <a:r>
              <a:rPr lang="en-US" sz="1600" dirty="0">
                <a:solidFill>
                  <a:srgbClr val="000000"/>
                </a:solidFill>
              </a:rPr>
              <a:t>, 74% </a:t>
            </a:r>
            <a:r>
              <a:rPr lang="en-US" sz="1600" dirty="0" err="1">
                <a:solidFill>
                  <a:srgbClr val="000000"/>
                </a:solidFill>
              </a:rPr>
              <a:t>bărbați</a:t>
            </a:r>
            <a:r>
              <a:rPr lang="en-US" sz="1600" dirty="0">
                <a:solidFill>
                  <a:srgbClr val="000000"/>
                </a:solidFill>
              </a:rPr>
              <a:t> </a:t>
            </a:r>
            <a:r>
              <a:rPr lang="en-US" sz="1600" dirty="0" err="1">
                <a:solidFill>
                  <a:srgbClr val="000000"/>
                </a:solidFill>
              </a:rPr>
              <a:t>peste</a:t>
            </a:r>
            <a:r>
              <a:rPr lang="en-US" sz="1600" dirty="0">
                <a:solidFill>
                  <a:srgbClr val="000000"/>
                </a:solidFill>
              </a:rPr>
              <a:t> 60 ani. </a:t>
            </a:r>
          </a:p>
          <a:p>
            <a:pPr algn="l"/>
            <a:r>
              <a:rPr lang="en-US" sz="1600" b="0" i="0" u="none" strike="noStrike" dirty="0" err="1">
                <a:solidFill>
                  <a:srgbClr val="000000"/>
                </a:solidFill>
                <a:effectLst/>
              </a:rPr>
              <a:t>Creștere</a:t>
            </a:r>
            <a:r>
              <a:rPr lang="en-US" sz="1600" b="0" i="0" u="none" strike="noStrike" dirty="0">
                <a:solidFill>
                  <a:srgbClr val="000000"/>
                </a:solidFill>
                <a:effectLst/>
              </a:rPr>
              <a:t> </a:t>
            </a:r>
            <a:r>
              <a:rPr lang="en-US" sz="1600" b="0" i="0" u="none" strike="noStrike" dirty="0" err="1">
                <a:solidFill>
                  <a:srgbClr val="000000"/>
                </a:solidFill>
                <a:effectLst/>
              </a:rPr>
              <a:t>lineară</a:t>
            </a:r>
            <a:r>
              <a:rPr lang="en-US" sz="1600" b="0" i="0" u="none" strike="noStrike" dirty="0">
                <a:solidFill>
                  <a:srgbClr val="000000"/>
                </a:solidFill>
                <a:effectLst/>
              </a:rPr>
              <a:t> a </a:t>
            </a:r>
            <a:r>
              <a:rPr lang="en-US" sz="1600" b="0" i="0" u="none" strike="noStrike" dirty="0" err="1">
                <a:solidFill>
                  <a:srgbClr val="000000"/>
                </a:solidFill>
                <a:effectLst/>
              </a:rPr>
              <a:t>numărului</a:t>
            </a:r>
            <a:r>
              <a:rPr lang="en-US" sz="1600" b="0" i="0" u="none" strike="noStrike" dirty="0">
                <a:solidFill>
                  <a:srgbClr val="000000"/>
                </a:solidFill>
                <a:effectLst/>
              </a:rPr>
              <a:t> </a:t>
            </a:r>
            <a:r>
              <a:rPr lang="en-US" sz="1600" b="0" i="0" u="none" strike="noStrike" dirty="0" err="1">
                <a:solidFill>
                  <a:srgbClr val="000000"/>
                </a:solidFill>
                <a:effectLst/>
              </a:rPr>
              <a:t>nodulilor</a:t>
            </a:r>
            <a:r>
              <a:rPr lang="en-US" sz="1600" b="0" i="0" u="none" strike="noStrike" dirty="0">
                <a:solidFill>
                  <a:srgbClr val="000000"/>
                </a:solidFill>
                <a:effectLst/>
              </a:rPr>
              <a:t> </a:t>
            </a:r>
            <a:r>
              <a:rPr lang="en-US" sz="1600" b="0" i="0" u="none" strike="noStrike" dirty="0" err="1">
                <a:solidFill>
                  <a:srgbClr val="000000"/>
                </a:solidFill>
                <a:effectLst/>
              </a:rPr>
              <a:t>odată</a:t>
            </a:r>
            <a:r>
              <a:rPr lang="en-US" sz="1600" b="0" i="0" u="none" strike="noStrike" dirty="0">
                <a:solidFill>
                  <a:srgbClr val="000000"/>
                </a:solidFill>
                <a:effectLst/>
              </a:rPr>
              <a:t> cu </a:t>
            </a:r>
            <a:r>
              <a:rPr lang="en-US" sz="1600" b="0" i="0" u="none" strike="noStrike" dirty="0" err="1">
                <a:solidFill>
                  <a:srgbClr val="000000"/>
                </a:solidFill>
                <a:effectLst/>
              </a:rPr>
              <a:t>vârsta</a:t>
            </a:r>
            <a:r>
              <a:rPr lang="en-US" sz="1600" b="0" i="0" u="none" strike="noStrike" dirty="0">
                <a:solidFill>
                  <a:srgbClr val="000000"/>
                </a:solidFill>
                <a:effectLst/>
              </a:rPr>
              <a:t> </a:t>
            </a:r>
            <a:r>
              <a:rPr lang="en-US" sz="1600" b="0" i="0" u="none" strike="noStrike" dirty="0" err="1">
                <a:solidFill>
                  <a:srgbClr val="000000"/>
                </a:solidFill>
                <a:effectLst/>
              </a:rPr>
              <a:t>pornind</a:t>
            </a:r>
            <a:r>
              <a:rPr lang="en-US" sz="1600" b="0" i="0" u="none" strike="noStrike" dirty="0">
                <a:solidFill>
                  <a:srgbClr val="000000"/>
                </a:solidFill>
                <a:effectLst/>
              </a:rPr>
              <a:t> de la media 1.55 noduli ≥1 cm la </a:t>
            </a:r>
            <a:r>
              <a:rPr lang="en-US" sz="1600" b="0" i="0" u="none" strike="noStrike" dirty="0" err="1">
                <a:solidFill>
                  <a:srgbClr val="000000"/>
                </a:solidFill>
                <a:effectLst/>
              </a:rPr>
              <a:t>pacienți</a:t>
            </a:r>
            <a:r>
              <a:rPr lang="en-US" sz="1600" b="0" i="0" u="none" strike="noStrike" dirty="0">
                <a:solidFill>
                  <a:srgbClr val="000000"/>
                </a:solidFill>
                <a:effectLst/>
              </a:rPr>
              <a:t> cu </a:t>
            </a:r>
            <a:r>
              <a:rPr lang="en-US" sz="1600" b="0" i="0" u="none" strike="noStrike" dirty="0" err="1">
                <a:solidFill>
                  <a:srgbClr val="000000"/>
                </a:solidFill>
                <a:effectLst/>
              </a:rPr>
              <a:t>vârsta</a:t>
            </a:r>
            <a:r>
              <a:rPr lang="en-US" sz="1600" b="0" i="0" u="none" strike="noStrike" dirty="0">
                <a:solidFill>
                  <a:srgbClr val="000000"/>
                </a:solidFill>
                <a:effectLst/>
              </a:rPr>
              <a:t> 20–29 ani, </a:t>
            </a:r>
            <a:r>
              <a:rPr lang="en-US" sz="1600" b="0" i="0" u="none" strike="noStrike" dirty="0" err="1">
                <a:solidFill>
                  <a:srgbClr val="000000"/>
                </a:solidFill>
                <a:effectLst/>
              </a:rPr>
              <a:t>până</a:t>
            </a:r>
            <a:r>
              <a:rPr lang="en-US" sz="1600" b="0" i="0" u="none" strike="noStrike" dirty="0">
                <a:solidFill>
                  <a:srgbClr val="000000"/>
                </a:solidFill>
                <a:effectLst/>
              </a:rPr>
              <a:t> la 2,21 noduli  ≥1 cm la </a:t>
            </a:r>
            <a:r>
              <a:rPr lang="en-US" sz="1600" b="0" i="0" u="none" strike="noStrike" dirty="0" err="1">
                <a:solidFill>
                  <a:srgbClr val="000000"/>
                </a:solidFill>
                <a:effectLst/>
              </a:rPr>
              <a:t>pacienți</a:t>
            </a:r>
            <a:r>
              <a:rPr lang="en-US" sz="1600" b="0" i="0" u="none" strike="noStrike" dirty="0">
                <a:solidFill>
                  <a:srgbClr val="000000"/>
                </a:solidFill>
                <a:effectLst/>
              </a:rPr>
              <a:t> ≥70 ani, </a:t>
            </a:r>
            <a:r>
              <a:rPr lang="en-US" sz="1600" b="0" i="0" u="none" strike="noStrike" dirty="0" err="1">
                <a:solidFill>
                  <a:srgbClr val="000000"/>
                </a:solidFill>
                <a:effectLst/>
              </a:rPr>
              <a:t>demonstrând</a:t>
            </a:r>
            <a:r>
              <a:rPr lang="en-US" sz="1600" b="0" i="0" u="none" strike="noStrike" dirty="0">
                <a:solidFill>
                  <a:srgbClr val="000000"/>
                </a:solidFill>
                <a:effectLst/>
              </a:rPr>
              <a:t> 1,6% </a:t>
            </a:r>
            <a:r>
              <a:rPr lang="en-US" sz="1600" b="0" i="0" u="none" strike="noStrike" dirty="0" err="1">
                <a:solidFill>
                  <a:srgbClr val="000000"/>
                </a:solidFill>
                <a:effectLst/>
              </a:rPr>
              <a:t>creșterea</a:t>
            </a:r>
            <a:r>
              <a:rPr lang="en-US" sz="1600" b="0" i="0" u="none" strike="noStrike" dirty="0">
                <a:solidFill>
                  <a:srgbClr val="000000"/>
                </a:solidFill>
                <a:effectLst/>
              </a:rPr>
              <a:t> </a:t>
            </a:r>
            <a:r>
              <a:rPr lang="en-US" sz="1600" b="0" i="0" u="none" strike="noStrike" dirty="0" err="1">
                <a:solidFill>
                  <a:srgbClr val="000000"/>
                </a:solidFill>
                <a:effectLst/>
              </a:rPr>
              <a:t>anuală</a:t>
            </a:r>
            <a:r>
              <a:rPr lang="en-US" sz="1600" b="0" i="0" u="none" strike="noStrike" dirty="0">
                <a:solidFill>
                  <a:srgbClr val="000000"/>
                </a:solidFill>
                <a:effectLst/>
              </a:rPr>
              <a:t> a </a:t>
            </a:r>
            <a:r>
              <a:rPr lang="en-US" sz="1600" b="0" i="0" u="none" strike="noStrike" dirty="0" err="1">
                <a:solidFill>
                  <a:srgbClr val="000000"/>
                </a:solidFill>
                <a:effectLst/>
              </a:rPr>
              <a:t>multinodularității</a:t>
            </a:r>
            <a:r>
              <a:rPr lang="en-US" sz="1600" b="0" i="0" u="none" strike="noStrike" dirty="0">
                <a:solidFill>
                  <a:srgbClr val="000000"/>
                </a:solidFill>
                <a:effectLst/>
              </a:rPr>
              <a:t>.</a:t>
            </a:r>
          </a:p>
          <a:p>
            <a:pPr marL="0" indent="0">
              <a:spcBef>
                <a:spcPts val="0"/>
              </a:spcBef>
              <a:buNone/>
            </a:pPr>
            <a:endParaRPr lang="x-none" sz="1600" dirty="0"/>
          </a:p>
          <a:p>
            <a:pPr algn="l"/>
            <a:endParaRPr lang="en-US" sz="1600" b="0" i="0" u="none" strike="noStrike" dirty="0">
              <a:solidFill>
                <a:srgbClr val="000000"/>
              </a:solidFill>
              <a:effectLst/>
            </a:endParaRPr>
          </a:p>
          <a:p>
            <a:pPr>
              <a:spcBef>
                <a:spcPts val="0"/>
              </a:spcBef>
            </a:pPr>
            <a:endParaRPr lang="x-none" sz="1600" dirty="0"/>
          </a:p>
        </p:txBody>
      </p:sp>
      <p:sp>
        <p:nvSpPr>
          <p:cNvPr id="6" name="TextBox 5">
            <a:extLst>
              <a:ext uri="{FF2B5EF4-FFF2-40B4-BE49-F238E27FC236}">
                <a16:creationId xmlns:a16="http://schemas.microsoft.com/office/drawing/2014/main" xmlns="" id="{25CD706E-3649-6B42-B40B-B577D9206BDF}"/>
              </a:ext>
            </a:extLst>
          </p:cNvPr>
          <p:cNvSpPr txBox="1"/>
          <p:nvPr/>
        </p:nvSpPr>
        <p:spPr>
          <a:xfrm>
            <a:off x="6480062" y="5714638"/>
            <a:ext cx="5486400" cy="830997"/>
          </a:xfrm>
          <a:prstGeom prst="rect">
            <a:avLst/>
          </a:prstGeom>
          <a:noFill/>
        </p:spPr>
        <p:txBody>
          <a:bodyPr wrap="square">
            <a:spAutoFit/>
          </a:bodyPr>
          <a:lstStyle/>
          <a:p>
            <a:pPr algn="r"/>
            <a:r>
              <a:rPr lang="en-US" sz="1200" b="0" i="0" u="none" strike="noStrike" dirty="0">
                <a:solidFill>
                  <a:srgbClr val="000000"/>
                </a:solidFill>
                <a:effectLst/>
                <a:latin typeface="Calibri" panose="020F0502020204030204" pitchFamily="34" charset="0"/>
                <a:cs typeface="Calibri" panose="020F0502020204030204" pitchFamily="34" charset="0"/>
              </a:rPr>
              <a:t>Lechner MG, Hershman JM. Thyroid Nodules and Cancer in the Elderly. [Updated 2022 Jan 11]. In: Feingold KR, </a:t>
            </a:r>
            <a:r>
              <a:rPr lang="en-US" sz="1200" b="0" i="0" u="none" strike="noStrike" dirty="0" err="1">
                <a:solidFill>
                  <a:srgbClr val="000000"/>
                </a:solidFill>
                <a:effectLst/>
                <a:latin typeface="Calibri" panose="020F0502020204030204" pitchFamily="34" charset="0"/>
                <a:cs typeface="Calibri" panose="020F0502020204030204" pitchFamily="34" charset="0"/>
              </a:rPr>
              <a:t>Anawalt</a:t>
            </a:r>
            <a:r>
              <a:rPr lang="en-US" sz="1200" b="0" i="0" u="none" strike="noStrike" dirty="0">
                <a:solidFill>
                  <a:srgbClr val="000000"/>
                </a:solidFill>
                <a:effectLst/>
                <a:latin typeface="Calibri" panose="020F0502020204030204" pitchFamily="34" charset="0"/>
                <a:cs typeface="Calibri" panose="020F0502020204030204" pitchFamily="34" charset="0"/>
              </a:rPr>
              <a:t> B, Blackman MR, et al., editors. </a:t>
            </a:r>
            <a:r>
              <a:rPr lang="en-US" sz="1200" b="0" i="0" u="none" strike="noStrike" dirty="0" err="1">
                <a:solidFill>
                  <a:srgbClr val="000000"/>
                </a:solidFill>
                <a:effectLst/>
                <a:latin typeface="Calibri" panose="020F0502020204030204" pitchFamily="34" charset="0"/>
                <a:cs typeface="Calibri" panose="020F0502020204030204" pitchFamily="34" charset="0"/>
              </a:rPr>
              <a:t>Endotext</a:t>
            </a:r>
            <a:r>
              <a:rPr lang="en-US" sz="1200" b="0" i="0" u="none" strike="noStrike" dirty="0">
                <a:solidFill>
                  <a:srgbClr val="000000"/>
                </a:solidFill>
                <a:effectLst/>
                <a:latin typeface="Calibri" panose="020F0502020204030204" pitchFamily="34" charset="0"/>
                <a:cs typeface="Calibri" panose="020F0502020204030204" pitchFamily="34" charset="0"/>
              </a:rPr>
              <a:t> [Internet]. South Dartmouth (MA): </a:t>
            </a:r>
            <a:r>
              <a:rPr lang="en-US" sz="1200" b="0" i="0" u="none" strike="noStrike" dirty="0" err="1">
                <a:solidFill>
                  <a:srgbClr val="000000"/>
                </a:solidFill>
                <a:effectLst/>
                <a:latin typeface="Calibri" panose="020F0502020204030204" pitchFamily="34" charset="0"/>
                <a:cs typeface="Calibri" panose="020F0502020204030204" pitchFamily="34" charset="0"/>
              </a:rPr>
              <a:t>MDText.com</a:t>
            </a:r>
            <a:r>
              <a:rPr lang="en-US" sz="1200" b="0" i="0" u="none" strike="noStrike" dirty="0">
                <a:solidFill>
                  <a:srgbClr val="000000"/>
                </a:solidFill>
                <a:effectLst/>
                <a:latin typeface="Calibri" panose="020F0502020204030204" pitchFamily="34" charset="0"/>
                <a:cs typeface="Calibri" panose="020F0502020204030204" pitchFamily="34" charset="0"/>
              </a:rPr>
              <a:t>, Inc.; 2000-. Available from: https://</a:t>
            </a:r>
            <a:r>
              <a:rPr lang="en-US" sz="1200" b="0" i="0" u="none" strike="noStrike" dirty="0" err="1">
                <a:solidFill>
                  <a:srgbClr val="000000"/>
                </a:solidFill>
                <a:effectLst/>
                <a:latin typeface="Calibri" panose="020F0502020204030204" pitchFamily="34" charset="0"/>
                <a:cs typeface="Calibri" panose="020F0502020204030204" pitchFamily="34" charset="0"/>
              </a:rPr>
              <a:t>www.ncbi.nlm.nih.gov</a:t>
            </a:r>
            <a:r>
              <a:rPr lang="en-US" sz="1200" b="0" i="0" u="none" strike="noStrike" dirty="0">
                <a:solidFill>
                  <a:srgbClr val="000000"/>
                </a:solidFill>
                <a:effectLst/>
                <a:latin typeface="Calibri" panose="020F0502020204030204" pitchFamily="34" charset="0"/>
                <a:cs typeface="Calibri" panose="020F0502020204030204" pitchFamily="34" charset="0"/>
              </a:rPr>
              <a:t>/books/NBK278969/</a:t>
            </a:r>
            <a:endParaRPr lang="x-none" sz="1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C4097802-8221-9BE6-3E9E-A1EDEF495BAA}"/>
              </a:ext>
            </a:extLst>
          </p:cNvPr>
          <p:cNvSpPr txBox="1"/>
          <p:nvPr/>
        </p:nvSpPr>
        <p:spPr>
          <a:xfrm>
            <a:off x="1112110" y="4803868"/>
            <a:ext cx="2965432" cy="923330"/>
          </a:xfrm>
          <a:prstGeom prst="rect">
            <a:avLst/>
          </a:prstGeom>
          <a:noFill/>
          <a:ln>
            <a:solidFill>
              <a:schemeClr val="tx2">
                <a:lumMod val="60000"/>
                <a:lumOff val="40000"/>
              </a:schemeClr>
            </a:solidFill>
          </a:ln>
        </p:spPr>
        <p:txBody>
          <a:bodyPr wrap="square" rtlCol="0">
            <a:spAutoFit/>
          </a:bodyPr>
          <a:lstStyle/>
          <a:p>
            <a:r>
              <a:rPr lang="x-none" b="1" dirty="0">
                <a:solidFill>
                  <a:schemeClr val="accent2">
                    <a:lumMod val="50000"/>
                  </a:schemeClr>
                </a:solidFill>
              </a:rPr>
              <a:t>5-10% - riscul de a dezvolta un nodul tiroidian palpabil pe parcursul vieții</a:t>
            </a:r>
          </a:p>
        </p:txBody>
      </p:sp>
      <p:pic>
        <p:nvPicPr>
          <p:cNvPr id="7" name="Picture 2" descr="Figure 1. . Approach to evaluation of thyroid nodules.">
            <a:extLst>
              <a:ext uri="{FF2B5EF4-FFF2-40B4-BE49-F238E27FC236}">
                <a16:creationId xmlns:a16="http://schemas.microsoft.com/office/drawing/2014/main" xmlns="" id="{E361DA87-02FB-418D-79C2-12170F472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062" y="1129498"/>
            <a:ext cx="540408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129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E580CA-38DC-B14D-B443-F50EEFE3394B}"/>
              </a:ext>
            </a:extLst>
          </p:cNvPr>
          <p:cNvSpPr>
            <a:spLocks noGrp="1"/>
          </p:cNvSpPr>
          <p:nvPr>
            <p:ph type="title"/>
          </p:nvPr>
        </p:nvSpPr>
        <p:spPr>
          <a:xfrm>
            <a:off x="477178" y="243593"/>
            <a:ext cx="10515600" cy="673261"/>
          </a:xfrm>
        </p:spPr>
        <p:txBody>
          <a:bodyPr>
            <a:normAutofit/>
          </a:bodyPr>
          <a:lstStyle/>
          <a:p>
            <a:r>
              <a:rPr lang="x-none" sz="3200" dirty="0">
                <a:solidFill>
                  <a:srgbClr val="691920"/>
                </a:solidFill>
                <a:latin typeface="Calibri" panose="020F0502020204030204" pitchFamily="34" charset="0"/>
                <a:cs typeface="Calibri" panose="020F0502020204030204" pitchFamily="34" charset="0"/>
              </a:rPr>
              <a:t>Cancer tiroidian la vârstnici </a:t>
            </a:r>
            <a:endParaRPr lang="x-none" sz="3200" dirty="0"/>
          </a:p>
        </p:txBody>
      </p:sp>
      <p:sp>
        <p:nvSpPr>
          <p:cNvPr id="3" name="Content Placeholder 2">
            <a:extLst>
              <a:ext uri="{FF2B5EF4-FFF2-40B4-BE49-F238E27FC236}">
                <a16:creationId xmlns:a16="http://schemas.microsoft.com/office/drawing/2014/main" xmlns="" id="{8511C54A-6F32-5643-90E5-169B4E8D9615}"/>
              </a:ext>
            </a:extLst>
          </p:cNvPr>
          <p:cNvSpPr>
            <a:spLocks noGrp="1"/>
          </p:cNvSpPr>
          <p:nvPr>
            <p:ph idx="1"/>
          </p:nvPr>
        </p:nvSpPr>
        <p:spPr>
          <a:xfrm>
            <a:off x="263082" y="856294"/>
            <a:ext cx="6990562" cy="4802620"/>
          </a:xfrm>
        </p:spPr>
        <p:txBody>
          <a:bodyPr>
            <a:noAutofit/>
          </a:bodyPr>
          <a:lstStyle/>
          <a:p>
            <a:pPr>
              <a:spcBef>
                <a:spcPts val="0"/>
              </a:spcBef>
            </a:pPr>
            <a:r>
              <a:rPr lang="ro-RO" sz="1600" dirty="0"/>
              <a:t>90% - noduli benigni</a:t>
            </a:r>
          </a:p>
          <a:p>
            <a:pPr>
              <a:spcBef>
                <a:spcPts val="0"/>
              </a:spcBef>
            </a:pPr>
            <a:r>
              <a:rPr lang="ro-RO" sz="1600" dirty="0"/>
              <a:t>Prognosticul nodulilor maligni – mai prost decât la tineri</a:t>
            </a:r>
          </a:p>
          <a:p>
            <a:pPr>
              <a:spcBef>
                <a:spcPts val="0"/>
              </a:spcBef>
            </a:pPr>
            <a:r>
              <a:rPr lang="ro-RO" sz="1600" dirty="0"/>
              <a:t>Prognosticul corelează cu dimensiunea tumorii</a:t>
            </a:r>
          </a:p>
          <a:p>
            <a:pPr>
              <a:spcBef>
                <a:spcPts val="0"/>
              </a:spcBef>
            </a:pPr>
            <a:r>
              <a:rPr lang="ro-RO" sz="1600" dirty="0">
                <a:solidFill>
                  <a:srgbClr val="691920"/>
                </a:solidFill>
              </a:rPr>
              <a:t>Carcinom papilar </a:t>
            </a:r>
            <a:r>
              <a:rPr lang="ro-RO" sz="1600" dirty="0"/>
              <a:t>– cel mai frecvent din cancere la vârstnicul tânăr și mediu – dar are prognostic mai rău, din cauza depistării tardive</a:t>
            </a:r>
          </a:p>
          <a:p>
            <a:pPr marL="0" indent="0">
              <a:spcBef>
                <a:spcPts val="0"/>
              </a:spcBef>
              <a:buNone/>
            </a:pPr>
            <a:endParaRPr lang="x-none" sz="1600" dirty="0"/>
          </a:p>
          <a:p>
            <a:pPr>
              <a:spcBef>
                <a:spcPts val="0"/>
              </a:spcBef>
            </a:pPr>
            <a:endParaRPr lang="x-none" sz="1600" dirty="0"/>
          </a:p>
        </p:txBody>
      </p:sp>
      <p:pic>
        <p:nvPicPr>
          <p:cNvPr id="5122" name="Picture 2">
            <a:extLst>
              <a:ext uri="{FF2B5EF4-FFF2-40B4-BE49-F238E27FC236}">
                <a16:creationId xmlns:a16="http://schemas.microsoft.com/office/drawing/2014/main" xmlns="" id="{F6EAB42E-97BA-584C-A88F-3BE20E3DF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3309" y="2445157"/>
            <a:ext cx="4821382" cy="3742744"/>
          </a:xfrm>
          <a:prstGeom prst="rect">
            <a:avLst/>
          </a:prstGeom>
        </p:spPr>
        <p:style>
          <a:lnRef idx="2">
            <a:schemeClr val="accent3"/>
          </a:lnRef>
          <a:fillRef idx="1">
            <a:schemeClr val="lt1"/>
          </a:fillRef>
          <a:effectRef idx="0">
            <a:schemeClr val="accent3"/>
          </a:effectRef>
          <a:fontRef idx="minor">
            <a:schemeClr val="dk1"/>
          </a:fontRef>
        </p:style>
      </p:pic>
      <p:sp>
        <p:nvSpPr>
          <p:cNvPr id="6" name="TextBox 5">
            <a:extLst>
              <a:ext uri="{FF2B5EF4-FFF2-40B4-BE49-F238E27FC236}">
                <a16:creationId xmlns:a16="http://schemas.microsoft.com/office/drawing/2014/main" xmlns="" id="{25CD706E-3649-6B42-B40B-B577D9206BDF}"/>
              </a:ext>
            </a:extLst>
          </p:cNvPr>
          <p:cNvSpPr txBox="1"/>
          <p:nvPr/>
        </p:nvSpPr>
        <p:spPr>
          <a:xfrm>
            <a:off x="6400800" y="6354540"/>
            <a:ext cx="5486400" cy="461665"/>
          </a:xfrm>
          <a:prstGeom prst="rect">
            <a:avLst/>
          </a:prstGeom>
          <a:noFill/>
        </p:spPr>
        <p:txBody>
          <a:bodyPr wrap="square">
            <a:spAutoFit/>
          </a:bodyPr>
          <a:lstStyle/>
          <a:p>
            <a:pPr algn="r"/>
            <a:r>
              <a:rPr lang="en-US" sz="1200" b="0" i="0" u="none" strike="noStrike" dirty="0">
                <a:solidFill>
                  <a:srgbClr val="000000"/>
                </a:solidFill>
                <a:effectLst/>
                <a:latin typeface="Calibri" panose="020F0502020204030204" pitchFamily="34" charset="0"/>
                <a:cs typeface="Calibri" panose="020F0502020204030204" pitchFamily="34" charset="0"/>
              </a:rPr>
              <a:t>Incidence of thyroid cancer by age- and gender- in the United States. Data source: SEER 18 (2010-2014).</a:t>
            </a:r>
            <a:endParaRPr lang="x-none" sz="1200" dirty="0">
              <a:latin typeface="Calibri" panose="020F0502020204030204" pitchFamily="34" charset="0"/>
              <a:cs typeface="Calibri" panose="020F0502020204030204" pitchFamily="34" charset="0"/>
            </a:endParaRPr>
          </a:p>
        </p:txBody>
      </p:sp>
      <p:pic>
        <p:nvPicPr>
          <p:cNvPr id="5124" name="Picture 4">
            <a:extLst>
              <a:ext uri="{FF2B5EF4-FFF2-40B4-BE49-F238E27FC236}">
                <a16:creationId xmlns:a16="http://schemas.microsoft.com/office/drawing/2014/main" xmlns="" id="{F997D41B-E2AD-C147-B4C6-04E1ADC818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393" y="2148227"/>
            <a:ext cx="5364585" cy="4466180"/>
          </a:xfrm>
          <a:prstGeom prst="rect">
            <a:avLst/>
          </a:prstGeom>
        </p:spPr>
        <p:style>
          <a:lnRef idx="2">
            <a:schemeClr val="accent3"/>
          </a:lnRef>
          <a:fillRef idx="1">
            <a:schemeClr val="lt1"/>
          </a:fillRef>
          <a:effectRef idx="0">
            <a:schemeClr val="accent3"/>
          </a:effectRef>
          <a:fontRef idx="minor">
            <a:schemeClr val="dk1"/>
          </a:fontRef>
        </p:style>
      </p:pic>
      <p:sp>
        <p:nvSpPr>
          <p:cNvPr id="5" name="TextBox 4">
            <a:extLst>
              <a:ext uri="{FF2B5EF4-FFF2-40B4-BE49-F238E27FC236}">
                <a16:creationId xmlns:a16="http://schemas.microsoft.com/office/drawing/2014/main" xmlns="" id="{D7702D77-9ADB-DDE8-C395-5B59C470EA9B}"/>
              </a:ext>
            </a:extLst>
          </p:cNvPr>
          <p:cNvSpPr txBox="1"/>
          <p:nvPr/>
        </p:nvSpPr>
        <p:spPr>
          <a:xfrm>
            <a:off x="7065818" y="802749"/>
            <a:ext cx="4821382" cy="830997"/>
          </a:xfrm>
          <a:prstGeom prst="rect">
            <a:avLst/>
          </a:prstGeom>
          <a:noFill/>
        </p:spPr>
        <p:txBody>
          <a:bodyPr wrap="square">
            <a:spAutoFit/>
          </a:bodyPr>
          <a:lstStyle/>
          <a:p>
            <a:pPr marL="285750" indent="-285750">
              <a:buFont typeface="Arial" panose="020B0604020202020204" pitchFamily="34" charset="0"/>
              <a:buChar char="•"/>
            </a:pPr>
            <a:r>
              <a:rPr lang="x-none" sz="1600" dirty="0"/>
              <a:t>Cancerul tiroidian – 2,3% din cancere, dar reprezintă doar 0,4% din cauza mortalității din cancere (SUA).</a:t>
            </a:r>
          </a:p>
          <a:p>
            <a:pPr marL="285750" indent="-285750">
              <a:buFont typeface="Arial" panose="020B0604020202020204" pitchFamily="34" charset="0"/>
              <a:buChar char="•"/>
            </a:pPr>
            <a:r>
              <a:rPr lang="x-none" sz="1600" dirty="0"/>
              <a:t>Vârful incidenței – 51-60 ani. </a:t>
            </a:r>
          </a:p>
        </p:txBody>
      </p:sp>
    </p:spTree>
    <p:extLst>
      <p:ext uri="{BB962C8B-B14F-4D97-AF65-F5344CB8AC3E}">
        <p14:creationId xmlns:p14="http://schemas.microsoft.com/office/powerpoint/2010/main" val="2336784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graphicFrame>
        <p:nvGraphicFramePr>
          <p:cNvPr id="3" name="Diagram 2">
            <a:extLst>
              <a:ext uri="{FF2B5EF4-FFF2-40B4-BE49-F238E27FC236}">
                <a16:creationId xmlns:a16="http://schemas.microsoft.com/office/drawing/2014/main" xmlns="" id="{422E2CE2-CAAE-904A-8645-D19EBA4146AE}"/>
              </a:ext>
            </a:extLst>
          </p:cNvPr>
          <p:cNvGraphicFramePr/>
          <p:nvPr>
            <p:extLst/>
          </p:nvPr>
        </p:nvGraphicFramePr>
        <p:xfrm>
          <a:off x="705464" y="817419"/>
          <a:ext cx="9103553" cy="50569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5170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3044687" y="5486400"/>
            <a:ext cx="3554895" cy="954087"/>
          </a:xfrm>
        </p:spPr>
        <p:txBody>
          <a:bodyPr>
            <a:normAutofit/>
          </a:bodyPr>
          <a:lstStyle/>
          <a:p>
            <a:pPr algn="r"/>
            <a:r>
              <a:rPr lang="en-US" dirty="0" smtClean="0"/>
              <a:t>Vera </a:t>
            </a:r>
            <a:r>
              <a:rPr lang="en-US" dirty="0" err="1" smtClean="0"/>
              <a:t>Morari</a:t>
            </a:r>
            <a:endParaRPr lang="ro-MD" dirty="0" smtClean="0"/>
          </a:p>
          <a:p>
            <a:pPr algn="r"/>
            <a:r>
              <a:rPr lang="ro-MD" dirty="0" smtClean="0"/>
              <a:t>Medic endocrinolog</a:t>
            </a:r>
            <a:endParaRPr lang="en-US" dirty="0"/>
          </a:p>
        </p:txBody>
      </p:sp>
      <p:pic>
        <p:nvPicPr>
          <p:cNvPr id="5" name="Рисунок 4"/>
          <p:cNvPicPr>
            <a:picLocks noChangeAspect="1"/>
          </p:cNvPicPr>
          <p:nvPr/>
        </p:nvPicPr>
        <p:blipFill rotWithShape="1">
          <a:blip r:embed="rId2"/>
          <a:srcRect b="4323"/>
          <a:stretch/>
        </p:blipFill>
        <p:spPr>
          <a:xfrm>
            <a:off x="6746599" y="0"/>
            <a:ext cx="5418188" cy="6748670"/>
          </a:xfrm>
          <a:prstGeom prst="rect">
            <a:avLst/>
          </a:prstGeom>
        </p:spPr>
      </p:pic>
      <p:sp>
        <p:nvSpPr>
          <p:cNvPr id="3" name="Заголовок 2"/>
          <p:cNvSpPr>
            <a:spLocks noGrp="1"/>
          </p:cNvSpPr>
          <p:nvPr>
            <p:ph type="ctrTitle"/>
          </p:nvPr>
        </p:nvSpPr>
        <p:spPr>
          <a:xfrm>
            <a:off x="99391" y="2678981"/>
            <a:ext cx="7464287" cy="1128810"/>
          </a:xfrm>
        </p:spPr>
        <p:txBody>
          <a:bodyPr>
            <a:noAutofit/>
          </a:bodyPr>
          <a:lstStyle/>
          <a:p>
            <a:r>
              <a:rPr lang="en-US" sz="4400" b="1" dirty="0" err="1" smtClean="0">
                <a:solidFill>
                  <a:srgbClr val="002060"/>
                </a:solidFill>
              </a:rPr>
              <a:t>Manifestările</a:t>
            </a:r>
            <a:r>
              <a:rPr lang="en-US" sz="4400" b="1" dirty="0" smtClean="0">
                <a:solidFill>
                  <a:srgbClr val="002060"/>
                </a:solidFill>
              </a:rPr>
              <a:t> </a:t>
            </a:r>
            <a:r>
              <a:rPr lang="en-US" sz="4400" b="1" dirty="0" err="1" smtClean="0">
                <a:solidFill>
                  <a:srgbClr val="002060"/>
                </a:solidFill>
              </a:rPr>
              <a:t>cardiovasculare</a:t>
            </a:r>
            <a:r>
              <a:rPr lang="en-US" sz="4400" b="1" dirty="0" smtClean="0">
                <a:solidFill>
                  <a:srgbClr val="002060"/>
                </a:solidFill>
              </a:rPr>
              <a:t> </a:t>
            </a:r>
            <a:r>
              <a:rPr lang="en-US" sz="4400" b="1" dirty="0" err="1" smtClean="0">
                <a:solidFill>
                  <a:srgbClr val="002060"/>
                </a:solidFill>
              </a:rPr>
              <a:t>în</a:t>
            </a:r>
            <a:r>
              <a:rPr lang="en-US" sz="4400" b="1" dirty="0" smtClean="0">
                <a:solidFill>
                  <a:srgbClr val="002060"/>
                </a:solidFill>
              </a:rPr>
              <a:t> </a:t>
            </a:r>
            <a:r>
              <a:rPr lang="en-US" sz="4400" b="1" dirty="0" err="1" smtClean="0">
                <a:solidFill>
                  <a:srgbClr val="002060"/>
                </a:solidFill>
              </a:rPr>
              <a:t>patologiile</a:t>
            </a:r>
            <a:r>
              <a:rPr lang="en-US" sz="4400" b="1" dirty="0" smtClean="0">
                <a:solidFill>
                  <a:srgbClr val="002060"/>
                </a:solidFill>
              </a:rPr>
              <a:t> </a:t>
            </a:r>
            <a:r>
              <a:rPr lang="en-US" sz="4400" b="1" dirty="0" err="1" smtClean="0">
                <a:solidFill>
                  <a:srgbClr val="002060"/>
                </a:solidFill>
              </a:rPr>
              <a:t>tiroidiene</a:t>
            </a:r>
            <a:endParaRPr lang="ro-MD" sz="4400" b="1" i="1" dirty="0" smtClean="0">
              <a:solidFill>
                <a:srgbClr val="002060"/>
              </a:solidFill>
            </a:endParaRPr>
          </a:p>
        </p:txBody>
      </p:sp>
    </p:spTree>
    <p:extLst>
      <p:ext uri="{BB962C8B-B14F-4D97-AF65-F5344CB8AC3E}">
        <p14:creationId xmlns:p14="http://schemas.microsoft.com/office/powerpoint/2010/main" val="12495259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lstStyle/>
          <a:p>
            <a:r>
              <a:rPr lang="x-none" b="1" dirty="0" smtClean="0">
                <a:solidFill>
                  <a:srgbClr val="002060"/>
                </a:solidFill>
              </a:rPr>
              <a:t>Agenda</a:t>
            </a:r>
            <a:endParaRPr lang="en-US" b="1" dirty="0">
              <a:solidFill>
                <a:srgbClr val="002060"/>
              </a:solidFill>
            </a:endParaRPr>
          </a:p>
        </p:txBody>
      </p:sp>
      <p:sp>
        <p:nvSpPr>
          <p:cNvPr id="10" name="Объект 9"/>
          <p:cNvSpPr>
            <a:spLocks noGrp="1"/>
          </p:cNvSpPr>
          <p:nvPr>
            <p:ph idx="1"/>
          </p:nvPr>
        </p:nvSpPr>
        <p:spPr>
          <a:xfrm>
            <a:off x="838200" y="1434353"/>
            <a:ext cx="10515600" cy="4613401"/>
          </a:xfrm>
        </p:spPr>
        <p:txBody>
          <a:bodyPr>
            <a:normAutofit/>
          </a:bodyPr>
          <a:lstStyle/>
          <a:p>
            <a:pPr marL="0" indent="0">
              <a:buNone/>
            </a:pPr>
            <a:r>
              <a:rPr lang="ro-RO" dirty="0" smtClean="0"/>
              <a:t>1. Date generale</a:t>
            </a:r>
          </a:p>
          <a:p>
            <a:pPr marL="0" indent="0">
              <a:buNone/>
            </a:pPr>
            <a:r>
              <a:rPr lang="ro-RO" dirty="0" smtClean="0"/>
              <a:t>2. Efectele hormonilor tiroidieni asupra fiziologiei SCV</a:t>
            </a:r>
          </a:p>
          <a:p>
            <a:pPr marL="0" indent="0">
              <a:buNone/>
            </a:pPr>
            <a:r>
              <a:rPr lang="ro-RO" dirty="0" smtClean="0"/>
              <a:t>3. </a:t>
            </a:r>
            <a:r>
              <a:rPr lang="ro-RO" dirty="0" err="1" smtClean="0"/>
              <a:t>Manifestari</a:t>
            </a:r>
            <a:r>
              <a:rPr lang="ro-RO" dirty="0" smtClean="0"/>
              <a:t> </a:t>
            </a:r>
            <a:r>
              <a:rPr lang="ro-RO" dirty="0" err="1" smtClean="0"/>
              <a:t>cardiometabolice</a:t>
            </a:r>
            <a:r>
              <a:rPr lang="ro-RO" dirty="0" smtClean="0"/>
              <a:t> in hipotiroidie</a:t>
            </a:r>
          </a:p>
          <a:p>
            <a:pPr marL="0" indent="0">
              <a:buNone/>
            </a:pPr>
            <a:r>
              <a:rPr lang="ro-RO" dirty="0" smtClean="0"/>
              <a:t>4. Manifestările cardiovasculare in hipertiroidie</a:t>
            </a:r>
          </a:p>
          <a:p>
            <a:pPr marL="0" indent="0">
              <a:buNone/>
            </a:pPr>
            <a:r>
              <a:rPr lang="ro-RO" dirty="0" smtClean="0"/>
              <a:t>5. Hipertiroidia/hipotiroidia </a:t>
            </a:r>
            <a:r>
              <a:rPr lang="ro-RO" dirty="0" err="1" smtClean="0"/>
              <a:t>subclinică</a:t>
            </a:r>
            <a:endParaRPr lang="ro-RO" dirty="0" smtClean="0"/>
          </a:p>
          <a:p>
            <a:pPr marL="0" indent="0">
              <a:buNone/>
            </a:pPr>
            <a:r>
              <a:rPr lang="ro-RO" dirty="0" smtClean="0"/>
              <a:t>6. Concluzii</a:t>
            </a:r>
          </a:p>
          <a:p>
            <a:pPr marL="514350" indent="-514350">
              <a:buAutoNum type="arabicPeriod"/>
            </a:pPr>
            <a:endParaRPr lang="ro-RO" dirty="0" smtClean="0"/>
          </a:p>
          <a:p>
            <a:pPr marL="0" indent="0">
              <a:buNone/>
            </a:pPr>
            <a:endParaRPr lang="en-US" dirty="0"/>
          </a:p>
        </p:txBody>
      </p:sp>
    </p:spTree>
    <p:extLst>
      <p:ext uri="{BB962C8B-B14F-4D97-AF65-F5344CB8AC3E}">
        <p14:creationId xmlns:p14="http://schemas.microsoft.com/office/powerpoint/2010/main" val="982394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lstStyle/>
          <a:p>
            <a:r>
              <a:rPr lang="ro-RO" b="1" dirty="0" smtClean="0">
                <a:solidFill>
                  <a:srgbClr val="002060"/>
                </a:solidFill>
              </a:rPr>
              <a:t>Importanța temei</a:t>
            </a:r>
            <a:endParaRPr lang="en-US" b="1" dirty="0">
              <a:solidFill>
                <a:srgbClr val="002060"/>
              </a:solidFill>
            </a:endParaRPr>
          </a:p>
        </p:txBody>
      </p:sp>
      <p:sp>
        <p:nvSpPr>
          <p:cNvPr id="10" name="Объект 9"/>
          <p:cNvSpPr>
            <a:spLocks noGrp="1"/>
          </p:cNvSpPr>
          <p:nvPr>
            <p:ph idx="1"/>
          </p:nvPr>
        </p:nvSpPr>
        <p:spPr>
          <a:xfrm>
            <a:off x="867747" y="1328862"/>
            <a:ext cx="10515600" cy="4874713"/>
          </a:xfrm>
        </p:spPr>
        <p:txBody>
          <a:bodyPr>
            <a:normAutofit fontScale="85000" lnSpcReduction="20000"/>
          </a:bodyPr>
          <a:lstStyle/>
          <a:p>
            <a:r>
              <a:rPr lang="ro-RO" b="1" dirty="0"/>
              <a:t>Boala CV- </a:t>
            </a:r>
            <a:r>
              <a:rPr lang="ro-RO" dirty="0"/>
              <a:t>una din cele mai prevalente condiții la nivel mondial cu </a:t>
            </a:r>
            <a:r>
              <a:rPr lang="ro-RO" dirty="0" smtClean="0"/>
              <a:t>o </a:t>
            </a:r>
            <a:r>
              <a:rPr lang="ro-RO" dirty="0" err="1" smtClean="0"/>
              <a:t>morbi-mortalitate</a:t>
            </a:r>
            <a:r>
              <a:rPr lang="ro-RO" dirty="0" smtClean="0"/>
              <a:t> </a:t>
            </a:r>
            <a:r>
              <a:rPr lang="ro-RO" dirty="0"/>
              <a:t>și rată înaltă de </a:t>
            </a:r>
            <a:r>
              <a:rPr lang="ro-RO" dirty="0" smtClean="0"/>
              <a:t>spitalizare</a:t>
            </a:r>
          </a:p>
          <a:p>
            <a:pPr marL="0" indent="0">
              <a:buNone/>
            </a:pPr>
            <a:endParaRPr lang="ro-RO" dirty="0" smtClean="0"/>
          </a:p>
          <a:p>
            <a:r>
              <a:rPr lang="ro-RO" b="1" dirty="0" smtClean="0"/>
              <a:t>Hormonii</a:t>
            </a:r>
            <a:r>
              <a:rPr lang="ro-RO" dirty="0" smtClean="0"/>
              <a:t> </a:t>
            </a:r>
            <a:r>
              <a:rPr lang="ro-RO" b="1" dirty="0" err="1" smtClean="0"/>
              <a:t>tiroidieni</a:t>
            </a:r>
            <a:r>
              <a:rPr lang="ro-RO" dirty="0" err="1" smtClean="0"/>
              <a:t>-</a:t>
            </a:r>
            <a:r>
              <a:rPr lang="ro-RO" dirty="0" smtClean="0"/>
              <a:t> rol fundamental în homeostazia cardiovasculară</a:t>
            </a:r>
          </a:p>
          <a:p>
            <a:pPr marL="0" indent="0">
              <a:buNone/>
            </a:pPr>
            <a:endParaRPr lang="ro-RO" dirty="0" smtClean="0"/>
          </a:p>
          <a:p>
            <a:r>
              <a:rPr lang="ro-RO" b="1" dirty="0" smtClean="0"/>
              <a:t>HT- relație complexă </a:t>
            </a:r>
            <a:r>
              <a:rPr lang="ro-RO" dirty="0" smtClean="0"/>
              <a:t>cu SCV prin multiple mecanisme </a:t>
            </a:r>
          </a:p>
          <a:p>
            <a:endParaRPr lang="ro-RO" dirty="0" smtClean="0"/>
          </a:p>
          <a:p>
            <a:r>
              <a:rPr lang="ro-RO" dirty="0"/>
              <a:t>Modificările minore ale concentrației de TSH- impact semnificativ asupra </a:t>
            </a:r>
            <a:r>
              <a:rPr lang="ro-RO" dirty="0" smtClean="0"/>
              <a:t>SCV</a:t>
            </a:r>
          </a:p>
          <a:p>
            <a:pPr marL="0" indent="0">
              <a:buNone/>
            </a:pPr>
            <a:endParaRPr lang="ro-RO" dirty="0"/>
          </a:p>
          <a:p>
            <a:r>
              <a:rPr lang="ro-RO" b="1" dirty="0"/>
              <a:t>Disfuncția tiroidiană </a:t>
            </a:r>
            <a:r>
              <a:rPr lang="ro-RO" b="1" dirty="0" err="1"/>
              <a:t>subclinică-</a:t>
            </a:r>
            <a:r>
              <a:rPr lang="ro-RO" b="1" dirty="0"/>
              <a:t> </a:t>
            </a:r>
            <a:r>
              <a:rPr lang="ro-RO" dirty="0"/>
              <a:t>creșterea 20-80 % a riscului de morbiditate și mortalitate </a:t>
            </a:r>
            <a:r>
              <a:rPr lang="ro-RO" dirty="0" smtClean="0"/>
              <a:t>CV</a:t>
            </a:r>
          </a:p>
          <a:p>
            <a:endParaRPr lang="ro-RO" dirty="0" smtClean="0"/>
          </a:p>
          <a:p>
            <a:r>
              <a:rPr lang="ro-RO" dirty="0" smtClean="0"/>
              <a:t>Cunoașterea efectelor  HT asupra sistemului CV este imperativă</a:t>
            </a:r>
            <a:endParaRPr lang="en-US" dirty="0"/>
          </a:p>
        </p:txBody>
      </p:sp>
      <p:sp>
        <p:nvSpPr>
          <p:cNvPr id="3" name="CasetăText 2"/>
          <p:cNvSpPr txBox="1"/>
          <p:nvPr/>
        </p:nvSpPr>
        <p:spPr>
          <a:xfrm>
            <a:off x="867747" y="6391870"/>
            <a:ext cx="10775384" cy="461665"/>
          </a:xfrm>
          <a:prstGeom prst="rect">
            <a:avLst/>
          </a:prstGeom>
          <a:noFill/>
        </p:spPr>
        <p:txBody>
          <a:bodyPr wrap="square" rtlCol="0">
            <a:spAutoFit/>
          </a:bodyPr>
          <a:lstStyle/>
          <a:p>
            <a:r>
              <a:rPr lang="ro-RO" sz="1200" dirty="0"/>
              <a:t>The impact of </a:t>
            </a:r>
            <a:r>
              <a:rPr lang="ro-RO" sz="1200" dirty="0" err="1"/>
              <a:t>thyroid</a:t>
            </a:r>
            <a:r>
              <a:rPr lang="ro-RO" sz="1200" dirty="0"/>
              <a:t> hormone </a:t>
            </a:r>
            <a:r>
              <a:rPr lang="ro-RO" sz="1200" dirty="0" err="1"/>
              <a:t>dysfunction</a:t>
            </a:r>
            <a:r>
              <a:rPr lang="ro-RO" sz="1200" dirty="0"/>
              <a:t> on ischemic </a:t>
            </a:r>
            <a:r>
              <a:rPr lang="ro-RO" sz="1200" dirty="0" err="1"/>
              <a:t>heart</a:t>
            </a:r>
            <a:r>
              <a:rPr lang="ro-RO" sz="1200" dirty="0"/>
              <a:t> </a:t>
            </a:r>
            <a:r>
              <a:rPr lang="ro-RO" sz="1200" dirty="0" err="1"/>
              <a:t>disease</a:t>
            </a:r>
            <a:r>
              <a:rPr lang="ro-RO" sz="1200" dirty="0"/>
              <a:t> </a:t>
            </a:r>
            <a:r>
              <a:rPr lang="ro-RO" sz="1200" dirty="0" err="1"/>
              <a:t>Madalena</a:t>
            </a:r>
            <a:r>
              <a:rPr lang="ro-RO" sz="1200" dirty="0"/>
              <a:t> von </a:t>
            </a:r>
            <a:r>
              <a:rPr lang="ro-RO" sz="1200" dirty="0" err="1" smtClean="0"/>
              <a:t>Hafe</a:t>
            </a:r>
            <a:r>
              <a:rPr lang="ro-RO" sz="1200" dirty="0" smtClean="0"/>
              <a:t>¹, </a:t>
            </a:r>
            <a:r>
              <a:rPr lang="ro-RO" sz="1200" dirty="0"/>
              <a:t>João Sergio </a:t>
            </a:r>
            <a:r>
              <a:rPr lang="ro-RO" sz="1200" dirty="0" smtClean="0"/>
              <a:t>Neves¹´², </a:t>
            </a:r>
            <a:r>
              <a:rPr lang="ro-RO" sz="1200" dirty="0"/>
              <a:t>Catarina </a:t>
            </a:r>
            <a:r>
              <a:rPr lang="ro-RO" sz="1200" dirty="0" smtClean="0"/>
              <a:t>Vale¹, </a:t>
            </a:r>
            <a:r>
              <a:rPr lang="ro-RO" sz="1200" dirty="0"/>
              <a:t>Marta </a:t>
            </a:r>
            <a:r>
              <a:rPr lang="ro-RO" sz="1200" dirty="0" smtClean="0"/>
              <a:t>Borges-Canha¹´² </a:t>
            </a:r>
          </a:p>
          <a:p>
            <a:r>
              <a:rPr lang="ro-RO" sz="1200" dirty="0" err="1" smtClean="0"/>
              <a:t>and</a:t>
            </a:r>
            <a:r>
              <a:rPr lang="ro-RO" sz="1200" dirty="0" smtClean="0"/>
              <a:t> </a:t>
            </a:r>
            <a:r>
              <a:rPr lang="ro-RO" sz="1200" dirty="0"/>
              <a:t>Adelino Leite-Moreira</a:t>
            </a:r>
            <a:endParaRPr lang="en-US" sz="1200" dirty="0"/>
          </a:p>
        </p:txBody>
      </p:sp>
    </p:spTree>
    <p:extLst>
      <p:ext uri="{BB962C8B-B14F-4D97-AF65-F5344CB8AC3E}">
        <p14:creationId xmlns:p14="http://schemas.microsoft.com/office/powerpoint/2010/main" val="10135826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278363" y="217860"/>
            <a:ext cx="9798698" cy="837510"/>
          </a:xfrm>
        </p:spPr>
        <p:txBody>
          <a:bodyPr/>
          <a:lstStyle/>
          <a:p>
            <a:r>
              <a:rPr lang="ro-RO" b="1" dirty="0" smtClean="0">
                <a:solidFill>
                  <a:srgbClr val="002060"/>
                </a:solidFill>
              </a:rPr>
              <a:t>Interacțiunile între HT și sistemul CV</a:t>
            </a:r>
            <a:endParaRPr lang="en-US" b="1" dirty="0">
              <a:solidFill>
                <a:srgbClr val="00206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159" y="999737"/>
            <a:ext cx="10422294" cy="5578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tăText 2"/>
          <p:cNvSpPr txBox="1"/>
          <p:nvPr/>
        </p:nvSpPr>
        <p:spPr>
          <a:xfrm>
            <a:off x="223935" y="6438122"/>
            <a:ext cx="7567127" cy="307777"/>
          </a:xfrm>
          <a:prstGeom prst="rect">
            <a:avLst/>
          </a:prstGeom>
          <a:noFill/>
        </p:spPr>
        <p:txBody>
          <a:bodyPr wrap="square" rtlCol="0">
            <a:spAutoFit/>
          </a:bodyPr>
          <a:lstStyle/>
          <a:p>
            <a:r>
              <a:rPr lang="ro-RO" sz="1400" dirty="0" err="1" smtClean="0"/>
              <a:t>Razvi</a:t>
            </a:r>
            <a:r>
              <a:rPr lang="ro-RO" sz="1400" dirty="0" smtClean="0"/>
              <a:t>, </a:t>
            </a:r>
            <a:r>
              <a:rPr lang="ro-RO" sz="1400" dirty="0" err="1" smtClean="0"/>
              <a:t>S.et</a:t>
            </a:r>
            <a:r>
              <a:rPr lang="ro-RO" sz="1400" dirty="0" smtClean="0"/>
              <a:t> al. J Am </a:t>
            </a:r>
            <a:r>
              <a:rPr lang="ro-RO" sz="1400" dirty="0" err="1" smtClean="0"/>
              <a:t>Coll</a:t>
            </a:r>
            <a:r>
              <a:rPr lang="ro-RO" sz="1400" dirty="0" smtClean="0"/>
              <a:t> Cardiolo2018; 71(16):1781-96</a:t>
            </a:r>
            <a:endParaRPr lang="en-US" sz="1400" dirty="0"/>
          </a:p>
        </p:txBody>
      </p:sp>
      <p:sp>
        <p:nvSpPr>
          <p:cNvPr id="4" name="Dreptunghi rotunjit 3"/>
          <p:cNvSpPr/>
          <p:nvPr/>
        </p:nvSpPr>
        <p:spPr>
          <a:xfrm>
            <a:off x="797859" y="2205318"/>
            <a:ext cx="4285129" cy="216049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Tree>
    <p:extLst>
      <p:ext uri="{BB962C8B-B14F-4D97-AF65-F5344CB8AC3E}">
        <p14:creationId xmlns:p14="http://schemas.microsoft.com/office/powerpoint/2010/main" val="224404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347208" y="2678981"/>
            <a:ext cx="6399391" cy="1128810"/>
          </a:xfrm>
        </p:spPr>
        <p:txBody>
          <a:bodyPr>
            <a:noAutofit/>
          </a:bodyPr>
          <a:lstStyle/>
          <a:p>
            <a:r>
              <a:rPr lang="ro-MD" sz="4400" b="1" dirty="0">
                <a:solidFill>
                  <a:srgbClr val="002060"/>
                </a:solidFill>
              </a:rPr>
              <a:t>Particularitățile de vârstă ale patologiei tiroid</a:t>
            </a:r>
            <a:r>
              <a:rPr lang="en-US" sz="4400" b="1" dirty="0" err="1">
                <a:solidFill>
                  <a:srgbClr val="002060"/>
                </a:solidFill>
              </a:rPr>
              <a:t>iene</a:t>
            </a:r>
            <a:endParaRPr lang="ro-MD" sz="4400" b="1" i="1" dirty="0">
              <a:solidFill>
                <a:srgbClr val="002060"/>
              </a:solidFill>
            </a:endParaRPr>
          </a:p>
        </p:txBody>
      </p:sp>
      <p:sp>
        <p:nvSpPr>
          <p:cNvPr id="4" name="Подзаголовок 3"/>
          <p:cNvSpPr>
            <a:spLocks noGrp="1"/>
          </p:cNvSpPr>
          <p:nvPr>
            <p:ph type="subTitle" idx="1"/>
          </p:nvPr>
        </p:nvSpPr>
        <p:spPr>
          <a:xfrm>
            <a:off x="3044687" y="5486400"/>
            <a:ext cx="3554895" cy="954087"/>
          </a:xfrm>
        </p:spPr>
        <p:txBody>
          <a:bodyPr>
            <a:normAutofit/>
          </a:bodyPr>
          <a:lstStyle/>
          <a:p>
            <a:pPr algn="r"/>
            <a:r>
              <a:rPr lang="en-US" dirty="0"/>
              <a:t>Natalia </a:t>
            </a:r>
            <a:r>
              <a:rPr lang="en-US" dirty="0" err="1"/>
              <a:t>Porcereanu</a:t>
            </a:r>
            <a:endParaRPr lang="ro-MD" dirty="0"/>
          </a:p>
          <a:p>
            <a:pPr algn="r"/>
            <a:r>
              <a:rPr lang="ro-MD" dirty="0"/>
              <a:t>medic endocrinolog</a:t>
            </a:r>
            <a:endParaRPr lang="en-US" dirty="0"/>
          </a:p>
        </p:txBody>
      </p:sp>
      <p:pic>
        <p:nvPicPr>
          <p:cNvPr id="5" name="Рисунок 4"/>
          <p:cNvPicPr>
            <a:picLocks noChangeAspect="1"/>
          </p:cNvPicPr>
          <p:nvPr/>
        </p:nvPicPr>
        <p:blipFill rotWithShape="1">
          <a:blip r:embed="rId2"/>
          <a:srcRect b="4323"/>
          <a:stretch/>
        </p:blipFill>
        <p:spPr>
          <a:xfrm>
            <a:off x="6746599" y="0"/>
            <a:ext cx="5418188" cy="6748670"/>
          </a:xfrm>
          <a:prstGeom prst="rect">
            <a:avLst/>
          </a:prstGeom>
        </p:spPr>
      </p:pic>
    </p:spTree>
    <p:extLst>
      <p:ext uri="{BB962C8B-B14F-4D97-AF65-F5344CB8AC3E}">
        <p14:creationId xmlns:p14="http://schemas.microsoft.com/office/powerpoint/2010/main" val="3959593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5E92BC-1F15-4E68-B61E-A45811587FAF}"/>
              </a:ext>
            </a:extLst>
          </p:cNvPr>
          <p:cNvSpPr>
            <a:spLocks noGrp="1"/>
          </p:cNvSpPr>
          <p:nvPr>
            <p:ph type="title"/>
          </p:nvPr>
        </p:nvSpPr>
        <p:spPr>
          <a:xfrm>
            <a:off x="1801218" y="95874"/>
            <a:ext cx="9039351" cy="675092"/>
          </a:xfrm>
        </p:spPr>
        <p:txBody>
          <a:bodyPr>
            <a:noAutofit/>
          </a:bodyPr>
          <a:lstStyle/>
          <a:p>
            <a:r>
              <a:rPr lang="ro-RO" b="1" dirty="0" smtClean="0">
                <a:solidFill>
                  <a:schemeClr val="accent5">
                    <a:lumMod val="50000"/>
                  </a:schemeClr>
                </a:solidFill>
              </a:rPr>
              <a:t>      Efectele vasculare ale HT</a:t>
            </a:r>
            <a:endParaRPr lang="ro-RO" b="1" dirty="0">
              <a:solidFill>
                <a:schemeClr val="accent5">
                  <a:lumMod val="50000"/>
                </a:schemeClr>
              </a:solidFill>
            </a:endParaRPr>
          </a:p>
        </p:txBody>
      </p:sp>
      <p:sp>
        <p:nvSpPr>
          <p:cNvPr id="12" name="Rectangle : coins arrondis 18">
            <a:extLst>
              <a:ext uri="{FF2B5EF4-FFF2-40B4-BE49-F238E27FC236}">
                <a16:creationId xmlns:a16="http://schemas.microsoft.com/office/drawing/2014/main" xmlns="" id="{EFF2555C-5A09-A40F-0866-A9A9F17ABA13}"/>
              </a:ext>
            </a:extLst>
          </p:cNvPr>
          <p:cNvSpPr/>
          <p:nvPr/>
        </p:nvSpPr>
        <p:spPr>
          <a:xfrm flipV="1">
            <a:off x="1384402" y="1040995"/>
            <a:ext cx="5774725" cy="890049"/>
          </a:xfrm>
          <a:prstGeom prst="roundRect">
            <a:avLst>
              <a:gd name="adj" fmla="val 9095"/>
            </a:avLst>
          </a:prstGeom>
          <a:no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6" name="CasetăText 25"/>
          <p:cNvSpPr txBox="1"/>
          <p:nvPr/>
        </p:nvSpPr>
        <p:spPr>
          <a:xfrm>
            <a:off x="173033" y="1127644"/>
            <a:ext cx="1262595" cy="646331"/>
          </a:xfrm>
          <a:prstGeom prst="rect">
            <a:avLst/>
          </a:prstGeom>
          <a:noFill/>
        </p:spPr>
        <p:txBody>
          <a:bodyPr wrap="square" rtlCol="0">
            <a:spAutoFit/>
          </a:bodyPr>
          <a:lstStyle/>
          <a:p>
            <a:r>
              <a:rPr lang="ro-RO" sz="3600" b="1" dirty="0" smtClean="0">
                <a:solidFill>
                  <a:srgbClr val="FF0000"/>
                </a:solidFill>
              </a:rPr>
              <a:t>T3 →</a:t>
            </a:r>
            <a:endParaRPr lang="en-US" sz="3600" b="1" dirty="0">
              <a:solidFill>
                <a:srgbClr val="FF0000"/>
              </a:solidFill>
            </a:endParaRPr>
          </a:p>
        </p:txBody>
      </p:sp>
      <p:sp>
        <p:nvSpPr>
          <p:cNvPr id="28" name="Săgeată îndoită în sus 27"/>
          <p:cNvSpPr/>
          <p:nvPr/>
        </p:nvSpPr>
        <p:spPr>
          <a:xfrm rot="5400000">
            <a:off x="1628830" y="2018509"/>
            <a:ext cx="795035" cy="620107"/>
          </a:xfrm>
          <a:prstGeom prst="bentUp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ăgeată îndoită în sus 28"/>
          <p:cNvSpPr/>
          <p:nvPr/>
        </p:nvSpPr>
        <p:spPr>
          <a:xfrm rot="5400000">
            <a:off x="2549761" y="3110817"/>
            <a:ext cx="779391" cy="620107"/>
          </a:xfrm>
          <a:prstGeom prst="bentUp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ăgeată îndoită în sus 33"/>
          <p:cNvSpPr/>
          <p:nvPr/>
        </p:nvSpPr>
        <p:spPr>
          <a:xfrm rot="5400000">
            <a:off x="3474448" y="4127052"/>
            <a:ext cx="779391" cy="620107"/>
          </a:xfrm>
          <a:prstGeom prst="bentUp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40" name="Săgeată în jos 39"/>
          <p:cNvSpPr/>
          <p:nvPr/>
        </p:nvSpPr>
        <p:spPr>
          <a:xfrm>
            <a:off x="6869089" y="5119604"/>
            <a:ext cx="311136" cy="339146"/>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reptunghi rotunjit 40"/>
          <p:cNvSpPr/>
          <p:nvPr/>
        </p:nvSpPr>
        <p:spPr>
          <a:xfrm>
            <a:off x="1435628" y="1064473"/>
            <a:ext cx="5677158" cy="866571"/>
          </a:xfrm>
          <a:prstGeom prst="roundRect">
            <a:avLst/>
          </a:prstGeom>
          <a:solidFill>
            <a:schemeClr val="bg1"/>
          </a:solidFill>
          <a:ln w="1905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400" b="1" dirty="0" err="1">
                <a:solidFill>
                  <a:schemeClr val="tx1"/>
                </a:solidFill>
              </a:rPr>
              <a:t>Activeaza</a:t>
            </a:r>
            <a:r>
              <a:rPr lang="ro-RO" sz="2400" b="1" dirty="0">
                <a:solidFill>
                  <a:schemeClr val="tx1"/>
                </a:solidFill>
              </a:rPr>
              <a:t> PI-3 </a:t>
            </a:r>
            <a:r>
              <a:rPr lang="ro-RO" sz="2400" b="1" dirty="0" err="1">
                <a:solidFill>
                  <a:schemeClr val="tx1"/>
                </a:solidFill>
              </a:rPr>
              <a:t>kinaza</a:t>
            </a:r>
            <a:r>
              <a:rPr lang="ro-RO" sz="2400" b="1" dirty="0">
                <a:solidFill>
                  <a:schemeClr val="tx1"/>
                </a:solidFill>
              </a:rPr>
              <a:t> și căile </a:t>
            </a:r>
            <a:r>
              <a:rPr lang="ro-RO" sz="2400" b="1" dirty="0" err="1">
                <a:solidFill>
                  <a:schemeClr val="tx1"/>
                </a:solidFill>
              </a:rPr>
              <a:t>serin</a:t>
            </a:r>
            <a:r>
              <a:rPr lang="ro-RO" sz="2400" b="1" dirty="0">
                <a:solidFill>
                  <a:schemeClr val="tx1"/>
                </a:solidFill>
              </a:rPr>
              <a:t>/</a:t>
            </a:r>
            <a:r>
              <a:rPr lang="ro-RO" sz="2400" b="1" dirty="0" err="1">
                <a:solidFill>
                  <a:schemeClr val="tx1"/>
                </a:solidFill>
              </a:rPr>
              <a:t>treonin</a:t>
            </a:r>
            <a:r>
              <a:rPr lang="ro-RO" sz="2400" b="1" dirty="0">
                <a:solidFill>
                  <a:schemeClr val="tx1"/>
                </a:solidFill>
              </a:rPr>
              <a:t> </a:t>
            </a:r>
            <a:r>
              <a:rPr lang="ro-RO" sz="2400" b="1" dirty="0" err="1">
                <a:solidFill>
                  <a:schemeClr val="tx1"/>
                </a:solidFill>
              </a:rPr>
              <a:t>protein</a:t>
            </a:r>
            <a:r>
              <a:rPr lang="ro-RO" sz="2400" b="1" dirty="0">
                <a:solidFill>
                  <a:schemeClr val="tx1"/>
                </a:solidFill>
              </a:rPr>
              <a:t> </a:t>
            </a:r>
            <a:r>
              <a:rPr lang="ro-RO" sz="2400" b="1" dirty="0" err="1">
                <a:solidFill>
                  <a:schemeClr val="tx1"/>
                </a:solidFill>
              </a:rPr>
              <a:t>kinazei</a:t>
            </a:r>
            <a:endParaRPr lang="en-US" sz="2400" b="1" dirty="0">
              <a:solidFill>
                <a:schemeClr val="tx1"/>
              </a:solidFill>
            </a:endParaRPr>
          </a:p>
        </p:txBody>
      </p:sp>
      <p:sp>
        <p:nvSpPr>
          <p:cNvPr id="42" name="Dreptunghi rotunjit 41"/>
          <p:cNvSpPr/>
          <p:nvPr/>
        </p:nvSpPr>
        <p:spPr>
          <a:xfrm>
            <a:off x="2336402" y="2164604"/>
            <a:ext cx="5677158" cy="866571"/>
          </a:xfrm>
          <a:prstGeom prst="roundRect">
            <a:avLst/>
          </a:prstGeom>
          <a:solidFill>
            <a:schemeClr val="bg1"/>
          </a:solidFill>
          <a:ln w="1905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400" b="1" dirty="0">
                <a:solidFill>
                  <a:schemeClr val="tx1"/>
                </a:solidFill>
              </a:rPr>
              <a:t>↑ Sinteza și secreția NO </a:t>
            </a:r>
            <a:r>
              <a:rPr lang="ro-RO" sz="2400" b="1" dirty="0" err="1">
                <a:solidFill>
                  <a:schemeClr val="tx1"/>
                </a:solidFill>
              </a:rPr>
              <a:t>endotelial</a:t>
            </a:r>
            <a:endParaRPr lang="ro-RO" sz="2400" b="1" dirty="0">
              <a:solidFill>
                <a:schemeClr val="tx1"/>
              </a:solidFill>
            </a:endParaRPr>
          </a:p>
          <a:p>
            <a:endParaRPr lang="en-US" sz="2400" b="1" dirty="0">
              <a:solidFill>
                <a:schemeClr val="tx1"/>
              </a:solidFill>
            </a:endParaRPr>
          </a:p>
        </p:txBody>
      </p:sp>
      <p:sp>
        <p:nvSpPr>
          <p:cNvPr id="43" name="Dreptunghi rotunjit 42"/>
          <p:cNvSpPr/>
          <p:nvPr/>
        </p:nvSpPr>
        <p:spPr>
          <a:xfrm>
            <a:off x="3249510" y="3183575"/>
            <a:ext cx="5677158" cy="866571"/>
          </a:xfrm>
          <a:prstGeom prst="roundRect">
            <a:avLst/>
          </a:prstGeom>
          <a:solidFill>
            <a:schemeClr val="bg1"/>
          </a:solidFill>
          <a:ln w="1905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400" b="1" dirty="0" smtClean="0">
                <a:solidFill>
                  <a:schemeClr val="tx1"/>
                </a:solidFill>
              </a:rPr>
              <a:t>Relaxarea </a:t>
            </a:r>
            <a:r>
              <a:rPr lang="ro-RO" sz="2400" b="1" dirty="0">
                <a:solidFill>
                  <a:schemeClr val="tx1"/>
                </a:solidFill>
              </a:rPr>
              <a:t>musculaturii netede vasculare </a:t>
            </a:r>
            <a:r>
              <a:rPr lang="ro-RO" sz="2400" b="1" dirty="0" smtClean="0">
                <a:solidFill>
                  <a:schemeClr val="tx1"/>
                </a:solidFill>
              </a:rPr>
              <a:t>→↓ </a:t>
            </a:r>
            <a:r>
              <a:rPr lang="ro-RO" sz="2400" b="1" dirty="0">
                <a:solidFill>
                  <a:schemeClr val="tx1"/>
                </a:solidFill>
              </a:rPr>
              <a:t>rezistenței arteriale sistemice </a:t>
            </a:r>
            <a:endParaRPr lang="en-US" sz="2400" b="1" dirty="0">
              <a:solidFill>
                <a:schemeClr val="tx1"/>
              </a:solidFill>
            </a:endParaRPr>
          </a:p>
        </p:txBody>
      </p:sp>
      <p:sp>
        <p:nvSpPr>
          <p:cNvPr id="44" name="Dreptunghi rotunjit 43"/>
          <p:cNvSpPr/>
          <p:nvPr/>
        </p:nvSpPr>
        <p:spPr>
          <a:xfrm>
            <a:off x="4174197" y="4253033"/>
            <a:ext cx="5677158" cy="866571"/>
          </a:xfrm>
          <a:prstGeom prst="roundRect">
            <a:avLst/>
          </a:prstGeom>
          <a:solidFill>
            <a:schemeClr val="bg1"/>
          </a:solidFill>
          <a:ln w="1905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400" b="1" dirty="0" smtClean="0">
                <a:solidFill>
                  <a:schemeClr val="tx1"/>
                </a:solidFill>
              </a:rPr>
              <a:t>                           Activarea SRAA</a:t>
            </a:r>
            <a:endParaRPr lang="en-US" sz="2400" b="1" dirty="0">
              <a:solidFill>
                <a:schemeClr val="tx1"/>
              </a:solidFill>
            </a:endParaRPr>
          </a:p>
        </p:txBody>
      </p:sp>
      <p:sp>
        <p:nvSpPr>
          <p:cNvPr id="45" name="Dreptunghi rotunjit 44"/>
          <p:cNvSpPr/>
          <p:nvPr/>
        </p:nvSpPr>
        <p:spPr>
          <a:xfrm>
            <a:off x="1435628" y="5471478"/>
            <a:ext cx="8464511" cy="911393"/>
          </a:xfrm>
          <a:prstGeom prst="roundRect">
            <a:avLst/>
          </a:prstGeom>
          <a:solidFill>
            <a:schemeClr val="bg1"/>
          </a:solidFill>
          <a:ln w="28575">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400" b="1" dirty="0" smtClean="0">
                <a:solidFill>
                  <a:schemeClr val="tx1"/>
                </a:solidFill>
              </a:rPr>
              <a:t>                    Creșterea volumului plasmatic→ ↑</a:t>
            </a:r>
            <a:r>
              <a:rPr lang="ro-RO" sz="2400" b="1" dirty="0" err="1" smtClean="0">
                <a:solidFill>
                  <a:schemeClr val="tx1"/>
                </a:solidFill>
              </a:rPr>
              <a:t>presarcinii</a:t>
            </a:r>
            <a:r>
              <a:rPr lang="ro-RO" sz="2400" b="1" dirty="0" smtClean="0">
                <a:solidFill>
                  <a:schemeClr val="tx1"/>
                </a:solidFill>
              </a:rPr>
              <a:t> →</a:t>
            </a:r>
          </a:p>
          <a:p>
            <a:r>
              <a:rPr lang="ro-RO" sz="2400" b="1" dirty="0" smtClean="0">
                <a:solidFill>
                  <a:srgbClr val="FF0000"/>
                </a:solidFill>
              </a:rPr>
              <a:t>                                </a:t>
            </a:r>
            <a:r>
              <a:rPr lang="ro-RO" sz="3200" b="1" dirty="0" smtClean="0">
                <a:solidFill>
                  <a:srgbClr val="FF0000"/>
                </a:solidFill>
              </a:rPr>
              <a:t>Creșterea debitului cardiac</a:t>
            </a:r>
            <a:endParaRPr lang="en-US" sz="3200" b="1" dirty="0">
              <a:solidFill>
                <a:srgbClr val="FF0000"/>
              </a:solidFill>
            </a:endParaRPr>
          </a:p>
        </p:txBody>
      </p:sp>
      <p:sp>
        <p:nvSpPr>
          <p:cNvPr id="46" name="CasetăText 45"/>
          <p:cNvSpPr txBox="1"/>
          <p:nvPr/>
        </p:nvSpPr>
        <p:spPr>
          <a:xfrm>
            <a:off x="629346" y="6513676"/>
            <a:ext cx="7384214" cy="261610"/>
          </a:xfrm>
          <a:prstGeom prst="rect">
            <a:avLst/>
          </a:prstGeom>
          <a:noFill/>
        </p:spPr>
        <p:txBody>
          <a:bodyPr wrap="square" rtlCol="0">
            <a:spAutoFit/>
          </a:bodyPr>
          <a:lstStyle/>
          <a:p>
            <a:r>
              <a:rPr lang="ro-RO" sz="1100" dirty="0" smtClean="0"/>
              <a:t>Cardiovascular </a:t>
            </a:r>
            <a:r>
              <a:rPr lang="ro-RO" sz="1100" dirty="0" err="1" smtClean="0"/>
              <a:t>effects</a:t>
            </a:r>
            <a:r>
              <a:rPr lang="ro-RO" sz="1100" dirty="0" smtClean="0"/>
              <a:t> of </a:t>
            </a:r>
            <a:r>
              <a:rPr lang="ro-RO" sz="1100" dirty="0" err="1" smtClean="0"/>
              <a:t>overt</a:t>
            </a:r>
            <a:r>
              <a:rPr lang="ro-RO" sz="1100" dirty="0" smtClean="0"/>
              <a:t> </a:t>
            </a:r>
            <a:r>
              <a:rPr lang="ro-RO" sz="1100" dirty="0" err="1" smtClean="0"/>
              <a:t>and</a:t>
            </a:r>
            <a:r>
              <a:rPr lang="ro-RO" sz="1100" dirty="0" smtClean="0"/>
              <a:t> </a:t>
            </a:r>
            <a:r>
              <a:rPr lang="ro-RO" sz="1100" dirty="0" err="1" smtClean="0"/>
              <a:t>subclinical</a:t>
            </a:r>
            <a:r>
              <a:rPr lang="ro-RO" sz="1100" dirty="0" smtClean="0"/>
              <a:t> </a:t>
            </a:r>
            <a:r>
              <a:rPr lang="ro-RO" sz="1100" dirty="0" err="1" smtClean="0"/>
              <a:t>hypertiroidism</a:t>
            </a:r>
            <a:r>
              <a:rPr lang="ro-RO" sz="1100" dirty="0" smtClean="0"/>
              <a:t>: focus on </a:t>
            </a:r>
            <a:r>
              <a:rPr lang="ro-RO" sz="1100" dirty="0" err="1" smtClean="0"/>
              <a:t>differentiated</a:t>
            </a:r>
            <a:r>
              <a:rPr lang="ro-RO" sz="1100" dirty="0" smtClean="0"/>
              <a:t> </a:t>
            </a:r>
            <a:r>
              <a:rPr lang="ro-RO" sz="1100" dirty="0" err="1" smtClean="0"/>
              <a:t>thyroid</a:t>
            </a:r>
            <a:r>
              <a:rPr lang="ro-RO" sz="1100" dirty="0" smtClean="0"/>
              <a:t> cancer. Endocrine Society 2021</a:t>
            </a:r>
            <a:endParaRPr lang="en-US" sz="1100" dirty="0"/>
          </a:p>
        </p:txBody>
      </p:sp>
    </p:spTree>
    <p:extLst>
      <p:ext uri="{BB962C8B-B14F-4D97-AF65-F5344CB8AC3E}">
        <p14:creationId xmlns:p14="http://schemas.microsoft.com/office/powerpoint/2010/main" val="387399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278363" y="217860"/>
            <a:ext cx="9798698" cy="837510"/>
          </a:xfrm>
        </p:spPr>
        <p:txBody>
          <a:bodyPr/>
          <a:lstStyle/>
          <a:p>
            <a:r>
              <a:rPr lang="ro-RO" b="1" dirty="0" smtClean="0">
                <a:solidFill>
                  <a:srgbClr val="002060"/>
                </a:solidFill>
              </a:rPr>
              <a:t>Interacțiunile între HT și sistemul CV</a:t>
            </a:r>
            <a:endParaRPr lang="en-US" b="1" dirty="0">
              <a:solidFill>
                <a:srgbClr val="00206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59" y="1203649"/>
            <a:ext cx="10422294" cy="5374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tăText 2"/>
          <p:cNvSpPr txBox="1"/>
          <p:nvPr/>
        </p:nvSpPr>
        <p:spPr>
          <a:xfrm>
            <a:off x="223935" y="6438122"/>
            <a:ext cx="7567127" cy="307777"/>
          </a:xfrm>
          <a:prstGeom prst="rect">
            <a:avLst/>
          </a:prstGeom>
          <a:noFill/>
        </p:spPr>
        <p:txBody>
          <a:bodyPr wrap="square" rtlCol="0">
            <a:spAutoFit/>
          </a:bodyPr>
          <a:lstStyle/>
          <a:p>
            <a:r>
              <a:rPr lang="ro-RO" sz="1400" dirty="0" err="1" smtClean="0"/>
              <a:t>Razvi</a:t>
            </a:r>
            <a:r>
              <a:rPr lang="ro-RO" sz="1400" dirty="0" smtClean="0"/>
              <a:t>, </a:t>
            </a:r>
            <a:r>
              <a:rPr lang="ro-RO" sz="1400" dirty="0" err="1" smtClean="0"/>
              <a:t>S.et</a:t>
            </a:r>
            <a:r>
              <a:rPr lang="ro-RO" sz="1400" dirty="0" smtClean="0"/>
              <a:t> al. J Am </a:t>
            </a:r>
            <a:r>
              <a:rPr lang="ro-RO" sz="1400" dirty="0" err="1" smtClean="0"/>
              <a:t>Coll</a:t>
            </a:r>
            <a:r>
              <a:rPr lang="ro-RO" sz="1400" dirty="0" smtClean="0"/>
              <a:t> Cardiolo2018; 71(16):1781-96</a:t>
            </a:r>
            <a:endParaRPr lang="en-US" sz="1400" dirty="0"/>
          </a:p>
        </p:txBody>
      </p:sp>
      <p:sp>
        <p:nvSpPr>
          <p:cNvPr id="4" name="Dreptunghi rotunjit 3"/>
          <p:cNvSpPr/>
          <p:nvPr/>
        </p:nvSpPr>
        <p:spPr>
          <a:xfrm>
            <a:off x="6911789" y="1781614"/>
            <a:ext cx="4365811" cy="281727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20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ADMIN\Pictures\Screenshots\Captură ecran (26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729" y="959225"/>
            <a:ext cx="9592236" cy="5671016"/>
          </a:xfrm>
          <a:prstGeom prst="rect">
            <a:avLst/>
          </a:prstGeom>
          <a:noFill/>
          <a:extLst>
            <a:ext uri="{909E8E84-426E-40DD-AFC4-6F175D3DCCD1}">
              <a14:hiddenFill xmlns:a14="http://schemas.microsoft.com/office/drawing/2010/main">
                <a:solidFill>
                  <a:srgbClr val="FFFFFF"/>
                </a:solidFill>
              </a14:hiddenFill>
            </a:ext>
          </a:extLst>
        </p:spPr>
      </p:pic>
      <p:sp>
        <p:nvSpPr>
          <p:cNvPr id="7" name="CasetăText 6"/>
          <p:cNvSpPr txBox="1"/>
          <p:nvPr/>
        </p:nvSpPr>
        <p:spPr>
          <a:xfrm>
            <a:off x="6508376" y="3794733"/>
            <a:ext cx="3756291" cy="2585323"/>
          </a:xfrm>
          <a:prstGeom prst="rect">
            <a:avLst/>
          </a:prstGeom>
          <a:noFill/>
          <a:ln w="19050">
            <a:solidFill>
              <a:srgbClr val="C00000"/>
            </a:solidFill>
            <a:prstDash val="solid"/>
          </a:ln>
        </p:spPr>
        <p:txBody>
          <a:bodyPr wrap="square" rtlCol="0">
            <a:spAutoFit/>
          </a:bodyPr>
          <a:lstStyle/>
          <a:p>
            <a:pPr marL="285750" indent="-285750">
              <a:buFont typeface="Arial" panose="020B0604020202020204" pitchFamily="34" charset="0"/>
              <a:buChar char="•"/>
            </a:pPr>
            <a:r>
              <a:rPr lang="ro-RO" dirty="0" smtClean="0"/>
              <a:t>Creșterea transcripției lanțurilor </a:t>
            </a:r>
            <a:r>
              <a:rPr lang="el-GR" dirty="0" smtClean="0"/>
              <a:t>α</a:t>
            </a:r>
            <a:r>
              <a:rPr lang="ro-RO" dirty="0" smtClean="0"/>
              <a:t> grele de miozină, </a:t>
            </a:r>
          </a:p>
          <a:p>
            <a:pPr marL="285750" indent="-285750">
              <a:buFont typeface="Arial" panose="020B0604020202020204" pitchFamily="34" charset="0"/>
              <a:buChar char="•"/>
            </a:pPr>
            <a:r>
              <a:rPr lang="ro-RO" dirty="0" smtClean="0"/>
              <a:t>Reducerea </a:t>
            </a:r>
            <a:r>
              <a:rPr lang="ro-RO" dirty="0" err="1" smtClean="0"/>
              <a:t>transcriptiei</a:t>
            </a:r>
            <a:r>
              <a:rPr lang="ro-RO" dirty="0" smtClean="0"/>
              <a:t> </a:t>
            </a:r>
            <a:r>
              <a:rPr lang="ro-RO" dirty="0" err="1" smtClean="0"/>
              <a:t>lanturilor</a:t>
            </a:r>
            <a:r>
              <a:rPr lang="ro-RO" dirty="0" smtClean="0"/>
              <a:t> </a:t>
            </a:r>
            <a:r>
              <a:rPr lang="el-GR" dirty="0" smtClean="0"/>
              <a:t>β</a:t>
            </a:r>
            <a:r>
              <a:rPr lang="ro-RO" dirty="0" smtClean="0"/>
              <a:t> de miozină</a:t>
            </a:r>
          </a:p>
          <a:p>
            <a:pPr marL="285750" indent="-285750">
              <a:buFont typeface="Arial" panose="020B0604020202020204" pitchFamily="34" charset="0"/>
              <a:buChar char="•"/>
            </a:pPr>
            <a:r>
              <a:rPr lang="ro-RO" dirty="0" smtClean="0"/>
              <a:t>Creșterea transcripției Reticulul </a:t>
            </a:r>
            <a:r>
              <a:rPr lang="ro-RO" dirty="0" err="1" smtClean="0"/>
              <a:t>sarcoplasmic</a:t>
            </a:r>
            <a:r>
              <a:rPr lang="ro-RO" dirty="0" smtClean="0"/>
              <a:t>  </a:t>
            </a:r>
            <a:r>
              <a:rPr lang="ro-RO" dirty="0" err="1" smtClean="0"/>
              <a:t>Ca-ATP-aza</a:t>
            </a:r>
            <a:r>
              <a:rPr lang="ro-RO" dirty="0" smtClean="0"/>
              <a:t> (SERCA2)</a:t>
            </a:r>
          </a:p>
          <a:p>
            <a:pPr marL="285750" indent="-285750">
              <a:buFont typeface="Arial" panose="020B0604020202020204" pitchFamily="34" charset="0"/>
              <a:buChar char="•"/>
            </a:pPr>
            <a:r>
              <a:rPr lang="ro-RO" dirty="0" smtClean="0"/>
              <a:t>Scăderea expresiei </a:t>
            </a:r>
            <a:r>
              <a:rPr lang="ro-RO" dirty="0" err="1" smtClean="0"/>
              <a:t>Fosfolamban</a:t>
            </a:r>
            <a:endParaRPr lang="ro-RO" dirty="0" smtClean="0"/>
          </a:p>
          <a:p>
            <a:pPr marL="285750" indent="-285750">
              <a:buFont typeface="Arial" panose="020B0604020202020204" pitchFamily="34" charset="0"/>
              <a:buChar char="•"/>
            </a:pPr>
            <a:r>
              <a:rPr lang="ro-RO" dirty="0" smtClean="0"/>
              <a:t>Reglarea pozitiva a genelor receptorilor </a:t>
            </a:r>
            <a:r>
              <a:rPr lang="el-GR" dirty="0" smtClean="0"/>
              <a:t>β</a:t>
            </a:r>
            <a:r>
              <a:rPr lang="ro-RO" dirty="0" err="1" smtClean="0"/>
              <a:t>-adrenergici</a:t>
            </a:r>
            <a:endParaRPr lang="ro-RO" dirty="0" smtClean="0"/>
          </a:p>
        </p:txBody>
      </p:sp>
      <p:sp>
        <p:nvSpPr>
          <p:cNvPr id="8" name="CasetăText 7"/>
          <p:cNvSpPr txBox="1"/>
          <p:nvPr/>
        </p:nvSpPr>
        <p:spPr>
          <a:xfrm>
            <a:off x="1622613" y="3129805"/>
            <a:ext cx="3751610" cy="3139321"/>
          </a:xfrm>
          <a:prstGeom prst="rect">
            <a:avLst/>
          </a:prstGeom>
          <a:solidFill>
            <a:srgbClr val="F9F9F9"/>
          </a:solidFill>
          <a:ln w="19050">
            <a:solidFill>
              <a:srgbClr val="1D798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ro-RO" dirty="0" smtClean="0"/>
              <a:t>Modularea canalelor ionice la nivelul membranei celulare a </a:t>
            </a:r>
            <a:r>
              <a:rPr lang="ro-RO" dirty="0" err="1" smtClean="0"/>
              <a:t>cardiomiocitului</a:t>
            </a:r>
            <a:r>
              <a:rPr lang="ro-RO" dirty="0" smtClean="0"/>
              <a:t>:Na⁺/K⁺</a:t>
            </a:r>
            <a:r>
              <a:rPr lang="ro-RO" dirty="0" err="1" smtClean="0"/>
              <a:t>-ATP-aza</a:t>
            </a:r>
            <a:r>
              <a:rPr lang="ro-RO" dirty="0" smtClean="0"/>
              <a:t>, Na⁺/Ca</a:t>
            </a:r>
          </a:p>
          <a:p>
            <a:pPr marL="285750" indent="-285750">
              <a:buFont typeface="Arial" panose="020B0604020202020204" pitchFamily="34" charset="0"/>
              <a:buChar char="•"/>
            </a:pPr>
            <a:r>
              <a:rPr lang="ro-RO" dirty="0" err="1" smtClean="0"/>
              <a:t>Mitocondriogeneza</a:t>
            </a:r>
            <a:endParaRPr lang="ro-RO" dirty="0"/>
          </a:p>
          <a:p>
            <a:pPr marL="285750" indent="-285750">
              <a:buFont typeface="Arial" panose="020B0604020202020204" pitchFamily="34" charset="0"/>
              <a:buChar char="•"/>
            </a:pPr>
            <a:r>
              <a:rPr lang="ro-RO" dirty="0" smtClean="0"/>
              <a:t>Translocarea nucleara a </a:t>
            </a:r>
            <a:r>
              <a:rPr lang="ro-RO" dirty="0" err="1" smtClean="0"/>
              <a:t>MAP-kinazei-</a:t>
            </a:r>
            <a:r>
              <a:rPr lang="ro-RO" dirty="0" smtClean="0"/>
              <a:t> responsabilă pentru </a:t>
            </a:r>
            <a:r>
              <a:rPr lang="ro-RO" dirty="0" err="1" smtClean="0"/>
              <a:t>angiongeneză</a:t>
            </a:r>
            <a:endParaRPr lang="ro-RO" dirty="0"/>
          </a:p>
          <a:p>
            <a:pPr marL="285750" indent="-285750">
              <a:buFont typeface="Arial" panose="020B0604020202020204" pitchFamily="34" charset="0"/>
              <a:buChar char="•"/>
            </a:pPr>
            <a:r>
              <a:rPr lang="ro-RO" dirty="0" smtClean="0"/>
              <a:t>Activarea PI3-kinaza</a:t>
            </a:r>
          </a:p>
          <a:p>
            <a:pPr marL="285750" indent="-285750">
              <a:buFont typeface="Arial" panose="020B0604020202020204" pitchFamily="34" charset="0"/>
              <a:buChar char="•"/>
            </a:pPr>
            <a:r>
              <a:rPr lang="ro-RO" dirty="0" smtClean="0"/>
              <a:t>Creșterea generării </a:t>
            </a:r>
            <a:r>
              <a:rPr lang="ro-RO" dirty="0" err="1" smtClean="0"/>
              <a:t>endoteliale</a:t>
            </a:r>
            <a:r>
              <a:rPr lang="ro-RO" dirty="0" smtClean="0"/>
              <a:t> de NO</a:t>
            </a:r>
            <a:endParaRPr lang="en-US" dirty="0"/>
          </a:p>
        </p:txBody>
      </p:sp>
      <p:sp>
        <p:nvSpPr>
          <p:cNvPr id="10" name="Title 1">
            <a:extLst>
              <a:ext uri="{FF2B5EF4-FFF2-40B4-BE49-F238E27FC236}">
                <a16:creationId xmlns:a16="http://schemas.microsoft.com/office/drawing/2014/main" xmlns="" id="{E15E92BC-1F15-4E68-B61E-A45811587FAF}"/>
              </a:ext>
            </a:extLst>
          </p:cNvPr>
          <p:cNvSpPr>
            <a:spLocks noGrp="1"/>
          </p:cNvSpPr>
          <p:nvPr>
            <p:ph type="title"/>
          </p:nvPr>
        </p:nvSpPr>
        <p:spPr>
          <a:xfrm>
            <a:off x="1801218" y="149662"/>
            <a:ext cx="9039351" cy="675092"/>
          </a:xfrm>
        </p:spPr>
        <p:txBody>
          <a:bodyPr>
            <a:noAutofit/>
          </a:bodyPr>
          <a:lstStyle/>
          <a:p>
            <a:r>
              <a:rPr lang="ro-RO" b="1" dirty="0" smtClean="0">
                <a:solidFill>
                  <a:schemeClr val="accent5">
                    <a:lumMod val="50000"/>
                  </a:schemeClr>
                </a:solidFill>
              </a:rPr>
              <a:t>      Efectele cardiace ale HT</a:t>
            </a:r>
            <a:endParaRPr lang="ro-RO" b="1" dirty="0">
              <a:solidFill>
                <a:schemeClr val="accent5">
                  <a:lumMod val="50000"/>
                </a:schemeClr>
              </a:solidFill>
            </a:endParaRPr>
          </a:p>
        </p:txBody>
      </p:sp>
      <p:sp>
        <p:nvSpPr>
          <p:cNvPr id="2" name="Dreptunghi rotunjit 1"/>
          <p:cNvSpPr/>
          <p:nvPr/>
        </p:nvSpPr>
        <p:spPr>
          <a:xfrm>
            <a:off x="6750462" y="4589929"/>
            <a:ext cx="3272117" cy="1183341"/>
          </a:xfrm>
          <a:prstGeom prst="roundRect">
            <a:avLst/>
          </a:prstGeom>
          <a:solidFill>
            <a:schemeClr val="accent2">
              <a:lumMod val="20000"/>
              <a:lumOff val="8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400" b="1" dirty="0" smtClean="0">
                <a:solidFill>
                  <a:srgbClr val="C00000"/>
                </a:solidFill>
              </a:rPr>
              <a:t>Efect </a:t>
            </a:r>
            <a:r>
              <a:rPr lang="ro-RO" sz="2400" b="1" dirty="0" err="1" smtClean="0">
                <a:solidFill>
                  <a:srgbClr val="C00000"/>
                </a:solidFill>
              </a:rPr>
              <a:t>inotrop</a:t>
            </a:r>
            <a:r>
              <a:rPr lang="ro-RO" sz="2400" b="1" dirty="0" smtClean="0">
                <a:solidFill>
                  <a:srgbClr val="C00000"/>
                </a:solidFill>
              </a:rPr>
              <a:t> pozitiv</a:t>
            </a:r>
          </a:p>
          <a:p>
            <a:r>
              <a:rPr lang="ro-RO" sz="2400" b="1" dirty="0" smtClean="0">
                <a:solidFill>
                  <a:srgbClr val="C00000"/>
                </a:solidFill>
              </a:rPr>
              <a:t>Efect </a:t>
            </a:r>
            <a:r>
              <a:rPr lang="ro-RO" sz="2400" b="1" dirty="0" err="1" smtClean="0">
                <a:solidFill>
                  <a:srgbClr val="C00000"/>
                </a:solidFill>
              </a:rPr>
              <a:t>cronotrop</a:t>
            </a:r>
            <a:r>
              <a:rPr lang="ro-RO" sz="2400" b="1" dirty="0" smtClean="0">
                <a:solidFill>
                  <a:srgbClr val="C00000"/>
                </a:solidFill>
              </a:rPr>
              <a:t> pozitiv</a:t>
            </a:r>
          </a:p>
          <a:p>
            <a:r>
              <a:rPr lang="ro-RO" sz="2400" b="1" dirty="0" smtClean="0">
                <a:solidFill>
                  <a:srgbClr val="C00000"/>
                </a:solidFill>
              </a:rPr>
              <a:t>Efect </a:t>
            </a:r>
            <a:r>
              <a:rPr lang="ro-RO" sz="2400" b="1" dirty="0" err="1" smtClean="0">
                <a:solidFill>
                  <a:srgbClr val="C00000"/>
                </a:solidFill>
              </a:rPr>
              <a:t>luzitrop</a:t>
            </a:r>
            <a:r>
              <a:rPr lang="ro-RO" sz="2400" b="1" dirty="0" smtClean="0">
                <a:solidFill>
                  <a:srgbClr val="C00000"/>
                </a:solidFill>
              </a:rPr>
              <a:t> pozitiv</a:t>
            </a:r>
          </a:p>
        </p:txBody>
      </p:sp>
      <p:pic>
        <p:nvPicPr>
          <p:cNvPr id="9" name="Рисунок 1"/>
          <p:cNvPicPr>
            <a:picLocks noChangeAspect="1"/>
          </p:cNvPicPr>
          <p:nvPr/>
        </p:nvPicPr>
        <p:blipFill>
          <a:blip r:embed="rId3"/>
          <a:stretch>
            <a:fillRect/>
          </a:stretch>
        </p:blipFill>
        <p:spPr>
          <a:xfrm>
            <a:off x="10173033" y="217860"/>
            <a:ext cx="1876506" cy="1563755"/>
          </a:xfrm>
          <a:prstGeom prst="rect">
            <a:avLst/>
          </a:prstGeom>
        </p:spPr>
      </p:pic>
    </p:spTree>
    <p:extLst>
      <p:ext uri="{BB962C8B-B14F-4D97-AF65-F5344CB8AC3E}">
        <p14:creationId xmlns:p14="http://schemas.microsoft.com/office/powerpoint/2010/main" val="193273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546" y="3004867"/>
            <a:ext cx="10287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5306" y="3209602"/>
            <a:ext cx="24463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8814" y="2977880"/>
            <a:ext cx="96837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1137" y="2737165"/>
            <a:ext cx="1508125" cy="94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Conector drept cu săgeată 7"/>
          <p:cNvCxnSpPr/>
          <p:nvPr/>
        </p:nvCxnSpPr>
        <p:spPr>
          <a:xfrm flipH="1">
            <a:off x="1762013" y="1896407"/>
            <a:ext cx="2379306" cy="1081473"/>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Conector drept cu săgeată 14"/>
          <p:cNvCxnSpPr/>
          <p:nvPr/>
        </p:nvCxnSpPr>
        <p:spPr>
          <a:xfrm flipH="1">
            <a:off x="3941830" y="1896407"/>
            <a:ext cx="970217" cy="1064366"/>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Conector drept cu săgeată 17"/>
          <p:cNvCxnSpPr/>
          <p:nvPr/>
        </p:nvCxnSpPr>
        <p:spPr>
          <a:xfrm>
            <a:off x="5389587" y="1896407"/>
            <a:ext cx="993415" cy="1025489"/>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Conector drept cu săgeată 19"/>
          <p:cNvCxnSpPr/>
          <p:nvPr/>
        </p:nvCxnSpPr>
        <p:spPr>
          <a:xfrm>
            <a:off x="6169017" y="1706970"/>
            <a:ext cx="2092243" cy="1028628"/>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6" name="Dreptunghi rotunjit 15"/>
          <p:cNvSpPr/>
          <p:nvPr/>
        </p:nvSpPr>
        <p:spPr>
          <a:xfrm>
            <a:off x="191277" y="3823660"/>
            <a:ext cx="2286001" cy="1200215"/>
          </a:xfrm>
          <a:prstGeom prst="roundRect">
            <a:avLst/>
          </a:prstGeom>
          <a:solidFill>
            <a:schemeClr val="accent2">
              <a:lumMod val="20000"/>
              <a:lumOff val="8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reptunghi rotunjit 27"/>
          <p:cNvSpPr/>
          <p:nvPr/>
        </p:nvSpPr>
        <p:spPr>
          <a:xfrm>
            <a:off x="2648038" y="3808759"/>
            <a:ext cx="2310663" cy="1212332"/>
          </a:xfrm>
          <a:prstGeom prst="roundRect">
            <a:avLst/>
          </a:prstGeom>
          <a:solidFill>
            <a:schemeClr val="accent2">
              <a:lumMod val="20000"/>
              <a:lumOff val="8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setăText 18"/>
          <p:cNvSpPr txBox="1"/>
          <p:nvPr/>
        </p:nvSpPr>
        <p:spPr>
          <a:xfrm>
            <a:off x="237930" y="3867786"/>
            <a:ext cx="2239348" cy="1354217"/>
          </a:xfrm>
          <a:prstGeom prst="rect">
            <a:avLst/>
          </a:prstGeom>
          <a:noFill/>
        </p:spPr>
        <p:txBody>
          <a:bodyPr wrap="square" rtlCol="0">
            <a:spAutoFit/>
          </a:bodyPr>
          <a:lstStyle/>
          <a:p>
            <a:r>
              <a:rPr lang="ro-RO" sz="1600" dirty="0" smtClean="0"/>
              <a:t>↑ritmului cardiac de repaus</a:t>
            </a:r>
          </a:p>
          <a:p>
            <a:r>
              <a:rPr lang="ro-RO" sz="1600" dirty="0" smtClean="0"/>
              <a:t>Accelerarea relaxării VS</a:t>
            </a:r>
          </a:p>
          <a:p>
            <a:r>
              <a:rPr lang="ro-RO" sz="1600" dirty="0" smtClean="0"/>
              <a:t>↑Contractilității VS</a:t>
            </a:r>
          </a:p>
          <a:p>
            <a:endParaRPr lang="en-US" dirty="0"/>
          </a:p>
        </p:txBody>
      </p:sp>
      <p:sp>
        <p:nvSpPr>
          <p:cNvPr id="30" name="CasetăText 29"/>
          <p:cNvSpPr txBox="1"/>
          <p:nvPr/>
        </p:nvSpPr>
        <p:spPr>
          <a:xfrm>
            <a:off x="2648038" y="3960327"/>
            <a:ext cx="2264010" cy="584775"/>
          </a:xfrm>
          <a:prstGeom prst="rect">
            <a:avLst/>
          </a:prstGeom>
          <a:noFill/>
        </p:spPr>
        <p:txBody>
          <a:bodyPr wrap="square" rtlCol="0">
            <a:spAutoFit/>
          </a:bodyPr>
          <a:lstStyle/>
          <a:p>
            <a:r>
              <a:rPr lang="ro-RO" sz="1600" dirty="0" smtClean="0"/>
              <a:t>↑sintezei de EPO și a eritrocitelor</a:t>
            </a:r>
            <a:endParaRPr lang="en-US" dirty="0"/>
          </a:p>
        </p:txBody>
      </p:sp>
      <p:sp>
        <p:nvSpPr>
          <p:cNvPr id="31" name="Dreptunghi rotunjit 30"/>
          <p:cNvSpPr/>
          <p:nvPr/>
        </p:nvSpPr>
        <p:spPr>
          <a:xfrm>
            <a:off x="5149409" y="3827807"/>
            <a:ext cx="2310416" cy="1187297"/>
          </a:xfrm>
          <a:prstGeom prst="roundRect">
            <a:avLst/>
          </a:prstGeom>
          <a:solidFill>
            <a:schemeClr val="accent2">
              <a:lumMod val="20000"/>
              <a:lumOff val="8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setăText 31"/>
          <p:cNvSpPr txBox="1"/>
          <p:nvPr/>
        </p:nvSpPr>
        <p:spPr>
          <a:xfrm>
            <a:off x="5196064" y="3950996"/>
            <a:ext cx="2263762" cy="830997"/>
          </a:xfrm>
          <a:prstGeom prst="rect">
            <a:avLst/>
          </a:prstGeom>
          <a:noFill/>
        </p:spPr>
        <p:txBody>
          <a:bodyPr wrap="square" rtlCol="0">
            <a:spAutoFit/>
          </a:bodyPr>
          <a:lstStyle/>
          <a:p>
            <a:r>
              <a:rPr lang="en-US" sz="1600" dirty="0" smtClean="0"/>
              <a:t>↓</a:t>
            </a:r>
            <a:r>
              <a:rPr lang="ro-RO" sz="1600" dirty="0" smtClean="0"/>
              <a:t> rezistenței vasculare periferice și a TA diastolice</a:t>
            </a:r>
            <a:endParaRPr lang="en-US" sz="1600" dirty="0"/>
          </a:p>
        </p:txBody>
      </p:sp>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6363" y="401216"/>
            <a:ext cx="4836141" cy="138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Dreptunghi rotunjit 34"/>
          <p:cNvSpPr/>
          <p:nvPr/>
        </p:nvSpPr>
        <p:spPr>
          <a:xfrm>
            <a:off x="7784233" y="3827807"/>
            <a:ext cx="2513837" cy="1168249"/>
          </a:xfrm>
          <a:prstGeom prst="roundRect">
            <a:avLst/>
          </a:prstGeom>
          <a:solidFill>
            <a:schemeClr val="accent2">
              <a:lumMod val="20000"/>
              <a:lumOff val="8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asetăText 36"/>
          <p:cNvSpPr txBox="1"/>
          <p:nvPr/>
        </p:nvSpPr>
        <p:spPr>
          <a:xfrm>
            <a:off x="7901503" y="3970121"/>
            <a:ext cx="2263762" cy="584775"/>
          </a:xfrm>
          <a:prstGeom prst="rect">
            <a:avLst/>
          </a:prstGeom>
          <a:noFill/>
        </p:spPr>
        <p:txBody>
          <a:bodyPr wrap="square" rtlCol="0">
            <a:spAutoFit/>
          </a:bodyPr>
          <a:lstStyle/>
          <a:p>
            <a:r>
              <a:rPr lang="en-US" sz="1600" dirty="0" smtClean="0"/>
              <a:t>↓</a:t>
            </a:r>
            <a:r>
              <a:rPr lang="ro-RO" sz="1600" dirty="0" smtClean="0"/>
              <a:t>presiunii de perfuzie renală</a:t>
            </a:r>
            <a:endParaRPr lang="en-US" sz="1600" dirty="0"/>
          </a:p>
        </p:txBody>
      </p:sp>
      <p:sp>
        <p:nvSpPr>
          <p:cNvPr id="22" name="Săgeată la dreapta 21"/>
          <p:cNvSpPr/>
          <p:nvPr/>
        </p:nvSpPr>
        <p:spPr>
          <a:xfrm>
            <a:off x="7459825" y="4283693"/>
            <a:ext cx="324408" cy="26225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9" name="Săgeată la dreapta 38"/>
          <p:cNvSpPr/>
          <p:nvPr/>
        </p:nvSpPr>
        <p:spPr>
          <a:xfrm rot="5400000">
            <a:off x="8647255" y="5054586"/>
            <a:ext cx="379319" cy="26225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40" name="Dreptunghi rotunjit 39"/>
          <p:cNvSpPr/>
          <p:nvPr/>
        </p:nvSpPr>
        <p:spPr>
          <a:xfrm>
            <a:off x="7776465" y="5375375"/>
            <a:ext cx="2513837" cy="1168249"/>
          </a:xfrm>
          <a:prstGeom prst="roundRect">
            <a:avLst/>
          </a:prstGeom>
          <a:solidFill>
            <a:schemeClr val="accent2">
              <a:lumMod val="20000"/>
              <a:lumOff val="8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setăText 40"/>
          <p:cNvSpPr txBox="1"/>
          <p:nvPr/>
        </p:nvSpPr>
        <p:spPr>
          <a:xfrm>
            <a:off x="7909271" y="5531443"/>
            <a:ext cx="2263762" cy="584775"/>
          </a:xfrm>
          <a:prstGeom prst="rect">
            <a:avLst/>
          </a:prstGeom>
          <a:noFill/>
        </p:spPr>
        <p:txBody>
          <a:bodyPr wrap="square" rtlCol="0">
            <a:spAutoFit/>
          </a:bodyPr>
          <a:lstStyle/>
          <a:p>
            <a:r>
              <a:rPr lang="ro-RO" sz="1600" dirty="0" smtClean="0"/>
              <a:t>Activarea sistemului </a:t>
            </a:r>
            <a:r>
              <a:rPr lang="ro-RO" sz="1600" dirty="0" err="1" smtClean="0"/>
              <a:t>renin-angiotensină</a:t>
            </a:r>
            <a:endParaRPr lang="en-US" sz="1600" dirty="0"/>
          </a:p>
        </p:txBody>
      </p:sp>
      <p:sp>
        <p:nvSpPr>
          <p:cNvPr id="23" name="Săgeată la stânga 22"/>
          <p:cNvSpPr/>
          <p:nvPr/>
        </p:nvSpPr>
        <p:spPr>
          <a:xfrm>
            <a:off x="7333861" y="5823830"/>
            <a:ext cx="442604" cy="292388"/>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reptunghi rotunjit 43"/>
          <p:cNvSpPr/>
          <p:nvPr/>
        </p:nvSpPr>
        <p:spPr>
          <a:xfrm>
            <a:off x="5149408" y="5375373"/>
            <a:ext cx="2184452" cy="1168249"/>
          </a:xfrm>
          <a:prstGeom prst="roundRect">
            <a:avLst/>
          </a:prstGeom>
          <a:solidFill>
            <a:schemeClr val="accent2">
              <a:lumMod val="20000"/>
              <a:lumOff val="8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asetăText 44"/>
          <p:cNvSpPr txBox="1"/>
          <p:nvPr/>
        </p:nvSpPr>
        <p:spPr>
          <a:xfrm>
            <a:off x="5172735" y="5523931"/>
            <a:ext cx="2137797" cy="584775"/>
          </a:xfrm>
          <a:prstGeom prst="rect">
            <a:avLst/>
          </a:prstGeom>
          <a:noFill/>
        </p:spPr>
        <p:txBody>
          <a:bodyPr wrap="square" rtlCol="0">
            <a:spAutoFit/>
          </a:bodyPr>
          <a:lstStyle/>
          <a:p>
            <a:r>
              <a:rPr lang="ro-RO" sz="1600" dirty="0" smtClean="0"/>
              <a:t>Creșterea volumului sanguin și a </a:t>
            </a:r>
            <a:r>
              <a:rPr lang="ro-RO" sz="1600" dirty="0" err="1" smtClean="0"/>
              <a:t>presarcinii</a:t>
            </a:r>
            <a:endParaRPr lang="en-US" sz="1600" dirty="0"/>
          </a:p>
        </p:txBody>
      </p:sp>
      <p:sp>
        <p:nvSpPr>
          <p:cNvPr id="25" name="Săgeată îndoită în sus 24"/>
          <p:cNvSpPr/>
          <p:nvPr/>
        </p:nvSpPr>
        <p:spPr>
          <a:xfrm rot="5400000">
            <a:off x="3954565" y="4921380"/>
            <a:ext cx="1092135" cy="1297545"/>
          </a:xfrm>
          <a:prstGeom prst="bentUpArrow">
            <a:avLst>
              <a:gd name="adj1" fmla="val 15294"/>
              <a:gd name="adj2" fmla="val 14145"/>
              <a:gd name="adj3" fmla="val 1862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setăText 28"/>
          <p:cNvSpPr txBox="1"/>
          <p:nvPr/>
        </p:nvSpPr>
        <p:spPr>
          <a:xfrm>
            <a:off x="159961" y="6580157"/>
            <a:ext cx="8023330" cy="261610"/>
          </a:xfrm>
          <a:prstGeom prst="rect">
            <a:avLst/>
          </a:prstGeom>
          <a:noFill/>
        </p:spPr>
        <p:txBody>
          <a:bodyPr wrap="square" rtlCol="0">
            <a:spAutoFit/>
          </a:bodyPr>
          <a:lstStyle/>
          <a:p>
            <a:r>
              <a:rPr lang="ro-RO" sz="1100" dirty="0" err="1" smtClean="0"/>
              <a:t>Thyroid</a:t>
            </a:r>
            <a:r>
              <a:rPr lang="ro-RO" sz="1100" dirty="0" smtClean="0"/>
              <a:t> </a:t>
            </a:r>
            <a:r>
              <a:rPr lang="ro-RO" sz="1100" dirty="0" err="1"/>
              <a:t>Hormones</a:t>
            </a:r>
            <a:r>
              <a:rPr lang="ro-RO" sz="1100" dirty="0"/>
              <a:t>—An </a:t>
            </a:r>
            <a:r>
              <a:rPr lang="ro-RO" sz="1100" dirty="0" err="1"/>
              <a:t>Underestimated</a:t>
            </a:r>
            <a:r>
              <a:rPr lang="ro-RO" sz="1100" dirty="0"/>
              <a:t> Player in </a:t>
            </a:r>
            <a:r>
              <a:rPr lang="ro-RO" sz="1100" dirty="0" err="1"/>
              <a:t>Dilated</a:t>
            </a:r>
            <a:r>
              <a:rPr lang="ro-RO" sz="1100" dirty="0"/>
              <a:t> </a:t>
            </a:r>
            <a:r>
              <a:rPr lang="ro-RO" sz="1100" dirty="0" err="1" smtClean="0"/>
              <a:t>Cardiomyopathy</a:t>
            </a:r>
            <a:r>
              <a:rPr lang="ro-RO" sz="1100" dirty="0" smtClean="0"/>
              <a:t>. </a:t>
            </a:r>
            <a:r>
              <a:rPr lang="ro-RO" sz="1100" u="sng" dirty="0">
                <a:hlinkClick r:id="rId8"/>
              </a:rPr>
              <a:t>J Clin Med.</a:t>
            </a:r>
            <a:r>
              <a:rPr lang="ro-RO" sz="1100" dirty="0"/>
              <a:t> 2021 Aug; 10(16): 3618. </a:t>
            </a:r>
            <a:r>
              <a:rPr lang="ro-RO" sz="1100" dirty="0" err="1"/>
              <a:t>Published</a:t>
            </a:r>
            <a:r>
              <a:rPr lang="ro-RO" sz="1100" dirty="0"/>
              <a:t> online 2021 </a:t>
            </a:r>
            <a:r>
              <a:rPr lang="ro-RO" sz="1100" dirty="0" smtClean="0"/>
              <a:t>Aug</a:t>
            </a:r>
            <a:endParaRPr lang="en-US" dirty="0"/>
          </a:p>
        </p:txBody>
      </p:sp>
    </p:spTree>
    <p:extLst>
      <p:ext uri="{BB962C8B-B14F-4D97-AF65-F5344CB8AC3E}">
        <p14:creationId xmlns:p14="http://schemas.microsoft.com/office/powerpoint/2010/main" val="41797740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87A04DB6-C2F7-452F-822B-E15585E28493}"/>
              </a:ext>
            </a:extLst>
          </p:cNvPr>
          <p:cNvSpPr>
            <a:spLocks noChangeAspect="1"/>
          </p:cNvSpPr>
          <p:nvPr/>
        </p:nvSpPr>
        <p:spPr>
          <a:xfrm>
            <a:off x="3557056" y="1249150"/>
            <a:ext cx="1106424" cy="1106424"/>
          </a:xfrm>
          <a:prstGeom prst="ellipse">
            <a:avLst/>
          </a:prstGeom>
          <a:solidFill>
            <a:schemeClr val="tx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dirty="0"/>
          </a:p>
        </p:txBody>
      </p:sp>
      <p:sp>
        <p:nvSpPr>
          <p:cNvPr id="4" name="Oval 3">
            <a:extLst>
              <a:ext uri="{FF2B5EF4-FFF2-40B4-BE49-F238E27FC236}">
                <a16:creationId xmlns:a16="http://schemas.microsoft.com/office/drawing/2014/main" xmlns="" id="{D3B9AB1F-AED4-4EEF-AF87-C2755105F806}"/>
              </a:ext>
            </a:extLst>
          </p:cNvPr>
          <p:cNvSpPr>
            <a:spLocks noChangeAspect="1"/>
          </p:cNvSpPr>
          <p:nvPr/>
        </p:nvSpPr>
        <p:spPr>
          <a:xfrm>
            <a:off x="3557056" y="2905630"/>
            <a:ext cx="1106424" cy="1106424"/>
          </a:xfrm>
          <a:prstGeom prst="ellipse">
            <a:avLst/>
          </a:prstGeom>
          <a:solidFill>
            <a:schemeClr val="tx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dirty="0"/>
          </a:p>
        </p:txBody>
      </p:sp>
      <p:sp>
        <p:nvSpPr>
          <p:cNvPr id="5" name="Oval 4">
            <a:extLst>
              <a:ext uri="{FF2B5EF4-FFF2-40B4-BE49-F238E27FC236}">
                <a16:creationId xmlns:a16="http://schemas.microsoft.com/office/drawing/2014/main" xmlns="" id="{3F3A9C1D-B59B-4B05-975D-5A4F2F512DCE}"/>
              </a:ext>
            </a:extLst>
          </p:cNvPr>
          <p:cNvSpPr>
            <a:spLocks noChangeAspect="1"/>
          </p:cNvSpPr>
          <p:nvPr/>
        </p:nvSpPr>
        <p:spPr>
          <a:xfrm>
            <a:off x="3557056" y="4602510"/>
            <a:ext cx="1106424" cy="1106424"/>
          </a:xfrm>
          <a:prstGeom prst="ellipse">
            <a:avLst/>
          </a:prstGeom>
          <a:solidFill>
            <a:schemeClr val="tx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dirty="0"/>
          </a:p>
        </p:txBody>
      </p:sp>
      <p:sp>
        <p:nvSpPr>
          <p:cNvPr id="6" name="Oval 5">
            <a:extLst>
              <a:ext uri="{FF2B5EF4-FFF2-40B4-BE49-F238E27FC236}">
                <a16:creationId xmlns:a16="http://schemas.microsoft.com/office/drawing/2014/main" xmlns="" id="{0DC5588C-C3AB-4408-B480-9E25561A59DE}"/>
              </a:ext>
            </a:extLst>
          </p:cNvPr>
          <p:cNvSpPr>
            <a:spLocks noChangeAspect="1"/>
          </p:cNvSpPr>
          <p:nvPr/>
        </p:nvSpPr>
        <p:spPr>
          <a:xfrm>
            <a:off x="7593255" y="1260010"/>
            <a:ext cx="1106424" cy="1106424"/>
          </a:xfrm>
          <a:prstGeom prst="ellipse">
            <a:avLst/>
          </a:prstGeom>
          <a:solidFill>
            <a:schemeClr val="tx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dirty="0"/>
          </a:p>
        </p:txBody>
      </p:sp>
      <p:sp>
        <p:nvSpPr>
          <p:cNvPr id="7" name="Oval 6">
            <a:extLst>
              <a:ext uri="{FF2B5EF4-FFF2-40B4-BE49-F238E27FC236}">
                <a16:creationId xmlns:a16="http://schemas.microsoft.com/office/drawing/2014/main" xmlns="" id="{E435BCBA-DD70-4511-915B-C10BF8A116EA}"/>
              </a:ext>
            </a:extLst>
          </p:cNvPr>
          <p:cNvSpPr>
            <a:spLocks noChangeAspect="1"/>
          </p:cNvSpPr>
          <p:nvPr/>
        </p:nvSpPr>
        <p:spPr>
          <a:xfrm>
            <a:off x="7593255" y="2905630"/>
            <a:ext cx="1106424" cy="1106424"/>
          </a:xfrm>
          <a:prstGeom prst="ellipse">
            <a:avLst/>
          </a:prstGeom>
          <a:solidFill>
            <a:schemeClr val="tx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dirty="0"/>
          </a:p>
        </p:txBody>
      </p:sp>
      <p:sp>
        <p:nvSpPr>
          <p:cNvPr id="8" name="Oval 7">
            <a:extLst>
              <a:ext uri="{FF2B5EF4-FFF2-40B4-BE49-F238E27FC236}">
                <a16:creationId xmlns:a16="http://schemas.microsoft.com/office/drawing/2014/main" xmlns="" id="{DD9B4577-7BF1-4EA5-A95A-5F60A28E660F}"/>
              </a:ext>
            </a:extLst>
          </p:cNvPr>
          <p:cNvSpPr>
            <a:spLocks noChangeAspect="1"/>
          </p:cNvSpPr>
          <p:nvPr/>
        </p:nvSpPr>
        <p:spPr>
          <a:xfrm>
            <a:off x="7593255" y="4602508"/>
            <a:ext cx="1106424" cy="1106424"/>
          </a:xfrm>
          <a:prstGeom prst="ellipse">
            <a:avLst/>
          </a:prstGeom>
          <a:solidFill>
            <a:schemeClr val="tx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dirty="0"/>
          </a:p>
        </p:txBody>
      </p:sp>
      <p:sp>
        <p:nvSpPr>
          <p:cNvPr id="9" name="Oval 8">
            <a:extLst>
              <a:ext uri="{FF2B5EF4-FFF2-40B4-BE49-F238E27FC236}">
                <a16:creationId xmlns:a16="http://schemas.microsoft.com/office/drawing/2014/main" xmlns="" id="{1DC7BB82-FAAD-4EE1-A3DA-418D6872F0CB}"/>
              </a:ext>
            </a:extLst>
          </p:cNvPr>
          <p:cNvSpPr>
            <a:spLocks noChangeAspect="1"/>
          </p:cNvSpPr>
          <p:nvPr/>
        </p:nvSpPr>
        <p:spPr>
          <a:xfrm>
            <a:off x="5081796" y="2538926"/>
            <a:ext cx="2136297" cy="1839832"/>
          </a:xfrm>
          <a:prstGeom prst="ellipse">
            <a:avLst/>
          </a:prstGeom>
          <a:solidFill>
            <a:srgbClr val="1D798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ro-RO" sz="2400" b="1" dirty="0" smtClean="0">
                <a:solidFill>
                  <a:schemeClr val="bg1"/>
                </a:solidFill>
              </a:rPr>
              <a:t>Hipotiroidia     </a:t>
            </a:r>
          </a:p>
          <a:p>
            <a:r>
              <a:rPr lang="ro-RO" sz="2400" b="1" dirty="0">
                <a:solidFill>
                  <a:schemeClr val="bg1"/>
                </a:solidFill>
              </a:rPr>
              <a:t> </a:t>
            </a:r>
            <a:r>
              <a:rPr lang="ro-RO" sz="2400" b="1" dirty="0" smtClean="0">
                <a:solidFill>
                  <a:schemeClr val="bg1"/>
                </a:solidFill>
              </a:rPr>
              <a:t>     și SCV</a:t>
            </a:r>
            <a:endParaRPr lang="ro-RO" sz="2400" b="1" dirty="0">
              <a:solidFill>
                <a:schemeClr val="bg1"/>
              </a:solidFill>
            </a:endParaRPr>
          </a:p>
        </p:txBody>
      </p:sp>
      <p:cxnSp>
        <p:nvCxnSpPr>
          <p:cNvPr id="10" name="Connector: Elbow 9">
            <a:extLst>
              <a:ext uri="{FF2B5EF4-FFF2-40B4-BE49-F238E27FC236}">
                <a16:creationId xmlns:a16="http://schemas.microsoft.com/office/drawing/2014/main" xmlns="" id="{499D6E82-1B5D-4AD8-AF81-BD4A3EFB92C3}"/>
              </a:ext>
            </a:extLst>
          </p:cNvPr>
          <p:cNvCxnSpPr>
            <a:stCxn id="9" idx="6"/>
            <a:endCxn id="6" idx="2"/>
          </p:cNvCxnSpPr>
          <p:nvPr/>
        </p:nvCxnSpPr>
        <p:spPr>
          <a:xfrm flipV="1">
            <a:off x="7218093" y="1813222"/>
            <a:ext cx="375162" cy="1645620"/>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xmlns="" id="{ACC2BE8E-32CC-4B3C-91DC-5A00A946143B}"/>
              </a:ext>
            </a:extLst>
          </p:cNvPr>
          <p:cNvCxnSpPr>
            <a:cxnSpLocks/>
            <a:endCxn id="8" idx="2"/>
          </p:cNvCxnSpPr>
          <p:nvPr/>
        </p:nvCxnSpPr>
        <p:spPr>
          <a:xfrm rot="16200000" flipH="1">
            <a:off x="6654752" y="4217216"/>
            <a:ext cx="1689419" cy="18758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xmlns="" id="{58A639B1-A609-44C3-82D5-C3741C02C735}"/>
              </a:ext>
            </a:extLst>
          </p:cNvPr>
          <p:cNvCxnSpPr>
            <a:cxnSpLocks/>
            <a:stCxn id="3" idx="6"/>
            <a:endCxn id="9" idx="2"/>
          </p:cNvCxnSpPr>
          <p:nvPr/>
        </p:nvCxnSpPr>
        <p:spPr>
          <a:xfrm>
            <a:off x="4663480" y="1802362"/>
            <a:ext cx="418316" cy="165648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xmlns="" id="{9D7906B0-ACF3-4A41-AA03-2F0A35B0C898}"/>
              </a:ext>
            </a:extLst>
          </p:cNvPr>
          <p:cNvCxnSpPr>
            <a:cxnSpLocks/>
            <a:stCxn id="5" idx="6"/>
            <a:endCxn id="9" idx="2"/>
          </p:cNvCxnSpPr>
          <p:nvPr/>
        </p:nvCxnSpPr>
        <p:spPr>
          <a:xfrm flipV="1">
            <a:off x="4663480" y="3458842"/>
            <a:ext cx="418316" cy="169688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C0A15B2F-95E3-438B-9F16-99A8799686B3}"/>
              </a:ext>
            </a:extLst>
          </p:cNvPr>
          <p:cNvCxnSpPr>
            <a:cxnSpLocks/>
            <a:stCxn id="9" idx="2"/>
            <a:endCxn id="4" idx="6"/>
          </p:cNvCxnSpPr>
          <p:nvPr/>
        </p:nvCxnSpPr>
        <p:spPr>
          <a:xfrm flipH="1">
            <a:off x="4663480" y="3458842"/>
            <a:ext cx="4183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1074EEED-B593-4FCF-93EB-D433DF063262}"/>
              </a:ext>
            </a:extLst>
          </p:cNvPr>
          <p:cNvCxnSpPr>
            <a:cxnSpLocks/>
            <a:stCxn id="7" idx="2"/>
            <a:endCxn id="9" idx="6"/>
          </p:cNvCxnSpPr>
          <p:nvPr/>
        </p:nvCxnSpPr>
        <p:spPr>
          <a:xfrm flipH="1">
            <a:off x="7218093" y="3458842"/>
            <a:ext cx="3751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xmlns="" id="{84540E66-884D-4E8B-B0CE-4301630E5422}"/>
              </a:ext>
            </a:extLst>
          </p:cNvPr>
          <p:cNvSpPr txBox="1"/>
          <p:nvPr/>
        </p:nvSpPr>
        <p:spPr>
          <a:xfrm>
            <a:off x="227842" y="4571733"/>
            <a:ext cx="3329214" cy="984885"/>
          </a:xfrm>
          <a:prstGeom prst="rect">
            <a:avLst/>
          </a:prstGeom>
          <a:noFill/>
        </p:spPr>
        <p:txBody>
          <a:bodyPr wrap="square" rtlCol="0" anchor="ctr">
            <a:spAutoFit/>
          </a:bodyPr>
          <a:lstStyle/>
          <a:p>
            <a:pPr algn="r"/>
            <a:r>
              <a:rPr lang="ro-RO" sz="2000" b="1" dirty="0" smtClean="0"/>
              <a:t>Modificări ale profilului lipidic</a:t>
            </a:r>
            <a:r>
              <a:rPr lang="ro-RO" b="1" dirty="0" smtClean="0"/>
              <a:t>: </a:t>
            </a:r>
            <a:r>
              <a:rPr lang="ro-RO" dirty="0" smtClean="0"/>
              <a:t>↑Colesterolului </a:t>
            </a:r>
            <a:r>
              <a:rPr lang="ro-RO" dirty="0"/>
              <a:t>t</a:t>
            </a:r>
            <a:r>
              <a:rPr lang="ro-RO" dirty="0" smtClean="0"/>
              <a:t>otal, </a:t>
            </a:r>
            <a:r>
              <a:rPr lang="ro-RO" dirty="0" err="1" smtClean="0"/>
              <a:t>LDLc</a:t>
            </a:r>
            <a:r>
              <a:rPr lang="ro-RO" dirty="0" smtClean="0"/>
              <a:t>, </a:t>
            </a:r>
            <a:r>
              <a:rPr lang="ro-RO" dirty="0" err="1" smtClean="0"/>
              <a:t>Lipoproteina</a:t>
            </a:r>
            <a:r>
              <a:rPr lang="ro-RO" dirty="0" smtClean="0"/>
              <a:t> A</a:t>
            </a:r>
            <a:endParaRPr lang="ro-RO" dirty="0"/>
          </a:p>
        </p:txBody>
      </p:sp>
      <p:sp>
        <p:nvSpPr>
          <p:cNvPr id="142" name="TextBox 141">
            <a:extLst>
              <a:ext uri="{FF2B5EF4-FFF2-40B4-BE49-F238E27FC236}">
                <a16:creationId xmlns:a16="http://schemas.microsoft.com/office/drawing/2014/main" xmlns="" id="{C1A2546E-E209-4BA7-8E67-33ECEF0171DF}"/>
              </a:ext>
            </a:extLst>
          </p:cNvPr>
          <p:cNvSpPr txBox="1"/>
          <p:nvPr/>
        </p:nvSpPr>
        <p:spPr>
          <a:xfrm>
            <a:off x="227842" y="1186809"/>
            <a:ext cx="3329214" cy="1231106"/>
          </a:xfrm>
          <a:prstGeom prst="rect">
            <a:avLst/>
          </a:prstGeom>
          <a:noFill/>
        </p:spPr>
        <p:txBody>
          <a:bodyPr wrap="square" rtlCol="0" anchor="ctr">
            <a:spAutoFit/>
          </a:bodyPr>
          <a:lstStyle/>
          <a:p>
            <a:pPr algn="r"/>
            <a:r>
              <a:rPr lang="ro-RO" sz="2000" b="1" dirty="0" smtClean="0"/>
              <a:t>Reducerea debitului cardiac </a:t>
            </a:r>
          </a:p>
          <a:p>
            <a:pPr algn="r"/>
            <a:r>
              <a:rPr lang="ro-RO" dirty="0" smtClean="0"/>
              <a:t>(datorită afectării relaxării musculaturii netede vasculare </a:t>
            </a:r>
          </a:p>
          <a:p>
            <a:pPr algn="r"/>
            <a:r>
              <a:rPr lang="ro-RO" dirty="0" smtClean="0"/>
              <a:t>și scăderii disponibilității NO)</a:t>
            </a:r>
          </a:p>
        </p:txBody>
      </p:sp>
      <p:sp>
        <p:nvSpPr>
          <p:cNvPr id="143" name="TextBox 142">
            <a:extLst>
              <a:ext uri="{FF2B5EF4-FFF2-40B4-BE49-F238E27FC236}">
                <a16:creationId xmlns:a16="http://schemas.microsoft.com/office/drawing/2014/main" xmlns="" id="{DEAE1767-2776-4EF4-8007-D90C252B53B3}"/>
              </a:ext>
            </a:extLst>
          </p:cNvPr>
          <p:cNvSpPr txBox="1"/>
          <p:nvPr/>
        </p:nvSpPr>
        <p:spPr>
          <a:xfrm>
            <a:off x="149280" y="2796337"/>
            <a:ext cx="3329214" cy="1231106"/>
          </a:xfrm>
          <a:prstGeom prst="rect">
            <a:avLst/>
          </a:prstGeom>
          <a:noFill/>
        </p:spPr>
        <p:txBody>
          <a:bodyPr wrap="square" rtlCol="0" anchor="ctr">
            <a:spAutoFit/>
          </a:bodyPr>
          <a:lstStyle/>
          <a:p>
            <a:pPr algn="r"/>
            <a:r>
              <a:rPr lang="ro-RO" sz="2000" b="1" dirty="0" smtClean="0"/>
              <a:t>Creșterea TA diastolice </a:t>
            </a:r>
          </a:p>
          <a:p>
            <a:pPr algn="r"/>
            <a:r>
              <a:rPr lang="ro-RO" dirty="0" smtClean="0"/>
              <a:t>(din cauza scăderii relaxării </a:t>
            </a:r>
          </a:p>
          <a:p>
            <a:pPr algn="r"/>
            <a:r>
              <a:rPr lang="ro-RO" dirty="0" err="1" smtClean="0"/>
              <a:t>endoteliale</a:t>
            </a:r>
            <a:r>
              <a:rPr lang="ro-RO" dirty="0" smtClean="0"/>
              <a:t> și reducerii complianței vasculare.</a:t>
            </a:r>
            <a:endParaRPr lang="ro-RO" dirty="0"/>
          </a:p>
        </p:txBody>
      </p:sp>
      <p:sp>
        <p:nvSpPr>
          <p:cNvPr id="145" name="TextBox 144">
            <a:extLst>
              <a:ext uri="{FF2B5EF4-FFF2-40B4-BE49-F238E27FC236}">
                <a16:creationId xmlns:a16="http://schemas.microsoft.com/office/drawing/2014/main" xmlns="" id="{84632FB5-5B42-4FC8-A5E5-376780A9012C}"/>
              </a:ext>
            </a:extLst>
          </p:cNvPr>
          <p:cNvSpPr txBox="1"/>
          <p:nvPr/>
        </p:nvSpPr>
        <p:spPr>
          <a:xfrm>
            <a:off x="8345953" y="3112356"/>
            <a:ext cx="3929666" cy="707886"/>
          </a:xfrm>
          <a:prstGeom prst="rect">
            <a:avLst/>
          </a:prstGeom>
          <a:noFill/>
        </p:spPr>
        <p:txBody>
          <a:bodyPr wrap="square" rtlCol="0" anchor="ctr">
            <a:spAutoFit/>
          </a:bodyPr>
          <a:lstStyle/>
          <a:p>
            <a:r>
              <a:rPr lang="ro-RO" sz="1600" dirty="0" smtClean="0"/>
              <a:t>        </a:t>
            </a:r>
            <a:r>
              <a:rPr lang="ro-RO" sz="2000" b="1" dirty="0" smtClean="0"/>
              <a:t>Creșterea rigidității arteriale și a     </a:t>
            </a:r>
          </a:p>
          <a:p>
            <a:r>
              <a:rPr lang="ro-RO" sz="2000" b="1" dirty="0"/>
              <a:t> </a:t>
            </a:r>
            <a:r>
              <a:rPr lang="ro-RO" sz="2000" b="1" dirty="0" smtClean="0"/>
              <a:t>      rezistenței arteriale periferice   </a:t>
            </a:r>
          </a:p>
        </p:txBody>
      </p:sp>
      <p:sp>
        <p:nvSpPr>
          <p:cNvPr id="146" name="TextBox 145">
            <a:extLst>
              <a:ext uri="{FF2B5EF4-FFF2-40B4-BE49-F238E27FC236}">
                <a16:creationId xmlns:a16="http://schemas.microsoft.com/office/drawing/2014/main" xmlns="" id="{19827202-6A4E-4B98-92C0-AF4F83119DC5}"/>
              </a:ext>
            </a:extLst>
          </p:cNvPr>
          <p:cNvSpPr txBox="1"/>
          <p:nvPr/>
        </p:nvSpPr>
        <p:spPr>
          <a:xfrm>
            <a:off x="8345952" y="4846477"/>
            <a:ext cx="3846047" cy="707886"/>
          </a:xfrm>
          <a:prstGeom prst="rect">
            <a:avLst/>
          </a:prstGeom>
          <a:noFill/>
        </p:spPr>
        <p:txBody>
          <a:bodyPr wrap="square" rtlCol="0" anchor="ctr">
            <a:spAutoFit/>
          </a:bodyPr>
          <a:lstStyle/>
          <a:p>
            <a:r>
              <a:rPr lang="ro-RO" sz="1600" b="1" dirty="0" smtClean="0"/>
              <a:t>        </a:t>
            </a:r>
            <a:r>
              <a:rPr lang="ro-RO" sz="2000" b="1" dirty="0" smtClean="0"/>
              <a:t>Hipotiroidie </a:t>
            </a:r>
            <a:r>
              <a:rPr lang="ro-RO" sz="2000" b="1" dirty="0" err="1" smtClean="0"/>
              <a:t>netrată-</a:t>
            </a:r>
            <a:r>
              <a:rPr lang="ro-RO" sz="2000" b="1" dirty="0" smtClean="0"/>
              <a:t> efuzie </a:t>
            </a:r>
          </a:p>
          <a:p>
            <a:r>
              <a:rPr lang="ro-RO" sz="2000" b="1" dirty="0"/>
              <a:t> </a:t>
            </a:r>
            <a:r>
              <a:rPr lang="ro-RO" sz="2000" b="1" dirty="0" smtClean="0"/>
              <a:t>      pericardică</a:t>
            </a:r>
            <a:endParaRPr lang="ro-RO" sz="2000" dirty="0"/>
          </a:p>
        </p:txBody>
      </p:sp>
      <p:sp>
        <p:nvSpPr>
          <p:cNvPr id="198" name="Titlu 147"/>
          <p:cNvSpPr>
            <a:spLocks noGrp="1"/>
          </p:cNvSpPr>
          <p:nvPr>
            <p:ph type="title"/>
          </p:nvPr>
        </p:nvSpPr>
        <p:spPr>
          <a:xfrm>
            <a:off x="393138" y="179009"/>
            <a:ext cx="11599258" cy="848680"/>
          </a:xfrm>
        </p:spPr>
        <p:txBody>
          <a:bodyPr>
            <a:noAutofit/>
          </a:bodyPr>
          <a:lstStyle/>
          <a:p>
            <a:r>
              <a:rPr lang="ro-RO" b="1" dirty="0" smtClean="0">
                <a:solidFill>
                  <a:srgbClr val="002060"/>
                </a:solidFill>
              </a:rPr>
              <a:t>Modificări </a:t>
            </a:r>
            <a:r>
              <a:rPr lang="ro-RO" b="1" dirty="0" err="1" smtClean="0">
                <a:solidFill>
                  <a:srgbClr val="002060"/>
                </a:solidFill>
              </a:rPr>
              <a:t>cardiometabolice</a:t>
            </a:r>
            <a:r>
              <a:rPr lang="ro-RO" b="1" dirty="0" smtClean="0">
                <a:solidFill>
                  <a:srgbClr val="002060"/>
                </a:solidFill>
              </a:rPr>
              <a:t> în hipotiroidism</a:t>
            </a:r>
            <a:endParaRPr lang="en-US" b="1" dirty="0">
              <a:solidFill>
                <a:srgbClr val="002060"/>
              </a:solidFill>
            </a:endParaRPr>
          </a:p>
        </p:txBody>
      </p:sp>
      <p:sp>
        <p:nvSpPr>
          <p:cNvPr id="246" name="CasetăText 245"/>
          <p:cNvSpPr txBox="1"/>
          <p:nvPr/>
        </p:nvSpPr>
        <p:spPr>
          <a:xfrm>
            <a:off x="2447364" y="5836022"/>
            <a:ext cx="8399931" cy="954107"/>
          </a:xfrm>
          <a:prstGeom prst="rect">
            <a:avLst/>
          </a:prstGeom>
          <a:ln w="19050">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ro-RO" sz="2800" b="1" dirty="0" smtClean="0">
                <a:solidFill>
                  <a:srgbClr val="C00000"/>
                </a:solidFill>
              </a:rPr>
              <a:t>Hipotiroidism sever netratat→ </a:t>
            </a:r>
            <a:r>
              <a:rPr lang="ro-RO" sz="2800" b="1" dirty="0" smtClean="0"/>
              <a:t>Insuficiență cardiacă globală (</a:t>
            </a:r>
            <a:r>
              <a:rPr lang="ro-RO" sz="2800" b="1" dirty="0" err="1" smtClean="0"/>
              <a:t>biventriculară</a:t>
            </a:r>
            <a:r>
              <a:rPr lang="ro-RO" sz="2800" b="1" dirty="0" smtClean="0"/>
              <a:t>), BAC</a:t>
            </a:r>
            <a:endParaRPr lang="en-US" sz="2800" b="1" dirty="0"/>
          </a:p>
        </p:txBody>
      </p:sp>
      <p:pic>
        <p:nvPicPr>
          <p:cNvPr id="23"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144" name="TextBox 143">
            <a:extLst>
              <a:ext uri="{FF2B5EF4-FFF2-40B4-BE49-F238E27FC236}">
                <a16:creationId xmlns:a16="http://schemas.microsoft.com/office/drawing/2014/main" xmlns="" id="{17C4FF8A-CD12-44A1-AD25-7FD11C58031F}"/>
              </a:ext>
            </a:extLst>
          </p:cNvPr>
          <p:cNvSpPr txBox="1"/>
          <p:nvPr/>
        </p:nvSpPr>
        <p:spPr>
          <a:xfrm>
            <a:off x="8146467" y="1416856"/>
            <a:ext cx="4045533" cy="954107"/>
          </a:xfrm>
          <a:prstGeom prst="rect">
            <a:avLst/>
          </a:prstGeom>
          <a:noFill/>
        </p:spPr>
        <p:txBody>
          <a:bodyPr wrap="square" rtlCol="0" anchor="ctr">
            <a:spAutoFit/>
          </a:bodyPr>
          <a:lstStyle/>
          <a:p>
            <a:r>
              <a:rPr lang="ro-RO" sz="1600" dirty="0" smtClean="0"/>
              <a:t>            </a:t>
            </a:r>
            <a:r>
              <a:rPr lang="ro-RO" sz="2000" b="1" dirty="0" smtClean="0"/>
              <a:t>Modificări electrocardiografice:</a:t>
            </a:r>
          </a:p>
          <a:p>
            <a:r>
              <a:rPr lang="ro-RO" dirty="0" smtClean="0"/>
              <a:t>           Bradicardie </a:t>
            </a:r>
            <a:r>
              <a:rPr lang="ro-RO" dirty="0" err="1" smtClean="0"/>
              <a:t>sinusală</a:t>
            </a:r>
            <a:r>
              <a:rPr lang="ro-RO" dirty="0" smtClean="0"/>
              <a:t>,  </a:t>
            </a:r>
          </a:p>
          <a:p>
            <a:r>
              <a:rPr lang="ro-RO" dirty="0"/>
              <a:t> </a:t>
            </a:r>
            <a:r>
              <a:rPr lang="ro-RO" dirty="0" smtClean="0"/>
              <a:t>          prelungirea intervalului QT, Bloc AV</a:t>
            </a:r>
            <a:endParaRPr lang="ro-RO" dirty="0"/>
          </a:p>
        </p:txBody>
      </p:sp>
    </p:spTree>
    <p:extLst>
      <p:ext uri="{BB962C8B-B14F-4D97-AF65-F5344CB8AC3E}">
        <p14:creationId xmlns:p14="http://schemas.microsoft.com/office/powerpoint/2010/main" val="205174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barn(inVertical)">
                                      <p:cBhvr>
                                        <p:cTn id="7"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847165" y="221690"/>
            <a:ext cx="10515600" cy="988545"/>
          </a:xfrm>
        </p:spPr>
        <p:txBody>
          <a:bodyPr/>
          <a:lstStyle/>
          <a:p>
            <a:r>
              <a:rPr lang="ro-RO" b="1" dirty="0" smtClean="0">
                <a:solidFill>
                  <a:schemeClr val="accent5">
                    <a:lumMod val="50000"/>
                  </a:schemeClr>
                </a:solidFill>
              </a:rPr>
              <a:t>Hipotiroidismul </a:t>
            </a:r>
            <a:r>
              <a:rPr lang="ro-RO" b="1" dirty="0" err="1" smtClean="0">
                <a:solidFill>
                  <a:schemeClr val="accent5">
                    <a:lumMod val="50000"/>
                  </a:schemeClr>
                </a:solidFill>
              </a:rPr>
              <a:t>subclinic</a:t>
            </a:r>
            <a:r>
              <a:rPr lang="ro-RO" b="1" dirty="0" smtClean="0">
                <a:solidFill>
                  <a:schemeClr val="accent5">
                    <a:lumMod val="50000"/>
                  </a:schemeClr>
                </a:solidFill>
              </a:rPr>
              <a:t> și BCV</a:t>
            </a:r>
            <a:endParaRPr lang="en-US" b="1" dirty="0">
              <a:solidFill>
                <a:schemeClr val="accent5">
                  <a:lumMod val="50000"/>
                </a:schemeClr>
              </a:solidFill>
            </a:endParaRPr>
          </a:p>
        </p:txBody>
      </p:sp>
      <p:sp>
        <p:nvSpPr>
          <p:cNvPr id="3" name="Substituent conținut 2"/>
          <p:cNvSpPr>
            <a:spLocks noGrp="1"/>
          </p:cNvSpPr>
          <p:nvPr>
            <p:ph idx="1"/>
          </p:nvPr>
        </p:nvSpPr>
        <p:spPr>
          <a:xfrm>
            <a:off x="398930" y="1260849"/>
            <a:ext cx="10515600" cy="4351338"/>
          </a:xfrm>
        </p:spPr>
        <p:txBody>
          <a:bodyPr/>
          <a:lstStyle/>
          <a:p>
            <a:r>
              <a:rPr lang="ro-RO" b="1" dirty="0" smtClean="0"/>
              <a:t>Există o asociere semnificativă </a:t>
            </a:r>
            <a:r>
              <a:rPr lang="ro-RO" dirty="0" smtClean="0"/>
              <a:t>între hipotiroidism </a:t>
            </a:r>
            <a:r>
              <a:rPr lang="ro-RO" dirty="0" err="1" smtClean="0"/>
              <a:t>subclinic</a:t>
            </a:r>
            <a:r>
              <a:rPr lang="ro-RO" dirty="0" smtClean="0"/>
              <a:t> și prevalența bolii cardiace ischemice</a:t>
            </a:r>
          </a:p>
          <a:p>
            <a:pPr marL="0" indent="0">
              <a:buNone/>
            </a:pPr>
            <a:endParaRPr lang="ro-RO" dirty="0" smtClean="0"/>
          </a:p>
          <a:p>
            <a:r>
              <a:rPr lang="ro-RO" b="1" dirty="0" err="1" smtClean="0"/>
              <a:t>Metaanaliză</a:t>
            </a:r>
            <a:r>
              <a:rPr lang="ro-RO" b="1" dirty="0"/>
              <a:t> </a:t>
            </a:r>
            <a:r>
              <a:rPr lang="ro-RO" dirty="0" smtClean="0"/>
              <a:t>(11 cohorte prospective)- HT </a:t>
            </a:r>
            <a:r>
              <a:rPr lang="ro-RO" dirty="0" err="1" smtClean="0"/>
              <a:t>subclinic</a:t>
            </a:r>
            <a:r>
              <a:rPr lang="ro-RO" dirty="0" smtClean="0"/>
              <a:t> a fost asociat cu creșterea riscului de Boala cardiaca coronariana și mortalitate CV</a:t>
            </a:r>
          </a:p>
          <a:p>
            <a:endParaRPr lang="ro-RO" dirty="0"/>
          </a:p>
          <a:p>
            <a:r>
              <a:rPr lang="ro-RO" b="1" dirty="0" smtClean="0"/>
              <a:t>HT </a:t>
            </a:r>
            <a:r>
              <a:rPr lang="ro-RO" b="1" dirty="0" err="1" smtClean="0"/>
              <a:t>subclinic-</a:t>
            </a:r>
            <a:r>
              <a:rPr lang="ro-RO" b="1" dirty="0" smtClean="0"/>
              <a:t> </a:t>
            </a:r>
            <a:r>
              <a:rPr lang="ro-RO" dirty="0" err="1" smtClean="0"/>
              <a:t>manifestari</a:t>
            </a:r>
            <a:r>
              <a:rPr lang="ro-RO" dirty="0" smtClean="0"/>
              <a:t> similare HT manifest (disfuncție </a:t>
            </a:r>
            <a:r>
              <a:rPr lang="ro-RO" dirty="0" err="1" smtClean="0"/>
              <a:t>endotelială</a:t>
            </a:r>
            <a:r>
              <a:rPr lang="ro-RO" dirty="0" smtClean="0"/>
              <a:t>, scăderea complianței vasculare, creșterea rezistenței vasculare sistemice, HTA diastolică)</a:t>
            </a:r>
            <a:endParaRPr lang="en-US" dirty="0"/>
          </a:p>
        </p:txBody>
      </p:sp>
      <p:pic>
        <p:nvPicPr>
          <p:cNvPr id="4" name="Рисунок 1"/>
          <p:cNvPicPr>
            <a:picLocks noChangeAspect="1"/>
          </p:cNvPicPr>
          <p:nvPr/>
        </p:nvPicPr>
        <p:blipFill>
          <a:blip r:embed="rId2"/>
          <a:stretch>
            <a:fillRect/>
          </a:stretch>
        </p:blipFill>
        <p:spPr>
          <a:xfrm>
            <a:off x="10173033" y="217860"/>
            <a:ext cx="1876506" cy="1563755"/>
          </a:xfrm>
          <a:prstGeom prst="rect">
            <a:avLst/>
          </a:prstGeom>
        </p:spPr>
      </p:pic>
    </p:spTree>
    <p:extLst>
      <p:ext uri="{BB962C8B-B14F-4D97-AF65-F5344CB8AC3E}">
        <p14:creationId xmlns:p14="http://schemas.microsoft.com/office/powerpoint/2010/main" val="39247252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847165" y="221690"/>
            <a:ext cx="10515600" cy="988545"/>
          </a:xfrm>
        </p:spPr>
        <p:txBody>
          <a:bodyPr/>
          <a:lstStyle/>
          <a:p>
            <a:r>
              <a:rPr lang="ro-RO" b="1" dirty="0" smtClean="0">
                <a:solidFill>
                  <a:schemeClr val="accent5">
                    <a:lumMod val="50000"/>
                  </a:schemeClr>
                </a:solidFill>
              </a:rPr>
              <a:t>Tratăm sau  nu hipotiroidismul </a:t>
            </a:r>
            <a:r>
              <a:rPr lang="ro-RO" b="1" dirty="0" err="1" smtClean="0">
                <a:solidFill>
                  <a:schemeClr val="accent5">
                    <a:lumMod val="50000"/>
                  </a:schemeClr>
                </a:solidFill>
              </a:rPr>
              <a:t>subclinic</a:t>
            </a:r>
            <a:r>
              <a:rPr lang="ro-RO" b="1" dirty="0" smtClean="0">
                <a:solidFill>
                  <a:schemeClr val="accent5">
                    <a:lumMod val="50000"/>
                  </a:schemeClr>
                </a:solidFill>
              </a:rPr>
              <a:t>?</a:t>
            </a:r>
            <a:endParaRPr lang="en-US" b="1" dirty="0">
              <a:solidFill>
                <a:schemeClr val="accent5">
                  <a:lumMod val="50000"/>
                </a:schemeClr>
              </a:solidFill>
            </a:endParaRPr>
          </a:p>
        </p:txBody>
      </p:sp>
      <p:sp>
        <p:nvSpPr>
          <p:cNvPr id="5" name="Substituent conținut 2"/>
          <p:cNvSpPr txBox="1">
            <a:spLocks/>
          </p:cNvSpPr>
          <p:nvPr/>
        </p:nvSpPr>
        <p:spPr>
          <a:xfrm>
            <a:off x="515471" y="1332564"/>
            <a:ext cx="8727141" cy="2599763"/>
          </a:xfrm>
          <a:prstGeom prst="rect">
            <a:avLst/>
          </a:prstGeom>
          <a:ln w="19050"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ro-RO" sz="2400" b="1" dirty="0" smtClean="0">
                <a:solidFill>
                  <a:srgbClr val="FF0000"/>
                </a:solidFill>
              </a:rPr>
              <a:t>Review din 12 studii </a:t>
            </a:r>
            <a:r>
              <a:rPr lang="ro-RO" sz="2400" dirty="0" smtClean="0"/>
              <a:t>–tratamentul cu </a:t>
            </a:r>
            <a:r>
              <a:rPr lang="ro-RO" sz="2400" dirty="0" err="1" smtClean="0"/>
              <a:t>Levothyroxină</a:t>
            </a:r>
            <a:r>
              <a:rPr lang="ro-RO" sz="2400" dirty="0" smtClean="0"/>
              <a:t> a avut efecte benefice asupra marcherilor </a:t>
            </a:r>
            <a:r>
              <a:rPr lang="ro-RO" sz="2400" dirty="0" err="1" smtClean="0"/>
              <a:t>surogați</a:t>
            </a:r>
            <a:r>
              <a:rPr lang="ro-RO" sz="2400" dirty="0" smtClean="0"/>
              <a:t> ai riscului </a:t>
            </a:r>
            <a:r>
              <a:rPr lang="ro-RO" sz="2400" dirty="0"/>
              <a:t>CV (↓ </a:t>
            </a:r>
            <a:r>
              <a:rPr lang="ro-RO" sz="2400" dirty="0" smtClean="0"/>
              <a:t>Colesterolului,↓ grosimii intimă-medie carotidian, creșterea funcției cardiace)</a:t>
            </a:r>
          </a:p>
          <a:p>
            <a:pPr marL="0" indent="0">
              <a:buFont typeface="Arial" panose="020B0604020202020204" pitchFamily="34" charset="0"/>
              <a:buNone/>
            </a:pPr>
            <a:r>
              <a:rPr lang="ro-RO" sz="2400" dirty="0" smtClean="0"/>
              <a:t>Îmbunătățirea marcherilor </a:t>
            </a:r>
            <a:r>
              <a:rPr lang="ro-RO" sz="2400" dirty="0" err="1" smtClean="0"/>
              <a:t>surogați</a:t>
            </a:r>
            <a:r>
              <a:rPr lang="ro-RO" sz="2400" dirty="0" smtClean="0"/>
              <a:t> ai funcției vasculare și cardiace nu a prezentat efecte benefice similare asupra riscului de evenimente CV și deces</a:t>
            </a:r>
            <a:endParaRPr lang="ro-RO" sz="2400" dirty="0"/>
          </a:p>
          <a:p>
            <a:pPr marL="0" indent="0">
              <a:buFont typeface="Arial" panose="020B0604020202020204" pitchFamily="34" charset="0"/>
              <a:buNone/>
            </a:pPr>
            <a:endParaRPr lang="ro-RO" dirty="0" smtClean="0"/>
          </a:p>
          <a:p>
            <a:pPr marL="0" indent="0">
              <a:buFont typeface="Arial" panose="020B0604020202020204" pitchFamily="34" charset="0"/>
              <a:buNone/>
            </a:pPr>
            <a:endParaRPr lang="ro-RO" dirty="0" smtClean="0"/>
          </a:p>
          <a:p>
            <a:pPr marL="0" indent="0">
              <a:buFont typeface="Arial" panose="020B0604020202020204" pitchFamily="34" charset="0"/>
              <a:buNone/>
            </a:pPr>
            <a:endParaRPr lang="en-US" dirty="0"/>
          </a:p>
        </p:txBody>
      </p:sp>
      <p:sp>
        <p:nvSpPr>
          <p:cNvPr id="7" name="Substituent conținut 2"/>
          <p:cNvSpPr txBox="1">
            <a:spLocks/>
          </p:cNvSpPr>
          <p:nvPr/>
        </p:nvSpPr>
        <p:spPr>
          <a:xfrm>
            <a:off x="2362202" y="4317810"/>
            <a:ext cx="8727140" cy="1894731"/>
          </a:xfrm>
          <a:prstGeom prst="rect">
            <a:avLst/>
          </a:prstGeom>
          <a:ln w="19050"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ro-RO" sz="2400" b="1" dirty="0" smtClean="0">
                <a:solidFill>
                  <a:srgbClr val="FF0000"/>
                </a:solidFill>
              </a:rPr>
              <a:t>Studii observaționale </a:t>
            </a:r>
            <a:r>
              <a:rPr lang="ro-RO" dirty="0" smtClean="0"/>
              <a:t>(</a:t>
            </a:r>
            <a:r>
              <a:rPr lang="ro-RO" sz="2400" dirty="0" smtClean="0"/>
              <a:t>pacienții cu HT </a:t>
            </a:r>
            <a:r>
              <a:rPr lang="ro-RO" sz="2400" dirty="0" err="1" smtClean="0"/>
              <a:t>subclinic</a:t>
            </a:r>
            <a:r>
              <a:rPr lang="ro-RO" dirty="0" smtClean="0"/>
              <a:t>)- </a:t>
            </a:r>
            <a:r>
              <a:rPr lang="ro-RO" sz="2400" dirty="0" smtClean="0"/>
              <a:t>a evidenția o reducere semnificativă a riscului de IC, deces de orice cauză și evenimente asociate cu boala coronariană ischemică)- la pacienții tratați cu </a:t>
            </a:r>
            <a:r>
              <a:rPr lang="ro-RO" sz="2400" dirty="0" err="1" smtClean="0"/>
              <a:t>Levothyroxină</a:t>
            </a:r>
            <a:r>
              <a:rPr lang="ro-RO" sz="2400" dirty="0" smtClean="0"/>
              <a:t> </a:t>
            </a:r>
            <a:r>
              <a:rPr lang="ro-RO" sz="2400" dirty="0" err="1" smtClean="0"/>
              <a:t>vs</a:t>
            </a:r>
            <a:r>
              <a:rPr lang="ro-RO" sz="2400" dirty="0" smtClean="0"/>
              <a:t> placebo</a:t>
            </a:r>
            <a:endParaRPr lang="en-US" sz="2400" dirty="0"/>
          </a:p>
        </p:txBody>
      </p:sp>
      <p:pic>
        <p:nvPicPr>
          <p:cNvPr id="6" name="Рисунок 1"/>
          <p:cNvPicPr>
            <a:picLocks noChangeAspect="1"/>
          </p:cNvPicPr>
          <p:nvPr/>
        </p:nvPicPr>
        <p:blipFill>
          <a:blip r:embed="rId2"/>
          <a:stretch>
            <a:fillRect/>
          </a:stretch>
        </p:blipFill>
        <p:spPr>
          <a:xfrm>
            <a:off x="10173033" y="217860"/>
            <a:ext cx="1876506" cy="1563755"/>
          </a:xfrm>
          <a:prstGeom prst="rect">
            <a:avLst/>
          </a:prstGeom>
        </p:spPr>
      </p:pic>
    </p:spTree>
    <p:extLst>
      <p:ext uri="{BB962C8B-B14F-4D97-AF65-F5344CB8AC3E}">
        <p14:creationId xmlns:p14="http://schemas.microsoft.com/office/powerpoint/2010/main" val="19047979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389" y="170332"/>
            <a:ext cx="10490293" cy="612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reptunghi 4"/>
          <p:cNvSpPr/>
          <p:nvPr/>
        </p:nvSpPr>
        <p:spPr>
          <a:xfrm>
            <a:off x="736694" y="3505201"/>
            <a:ext cx="10416988" cy="1183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reptunghi 5"/>
          <p:cNvSpPr/>
          <p:nvPr/>
        </p:nvSpPr>
        <p:spPr>
          <a:xfrm>
            <a:off x="736694" y="4688544"/>
            <a:ext cx="10416988" cy="3854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solidFill>
                  <a:schemeClr val="bg1"/>
                </a:solidFill>
              </a:rPr>
              <a:t>v</a:t>
            </a:r>
            <a:endParaRPr lang="en-US" dirty="0">
              <a:solidFill>
                <a:schemeClr val="bg1"/>
              </a:solidFill>
            </a:endParaRPr>
          </a:p>
        </p:txBody>
      </p:sp>
      <p:sp>
        <p:nvSpPr>
          <p:cNvPr id="8" name="Dreptunghi 7"/>
          <p:cNvSpPr/>
          <p:nvPr/>
        </p:nvSpPr>
        <p:spPr>
          <a:xfrm>
            <a:off x="736694" y="5087476"/>
            <a:ext cx="10416988" cy="3854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solidFill>
                  <a:schemeClr val="bg1"/>
                </a:solidFill>
              </a:rPr>
              <a:t>v</a:t>
            </a:r>
            <a:endParaRPr lang="en-US" dirty="0">
              <a:solidFill>
                <a:schemeClr val="bg1"/>
              </a:solidFill>
            </a:endParaRPr>
          </a:p>
        </p:txBody>
      </p:sp>
      <p:pic>
        <p:nvPicPr>
          <p:cNvPr id="7" name="Рисунок 1"/>
          <p:cNvPicPr>
            <a:picLocks noChangeAspect="1"/>
          </p:cNvPicPr>
          <p:nvPr/>
        </p:nvPicPr>
        <p:blipFill>
          <a:blip r:embed="rId3"/>
          <a:stretch>
            <a:fillRect/>
          </a:stretch>
        </p:blipFill>
        <p:spPr>
          <a:xfrm>
            <a:off x="10173033" y="217860"/>
            <a:ext cx="1876506" cy="1563755"/>
          </a:xfrm>
          <a:prstGeom prst="rect">
            <a:avLst/>
          </a:prstGeom>
        </p:spPr>
      </p:pic>
    </p:spTree>
    <p:extLst>
      <p:ext uri="{BB962C8B-B14F-4D97-AF65-F5344CB8AC3E}">
        <p14:creationId xmlns:p14="http://schemas.microsoft.com/office/powerpoint/2010/main" val="422101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27181"/>
          </a:xfrm>
        </p:spPr>
        <p:txBody>
          <a:bodyPr>
            <a:normAutofit/>
          </a:bodyPr>
          <a:lstStyle/>
          <a:p>
            <a:r>
              <a:rPr lang="ro-RO" b="1" dirty="0" err="1" smtClean="0">
                <a:solidFill>
                  <a:schemeClr val="accent5">
                    <a:lumMod val="50000"/>
                  </a:schemeClr>
                </a:solidFill>
              </a:rPr>
              <a:t>Modicările</a:t>
            </a:r>
            <a:r>
              <a:rPr lang="ro-RO" b="1" dirty="0" smtClean="0">
                <a:solidFill>
                  <a:schemeClr val="accent5">
                    <a:lumMod val="50000"/>
                  </a:schemeClr>
                </a:solidFill>
              </a:rPr>
              <a:t> cardiovasculare în </a:t>
            </a:r>
            <a:r>
              <a:rPr lang="ro-RO" b="1" dirty="0" err="1" smtClean="0">
                <a:solidFill>
                  <a:schemeClr val="accent5">
                    <a:lumMod val="50000"/>
                  </a:schemeClr>
                </a:solidFill>
              </a:rPr>
              <a:t>hipertirodism</a:t>
            </a:r>
            <a:endParaRPr lang="ro-RO" b="1" dirty="0">
              <a:solidFill>
                <a:schemeClr val="accent5">
                  <a:lumMod val="50000"/>
                </a:schemeClr>
              </a:solidFill>
            </a:endParaRPr>
          </a:p>
        </p:txBody>
      </p:sp>
      <p:cxnSp>
        <p:nvCxnSpPr>
          <p:cNvPr id="104" name="Straight Connector 103"/>
          <p:cNvCxnSpPr>
            <a:cxnSpLocks/>
            <a:stCxn id="109" idx="4"/>
            <a:endCxn id="132" idx="4"/>
          </p:cNvCxnSpPr>
          <p:nvPr/>
        </p:nvCxnSpPr>
        <p:spPr>
          <a:xfrm>
            <a:off x="6095999" y="2083003"/>
            <a:ext cx="6124" cy="370708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5173178" y="1077950"/>
            <a:ext cx="0" cy="184564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Oval 105"/>
          <p:cNvSpPr>
            <a:spLocks noChangeAspect="1"/>
          </p:cNvSpPr>
          <p:nvPr/>
        </p:nvSpPr>
        <p:spPr>
          <a:xfrm>
            <a:off x="5049235" y="1824503"/>
            <a:ext cx="352541" cy="352541"/>
          </a:xfrm>
          <a:prstGeom prst="ellipse">
            <a:avLst/>
          </a:prstGeom>
          <a:solidFill>
            <a:schemeClr val="bg1">
              <a:lumMod val="85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dirty="0">
              <a:ln>
                <a:noFill/>
              </a:ln>
              <a:solidFill>
                <a:sysClr val="windowText" lastClr="000000"/>
              </a:solidFill>
              <a:effectLst/>
              <a:uLnTx/>
              <a:uFillTx/>
            </a:endParaRPr>
          </a:p>
        </p:txBody>
      </p:sp>
      <p:sp>
        <p:nvSpPr>
          <p:cNvPr id="109" name="Oval 108"/>
          <p:cNvSpPr>
            <a:spLocks noChangeAspect="1"/>
          </p:cNvSpPr>
          <p:nvPr/>
        </p:nvSpPr>
        <p:spPr>
          <a:xfrm>
            <a:off x="6013767" y="1918540"/>
            <a:ext cx="164463" cy="164463"/>
          </a:xfrm>
          <a:prstGeom prst="ellipse">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dirty="0">
              <a:ln>
                <a:noFill/>
              </a:ln>
              <a:solidFill>
                <a:sysClr val="windowText" lastClr="000000"/>
              </a:solidFill>
              <a:effectLst/>
              <a:uLnTx/>
              <a:uFillTx/>
            </a:endParaRPr>
          </a:p>
        </p:txBody>
      </p:sp>
      <p:cxnSp>
        <p:nvCxnSpPr>
          <p:cNvPr id="110" name="Straight Connector 109"/>
          <p:cNvCxnSpPr/>
          <p:nvPr/>
        </p:nvCxnSpPr>
        <p:spPr>
          <a:xfrm rot="16200000">
            <a:off x="5173178" y="2597545"/>
            <a:ext cx="0" cy="184564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4" name="Oval 113"/>
          <p:cNvSpPr>
            <a:spLocks noChangeAspect="1"/>
          </p:cNvSpPr>
          <p:nvPr/>
        </p:nvSpPr>
        <p:spPr>
          <a:xfrm>
            <a:off x="6013767" y="3438135"/>
            <a:ext cx="164463" cy="164463"/>
          </a:xfrm>
          <a:prstGeom prst="ellipse">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dirty="0">
              <a:ln>
                <a:noFill/>
              </a:ln>
              <a:solidFill>
                <a:sysClr val="windowText" lastClr="000000"/>
              </a:solidFill>
              <a:effectLst/>
              <a:uLnTx/>
              <a:uFillTx/>
            </a:endParaRPr>
          </a:p>
        </p:txBody>
      </p:sp>
      <p:cxnSp>
        <p:nvCxnSpPr>
          <p:cNvPr id="115" name="Straight Connector 114"/>
          <p:cNvCxnSpPr/>
          <p:nvPr/>
        </p:nvCxnSpPr>
        <p:spPr>
          <a:xfrm rot="16200000">
            <a:off x="5173178" y="4136190"/>
            <a:ext cx="0" cy="184564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9" name="Oval 118"/>
          <p:cNvSpPr>
            <a:spLocks noChangeAspect="1"/>
          </p:cNvSpPr>
          <p:nvPr/>
        </p:nvSpPr>
        <p:spPr>
          <a:xfrm>
            <a:off x="6013767" y="4976780"/>
            <a:ext cx="164463" cy="164463"/>
          </a:xfrm>
          <a:prstGeom prst="ellipse">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dirty="0">
              <a:ln>
                <a:noFill/>
              </a:ln>
              <a:solidFill>
                <a:sysClr val="windowText" lastClr="000000"/>
              </a:solidFill>
              <a:effectLst/>
              <a:uLnTx/>
              <a:uFillTx/>
            </a:endParaRPr>
          </a:p>
        </p:txBody>
      </p:sp>
      <p:cxnSp>
        <p:nvCxnSpPr>
          <p:cNvPr id="120" name="Straight Connector 119"/>
          <p:cNvCxnSpPr/>
          <p:nvPr/>
        </p:nvCxnSpPr>
        <p:spPr>
          <a:xfrm rot="16200000">
            <a:off x="7004969" y="1704336"/>
            <a:ext cx="0" cy="184564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1" name="Oval 120"/>
          <p:cNvSpPr>
            <a:spLocks noChangeAspect="1"/>
          </p:cNvSpPr>
          <p:nvPr/>
        </p:nvSpPr>
        <p:spPr>
          <a:xfrm>
            <a:off x="7108953" y="2450887"/>
            <a:ext cx="352541" cy="352541"/>
          </a:xfrm>
          <a:prstGeom prst="ellipse">
            <a:avLst/>
          </a:prstGeom>
          <a:solidFill>
            <a:schemeClr val="bg1">
              <a:lumMod val="8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dirty="0">
              <a:ln>
                <a:noFill/>
              </a:ln>
              <a:solidFill>
                <a:sysClr val="windowText" lastClr="000000"/>
              </a:solidFill>
              <a:effectLst/>
              <a:uLnTx/>
              <a:uFillTx/>
            </a:endParaRPr>
          </a:p>
        </p:txBody>
      </p:sp>
      <p:sp>
        <p:nvSpPr>
          <p:cNvPr id="124" name="Oval 123"/>
          <p:cNvSpPr>
            <a:spLocks noChangeAspect="1"/>
          </p:cNvSpPr>
          <p:nvPr/>
        </p:nvSpPr>
        <p:spPr>
          <a:xfrm>
            <a:off x="6019891" y="2538814"/>
            <a:ext cx="164463" cy="164463"/>
          </a:xfrm>
          <a:prstGeom prst="ellipse">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dirty="0">
              <a:ln>
                <a:noFill/>
              </a:ln>
              <a:solidFill>
                <a:sysClr val="windowText" lastClr="000000"/>
              </a:solidFill>
              <a:effectLst/>
              <a:uLnTx/>
              <a:uFillTx/>
            </a:endParaRPr>
          </a:p>
        </p:txBody>
      </p:sp>
      <p:cxnSp>
        <p:nvCxnSpPr>
          <p:cNvPr id="125" name="Straight Connector 124"/>
          <p:cNvCxnSpPr/>
          <p:nvPr/>
        </p:nvCxnSpPr>
        <p:spPr>
          <a:xfrm rot="16200000">
            <a:off x="7004970" y="3264115"/>
            <a:ext cx="0" cy="184564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6" name="Oval 125"/>
          <p:cNvSpPr>
            <a:spLocks noChangeAspect="1"/>
          </p:cNvSpPr>
          <p:nvPr/>
        </p:nvSpPr>
        <p:spPr>
          <a:xfrm>
            <a:off x="7108954" y="4010666"/>
            <a:ext cx="352541" cy="352541"/>
          </a:xfrm>
          <a:prstGeom prst="ellipse">
            <a:avLst/>
          </a:prstGeom>
          <a:solidFill>
            <a:schemeClr val="bg1">
              <a:lumMod val="85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dirty="0">
              <a:ln>
                <a:noFill/>
              </a:ln>
              <a:solidFill>
                <a:sysClr val="windowText" lastClr="000000"/>
              </a:solidFill>
              <a:effectLst/>
              <a:uLnTx/>
              <a:uFillTx/>
            </a:endParaRPr>
          </a:p>
        </p:txBody>
      </p:sp>
      <p:sp>
        <p:nvSpPr>
          <p:cNvPr id="128" name="Oval 127"/>
          <p:cNvSpPr>
            <a:spLocks noChangeAspect="1"/>
          </p:cNvSpPr>
          <p:nvPr/>
        </p:nvSpPr>
        <p:spPr>
          <a:xfrm>
            <a:off x="6019892" y="4098593"/>
            <a:ext cx="164463" cy="164463"/>
          </a:xfrm>
          <a:prstGeom prst="ellipse">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dirty="0">
              <a:ln>
                <a:noFill/>
              </a:ln>
              <a:solidFill>
                <a:sysClr val="windowText" lastClr="000000"/>
              </a:solidFill>
              <a:effectLst/>
              <a:uLnTx/>
              <a:uFillTx/>
            </a:endParaRPr>
          </a:p>
        </p:txBody>
      </p:sp>
      <p:cxnSp>
        <p:nvCxnSpPr>
          <p:cNvPr id="129" name="Straight Connector 128"/>
          <p:cNvCxnSpPr/>
          <p:nvPr/>
        </p:nvCxnSpPr>
        <p:spPr>
          <a:xfrm rot="16200000">
            <a:off x="7004969" y="4791151"/>
            <a:ext cx="0" cy="184564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0" name="Oval 129"/>
          <p:cNvSpPr>
            <a:spLocks noChangeAspect="1"/>
          </p:cNvSpPr>
          <p:nvPr/>
        </p:nvSpPr>
        <p:spPr>
          <a:xfrm>
            <a:off x="7108953" y="5537702"/>
            <a:ext cx="352541" cy="352541"/>
          </a:xfrm>
          <a:prstGeom prst="ellipse">
            <a:avLst/>
          </a:prstGeom>
          <a:solidFill>
            <a:schemeClr val="bg1">
              <a:lumMod val="85000"/>
            </a:schemeClr>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dirty="0">
              <a:ln>
                <a:noFill/>
              </a:ln>
              <a:solidFill>
                <a:sysClr val="windowText" lastClr="000000"/>
              </a:solidFill>
              <a:effectLst/>
              <a:uLnTx/>
              <a:uFillTx/>
            </a:endParaRPr>
          </a:p>
        </p:txBody>
      </p:sp>
      <p:sp>
        <p:nvSpPr>
          <p:cNvPr id="132" name="Oval 131"/>
          <p:cNvSpPr>
            <a:spLocks noChangeAspect="1"/>
          </p:cNvSpPr>
          <p:nvPr/>
        </p:nvSpPr>
        <p:spPr>
          <a:xfrm>
            <a:off x="6019891" y="5625629"/>
            <a:ext cx="164463" cy="164463"/>
          </a:xfrm>
          <a:prstGeom prst="ellipse">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dirty="0">
              <a:ln>
                <a:noFill/>
              </a:ln>
              <a:solidFill>
                <a:sysClr val="windowText" lastClr="000000"/>
              </a:solidFill>
              <a:effectLst/>
              <a:uLnTx/>
              <a:uFillTx/>
            </a:endParaRPr>
          </a:p>
        </p:txBody>
      </p:sp>
      <p:sp>
        <p:nvSpPr>
          <p:cNvPr id="4" name="Dreptunghi rotunjit 3"/>
          <p:cNvSpPr/>
          <p:nvPr/>
        </p:nvSpPr>
        <p:spPr>
          <a:xfrm>
            <a:off x="833718" y="1622612"/>
            <a:ext cx="3416637" cy="1080665"/>
          </a:xfrm>
          <a:prstGeom prst="round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reptunghi rotunjit 35"/>
          <p:cNvSpPr/>
          <p:nvPr/>
        </p:nvSpPr>
        <p:spPr>
          <a:xfrm>
            <a:off x="833718" y="3106228"/>
            <a:ext cx="3416637" cy="1080710"/>
          </a:xfrm>
          <a:prstGeom prst="round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reptunghi rotunjit 36"/>
          <p:cNvSpPr/>
          <p:nvPr/>
        </p:nvSpPr>
        <p:spPr>
          <a:xfrm>
            <a:off x="833718" y="4644875"/>
            <a:ext cx="3416635" cy="828275"/>
          </a:xfrm>
          <a:prstGeom prst="round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reptunghi rotunjit 37"/>
          <p:cNvSpPr/>
          <p:nvPr/>
        </p:nvSpPr>
        <p:spPr>
          <a:xfrm>
            <a:off x="7927793" y="2206907"/>
            <a:ext cx="3004261" cy="828275"/>
          </a:xfrm>
          <a:prstGeom prst="round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reptunghi rotunjit 38"/>
          <p:cNvSpPr/>
          <p:nvPr/>
        </p:nvSpPr>
        <p:spPr>
          <a:xfrm>
            <a:off x="7927792" y="3766686"/>
            <a:ext cx="3004261" cy="828275"/>
          </a:xfrm>
          <a:prstGeom prst="round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reptunghi rotunjit 39"/>
          <p:cNvSpPr/>
          <p:nvPr/>
        </p:nvSpPr>
        <p:spPr>
          <a:xfrm>
            <a:off x="7927793" y="5293722"/>
            <a:ext cx="3004261" cy="828275"/>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5034165" y="3408812"/>
            <a:ext cx="352541" cy="352541"/>
          </a:xfrm>
          <a:prstGeom prst="ellipse">
            <a:avLst/>
          </a:prstGeom>
          <a:solidFill>
            <a:schemeClr val="bg1">
              <a:lumMod val="85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dirty="0">
              <a:ln>
                <a:noFill/>
              </a:ln>
              <a:solidFill>
                <a:sysClr val="windowText" lastClr="000000"/>
              </a:solidFill>
              <a:effectLst/>
              <a:uLnTx/>
              <a:uFillTx/>
            </a:endParaRPr>
          </a:p>
        </p:txBody>
      </p:sp>
      <p:sp>
        <p:nvSpPr>
          <p:cNvPr id="42" name="Oval 41"/>
          <p:cNvSpPr>
            <a:spLocks noChangeAspect="1"/>
          </p:cNvSpPr>
          <p:nvPr/>
        </p:nvSpPr>
        <p:spPr>
          <a:xfrm>
            <a:off x="5049235" y="4882740"/>
            <a:ext cx="352541" cy="352541"/>
          </a:xfrm>
          <a:prstGeom prst="ellipse">
            <a:avLst/>
          </a:prstGeom>
          <a:solidFill>
            <a:schemeClr val="bg1">
              <a:lumMod val="85000"/>
            </a:schemeClr>
          </a:solidFill>
          <a:ln w="57150">
            <a:solidFill>
              <a:srgbClr val="259AB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dirty="0">
              <a:ln>
                <a:noFill/>
              </a:ln>
              <a:solidFill>
                <a:sysClr val="windowText" lastClr="000000"/>
              </a:solidFill>
              <a:effectLst/>
              <a:uLnTx/>
              <a:uFillTx/>
            </a:endParaRPr>
          </a:p>
        </p:txBody>
      </p:sp>
      <p:sp>
        <p:nvSpPr>
          <p:cNvPr id="5" name="CasetăText 4"/>
          <p:cNvSpPr txBox="1"/>
          <p:nvPr/>
        </p:nvSpPr>
        <p:spPr>
          <a:xfrm>
            <a:off x="833717" y="1669212"/>
            <a:ext cx="3524212" cy="1015663"/>
          </a:xfrm>
          <a:prstGeom prst="rect">
            <a:avLst/>
          </a:prstGeom>
          <a:noFill/>
        </p:spPr>
        <p:txBody>
          <a:bodyPr wrap="square" rtlCol="0">
            <a:spAutoFit/>
          </a:bodyPr>
          <a:lstStyle/>
          <a:p>
            <a:r>
              <a:rPr lang="ro-RO" sz="2000" dirty="0" smtClean="0"/>
              <a:t>Scăderea rezistenței vasculare periferice→ Activarea SRAA</a:t>
            </a:r>
            <a:r>
              <a:rPr lang="ro-RO" sz="2000" dirty="0"/>
              <a:t> </a:t>
            </a:r>
            <a:r>
              <a:rPr lang="ro-RO" sz="2000" dirty="0" smtClean="0"/>
              <a:t>→</a:t>
            </a:r>
          </a:p>
          <a:p>
            <a:r>
              <a:rPr lang="ro-RO" sz="2000" dirty="0" smtClean="0"/>
              <a:t>Creșterea volumului sanguin</a:t>
            </a:r>
            <a:endParaRPr lang="en-US" sz="2000" dirty="0"/>
          </a:p>
        </p:txBody>
      </p:sp>
      <p:sp>
        <p:nvSpPr>
          <p:cNvPr id="6" name="CasetăText 5"/>
          <p:cNvSpPr txBox="1"/>
          <p:nvPr/>
        </p:nvSpPr>
        <p:spPr>
          <a:xfrm>
            <a:off x="833718" y="3178009"/>
            <a:ext cx="3524211" cy="1015663"/>
          </a:xfrm>
          <a:prstGeom prst="rect">
            <a:avLst/>
          </a:prstGeom>
          <a:noFill/>
        </p:spPr>
        <p:txBody>
          <a:bodyPr wrap="square" rtlCol="0">
            <a:spAutoFit/>
          </a:bodyPr>
          <a:lstStyle/>
          <a:p>
            <a:r>
              <a:rPr lang="ro-RO" sz="2000" dirty="0" smtClean="0"/>
              <a:t>Creșterea </a:t>
            </a:r>
            <a:r>
              <a:rPr lang="ro-RO" sz="2000" dirty="0" err="1" smtClean="0"/>
              <a:t>presarcinii</a:t>
            </a:r>
            <a:r>
              <a:rPr lang="ro-RO" sz="2000" dirty="0" smtClean="0"/>
              <a:t>, scăderea </a:t>
            </a:r>
            <a:r>
              <a:rPr lang="ro-RO" sz="2000" dirty="0" err="1" smtClean="0"/>
              <a:t>postsarcinii</a:t>
            </a:r>
            <a:r>
              <a:rPr lang="ro-RO" sz="2000" dirty="0" smtClean="0"/>
              <a:t>→ creșterea debitului sistolic</a:t>
            </a:r>
            <a:endParaRPr lang="en-US" sz="2000" dirty="0"/>
          </a:p>
        </p:txBody>
      </p:sp>
      <p:sp>
        <p:nvSpPr>
          <p:cNvPr id="7" name="CasetăText 6"/>
          <p:cNvSpPr txBox="1"/>
          <p:nvPr/>
        </p:nvSpPr>
        <p:spPr>
          <a:xfrm>
            <a:off x="1004048" y="4705070"/>
            <a:ext cx="2501153" cy="707886"/>
          </a:xfrm>
          <a:prstGeom prst="rect">
            <a:avLst/>
          </a:prstGeom>
          <a:noFill/>
        </p:spPr>
        <p:txBody>
          <a:bodyPr wrap="square" rtlCol="0">
            <a:spAutoFit/>
          </a:bodyPr>
          <a:lstStyle/>
          <a:p>
            <a:r>
              <a:rPr lang="ro-RO" sz="2000" dirty="0" smtClean="0"/>
              <a:t>Tahiaritmii</a:t>
            </a:r>
          </a:p>
          <a:p>
            <a:r>
              <a:rPr lang="ro-RO" sz="2000" dirty="0" smtClean="0"/>
              <a:t>Fibrilație </a:t>
            </a:r>
            <a:r>
              <a:rPr lang="ro-RO" sz="2000" dirty="0" err="1" smtClean="0"/>
              <a:t>atrială</a:t>
            </a:r>
            <a:endParaRPr lang="en-US" sz="2000" dirty="0"/>
          </a:p>
        </p:txBody>
      </p:sp>
      <p:sp>
        <p:nvSpPr>
          <p:cNvPr id="9" name="CasetăText 8"/>
          <p:cNvSpPr txBox="1"/>
          <p:nvPr/>
        </p:nvSpPr>
        <p:spPr>
          <a:xfrm>
            <a:off x="8077200" y="2312894"/>
            <a:ext cx="2590800" cy="400110"/>
          </a:xfrm>
          <a:prstGeom prst="rect">
            <a:avLst/>
          </a:prstGeom>
          <a:noFill/>
        </p:spPr>
        <p:txBody>
          <a:bodyPr wrap="square" rtlCol="0">
            <a:spAutoFit/>
          </a:bodyPr>
          <a:lstStyle/>
          <a:p>
            <a:r>
              <a:rPr lang="ro-RO" sz="2000" dirty="0" smtClean="0"/>
              <a:t>Risc </a:t>
            </a:r>
            <a:r>
              <a:rPr lang="ro-RO" sz="2000" dirty="0" err="1" smtClean="0"/>
              <a:t>procoagulant</a:t>
            </a:r>
            <a:r>
              <a:rPr lang="ro-RO" sz="2000" dirty="0" smtClean="0"/>
              <a:t>  </a:t>
            </a:r>
            <a:endParaRPr lang="en-US" sz="2000" dirty="0"/>
          </a:p>
        </p:txBody>
      </p:sp>
      <p:sp>
        <p:nvSpPr>
          <p:cNvPr id="10" name="CasetăText 9"/>
          <p:cNvSpPr txBox="1"/>
          <p:nvPr/>
        </p:nvSpPr>
        <p:spPr>
          <a:xfrm>
            <a:off x="8077199" y="3936547"/>
            <a:ext cx="2854853" cy="400110"/>
          </a:xfrm>
          <a:prstGeom prst="rect">
            <a:avLst/>
          </a:prstGeom>
          <a:noFill/>
        </p:spPr>
        <p:txBody>
          <a:bodyPr wrap="square" rtlCol="0">
            <a:spAutoFit/>
          </a:bodyPr>
          <a:lstStyle/>
          <a:p>
            <a:r>
              <a:rPr lang="ro-RO" sz="2000" dirty="0" smtClean="0"/>
              <a:t>Disfuncție diastolică, HVS</a:t>
            </a:r>
            <a:endParaRPr lang="en-US" sz="2000" dirty="0"/>
          </a:p>
        </p:txBody>
      </p:sp>
      <p:sp>
        <p:nvSpPr>
          <p:cNvPr id="11" name="CasetăText 10"/>
          <p:cNvSpPr txBox="1"/>
          <p:nvPr/>
        </p:nvSpPr>
        <p:spPr>
          <a:xfrm>
            <a:off x="8077199" y="5352761"/>
            <a:ext cx="2447366" cy="677108"/>
          </a:xfrm>
          <a:prstGeom prst="rect">
            <a:avLst/>
          </a:prstGeom>
          <a:noFill/>
        </p:spPr>
        <p:txBody>
          <a:bodyPr wrap="square" rtlCol="0">
            <a:spAutoFit/>
          </a:bodyPr>
          <a:lstStyle/>
          <a:p>
            <a:r>
              <a:rPr lang="ro-RO" sz="2000" dirty="0" smtClean="0"/>
              <a:t>Insuficiență cardiacă</a:t>
            </a:r>
          </a:p>
          <a:p>
            <a:endParaRPr lang="en-US" dirty="0"/>
          </a:p>
        </p:txBody>
      </p:sp>
      <p:pic>
        <p:nvPicPr>
          <p:cNvPr id="34" name="Рисунок 1"/>
          <p:cNvPicPr>
            <a:picLocks noChangeAspect="1"/>
          </p:cNvPicPr>
          <p:nvPr/>
        </p:nvPicPr>
        <p:blipFill>
          <a:blip r:embed="rId4"/>
          <a:stretch>
            <a:fillRect/>
          </a:stretch>
        </p:blipFill>
        <p:spPr>
          <a:xfrm>
            <a:off x="10173033" y="217860"/>
            <a:ext cx="1876506" cy="1563755"/>
          </a:xfrm>
          <a:prstGeom prst="rect">
            <a:avLst/>
          </a:prstGeom>
        </p:spPr>
      </p:pic>
    </p:spTree>
    <p:custDataLst>
      <p:tags r:id="rId1"/>
    </p:custDataLst>
    <p:extLst>
      <p:ext uri="{BB962C8B-B14F-4D97-AF65-F5344CB8AC3E}">
        <p14:creationId xmlns:p14="http://schemas.microsoft.com/office/powerpoint/2010/main" val="1355282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reptunghi 5"/>
          <p:cNvSpPr/>
          <p:nvPr/>
        </p:nvSpPr>
        <p:spPr>
          <a:xfrm>
            <a:off x="572157" y="1734677"/>
            <a:ext cx="2124635" cy="72165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000" b="1" dirty="0"/>
              <a:t>Volumul </a:t>
            </a:r>
            <a:endParaRPr lang="ro-RO" sz="2000" b="1" dirty="0" smtClean="0"/>
          </a:p>
          <a:p>
            <a:pPr algn="ctr"/>
            <a:r>
              <a:rPr lang="ro-RO" sz="2000" b="1" dirty="0" smtClean="0"/>
              <a:t>sangvin</a:t>
            </a:r>
            <a:endParaRPr lang="en-US" sz="2000" b="1" dirty="0"/>
          </a:p>
        </p:txBody>
      </p:sp>
      <p:sp>
        <p:nvSpPr>
          <p:cNvPr id="8" name="Săgeată în sus 7"/>
          <p:cNvSpPr/>
          <p:nvPr/>
        </p:nvSpPr>
        <p:spPr>
          <a:xfrm>
            <a:off x="2412391" y="1734677"/>
            <a:ext cx="259977" cy="640979"/>
          </a:xfrm>
          <a:prstGeom prst="upArrow">
            <a:avLst/>
          </a:prstGeom>
          <a:gradFill>
            <a:gsLst>
              <a:gs pos="0">
                <a:srgbClr val="DDEBCF"/>
              </a:gs>
              <a:gs pos="40000">
                <a:schemeClr val="bg1"/>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reptunghi 9"/>
          <p:cNvSpPr/>
          <p:nvPr/>
        </p:nvSpPr>
        <p:spPr>
          <a:xfrm>
            <a:off x="2892954" y="1725713"/>
            <a:ext cx="2362201" cy="7216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000" b="1" dirty="0" smtClean="0"/>
              <a:t>     Ameliorarea relaxării diastolice </a:t>
            </a:r>
            <a:endParaRPr lang="en-US" sz="2000" b="1" dirty="0"/>
          </a:p>
        </p:txBody>
      </p:sp>
      <p:sp>
        <p:nvSpPr>
          <p:cNvPr id="12" name="Dreptunghi 11"/>
          <p:cNvSpPr/>
          <p:nvPr/>
        </p:nvSpPr>
        <p:spPr>
          <a:xfrm>
            <a:off x="1565964" y="3097302"/>
            <a:ext cx="2443575" cy="70373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000" b="1" dirty="0" smtClean="0"/>
              <a:t>   Volumul VS la </a:t>
            </a:r>
            <a:r>
              <a:rPr lang="ro-RO" sz="2000" b="1" dirty="0" err="1" smtClean="0"/>
              <a:t>sfîrșitul</a:t>
            </a:r>
            <a:r>
              <a:rPr lang="ro-RO" sz="2000" b="1" dirty="0" smtClean="0"/>
              <a:t> diastolei</a:t>
            </a:r>
            <a:endParaRPr lang="en-US" sz="2000" b="1" dirty="0"/>
          </a:p>
        </p:txBody>
      </p:sp>
      <p:sp>
        <p:nvSpPr>
          <p:cNvPr id="16" name="Săgeată îndoită 15"/>
          <p:cNvSpPr/>
          <p:nvPr/>
        </p:nvSpPr>
        <p:spPr>
          <a:xfrm rot="5400000">
            <a:off x="2100442" y="2487942"/>
            <a:ext cx="649941" cy="577760"/>
          </a:xfrm>
          <a:prstGeom prst="bentArrow">
            <a:avLst/>
          </a:prstGeom>
          <a:gradFill flip="none" rotWithShape="1">
            <a:gsLst>
              <a:gs pos="0">
                <a:srgbClr val="DDEBCF"/>
              </a:gs>
              <a:gs pos="100000">
                <a:srgbClr val="9CB86E"/>
              </a:gs>
              <a:gs pos="100000">
                <a:srgbClr val="156B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Săgeată îndoită 16"/>
          <p:cNvSpPr/>
          <p:nvPr/>
        </p:nvSpPr>
        <p:spPr>
          <a:xfrm rot="16200000" flipH="1">
            <a:off x="2859276" y="2485695"/>
            <a:ext cx="645451" cy="577764"/>
          </a:xfrm>
          <a:prstGeom prst="bentArrow">
            <a:avLst/>
          </a:prstGeom>
          <a:gradFill flip="none" rotWithShape="1">
            <a:gsLst>
              <a:gs pos="0">
                <a:srgbClr val="DDEBCF"/>
              </a:gs>
              <a:gs pos="100000">
                <a:srgbClr val="9CB86E"/>
              </a:gs>
              <a:gs pos="100000">
                <a:srgbClr val="156B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Dreptunghi 17"/>
          <p:cNvSpPr/>
          <p:nvPr/>
        </p:nvSpPr>
        <p:spPr>
          <a:xfrm>
            <a:off x="1596372" y="3941322"/>
            <a:ext cx="2427195" cy="69343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000" b="1" dirty="0" smtClean="0"/>
              <a:t>         Rezistența vasculară sistemică</a:t>
            </a:r>
            <a:endParaRPr lang="en-US" sz="2000" b="1" dirty="0"/>
          </a:p>
        </p:txBody>
      </p:sp>
      <p:sp>
        <p:nvSpPr>
          <p:cNvPr id="20" name="Dreptunghi 19"/>
          <p:cNvSpPr/>
          <p:nvPr/>
        </p:nvSpPr>
        <p:spPr>
          <a:xfrm>
            <a:off x="814124" y="4787098"/>
            <a:ext cx="1900169" cy="62744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000" b="1" dirty="0" smtClean="0"/>
              <a:t>Debitul sistolic</a:t>
            </a:r>
          </a:p>
        </p:txBody>
      </p:sp>
      <p:sp>
        <p:nvSpPr>
          <p:cNvPr id="21" name="Dreptunghi 20"/>
          <p:cNvSpPr/>
          <p:nvPr/>
        </p:nvSpPr>
        <p:spPr>
          <a:xfrm>
            <a:off x="2875424" y="4796049"/>
            <a:ext cx="1766047" cy="61849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2000" b="1" dirty="0" smtClean="0"/>
          </a:p>
          <a:p>
            <a:pPr algn="ctr"/>
            <a:r>
              <a:rPr lang="ro-RO" sz="2000" b="1" dirty="0" smtClean="0"/>
              <a:t>Frecvența cardiacă</a:t>
            </a:r>
          </a:p>
          <a:p>
            <a:pPr algn="ctr"/>
            <a:endParaRPr lang="en-US" b="1" dirty="0"/>
          </a:p>
        </p:txBody>
      </p:sp>
      <p:sp>
        <p:nvSpPr>
          <p:cNvPr id="26" name="Săgeată în sus 25"/>
          <p:cNvSpPr/>
          <p:nvPr/>
        </p:nvSpPr>
        <p:spPr>
          <a:xfrm>
            <a:off x="4995178" y="1768294"/>
            <a:ext cx="259977" cy="636498"/>
          </a:xfrm>
          <a:prstGeom prst="upArrow">
            <a:avLst/>
          </a:prstGeom>
          <a:gradFill>
            <a:gsLst>
              <a:gs pos="0">
                <a:srgbClr val="DDEBCF"/>
              </a:gs>
              <a:gs pos="40000">
                <a:schemeClr val="bg1"/>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ăgeată în sus 26"/>
          <p:cNvSpPr/>
          <p:nvPr/>
        </p:nvSpPr>
        <p:spPr>
          <a:xfrm>
            <a:off x="3763590" y="3162304"/>
            <a:ext cx="259977" cy="573727"/>
          </a:xfrm>
          <a:prstGeom prst="upArrow">
            <a:avLst/>
          </a:prstGeom>
          <a:gradFill>
            <a:gsLst>
              <a:gs pos="0">
                <a:srgbClr val="DDEBCF"/>
              </a:gs>
              <a:gs pos="40000">
                <a:schemeClr val="bg1"/>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ăgeată în sus 27"/>
          <p:cNvSpPr/>
          <p:nvPr/>
        </p:nvSpPr>
        <p:spPr>
          <a:xfrm rot="10800000">
            <a:off x="3749562" y="4005648"/>
            <a:ext cx="259977" cy="564777"/>
          </a:xfrm>
          <a:prstGeom prst="upArrow">
            <a:avLst/>
          </a:prstGeom>
          <a:gradFill>
            <a:gsLst>
              <a:gs pos="0">
                <a:srgbClr val="DDEBCF"/>
              </a:gs>
              <a:gs pos="40000">
                <a:schemeClr val="bg1"/>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ăgeată în sus 28"/>
          <p:cNvSpPr/>
          <p:nvPr/>
        </p:nvSpPr>
        <p:spPr>
          <a:xfrm>
            <a:off x="2411932" y="4787009"/>
            <a:ext cx="259977" cy="573727"/>
          </a:xfrm>
          <a:prstGeom prst="upArrow">
            <a:avLst/>
          </a:prstGeom>
          <a:gradFill>
            <a:gsLst>
              <a:gs pos="0">
                <a:srgbClr val="DDEBCF"/>
              </a:gs>
              <a:gs pos="40000">
                <a:schemeClr val="bg1"/>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ăgeată în sus 29"/>
          <p:cNvSpPr/>
          <p:nvPr/>
        </p:nvSpPr>
        <p:spPr>
          <a:xfrm>
            <a:off x="4312015" y="4813958"/>
            <a:ext cx="259977" cy="573727"/>
          </a:xfrm>
          <a:prstGeom prst="upArrow">
            <a:avLst/>
          </a:prstGeom>
          <a:gradFill>
            <a:gsLst>
              <a:gs pos="0">
                <a:srgbClr val="DDEBCF"/>
              </a:gs>
              <a:gs pos="40000">
                <a:schemeClr val="bg1"/>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ăgeată îndoită 30"/>
          <p:cNvSpPr/>
          <p:nvPr/>
        </p:nvSpPr>
        <p:spPr>
          <a:xfrm rot="5400000">
            <a:off x="2109590" y="5403156"/>
            <a:ext cx="546878" cy="577760"/>
          </a:xfrm>
          <a:prstGeom prst="bentArrow">
            <a:avLst/>
          </a:prstGeom>
          <a:gradFill flip="none" rotWithShape="1">
            <a:gsLst>
              <a:gs pos="0">
                <a:srgbClr val="DDEBCF"/>
              </a:gs>
              <a:gs pos="100000">
                <a:srgbClr val="9CB86E"/>
              </a:gs>
              <a:gs pos="100000">
                <a:srgbClr val="156B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Săgeată îndoită 31"/>
          <p:cNvSpPr/>
          <p:nvPr/>
        </p:nvSpPr>
        <p:spPr>
          <a:xfrm rot="16200000" flipH="1">
            <a:off x="2827658" y="5405397"/>
            <a:ext cx="542390" cy="577766"/>
          </a:xfrm>
          <a:prstGeom prst="bentArrow">
            <a:avLst/>
          </a:prstGeom>
          <a:gradFill flip="none" rotWithShape="1">
            <a:gsLst>
              <a:gs pos="0">
                <a:srgbClr val="DDEBCF"/>
              </a:gs>
              <a:gs pos="100000">
                <a:srgbClr val="9CB86E"/>
              </a:gs>
              <a:gs pos="100000">
                <a:srgbClr val="156B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Dreptunghi 32"/>
          <p:cNvSpPr/>
          <p:nvPr/>
        </p:nvSpPr>
        <p:spPr>
          <a:xfrm>
            <a:off x="1458312" y="5965475"/>
            <a:ext cx="2427195" cy="56032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000" b="1" dirty="0"/>
              <a:t> </a:t>
            </a:r>
            <a:r>
              <a:rPr lang="ro-RO" sz="2400" b="1" dirty="0" smtClean="0"/>
              <a:t>Debitul cardiac</a:t>
            </a:r>
          </a:p>
        </p:txBody>
      </p:sp>
      <p:sp>
        <p:nvSpPr>
          <p:cNvPr id="34" name="Săgeată în sus 33"/>
          <p:cNvSpPr/>
          <p:nvPr/>
        </p:nvSpPr>
        <p:spPr>
          <a:xfrm>
            <a:off x="3563003" y="5981149"/>
            <a:ext cx="259977" cy="528974"/>
          </a:xfrm>
          <a:prstGeom prst="upArrow">
            <a:avLst/>
          </a:prstGeom>
          <a:gradFill>
            <a:gsLst>
              <a:gs pos="0">
                <a:srgbClr val="DDEBCF"/>
              </a:gs>
              <a:gs pos="40000">
                <a:schemeClr val="bg1"/>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u 147"/>
          <p:cNvSpPr>
            <a:spLocks noGrp="1"/>
          </p:cNvSpPr>
          <p:nvPr>
            <p:ph type="title"/>
          </p:nvPr>
        </p:nvSpPr>
        <p:spPr>
          <a:xfrm>
            <a:off x="779930" y="182258"/>
            <a:ext cx="11599258" cy="848680"/>
          </a:xfrm>
        </p:spPr>
        <p:txBody>
          <a:bodyPr>
            <a:noAutofit/>
          </a:bodyPr>
          <a:lstStyle/>
          <a:p>
            <a:r>
              <a:rPr lang="ro-RO" b="1" dirty="0" smtClean="0">
                <a:solidFill>
                  <a:srgbClr val="002060"/>
                </a:solidFill>
              </a:rPr>
              <a:t>Durata HT și modificările  asupra SCV</a:t>
            </a:r>
            <a:endParaRPr lang="en-US" b="1" dirty="0">
              <a:solidFill>
                <a:srgbClr val="002060"/>
              </a:solidFill>
            </a:endParaRPr>
          </a:p>
        </p:txBody>
      </p:sp>
      <p:sp>
        <p:nvSpPr>
          <p:cNvPr id="2" name="CasetăText 1"/>
          <p:cNvSpPr txBox="1"/>
          <p:nvPr/>
        </p:nvSpPr>
        <p:spPr>
          <a:xfrm>
            <a:off x="619647" y="995082"/>
            <a:ext cx="4546943" cy="461665"/>
          </a:xfrm>
          <a:prstGeom prst="rect">
            <a:avLst/>
          </a:prstGeom>
          <a:noFill/>
        </p:spPr>
        <p:txBody>
          <a:bodyPr wrap="square" rtlCol="0">
            <a:spAutoFit/>
          </a:bodyPr>
          <a:lstStyle/>
          <a:p>
            <a:r>
              <a:rPr lang="ro-RO" sz="2400" b="1" u="sng" dirty="0" smtClean="0"/>
              <a:t>Hipertiroidismul de scurtă durată</a:t>
            </a:r>
            <a:endParaRPr lang="en-US" sz="2400" b="1" u="sng" dirty="0"/>
          </a:p>
        </p:txBody>
      </p:sp>
      <p:sp>
        <p:nvSpPr>
          <p:cNvPr id="24" name="Dreptunghi 23"/>
          <p:cNvSpPr/>
          <p:nvPr/>
        </p:nvSpPr>
        <p:spPr>
          <a:xfrm>
            <a:off x="7012490" y="1667438"/>
            <a:ext cx="2443575" cy="70373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000" b="1" dirty="0" smtClean="0"/>
              <a:t>Lucrul inimii și</a:t>
            </a:r>
          </a:p>
          <a:p>
            <a:r>
              <a:rPr lang="ro-RO" sz="2000" b="1" dirty="0" smtClean="0"/>
              <a:t> masa VS</a:t>
            </a:r>
            <a:endParaRPr lang="en-US" sz="2000" b="1" dirty="0"/>
          </a:p>
        </p:txBody>
      </p:sp>
      <p:sp>
        <p:nvSpPr>
          <p:cNvPr id="25" name="Săgeată în sus 24"/>
          <p:cNvSpPr/>
          <p:nvPr/>
        </p:nvSpPr>
        <p:spPr>
          <a:xfrm>
            <a:off x="9124141" y="1768295"/>
            <a:ext cx="259977" cy="573727"/>
          </a:xfrm>
          <a:prstGeom prst="upArrow">
            <a:avLst/>
          </a:prstGeom>
          <a:gradFill>
            <a:gsLst>
              <a:gs pos="45000">
                <a:srgbClr val="FBE6BF"/>
              </a:gs>
              <a:gs pos="15000">
                <a:srgbClr val="FBEAC7"/>
              </a:gs>
              <a:gs pos="100000">
                <a:srgbClr val="FBA97D"/>
              </a:gs>
              <a:gs pos="100000">
                <a:srgbClr val="FBD49C"/>
              </a:gs>
              <a:gs pos="100000">
                <a:srgbClr val="FEE7F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reptunghi 36"/>
          <p:cNvSpPr/>
          <p:nvPr/>
        </p:nvSpPr>
        <p:spPr>
          <a:xfrm>
            <a:off x="7012490" y="2523571"/>
            <a:ext cx="2443575" cy="70373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000" b="1" dirty="0" smtClean="0"/>
              <a:t>Afectarea relaxării</a:t>
            </a:r>
            <a:endParaRPr lang="en-US" sz="2000" b="1" dirty="0"/>
          </a:p>
        </p:txBody>
      </p:sp>
      <p:sp>
        <p:nvSpPr>
          <p:cNvPr id="38" name="Dreptunghi 37"/>
          <p:cNvSpPr/>
          <p:nvPr/>
        </p:nvSpPr>
        <p:spPr>
          <a:xfrm>
            <a:off x="7012490" y="3384165"/>
            <a:ext cx="2443575" cy="70373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000" b="1" dirty="0" err="1" smtClean="0"/>
              <a:t>Diminsiunea</a:t>
            </a:r>
            <a:r>
              <a:rPr lang="ro-RO" sz="2000" b="1" dirty="0" smtClean="0"/>
              <a:t> </a:t>
            </a:r>
            <a:r>
              <a:rPr lang="ro-RO" sz="2000" b="1" dirty="0" err="1" smtClean="0"/>
              <a:t>atrială</a:t>
            </a:r>
            <a:endParaRPr lang="en-US" sz="2000" b="1" dirty="0"/>
          </a:p>
        </p:txBody>
      </p:sp>
      <p:sp>
        <p:nvSpPr>
          <p:cNvPr id="39" name="Săgeată în sus 38"/>
          <p:cNvSpPr/>
          <p:nvPr/>
        </p:nvSpPr>
        <p:spPr>
          <a:xfrm>
            <a:off x="9127037" y="3431922"/>
            <a:ext cx="259977" cy="573727"/>
          </a:xfrm>
          <a:prstGeom prst="upArrow">
            <a:avLst/>
          </a:prstGeom>
          <a:gradFill>
            <a:gsLst>
              <a:gs pos="45000">
                <a:srgbClr val="FBE6BF"/>
              </a:gs>
              <a:gs pos="15000">
                <a:srgbClr val="FBEAC7"/>
              </a:gs>
              <a:gs pos="100000">
                <a:srgbClr val="FBA97D"/>
              </a:gs>
              <a:gs pos="100000">
                <a:srgbClr val="FBD49C"/>
              </a:gs>
              <a:gs pos="100000">
                <a:srgbClr val="FEE7F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reptunghi 39"/>
          <p:cNvSpPr/>
          <p:nvPr/>
        </p:nvSpPr>
        <p:spPr>
          <a:xfrm>
            <a:off x="7012490" y="4282887"/>
            <a:ext cx="2443575" cy="70373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000" b="1" dirty="0" smtClean="0"/>
              <a:t>Rigiditatea </a:t>
            </a:r>
            <a:r>
              <a:rPr lang="ro-RO" sz="2000" b="1" dirty="0" err="1" smtClean="0"/>
              <a:t>atrială</a:t>
            </a:r>
            <a:endParaRPr lang="en-US" sz="2000" b="1" dirty="0"/>
          </a:p>
        </p:txBody>
      </p:sp>
      <p:sp>
        <p:nvSpPr>
          <p:cNvPr id="41" name="Săgeată în sus 40"/>
          <p:cNvSpPr/>
          <p:nvPr/>
        </p:nvSpPr>
        <p:spPr>
          <a:xfrm>
            <a:off x="9157057" y="4347889"/>
            <a:ext cx="259977" cy="573727"/>
          </a:xfrm>
          <a:prstGeom prst="upArrow">
            <a:avLst/>
          </a:prstGeom>
          <a:gradFill>
            <a:gsLst>
              <a:gs pos="45000">
                <a:srgbClr val="FBE6BF"/>
              </a:gs>
              <a:gs pos="15000">
                <a:srgbClr val="FBEAC7"/>
              </a:gs>
              <a:gs pos="100000">
                <a:srgbClr val="FBA97D"/>
              </a:gs>
              <a:gs pos="100000">
                <a:srgbClr val="FBD49C"/>
              </a:gs>
              <a:gs pos="100000">
                <a:srgbClr val="FEE7F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reptunghi 41"/>
          <p:cNvSpPr/>
          <p:nvPr/>
        </p:nvSpPr>
        <p:spPr>
          <a:xfrm>
            <a:off x="6839727" y="5139020"/>
            <a:ext cx="2823882" cy="84213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000" b="1" dirty="0" smtClean="0"/>
              <a:t>Risc de </a:t>
            </a:r>
            <a:r>
              <a:rPr lang="ro-RO" sz="2000" b="1" dirty="0" err="1" smtClean="0"/>
              <a:t>FiA</a:t>
            </a:r>
            <a:r>
              <a:rPr lang="ro-RO" sz="2000" b="1" dirty="0" smtClean="0"/>
              <a:t>, IC, Boală cardiacă coronariană, AVC</a:t>
            </a:r>
            <a:endParaRPr lang="en-US" sz="2000" b="1" dirty="0"/>
          </a:p>
        </p:txBody>
      </p:sp>
      <p:sp>
        <p:nvSpPr>
          <p:cNvPr id="43" name="Săgeată în sus 42"/>
          <p:cNvSpPr/>
          <p:nvPr/>
        </p:nvSpPr>
        <p:spPr>
          <a:xfrm>
            <a:off x="9161492" y="5275186"/>
            <a:ext cx="259977" cy="573727"/>
          </a:xfrm>
          <a:prstGeom prst="upArrow">
            <a:avLst/>
          </a:prstGeom>
          <a:gradFill>
            <a:gsLst>
              <a:gs pos="45000">
                <a:srgbClr val="FBE6BF"/>
              </a:gs>
              <a:gs pos="15000">
                <a:srgbClr val="FBEAC7"/>
              </a:gs>
              <a:gs pos="100000">
                <a:srgbClr val="FBA97D"/>
              </a:gs>
              <a:gs pos="100000">
                <a:srgbClr val="FBD49C"/>
              </a:gs>
              <a:gs pos="100000">
                <a:srgbClr val="FEE7F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Рисунок 1"/>
          <p:cNvPicPr>
            <a:picLocks noChangeAspect="1"/>
          </p:cNvPicPr>
          <p:nvPr/>
        </p:nvPicPr>
        <p:blipFill rotWithShape="1">
          <a:blip r:embed="rId2"/>
          <a:srcRect r="8644"/>
          <a:stretch/>
        </p:blipFill>
        <p:spPr>
          <a:xfrm>
            <a:off x="10502682" y="41959"/>
            <a:ext cx="1714302" cy="1563755"/>
          </a:xfrm>
          <a:prstGeom prst="rect">
            <a:avLst/>
          </a:prstGeom>
        </p:spPr>
      </p:pic>
      <p:sp>
        <p:nvSpPr>
          <p:cNvPr id="23" name="CasetăText 22"/>
          <p:cNvSpPr txBox="1"/>
          <p:nvPr/>
        </p:nvSpPr>
        <p:spPr>
          <a:xfrm>
            <a:off x="5540925" y="995082"/>
            <a:ext cx="5386707" cy="461665"/>
          </a:xfrm>
          <a:prstGeom prst="rect">
            <a:avLst/>
          </a:prstGeom>
          <a:noFill/>
        </p:spPr>
        <p:txBody>
          <a:bodyPr wrap="square" rtlCol="0">
            <a:spAutoFit/>
          </a:bodyPr>
          <a:lstStyle/>
          <a:p>
            <a:r>
              <a:rPr lang="ro-RO" sz="2400" b="1" u="sng" dirty="0" err="1" smtClean="0"/>
              <a:t>Hipertirodismul</a:t>
            </a:r>
            <a:r>
              <a:rPr lang="ro-RO" sz="2400" b="1" u="sng" dirty="0" smtClean="0"/>
              <a:t> netratat de lungă durată</a:t>
            </a:r>
            <a:endParaRPr lang="en-US" sz="2400" b="1" u="sng" dirty="0"/>
          </a:p>
        </p:txBody>
      </p:sp>
    </p:spTree>
    <p:extLst>
      <p:ext uri="{BB962C8B-B14F-4D97-AF65-F5344CB8AC3E}">
        <p14:creationId xmlns:p14="http://schemas.microsoft.com/office/powerpoint/2010/main" val="253829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graphicFrame>
        <p:nvGraphicFramePr>
          <p:cNvPr id="3" name="Diagram 2">
            <a:extLst>
              <a:ext uri="{FF2B5EF4-FFF2-40B4-BE49-F238E27FC236}">
                <a16:creationId xmlns:a16="http://schemas.microsoft.com/office/drawing/2014/main" xmlns="" id="{422E2CE2-CAAE-904A-8645-D19EBA4146AE}"/>
              </a:ext>
            </a:extLst>
          </p:cNvPr>
          <p:cNvGraphicFramePr/>
          <p:nvPr>
            <p:extLst/>
          </p:nvPr>
        </p:nvGraphicFramePr>
        <p:xfrm>
          <a:off x="705465" y="1663415"/>
          <a:ext cx="8925232" cy="4427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9115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838200" y="365125"/>
            <a:ext cx="10515600" cy="782357"/>
          </a:xfrm>
        </p:spPr>
        <p:txBody>
          <a:bodyPr/>
          <a:lstStyle/>
          <a:p>
            <a:r>
              <a:rPr lang="ro-RO" b="1" dirty="0" smtClean="0">
                <a:solidFill>
                  <a:schemeClr val="accent5">
                    <a:lumMod val="50000"/>
                  </a:schemeClr>
                </a:solidFill>
              </a:rPr>
              <a:t>Hipertiroidismul </a:t>
            </a:r>
            <a:r>
              <a:rPr lang="ro-RO" b="1" dirty="0" err="1" smtClean="0">
                <a:solidFill>
                  <a:schemeClr val="accent5">
                    <a:lumMod val="50000"/>
                  </a:schemeClr>
                </a:solidFill>
              </a:rPr>
              <a:t>subclinic</a:t>
            </a:r>
            <a:endParaRPr lang="en-US" b="1" dirty="0">
              <a:solidFill>
                <a:schemeClr val="accent5">
                  <a:lumMod val="50000"/>
                </a:schemeClr>
              </a:solidFill>
            </a:endParaRPr>
          </a:p>
        </p:txBody>
      </p:sp>
      <p:sp>
        <p:nvSpPr>
          <p:cNvPr id="3" name="Substituent conținut 2"/>
          <p:cNvSpPr>
            <a:spLocks noGrp="1"/>
          </p:cNvSpPr>
          <p:nvPr>
            <p:ph idx="1"/>
          </p:nvPr>
        </p:nvSpPr>
        <p:spPr>
          <a:xfrm>
            <a:off x="838200" y="1326776"/>
            <a:ext cx="10515600" cy="4850187"/>
          </a:xfrm>
        </p:spPr>
        <p:txBody>
          <a:bodyPr/>
          <a:lstStyle/>
          <a:p>
            <a:r>
              <a:rPr lang="en-US" b="1" dirty="0" err="1" smtClean="0"/>
              <a:t>Hipertiroidismul</a:t>
            </a:r>
            <a:r>
              <a:rPr lang="en-US" b="1" dirty="0" smtClean="0"/>
              <a:t> </a:t>
            </a:r>
            <a:r>
              <a:rPr lang="en-US" b="1" dirty="0" err="1" smtClean="0"/>
              <a:t>subclinic</a:t>
            </a:r>
            <a:r>
              <a:rPr lang="en-US" b="1" dirty="0" smtClean="0"/>
              <a:t>- </a:t>
            </a:r>
            <a:r>
              <a:rPr lang="en-US" dirty="0" err="1" smtClean="0"/>
              <a:t>efecte</a:t>
            </a:r>
            <a:r>
              <a:rPr lang="en-US" dirty="0" smtClean="0"/>
              <a:t> </a:t>
            </a:r>
            <a:r>
              <a:rPr lang="en-US" dirty="0" err="1" smtClean="0"/>
              <a:t>nefavorabile</a:t>
            </a:r>
            <a:r>
              <a:rPr lang="en-US" dirty="0" smtClean="0"/>
              <a:t> </a:t>
            </a:r>
            <a:r>
              <a:rPr lang="en-US" dirty="0" err="1" smtClean="0"/>
              <a:t>asupra</a:t>
            </a:r>
            <a:r>
              <a:rPr lang="en-US" dirty="0" smtClean="0"/>
              <a:t> </a:t>
            </a:r>
            <a:r>
              <a:rPr lang="en-US" dirty="0" err="1" smtClean="0"/>
              <a:t>sistemului</a:t>
            </a:r>
            <a:r>
              <a:rPr lang="en-US" dirty="0" smtClean="0"/>
              <a:t> CV </a:t>
            </a:r>
            <a:r>
              <a:rPr lang="en-US" dirty="0" err="1" smtClean="0"/>
              <a:t>similare</a:t>
            </a:r>
            <a:r>
              <a:rPr lang="en-US" dirty="0" smtClean="0"/>
              <a:t> HT manifest</a:t>
            </a:r>
          </a:p>
          <a:p>
            <a:pPr marL="0" indent="0">
              <a:buNone/>
            </a:pPr>
            <a:endParaRPr lang="ro-RO" dirty="0" smtClean="0"/>
          </a:p>
          <a:p>
            <a:r>
              <a:rPr lang="ro-RO" b="1" dirty="0" smtClean="0"/>
              <a:t>Tratamentul </a:t>
            </a:r>
            <a:r>
              <a:rPr lang="ro-RO" b="1" dirty="0" err="1" smtClean="0"/>
              <a:t>Hipertirodismului</a:t>
            </a:r>
            <a:r>
              <a:rPr lang="ro-RO" b="1" dirty="0" smtClean="0"/>
              <a:t> </a:t>
            </a:r>
            <a:r>
              <a:rPr lang="ro-RO" b="1" dirty="0" err="1" smtClean="0"/>
              <a:t>subclinic-</a:t>
            </a:r>
            <a:r>
              <a:rPr lang="ro-RO" b="1" dirty="0" smtClean="0"/>
              <a:t> </a:t>
            </a:r>
            <a:r>
              <a:rPr lang="ro-RO" dirty="0" smtClean="0"/>
              <a:t>individual, după examinarea </a:t>
            </a:r>
            <a:r>
              <a:rPr lang="ro-RO" dirty="0" err="1" smtClean="0"/>
              <a:t>comorbidităților</a:t>
            </a:r>
            <a:r>
              <a:rPr lang="ro-RO" dirty="0" smtClean="0"/>
              <a:t> pacientului, </a:t>
            </a:r>
            <a:r>
              <a:rPr lang="ro-RO" dirty="0" err="1" smtClean="0"/>
              <a:t>vîrstei</a:t>
            </a:r>
            <a:r>
              <a:rPr lang="ro-RO" dirty="0" smtClean="0"/>
              <a:t>, altor factori de risc</a:t>
            </a:r>
          </a:p>
          <a:p>
            <a:pPr marL="0" indent="0">
              <a:buNone/>
            </a:pPr>
            <a:endParaRPr lang="ro-RO" dirty="0" smtClean="0"/>
          </a:p>
          <a:p>
            <a:r>
              <a:rPr lang="ro-RO" b="1" dirty="0" smtClean="0"/>
              <a:t>Hipertiroidism </a:t>
            </a:r>
            <a:r>
              <a:rPr lang="ro-RO" b="1" dirty="0" err="1" smtClean="0"/>
              <a:t>subclinic</a:t>
            </a:r>
            <a:r>
              <a:rPr lang="ro-RO" b="1" dirty="0" smtClean="0"/>
              <a:t> primar diagnosticat:</a:t>
            </a:r>
          </a:p>
          <a:p>
            <a:pPr>
              <a:buFontTx/>
              <a:buChar char="-"/>
            </a:pPr>
            <a:r>
              <a:rPr lang="ro-RO" dirty="0" smtClean="0"/>
              <a:t>Evaluare la 4 </a:t>
            </a:r>
            <a:r>
              <a:rPr lang="ro-RO" dirty="0" err="1" smtClean="0"/>
              <a:t>saptamini</a:t>
            </a:r>
            <a:r>
              <a:rPr lang="ro-RO" dirty="0" smtClean="0"/>
              <a:t>  (TSH inițial </a:t>
            </a:r>
            <a:r>
              <a:rPr lang="en-US" dirty="0" smtClean="0"/>
              <a:t>&lt; 0,1 </a:t>
            </a:r>
            <a:r>
              <a:rPr lang="en-US" dirty="0" err="1" smtClean="0"/>
              <a:t>mIU</a:t>
            </a:r>
            <a:r>
              <a:rPr lang="en-US" dirty="0" smtClean="0"/>
              <a:t>/ml)</a:t>
            </a:r>
          </a:p>
          <a:p>
            <a:pPr>
              <a:buFontTx/>
              <a:buChar char="-"/>
            </a:pPr>
            <a:r>
              <a:rPr lang="en-US" dirty="0" err="1" smtClean="0"/>
              <a:t>Evaluare</a:t>
            </a:r>
            <a:r>
              <a:rPr lang="en-US" dirty="0" smtClean="0"/>
              <a:t> la 3 </a:t>
            </a:r>
            <a:r>
              <a:rPr lang="en-US" dirty="0" err="1" smtClean="0"/>
              <a:t>luni</a:t>
            </a:r>
            <a:r>
              <a:rPr lang="en-US" dirty="0" smtClean="0"/>
              <a:t> ( TSH </a:t>
            </a:r>
            <a:r>
              <a:rPr lang="en-US" dirty="0" err="1" smtClean="0"/>
              <a:t>ini</a:t>
            </a:r>
            <a:r>
              <a:rPr lang="ro-RO" dirty="0" err="1" smtClean="0"/>
              <a:t>țial</a:t>
            </a:r>
            <a:r>
              <a:rPr lang="ro-RO" dirty="0" smtClean="0"/>
              <a:t> 0,1-0,45 </a:t>
            </a:r>
            <a:r>
              <a:rPr lang="ro-RO" dirty="0" err="1" smtClean="0"/>
              <a:t>mIU</a:t>
            </a:r>
            <a:r>
              <a:rPr lang="ro-RO" dirty="0" smtClean="0"/>
              <a:t>/ml)</a:t>
            </a:r>
          </a:p>
          <a:p>
            <a:pPr>
              <a:buFontTx/>
              <a:buChar char="-"/>
            </a:pPr>
            <a:endParaRPr lang="ro-RO" dirty="0" smtClean="0"/>
          </a:p>
        </p:txBody>
      </p:sp>
      <p:pic>
        <p:nvPicPr>
          <p:cNvPr id="4" name="Рисунок 1"/>
          <p:cNvPicPr>
            <a:picLocks noChangeAspect="1"/>
          </p:cNvPicPr>
          <p:nvPr/>
        </p:nvPicPr>
        <p:blipFill>
          <a:blip r:embed="rId2"/>
          <a:stretch>
            <a:fillRect/>
          </a:stretch>
        </p:blipFill>
        <p:spPr>
          <a:xfrm>
            <a:off x="10334398" y="71718"/>
            <a:ext cx="1606591" cy="1057835"/>
          </a:xfrm>
          <a:prstGeom prst="rect">
            <a:avLst/>
          </a:prstGeom>
        </p:spPr>
      </p:pic>
    </p:spTree>
    <p:extLst>
      <p:ext uri="{BB962C8B-B14F-4D97-AF65-F5344CB8AC3E}">
        <p14:creationId xmlns:p14="http://schemas.microsoft.com/office/powerpoint/2010/main" val="32100823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838200" y="365125"/>
            <a:ext cx="10515600" cy="782357"/>
          </a:xfrm>
        </p:spPr>
        <p:txBody>
          <a:bodyPr/>
          <a:lstStyle/>
          <a:p>
            <a:r>
              <a:rPr lang="ro-RO" b="1" dirty="0" smtClean="0"/>
              <a:t>Fibrilația </a:t>
            </a:r>
            <a:r>
              <a:rPr lang="ro-RO" b="1" dirty="0" err="1" smtClean="0"/>
              <a:t>atrială</a:t>
            </a:r>
            <a:r>
              <a:rPr lang="ro-RO" b="1" dirty="0" smtClean="0"/>
              <a:t> în Hipertiroidism</a:t>
            </a:r>
            <a:endParaRPr lang="en-US" b="1" dirty="0"/>
          </a:p>
        </p:txBody>
      </p:sp>
      <p:sp>
        <p:nvSpPr>
          <p:cNvPr id="3" name="Substituent conținut 2"/>
          <p:cNvSpPr>
            <a:spLocks noGrp="1"/>
          </p:cNvSpPr>
          <p:nvPr>
            <p:ph idx="1"/>
          </p:nvPr>
        </p:nvSpPr>
        <p:spPr>
          <a:xfrm>
            <a:off x="838200" y="1326776"/>
            <a:ext cx="10515600" cy="3783105"/>
          </a:xfrm>
          <a:ln w="19050">
            <a:solidFill>
              <a:schemeClr val="tx1"/>
            </a:solidFill>
          </a:ln>
        </p:spPr>
        <p:txBody>
          <a:bodyPr>
            <a:normAutofit fontScale="92500" lnSpcReduction="10000"/>
          </a:bodyPr>
          <a:lstStyle/>
          <a:p>
            <a:r>
              <a:rPr lang="ro-RO" b="1" dirty="0" smtClean="0"/>
              <a:t>Fibrilația </a:t>
            </a:r>
            <a:r>
              <a:rPr lang="ro-RO" b="1" dirty="0" err="1" smtClean="0"/>
              <a:t>atrială-</a:t>
            </a:r>
            <a:r>
              <a:rPr lang="ro-RO" b="1" dirty="0" smtClean="0"/>
              <a:t> </a:t>
            </a:r>
            <a:r>
              <a:rPr lang="ro-RO" dirty="0" smtClean="0"/>
              <a:t>complicație frecventă la pacienții cu hipertiroidie</a:t>
            </a:r>
          </a:p>
          <a:p>
            <a:endParaRPr lang="ro-RO" dirty="0" smtClean="0"/>
          </a:p>
          <a:p>
            <a:r>
              <a:rPr lang="ro-RO" b="1" dirty="0" smtClean="0"/>
              <a:t>Hipertiroidismul manifest </a:t>
            </a:r>
            <a:r>
              <a:rPr lang="ro-RO" dirty="0" smtClean="0"/>
              <a:t>– </a:t>
            </a:r>
            <a:r>
              <a:rPr lang="ro-RO" dirty="0" err="1" smtClean="0"/>
              <a:t>FiA</a:t>
            </a:r>
            <a:r>
              <a:rPr lang="ro-RO" dirty="0" smtClean="0"/>
              <a:t> la debut 2-30 %</a:t>
            </a:r>
          </a:p>
          <a:p>
            <a:endParaRPr lang="ro-RO" dirty="0" smtClean="0"/>
          </a:p>
          <a:p>
            <a:r>
              <a:rPr lang="ro-RO" dirty="0" smtClean="0"/>
              <a:t>TSH↓</a:t>
            </a:r>
            <a:r>
              <a:rPr lang="en-US" dirty="0" smtClean="0"/>
              <a:t>- &gt;</a:t>
            </a:r>
            <a:r>
              <a:rPr lang="ro-RO" dirty="0" smtClean="0"/>
              <a:t>3</a:t>
            </a:r>
            <a:r>
              <a:rPr lang="en-US" dirty="0" smtClean="0"/>
              <a:t>x </a:t>
            </a:r>
            <a:r>
              <a:rPr lang="en-US" dirty="0" err="1" smtClean="0"/>
              <a:t>riscul</a:t>
            </a:r>
            <a:r>
              <a:rPr lang="en-US" dirty="0" smtClean="0"/>
              <a:t> </a:t>
            </a:r>
            <a:r>
              <a:rPr lang="ro-RO" dirty="0" smtClean="0"/>
              <a:t> de dezvoltare a </a:t>
            </a:r>
            <a:r>
              <a:rPr lang="ro-RO" dirty="0" err="1" smtClean="0"/>
              <a:t>FiA</a:t>
            </a:r>
            <a:r>
              <a:rPr lang="ro-RO" dirty="0" smtClean="0"/>
              <a:t> </a:t>
            </a:r>
            <a:r>
              <a:rPr lang="ro-RO" dirty="0" err="1" smtClean="0"/>
              <a:t>vs</a:t>
            </a:r>
            <a:r>
              <a:rPr lang="ro-RO" dirty="0" smtClean="0"/>
              <a:t> subiec</a:t>
            </a:r>
            <a:r>
              <a:rPr lang="ro-RO" dirty="0"/>
              <a:t>ț</a:t>
            </a:r>
            <a:r>
              <a:rPr lang="ro-RO" dirty="0" smtClean="0"/>
              <a:t>ii </a:t>
            </a:r>
            <a:r>
              <a:rPr lang="ro-RO" dirty="0" err="1" smtClean="0"/>
              <a:t>eutiroizi</a:t>
            </a:r>
            <a:endParaRPr lang="ro-RO" dirty="0"/>
          </a:p>
          <a:p>
            <a:endParaRPr lang="ro-RO" dirty="0" smtClean="0"/>
          </a:p>
          <a:p>
            <a:r>
              <a:rPr lang="ro-RO" b="1" dirty="0" smtClean="0"/>
              <a:t>Studiu retrospectiv </a:t>
            </a:r>
            <a:r>
              <a:rPr lang="ro-RO" dirty="0" smtClean="0"/>
              <a:t>(</a:t>
            </a:r>
            <a:r>
              <a:rPr lang="en-US" dirty="0" smtClean="0"/>
              <a:t>&gt; 23.000 </a:t>
            </a:r>
            <a:r>
              <a:rPr lang="en-US" dirty="0" err="1" smtClean="0"/>
              <a:t>pacien</a:t>
            </a:r>
            <a:r>
              <a:rPr lang="ro-RO" dirty="0" smtClean="0"/>
              <a:t>ți </a:t>
            </a:r>
            <a:r>
              <a:rPr lang="en-US" dirty="0" smtClean="0"/>
              <a:t>&gt; 45 </a:t>
            </a:r>
            <a:r>
              <a:rPr lang="en-US" dirty="0" err="1" smtClean="0"/>
              <a:t>ani</a:t>
            </a:r>
            <a:r>
              <a:rPr lang="en-US" dirty="0" smtClean="0"/>
              <a:t>)- </a:t>
            </a:r>
            <a:r>
              <a:rPr lang="en-US" dirty="0" err="1" smtClean="0"/>
              <a:t>prevalen</a:t>
            </a:r>
            <a:r>
              <a:rPr lang="ro-RO" dirty="0" err="1" smtClean="0"/>
              <a:t>ță</a:t>
            </a:r>
            <a:r>
              <a:rPr lang="ro-RO" dirty="0" smtClean="0"/>
              <a:t> crescută a </a:t>
            </a:r>
            <a:r>
              <a:rPr lang="ro-RO" dirty="0" err="1" smtClean="0"/>
              <a:t>FiA</a:t>
            </a:r>
            <a:r>
              <a:rPr lang="ro-RO" dirty="0" smtClean="0"/>
              <a:t> la subiecții cu Hipertiroidism manifest și </a:t>
            </a:r>
            <a:r>
              <a:rPr lang="ro-RO" dirty="0" err="1" smtClean="0"/>
              <a:t>subclinic</a:t>
            </a:r>
            <a:r>
              <a:rPr lang="ro-RO" dirty="0" smtClean="0"/>
              <a:t> (13 % și 14 </a:t>
            </a:r>
            <a:r>
              <a:rPr lang="ro-RO" dirty="0" err="1" smtClean="0"/>
              <a:t>%respectiv</a:t>
            </a:r>
            <a:r>
              <a:rPr lang="ro-RO" dirty="0" smtClean="0"/>
              <a:t>) </a:t>
            </a:r>
            <a:r>
              <a:rPr lang="ro-RO" dirty="0" err="1" smtClean="0"/>
              <a:t>vs</a:t>
            </a:r>
            <a:r>
              <a:rPr lang="ro-RO" dirty="0" smtClean="0"/>
              <a:t> subiecții </a:t>
            </a:r>
            <a:r>
              <a:rPr lang="ro-RO" dirty="0" err="1" smtClean="0"/>
              <a:t>eutiroizi</a:t>
            </a:r>
            <a:endParaRPr lang="ro-RO" dirty="0" smtClean="0"/>
          </a:p>
          <a:p>
            <a:pPr marL="0" indent="0">
              <a:buNone/>
            </a:pPr>
            <a:endParaRPr lang="en-US" dirty="0"/>
          </a:p>
        </p:txBody>
      </p:sp>
      <p:sp>
        <p:nvSpPr>
          <p:cNvPr id="4" name="CasetăText 3"/>
          <p:cNvSpPr txBox="1"/>
          <p:nvPr/>
        </p:nvSpPr>
        <p:spPr>
          <a:xfrm>
            <a:off x="833718" y="5515218"/>
            <a:ext cx="9637058" cy="954107"/>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ro-RO" sz="2800" dirty="0" smtClean="0"/>
              <a:t>        </a:t>
            </a:r>
            <a:r>
              <a:rPr lang="ro-RO" sz="2800" b="1" dirty="0" smtClean="0">
                <a:solidFill>
                  <a:srgbClr val="FF0000"/>
                </a:solidFill>
              </a:rPr>
              <a:t>! Evaluarea funcției tiroidiene la pacienții cu diagnostic </a:t>
            </a:r>
          </a:p>
          <a:p>
            <a:r>
              <a:rPr lang="ro-RO" sz="2800" b="1" dirty="0">
                <a:solidFill>
                  <a:srgbClr val="FF0000"/>
                </a:solidFill>
              </a:rPr>
              <a:t> </a:t>
            </a:r>
            <a:r>
              <a:rPr lang="ro-RO" sz="2800" b="1" dirty="0" smtClean="0">
                <a:solidFill>
                  <a:srgbClr val="FF0000"/>
                </a:solidFill>
              </a:rPr>
              <a:t>                       recent de Fibrilație </a:t>
            </a:r>
            <a:r>
              <a:rPr lang="ro-RO" sz="2800" b="1" dirty="0" err="1" smtClean="0">
                <a:solidFill>
                  <a:srgbClr val="FF0000"/>
                </a:solidFill>
              </a:rPr>
              <a:t>atrială</a:t>
            </a:r>
            <a:endParaRPr lang="en-US" sz="2800" b="1" dirty="0">
              <a:solidFill>
                <a:srgbClr val="FF0000"/>
              </a:solidFill>
            </a:endParaRPr>
          </a:p>
        </p:txBody>
      </p:sp>
      <p:pic>
        <p:nvPicPr>
          <p:cNvPr id="5" name="Рисунок 1"/>
          <p:cNvPicPr>
            <a:picLocks noChangeAspect="1"/>
          </p:cNvPicPr>
          <p:nvPr/>
        </p:nvPicPr>
        <p:blipFill>
          <a:blip r:embed="rId2"/>
          <a:stretch>
            <a:fillRect/>
          </a:stretch>
        </p:blipFill>
        <p:spPr>
          <a:xfrm>
            <a:off x="10334398" y="71718"/>
            <a:ext cx="1606591" cy="1057835"/>
          </a:xfrm>
          <a:prstGeom prst="rect">
            <a:avLst/>
          </a:prstGeom>
        </p:spPr>
      </p:pic>
    </p:spTree>
    <p:extLst>
      <p:ext uri="{BB962C8B-B14F-4D97-AF65-F5344CB8AC3E}">
        <p14:creationId xmlns:p14="http://schemas.microsoft.com/office/powerpoint/2010/main" val="389122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259702" y="309142"/>
            <a:ext cx="10515600" cy="837510"/>
          </a:xfrm>
        </p:spPr>
        <p:txBody>
          <a:bodyPr>
            <a:normAutofit fontScale="90000"/>
          </a:bodyPr>
          <a:lstStyle/>
          <a:p>
            <a:r>
              <a:rPr lang="ro-RO" sz="3600" b="1" dirty="0" smtClean="0">
                <a:solidFill>
                  <a:srgbClr val="002060"/>
                </a:solidFill>
                <a:latin typeface="+mn-lt"/>
              </a:rPr>
              <a:t>Efectele disfuncției tiroidiene  asupra factorilor de risc CV</a:t>
            </a:r>
            <a:endParaRPr lang="en-US" sz="3600" b="1" dirty="0">
              <a:solidFill>
                <a:srgbClr val="002060"/>
              </a:solidFill>
              <a:latin typeface="+mn-lt"/>
            </a:endParaRPr>
          </a:p>
        </p:txBody>
      </p:sp>
      <p:sp>
        <p:nvSpPr>
          <p:cNvPr id="3" name="CasetăText 2"/>
          <p:cNvSpPr txBox="1"/>
          <p:nvPr/>
        </p:nvSpPr>
        <p:spPr>
          <a:xfrm>
            <a:off x="933061" y="6158604"/>
            <a:ext cx="8248262" cy="461665"/>
          </a:xfrm>
          <a:prstGeom prst="rect">
            <a:avLst/>
          </a:prstGeom>
          <a:noFill/>
        </p:spPr>
        <p:txBody>
          <a:bodyPr wrap="square" rtlCol="0">
            <a:spAutoFit/>
          </a:bodyPr>
          <a:lstStyle/>
          <a:p>
            <a:r>
              <a:rPr lang="en-US" sz="1200" dirty="0"/>
              <a:t>Thyroid Hormones and Cardiovascular Function and </a:t>
            </a:r>
            <a:r>
              <a:rPr lang="en-US" sz="1200" dirty="0" smtClean="0"/>
              <a:t>Diseases</a:t>
            </a:r>
            <a:r>
              <a:rPr lang="ro-RO" sz="1200" dirty="0" smtClean="0"/>
              <a:t>. Journal of </a:t>
            </a:r>
            <a:r>
              <a:rPr lang="ro-RO" sz="1200" dirty="0" err="1" smtClean="0"/>
              <a:t>the</a:t>
            </a:r>
            <a:r>
              <a:rPr lang="ro-RO" sz="1200" dirty="0" smtClean="0"/>
              <a:t> A</a:t>
            </a:r>
            <a:r>
              <a:rPr lang="ro-RO" sz="1200" dirty="0" smtClean="0">
                <a:hlinkClick r:id="rId3" tooltip="Go to Journal of the American College of Cardiology on ScienceDirect"/>
              </a:rPr>
              <a:t>m</a:t>
            </a:r>
            <a:r>
              <a:rPr lang="ro-RO" sz="1200" dirty="0" smtClean="0"/>
              <a:t>erican College of </a:t>
            </a:r>
            <a:r>
              <a:rPr lang="ro-RO" sz="1200" dirty="0" err="1" smtClean="0"/>
              <a:t>Cardiology</a:t>
            </a:r>
            <a:r>
              <a:rPr lang="ro-RO" sz="1200" dirty="0" smtClean="0"/>
              <a:t> Volume 71, </a:t>
            </a:r>
            <a:r>
              <a:rPr lang="ro-RO" sz="1200" dirty="0" err="1" smtClean="0"/>
              <a:t>Issue</a:t>
            </a:r>
            <a:r>
              <a:rPr lang="ro-RO" sz="1200" dirty="0" smtClean="0"/>
              <a:t> 16, </a:t>
            </a:r>
            <a:r>
              <a:rPr lang="en-US" sz="1200" dirty="0"/>
              <a:t> 24 April 2018, Pages </a:t>
            </a:r>
            <a:r>
              <a:rPr lang="en-US" sz="1200" dirty="0" smtClean="0"/>
              <a:t>1781-179</a:t>
            </a:r>
            <a:endParaRPr lang="en-US" sz="1200" dirty="0"/>
          </a:p>
        </p:txBody>
      </p:sp>
      <p:graphicFrame>
        <p:nvGraphicFramePr>
          <p:cNvPr id="4" name="Tabel 3"/>
          <p:cNvGraphicFramePr>
            <a:graphicFrameLocks noGrp="1"/>
          </p:cNvGraphicFramePr>
          <p:nvPr>
            <p:extLst/>
          </p:nvPr>
        </p:nvGraphicFramePr>
        <p:xfrm>
          <a:off x="475861" y="1188897"/>
          <a:ext cx="9697172" cy="4521437"/>
        </p:xfrm>
        <a:graphic>
          <a:graphicData uri="http://schemas.openxmlformats.org/drawingml/2006/table">
            <a:tbl>
              <a:tblPr firstRow="1" bandRow="1">
                <a:tableStyleId>{68D230F3-CF80-4859-8CE7-A43EE81993B5}</a:tableStyleId>
              </a:tblPr>
              <a:tblGrid>
                <a:gridCol w="2593910">
                  <a:extLst>
                    <a:ext uri="{9D8B030D-6E8A-4147-A177-3AD203B41FA5}">
                      <a16:colId xmlns:a16="http://schemas.microsoft.com/office/drawing/2014/main" xmlns="" val="20000"/>
                    </a:ext>
                  </a:extLst>
                </a:gridCol>
                <a:gridCol w="3620278">
                  <a:extLst>
                    <a:ext uri="{9D8B030D-6E8A-4147-A177-3AD203B41FA5}">
                      <a16:colId xmlns:a16="http://schemas.microsoft.com/office/drawing/2014/main" xmlns="" val="20001"/>
                    </a:ext>
                  </a:extLst>
                </a:gridCol>
                <a:gridCol w="3482984">
                  <a:extLst>
                    <a:ext uri="{9D8B030D-6E8A-4147-A177-3AD203B41FA5}">
                      <a16:colId xmlns:a16="http://schemas.microsoft.com/office/drawing/2014/main" xmlns="" val="20002"/>
                    </a:ext>
                  </a:extLst>
                </a:gridCol>
              </a:tblGrid>
              <a:tr h="732177">
                <a:tc>
                  <a:txBody>
                    <a:bodyPr/>
                    <a:lstStyle/>
                    <a:p>
                      <a:endParaRPr lang="en-US" dirty="0"/>
                    </a:p>
                  </a:txBody>
                  <a:tcPr/>
                </a:tc>
                <a:tc>
                  <a:txBody>
                    <a:bodyPr/>
                    <a:lstStyle/>
                    <a:p>
                      <a:r>
                        <a:rPr lang="ro-RO" dirty="0" smtClean="0"/>
                        <a:t>Hipertiroidism</a:t>
                      </a:r>
                      <a:r>
                        <a:rPr lang="ro-RO" baseline="0" dirty="0" smtClean="0"/>
                        <a:t> manifest și </a:t>
                      </a:r>
                      <a:r>
                        <a:rPr lang="ro-RO" baseline="0" dirty="0" err="1" smtClean="0"/>
                        <a:t>subclinic</a:t>
                      </a:r>
                      <a:r>
                        <a:rPr lang="ro-RO" baseline="0" dirty="0" smtClean="0"/>
                        <a:t> </a:t>
                      </a:r>
                      <a:endParaRPr lang="en-US" dirty="0"/>
                    </a:p>
                  </a:txBody>
                  <a:tcPr/>
                </a:tc>
                <a:tc>
                  <a:txBody>
                    <a:bodyPr/>
                    <a:lstStyle/>
                    <a:p>
                      <a:r>
                        <a:rPr lang="ro-RO" dirty="0" smtClean="0"/>
                        <a:t>Hipotiroidism</a:t>
                      </a:r>
                      <a:r>
                        <a:rPr lang="ro-RO" baseline="0" dirty="0" smtClean="0"/>
                        <a:t> manifest și </a:t>
                      </a:r>
                      <a:r>
                        <a:rPr lang="ro-RO" baseline="0" dirty="0" err="1" smtClean="0"/>
                        <a:t>subclinic</a:t>
                      </a:r>
                      <a:r>
                        <a:rPr lang="ro-RO" baseline="0" dirty="0" smtClean="0"/>
                        <a:t> </a:t>
                      </a:r>
                      <a:endParaRPr lang="en-US" dirty="0"/>
                    </a:p>
                  </a:txBody>
                  <a:tcPr/>
                </a:tc>
                <a:extLst>
                  <a:ext uri="{0D108BD9-81ED-4DB2-BD59-A6C34878D82A}">
                    <a16:rowId xmlns:a16="http://schemas.microsoft.com/office/drawing/2014/main" xmlns="" val="10000"/>
                  </a:ext>
                </a:extLst>
              </a:tr>
              <a:tr h="651358">
                <a:tc>
                  <a:txBody>
                    <a:bodyPr/>
                    <a:lstStyle/>
                    <a:p>
                      <a:r>
                        <a:rPr lang="ro-RO" b="1" dirty="0" smtClean="0">
                          <a:solidFill>
                            <a:schemeClr val="tx1"/>
                          </a:solidFill>
                        </a:rPr>
                        <a:t>Parametrii lipidici</a:t>
                      </a:r>
                      <a:endParaRPr lang="en-US" b="1" dirty="0">
                        <a:solidFill>
                          <a:schemeClr val="tx1"/>
                        </a:solidFill>
                      </a:endParaRPr>
                    </a:p>
                  </a:txBody>
                  <a:tcPr/>
                </a:tc>
                <a:tc>
                  <a:txBody>
                    <a:bodyPr/>
                    <a:lstStyle/>
                    <a:p>
                      <a:r>
                        <a:rPr lang="ro-RO" dirty="0" smtClean="0"/>
                        <a:t>↓ușoară</a:t>
                      </a:r>
                      <a:endParaRPr lang="en-US" dirty="0"/>
                    </a:p>
                  </a:txBody>
                  <a:tcPr/>
                </a:tc>
                <a:tc>
                  <a:txBody>
                    <a:bodyPr/>
                    <a:lstStyle/>
                    <a:p>
                      <a:r>
                        <a:rPr lang="en-US" dirty="0" smtClean="0"/>
                        <a:t>↑</a:t>
                      </a:r>
                      <a:r>
                        <a:rPr lang="ro-RO" dirty="0" smtClean="0"/>
                        <a:t> Colesterolului total și </a:t>
                      </a:r>
                      <a:r>
                        <a:rPr lang="ro-RO" dirty="0" err="1" smtClean="0"/>
                        <a:t>LDLc</a:t>
                      </a:r>
                      <a:endParaRPr lang="en-US" dirty="0"/>
                    </a:p>
                  </a:txBody>
                  <a:tcPr/>
                </a:tc>
                <a:extLst>
                  <a:ext uri="{0D108BD9-81ED-4DB2-BD59-A6C34878D82A}">
                    <a16:rowId xmlns:a16="http://schemas.microsoft.com/office/drawing/2014/main" xmlns="" val="10001"/>
                  </a:ext>
                </a:extLst>
              </a:tr>
              <a:tr h="732177">
                <a:tc>
                  <a:txBody>
                    <a:bodyPr/>
                    <a:lstStyle/>
                    <a:p>
                      <a:r>
                        <a:rPr lang="ro-RO" b="1" dirty="0" smtClean="0">
                          <a:solidFill>
                            <a:schemeClr val="tx1"/>
                          </a:solidFill>
                        </a:rPr>
                        <a:t>Hipertensiune</a:t>
                      </a:r>
                      <a:endParaRPr lang="en-US" b="1" dirty="0">
                        <a:solidFill>
                          <a:schemeClr val="tx1"/>
                        </a:solidFill>
                      </a:endParaRPr>
                    </a:p>
                  </a:txBody>
                  <a:tcPr/>
                </a:tc>
                <a:tc>
                  <a:txBody>
                    <a:bodyPr/>
                    <a:lstStyle/>
                    <a:p>
                      <a:r>
                        <a:rPr lang="ro-RO" dirty="0" smtClean="0"/>
                        <a:t>Hipertensiune sistolică</a:t>
                      </a:r>
                    </a:p>
                    <a:p>
                      <a:r>
                        <a:rPr lang="ro-RO" dirty="0" smtClean="0"/>
                        <a:t>↑ presiunii pulsului</a:t>
                      </a:r>
                      <a:endParaRPr lang="en-US" dirty="0"/>
                    </a:p>
                  </a:txBody>
                  <a:tcPr/>
                </a:tc>
                <a:tc>
                  <a:txBody>
                    <a:bodyPr/>
                    <a:lstStyle/>
                    <a:p>
                      <a:r>
                        <a:rPr lang="ro-RO" dirty="0" smtClean="0"/>
                        <a:t>Hipertensiune</a:t>
                      </a:r>
                      <a:r>
                        <a:rPr lang="ro-RO" baseline="0" dirty="0" smtClean="0"/>
                        <a:t> diastolică</a:t>
                      </a:r>
                      <a:endParaRPr lang="en-US" dirty="0"/>
                    </a:p>
                  </a:txBody>
                  <a:tcPr/>
                </a:tc>
                <a:extLst>
                  <a:ext uri="{0D108BD9-81ED-4DB2-BD59-A6C34878D82A}">
                    <a16:rowId xmlns:a16="http://schemas.microsoft.com/office/drawing/2014/main" xmlns="" val="10002"/>
                  </a:ext>
                </a:extLst>
              </a:tr>
              <a:tr h="1673548">
                <a:tc>
                  <a:txBody>
                    <a:bodyPr/>
                    <a:lstStyle/>
                    <a:p>
                      <a:r>
                        <a:rPr lang="ro-RO" b="1" dirty="0" smtClean="0">
                          <a:solidFill>
                            <a:schemeClr val="tx1"/>
                          </a:solidFill>
                        </a:rPr>
                        <a:t>Disfuncție </a:t>
                      </a:r>
                      <a:r>
                        <a:rPr lang="ro-RO" b="1" dirty="0" err="1" smtClean="0">
                          <a:solidFill>
                            <a:schemeClr val="tx1"/>
                          </a:solidFill>
                        </a:rPr>
                        <a:t>endotelială</a:t>
                      </a:r>
                      <a:endParaRPr lang="en-US" b="1" dirty="0">
                        <a:solidFill>
                          <a:schemeClr val="tx1"/>
                        </a:solidFill>
                      </a:endParaRPr>
                    </a:p>
                  </a:txBody>
                  <a:tcPr/>
                </a:tc>
                <a:tc>
                  <a:txBody>
                    <a:bodyPr/>
                    <a:lstStyle/>
                    <a:p>
                      <a:r>
                        <a:rPr lang="ro-RO" dirty="0" smtClean="0"/>
                        <a:t>Producere excesivă de NO </a:t>
                      </a:r>
                      <a:r>
                        <a:rPr lang="ro-RO" dirty="0" err="1" smtClean="0"/>
                        <a:t>endotelial</a:t>
                      </a:r>
                      <a:r>
                        <a:rPr lang="ro-RO" baseline="0" dirty="0" smtClean="0"/>
                        <a:t> și ↑ reactivității </a:t>
                      </a:r>
                      <a:r>
                        <a:rPr lang="ro-RO" baseline="0" dirty="0" err="1" smtClean="0"/>
                        <a:t>endoteliale</a:t>
                      </a:r>
                      <a:endParaRPr lang="ro-RO" baseline="0" dirty="0" smtClean="0"/>
                    </a:p>
                    <a:p>
                      <a:r>
                        <a:rPr lang="ro-RO" baseline="0" dirty="0" smtClean="0"/>
                        <a:t>Creșterea rigidității arteriale și a grosimii </a:t>
                      </a:r>
                      <a:r>
                        <a:rPr lang="ro-RO" baseline="0" dirty="0" err="1" smtClean="0"/>
                        <a:t>intimă-</a:t>
                      </a:r>
                      <a:r>
                        <a:rPr lang="ro-RO" baseline="0" dirty="0" smtClean="0"/>
                        <a:t> medie </a:t>
                      </a:r>
                      <a:endParaRPr lang="en-US" dirty="0"/>
                    </a:p>
                  </a:txBody>
                  <a:tcPr/>
                </a:tc>
                <a:tc>
                  <a:txBody>
                    <a:bodyPr/>
                    <a:lstStyle/>
                    <a:p>
                      <a:r>
                        <a:rPr lang="ro-RO" dirty="0" smtClean="0"/>
                        <a:t>Afectarea</a:t>
                      </a:r>
                      <a:r>
                        <a:rPr lang="ro-RO" baseline="0" dirty="0" smtClean="0"/>
                        <a:t> </a:t>
                      </a:r>
                      <a:r>
                        <a:rPr lang="ro-RO" baseline="0" dirty="0" err="1" smtClean="0"/>
                        <a:t>vasodilației</a:t>
                      </a:r>
                      <a:r>
                        <a:rPr lang="ro-RO" baseline="0" dirty="0" smtClean="0"/>
                        <a:t> </a:t>
                      </a:r>
                      <a:r>
                        <a:rPr lang="ro-RO" baseline="0" dirty="0" err="1" smtClean="0"/>
                        <a:t>endotelial-dependente</a:t>
                      </a:r>
                      <a:endParaRPr lang="ro-RO" baseline="0" dirty="0" smtClean="0"/>
                    </a:p>
                    <a:p>
                      <a:r>
                        <a:rPr lang="ro-RO" baseline="0" dirty="0" smtClean="0"/>
                        <a:t>Creșterea rigidității </a:t>
                      </a:r>
                      <a:r>
                        <a:rPr lang="ro-RO" baseline="0" dirty="0" err="1" smtClean="0"/>
                        <a:t>endoteliale</a:t>
                      </a:r>
                      <a:endParaRPr lang="en-US" dirty="0"/>
                    </a:p>
                  </a:txBody>
                  <a:tcPr/>
                </a:tc>
                <a:extLst>
                  <a:ext uri="{0D108BD9-81ED-4DB2-BD59-A6C34878D82A}">
                    <a16:rowId xmlns:a16="http://schemas.microsoft.com/office/drawing/2014/main" xmlns="" val="10003"/>
                  </a:ext>
                </a:extLst>
              </a:tr>
              <a:tr h="732177">
                <a:tc>
                  <a:txBody>
                    <a:bodyPr/>
                    <a:lstStyle/>
                    <a:p>
                      <a:r>
                        <a:rPr lang="ro-RO" b="1" dirty="0" smtClean="0">
                          <a:solidFill>
                            <a:schemeClr val="tx1"/>
                          </a:solidFill>
                        </a:rPr>
                        <a:t>Funcția</a:t>
                      </a:r>
                      <a:r>
                        <a:rPr lang="ro-RO" b="1" baseline="0" dirty="0" smtClean="0">
                          <a:solidFill>
                            <a:schemeClr val="tx1"/>
                          </a:solidFill>
                        </a:rPr>
                        <a:t> cardiacă</a:t>
                      </a:r>
                      <a:endParaRPr lang="en-US" b="1" dirty="0">
                        <a:solidFill>
                          <a:schemeClr val="tx1"/>
                        </a:solidFill>
                      </a:endParaRPr>
                    </a:p>
                  </a:txBody>
                  <a:tcPr/>
                </a:tc>
                <a:tc>
                  <a:txBody>
                    <a:bodyPr/>
                    <a:lstStyle/>
                    <a:p>
                      <a:r>
                        <a:rPr lang="en-US" dirty="0" smtClean="0"/>
                        <a:t>↑</a:t>
                      </a:r>
                      <a:r>
                        <a:rPr lang="ro-RO" dirty="0" smtClean="0"/>
                        <a:t> riscului</a:t>
                      </a:r>
                      <a:r>
                        <a:rPr lang="ro-RO" baseline="0" dirty="0" smtClean="0"/>
                        <a:t> de aritmii </a:t>
                      </a:r>
                      <a:r>
                        <a:rPr lang="ro-RO" baseline="0" dirty="0" err="1" smtClean="0"/>
                        <a:t>atriale</a:t>
                      </a:r>
                      <a:endParaRPr lang="ro-RO" baseline="0" dirty="0" smtClean="0"/>
                    </a:p>
                    <a:p>
                      <a:r>
                        <a:rPr lang="ro-RO" baseline="0" dirty="0" smtClean="0"/>
                        <a:t>↑ dimensiunii </a:t>
                      </a:r>
                      <a:r>
                        <a:rPr lang="ro-RO" baseline="0" dirty="0" err="1" smtClean="0"/>
                        <a:t>atriale</a:t>
                      </a:r>
                      <a:r>
                        <a:rPr lang="ro-RO" baseline="0" dirty="0" smtClean="0"/>
                        <a:t>, masei VS</a:t>
                      </a:r>
                      <a:endParaRPr lang="en-US" dirty="0"/>
                    </a:p>
                  </a:txBody>
                  <a:tcPr/>
                </a:tc>
                <a:tc>
                  <a:txBody>
                    <a:bodyPr/>
                    <a:lstStyle/>
                    <a:p>
                      <a:r>
                        <a:rPr lang="ro-RO" dirty="0" smtClean="0"/>
                        <a:t>Disfuncție sistolică și diastolică a VS</a:t>
                      </a:r>
                      <a:endParaRPr lang="en-US"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4914429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b="1" dirty="0" smtClean="0">
                <a:solidFill>
                  <a:schemeClr val="accent5">
                    <a:lumMod val="50000"/>
                  </a:schemeClr>
                </a:solidFill>
              </a:rPr>
              <a:t>Concluzii</a:t>
            </a:r>
            <a:endParaRPr lang="en-US" b="1" dirty="0">
              <a:solidFill>
                <a:schemeClr val="accent5">
                  <a:lumMod val="50000"/>
                </a:schemeClr>
              </a:solidFill>
            </a:endParaRPr>
          </a:p>
        </p:txBody>
      </p:sp>
      <p:sp>
        <p:nvSpPr>
          <p:cNvPr id="3" name="Substituent conținut 2"/>
          <p:cNvSpPr>
            <a:spLocks noGrp="1"/>
          </p:cNvSpPr>
          <p:nvPr>
            <p:ph idx="1"/>
          </p:nvPr>
        </p:nvSpPr>
        <p:spPr>
          <a:xfrm>
            <a:off x="811306" y="1673225"/>
            <a:ext cx="10515600" cy="4351338"/>
          </a:xfrm>
        </p:spPr>
        <p:txBody>
          <a:bodyPr>
            <a:normAutofit fontScale="92500"/>
          </a:bodyPr>
          <a:lstStyle/>
          <a:p>
            <a:r>
              <a:rPr lang="ro-RO" dirty="0" smtClean="0"/>
              <a:t>SCV- țintă importantă pentru acțiunea hormonilor tiroidieni</a:t>
            </a:r>
          </a:p>
          <a:p>
            <a:endParaRPr lang="ro-RO" dirty="0" smtClean="0"/>
          </a:p>
          <a:p>
            <a:r>
              <a:rPr lang="ro-RO" dirty="0" smtClean="0"/>
              <a:t>Hormonii </a:t>
            </a:r>
            <a:r>
              <a:rPr lang="ro-RO" dirty="0" err="1" smtClean="0"/>
              <a:t>tiroidieni-</a:t>
            </a:r>
            <a:r>
              <a:rPr lang="ro-RO" dirty="0" smtClean="0"/>
              <a:t> rol esențial în modularea funcției CV</a:t>
            </a:r>
          </a:p>
          <a:p>
            <a:endParaRPr lang="ro-RO" dirty="0" smtClean="0"/>
          </a:p>
          <a:p>
            <a:r>
              <a:rPr lang="ro-RO" dirty="0" smtClean="0"/>
              <a:t>Hiperfuncția/hipofuncția </a:t>
            </a:r>
            <a:r>
              <a:rPr lang="ro-RO" dirty="0" err="1" smtClean="0"/>
              <a:t>tiroidiană-</a:t>
            </a:r>
            <a:r>
              <a:rPr lang="ro-RO" dirty="0" smtClean="0"/>
              <a:t> majorarea </a:t>
            </a:r>
            <a:r>
              <a:rPr lang="ro-RO" dirty="0"/>
              <a:t>factorilor de risc </a:t>
            </a:r>
            <a:r>
              <a:rPr lang="ro-RO" dirty="0" smtClean="0"/>
              <a:t>CV</a:t>
            </a:r>
          </a:p>
          <a:p>
            <a:endParaRPr lang="ro-RO" dirty="0" smtClean="0"/>
          </a:p>
          <a:p>
            <a:r>
              <a:rPr lang="ro-RO" dirty="0" smtClean="0"/>
              <a:t>Disfuncția tiroidiană </a:t>
            </a:r>
            <a:r>
              <a:rPr lang="ro-RO" dirty="0" err="1" smtClean="0"/>
              <a:t>subclinică-</a:t>
            </a:r>
            <a:r>
              <a:rPr lang="ro-RO" dirty="0" smtClean="0"/>
              <a:t> riscuri CV similare patologiei manifeste</a:t>
            </a:r>
          </a:p>
          <a:p>
            <a:pPr marL="0" indent="0">
              <a:buNone/>
            </a:pPr>
            <a:endParaRPr lang="ro-RO" dirty="0" smtClean="0"/>
          </a:p>
          <a:p>
            <a:r>
              <a:rPr lang="ro-RO" dirty="0" smtClean="0"/>
              <a:t>La pacienții cu tahiaritmii ( </a:t>
            </a:r>
            <a:r>
              <a:rPr lang="ro-RO" dirty="0" err="1" smtClean="0"/>
              <a:t>FiA</a:t>
            </a:r>
            <a:r>
              <a:rPr lang="ro-RO" dirty="0" smtClean="0"/>
              <a:t>)- evaluarea funcției tiroidiene</a:t>
            </a:r>
          </a:p>
          <a:p>
            <a:endParaRPr lang="en-US" dirty="0"/>
          </a:p>
        </p:txBody>
      </p:sp>
      <p:pic>
        <p:nvPicPr>
          <p:cNvPr id="4" name="Рисунок 1"/>
          <p:cNvPicPr>
            <a:picLocks noChangeAspect="1"/>
          </p:cNvPicPr>
          <p:nvPr/>
        </p:nvPicPr>
        <p:blipFill>
          <a:blip r:embed="rId2"/>
          <a:stretch>
            <a:fillRect/>
          </a:stretch>
        </p:blipFill>
        <p:spPr>
          <a:xfrm>
            <a:off x="10173033" y="217860"/>
            <a:ext cx="1876506" cy="1563755"/>
          </a:xfrm>
          <a:prstGeom prst="rect">
            <a:avLst/>
          </a:prstGeom>
        </p:spPr>
      </p:pic>
    </p:spTree>
    <p:extLst>
      <p:ext uri="{BB962C8B-B14F-4D97-AF65-F5344CB8AC3E}">
        <p14:creationId xmlns:p14="http://schemas.microsoft.com/office/powerpoint/2010/main" val="40559702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3044687" y="5486400"/>
            <a:ext cx="3554895" cy="954087"/>
          </a:xfrm>
        </p:spPr>
        <p:txBody>
          <a:bodyPr>
            <a:normAutofit/>
          </a:bodyPr>
          <a:lstStyle/>
          <a:p>
            <a:pPr algn="r"/>
            <a:r>
              <a:rPr lang="en-US" dirty="0" smtClean="0"/>
              <a:t>Dora </a:t>
            </a:r>
            <a:r>
              <a:rPr lang="en-US" dirty="0" err="1" smtClean="0"/>
              <a:t>Terenti</a:t>
            </a:r>
            <a:endParaRPr lang="ro-MD" dirty="0" smtClean="0"/>
          </a:p>
          <a:p>
            <a:pPr algn="r"/>
            <a:r>
              <a:rPr lang="ro-MD" dirty="0" smtClean="0"/>
              <a:t>Medic endocrinolog</a:t>
            </a:r>
            <a:endParaRPr lang="en-US" dirty="0"/>
          </a:p>
        </p:txBody>
      </p:sp>
      <p:pic>
        <p:nvPicPr>
          <p:cNvPr id="5" name="Рисунок 4"/>
          <p:cNvPicPr>
            <a:picLocks noChangeAspect="1"/>
          </p:cNvPicPr>
          <p:nvPr/>
        </p:nvPicPr>
        <p:blipFill rotWithShape="1">
          <a:blip r:embed="rId2"/>
          <a:srcRect b="4323"/>
          <a:stretch/>
        </p:blipFill>
        <p:spPr>
          <a:xfrm>
            <a:off x="6746599" y="0"/>
            <a:ext cx="5418188" cy="6748670"/>
          </a:xfrm>
          <a:prstGeom prst="rect">
            <a:avLst/>
          </a:prstGeom>
        </p:spPr>
      </p:pic>
      <p:sp>
        <p:nvSpPr>
          <p:cNvPr id="3" name="Заголовок 2"/>
          <p:cNvSpPr>
            <a:spLocks noGrp="1"/>
          </p:cNvSpPr>
          <p:nvPr>
            <p:ph type="ctrTitle"/>
          </p:nvPr>
        </p:nvSpPr>
        <p:spPr>
          <a:xfrm>
            <a:off x="99391" y="2678981"/>
            <a:ext cx="7464287" cy="1128810"/>
          </a:xfrm>
        </p:spPr>
        <p:txBody>
          <a:bodyPr>
            <a:noAutofit/>
          </a:bodyPr>
          <a:lstStyle/>
          <a:p>
            <a:r>
              <a:rPr lang="en-US" sz="4400" b="1" dirty="0" err="1" smtClean="0">
                <a:solidFill>
                  <a:srgbClr val="002060"/>
                </a:solidFill>
              </a:rPr>
              <a:t>Dislipidemiile</a:t>
            </a:r>
            <a:r>
              <a:rPr lang="en-US" sz="4400" b="1" dirty="0" smtClean="0">
                <a:solidFill>
                  <a:srgbClr val="002060"/>
                </a:solidFill>
              </a:rPr>
              <a:t> </a:t>
            </a:r>
            <a:r>
              <a:rPr lang="en-US" sz="4400" b="1" dirty="0" err="1" smtClean="0">
                <a:solidFill>
                  <a:srgbClr val="002060"/>
                </a:solidFill>
              </a:rPr>
              <a:t>în</a:t>
            </a:r>
            <a:r>
              <a:rPr lang="en-US" sz="4400" b="1" dirty="0" smtClean="0">
                <a:solidFill>
                  <a:srgbClr val="002060"/>
                </a:solidFill>
              </a:rPr>
              <a:t> </a:t>
            </a:r>
            <a:r>
              <a:rPr lang="en-US" sz="4400" b="1" dirty="0" err="1" smtClean="0">
                <a:solidFill>
                  <a:srgbClr val="002060"/>
                </a:solidFill>
              </a:rPr>
              <a:t>disfuncțiile</a:t>
            </a:r>
            <a:r>
              <a:rPr lang="en-US" sz="4400" b="1" dirty="0" smtClean="0">
                <a:solidFill>
                  <a:srgbClr val="002060"/>
                </a:solidFill>
              </a:rPr>
              <a:t> </a:t>
            </a:r>
            <a:r>
              <a:rPr lang="en-US" sz="4400" b="1" dirty="0" err="1" smtClean="0">
                <a:solidFill>
                  <a:srgbClr val="002060"/>
                </a:solidFill>
              </a:rPr>
              <a:t>tiroidiene</a:t>
            </a:r>
            <a:endParaRPr lang="ro-MD" sz="4400" b="1" i="1" dirty="0" smtClean="0">
              <a:solidFill>
                <a:srgbClr val="002060"/>
              </a:solidFill>
            </a:endParaRPr>
          </a:p>
        </p:txBody>
      </p:sp>
    </p:spTree>
    <p:extLst>
      <p:ext uri="{BB962C8B-B14F-4D97-AF65-F5344CB8AC3E}">
        <p14:creationId xmlns:p14="http://schemas.microsoft.com/office/powerpoint/2010/main" val="31369581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lstStyle/>
          <a:p>
            <a:r>
              <a:rPr lang="ro-MD" b="1" dirty="0" smtClean="0">
                <a:solidFill>
                  <a:srgbClr val="002060"/>
                </a:solidFill>
              </a:rPr>
              <a:t>Agenda</a:t>
            </a:r>
            <a:endParaRPr lang="en-US" b="1" dirty="0">
              <a:solidFill>
                <a:srgbClr val="002060"/>
              </a:solidFill>
            </a:endParaRPr>
          </a:p>
        </p:txBody>
      </p:sp>
      <p:sp>
        <p:nvSpPr>
          <p:cNvPr id="10" name="Объект 9"/>
          <p:cNvSpPr>
            <a:spLocks noGrp="1"/>
          </p:cNvSpPr>
          <p:nvPr>
            <p:ph idx="1"/>
          </p:nvPr>
        </p:nvSpPr>
        <p:spPr>
          <a:xfrm>
            <a:off x="838200" y="1994590"/>
            <a:ext cx="7878417" cy="3124062"/>
          </a:xfrm>
        </p:spPr>
        <p:txBody>
          <a:bodyPr>
            <a:normAutofit/>
          </a:bodyPr>
          <a:lstStyle/>
          <a:p>
            <a:r>
              <a:rPr lang="ro-MD" sz="3600" dirty="0" smtClean="0"/>
              <a:t>Epidemiologie</a:t>
            </a:r>
          </a:p>
          <a:p>
            <a:r>
              <a:rPr lang="ro-MD" sz="3600" dirty="0" smtClean="0"/>
              <a:t>Mecanism de acțiune</a:t>
            </a:r>
          </a:p>
          <a:p>
            <a:r>
              <a:rPr lang="ro-MD" sz="3600" dirty="0" smtClean="0"/>
              <a:t>Hipotiroidia manifestă/Riscul CV</a:t>
            </a:r>
          </a:p>
          <a:p>
            <a:r>
              <a:rPr lang="ro-MD" sz="3600" dirty="0" smtClean="0"/>
              <a:t>Hipotiroidia subclinică/Riscul CV</a:t>
            </a:r>
          </a:p>
          <a:p>
            <a:r>
              <a:rPr lang="ro-MD" sz="3600" dirty="0" smtClean="0"/>
              <a:t>Tratament de substituție/ Statine</a:t>
            </a:r>
            <a:endParaRPr lang="en-US" sz="3600" dirty="0"/>
          </a:p>
        </p:txBody>
      </p:sp>
    </p:spTree>
    <p:extLst>
      <p:ext uri="{BB962C8B-B14F-4D97-AF65-F5344CB8AC3E}">
        <p14:creationId xmlns:p14="http://schemas.microsoft.com/office/powerpoint/2010/main" val="36060974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3" name="TextBox 2"/>
          <p:cNvSpPr txBox="1"/>
          <p:nvPr/>
        </p:nvSpPr>
        <p:spPr>
          <a:xfrm>
            <a:off x="898216" y="1658867"/>
            <a:ext cx="10552014" cy="1569660"/>
          </a:xfrm>
          <a:prstGeom prst="rect">
            <a:avLst/>
          </a:prstGeom>
          <a:noFill/>
          <a:ln w="38100">
            <a:solidFill>
              <a:schemeClr val="tx1"/>
            </a:solidFill>
          </a:ln>
        </p:spPr>
        <p:txBody>
          <a:bodyPr wrap="square" rtlCol="0">
            <a:spAutoFit/>
          </a:bodyPr>
          <a:lstStyle/>
          <a:p>
            <a:r>
              <a:rPr lang="ro-MD" sz="2400" dirty="0" smtClean="0"/>
              <a:t>1930 – Mason demonstrează corelația dintre disfuncția tiroidiană și dislipidemie</a:t>
            </a:r>
          </a:p>
          <a:p>
            <a:r>
              <a:rPr lang="ro-MD" sz="2400" dirty="0"/>
              <a:t>Dislipidemia- </a:t>
            </a:r>
            <a:r>
              <a:rPr lang="ro-MD" sz="2400" dirty="0" smtClean="0"/>
              <a:t>Hipotiroidia manifestă/subclinică</a:t>
            </a:r>
            <a:endParaRPr lang="ro-MD" sz="2400" dirty="0"/>
          </a:p>
          <a:p>
            <a:pPr marL="342900" indent="-342900">
              <a:buFont typeface="Arial" panose="020B0604020202020204" pitchFamily="34" charset="0"/>
              <a:buChar char="•"/>
            </a:pPr>
            <a:r>
              <a:rPr lang="ro-MD" sz="2400" dirty="0" smtClean="0"/>
              <a:t>Hipotiroidie manifestă- </a:t>
            </a:r>
            <a:r>
              <a:rPr lang="ro-MD" sz="2400" dirty="0" smtClean="0">
                <a:latin typeface="Calibri" panose="020F0502020204030204" pitchFamily="34" charset="0"/>
                <a:ea typeface="Calibri" panose="020F0502020204030204" pitchFamily="34" charset="0"/>
                <a:cs typeface="Calibri" panose="020F0502020204030204" pitchFamily="34" charset="0"/>
              </a:rPr>
              <a:t>↑TSH ↓fT4</a:t>
            </a:r>
            <a:endParaRPr lang="ro-MD" sz="2400" dirty="0" smtClean="0"/>
          </a:p>
          <a:p>
            <a:pPr marL="342900" indent="-342900">
              <a:buFont typeface="Arial" panose="020B0604020202020204" pitchFamily="34" charset="0"/>
              <a:buChar char="•"/>
            </a:pPr>
            <a:r>
              <a:rPr lang="ro-MD" sz="2400" dirty="0" smtClean="0"/>
              <a:t>Hipotiroidie subclinică- </a:t>
            </a:r>
            <a:r>
              <a:rPr lang="ro-MD" sz="2400" dirty="0">
                <a:latin typeface="Calibri" panose="020F0502020204030204" pitchFamily="34" charset="0"/>
                <a:ea typeface="Calibri" panose="020F0502020204030204" pitchFamily="34" charset="0"/>
                <a:cs typeface="Calibri" panose="020F0502020204030204" pitchFamily="34" charset="0"/>
              </a:rPr>
              <a:t>↑TSH </a:t>
            </a:r>
            <a:r>
              <a:rPr lang="ro-MD" sz="2400" dirty="0" smtClean="0">
                <a:latin typeface="Calibri" panose="020F0502020204030204" pitchFamily="34" charset="0"/>
                <a:ea typeface="Calibri" panose="020F0502020204030204" pitchFamily="34" charset="0"/>
                <a:cs typeface="Calibri" panose="020F0502020204030204" pitchFamily="34" charset="0"/>
              </a:rPr>
              <a:t>, fT4- normă</a:t>
            </a:r>
            <a:endParaRPr lang="ro-MD" sz="2400" dirty="0"/>
          </a:p>
        </p:txBody>
      </p:sp>
      <p:sp>
        <p:nvSpPr>
          <p:cNvPr id="4" name="TextBox 3"/>
          <p:cNvSpPr txBox="1"/>
          <p:nvPr/>
        </p:nvSpPr>
        <p:spPr>
          <a:xfrm>
            <a:off x="838200" y="4131318"/>
            <a:ext cx="10552014" cy="830997"/>
          </a:xfrm>
          <a:prstGeom prst="rect">
            <a:avLst/>
          </a:prstGeom>
          <a:noFill/>
          <a:ln w="28575">
            <a:solidFill>
              <a:schemeClr val="tx1"/>
            </a:solidFill>
          </a:ln>
        </p:spPr>
        <p:txBody>
          <a:bodyPr wrap="square" rtlCol="0">
            <a:spAutoFit/>
          </a:bodyPr>
          <a:lstStyle/>
          <a:p>
            <a:r>
              <a:rPr lang="ro-MD" sz="2400" dirty="0" smtClean="0"/>
              <a:t>Hipotiroidie clinică- 4,3%</a:t>
            </a:r>
          </a:p>
          <a:p>
            <a:r>
              <a:rPr lang="ro-MD" sz="2400" dirty="0" smtClean="0"/>
              <a:t>Hipotiroidie subclinică- 11,1%</a:t>
            </a:r>
            <a:endParaRPr lang="en-US" sz="2400" dirty="0"/>
          </a:p>
        </p:txBody>
      </p:sp>
      <p:cxnSp>
        <p:nvCxnSpPr>
          <p:cNvPr id="8" name="Прямая со стрелкой 7"/>
          <p:cNvCxnSpPr/>
          <p:nvPr/>
        </p:nvCxnSpPr>
        <p:spPr>
          <a:xfrm>
            <a:off x="6077793" y="3323344"/>
            <a:ext cx="0" cy="7793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6096000" y="5003250"/>
            <a:ext cx="0" cy="7793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96000" y="3431293"/>
            <a:ext cx="1737090" cy="461665"/>
          </a:xfrm>
          <a:prstGeom prst="rect">
            <a:avLst/>
          </a:prstGeom>
          <a:noFill/>
        </p:spPr>
        <p:txBody>
          <a:bodyPr wrap="square" rtlCol="0">
            <a:spAutoFit/>
          </a:bodyPr>
          <a:lstStyle/>
          <a:p>
            <a:r>
              <a:rPr lang="en-US" sz="2400" dirty="0" err="1" smtClean="0"/>
              <a:t>Prevalen</a:t>
            </a:r>
            <a:r>
              <a:rPr lang="ro-MD" sz="2400" dirty="0" smtClean="0"/>
              <a:t>ța</a:t>
            </a:r>
            <a:endParaRPr lang="en-US" sz="2400" dirty="0"/>
          </a:p>
        </p:txBody>
      </p:sp>
      <p:sp>
        <p:nvSpPr>
          <p:cNvPr id="14" name="TextBox 13"/>
          <p:cNvSpPr txBox="1"/>
          <p:nvPr/>
        </p:nvSpPr>
        <p:spPr>
          <a:xfrm>
            <a:off x="6077793" y="5048829"/>
            <a:ext cx="1456566" cy="461665"/>
          </a:xfrm>
          <a:prstGeom prst="rect">
            <a:avLst/>
          </a:prstGeom>
          <a:noFill/>
        </p:spPr>
        <p:txBody>
          <a:bodyPr wrap="square" rtlCol="0">
            <a:spAutoFit/>
          </a:bodyPr>
          <a:lstStyle/>
          <a:p>
            <a:r>
              <a:rPr lang="ro-MD" sz="2400" dirty="0" smtClean="0"/>
              <a:t>Impactul</a:t>
            </a:r>
            <a:endParaRPr lang="en-US" sz="2400" dirty="0"/>
          </a:p>
        </p:txBody>
      </p:sp>
      <p:sp>
        <p:nvSpPr>
          <p:cNvPr id="11" name="TextBox 10"/>
          <p:cNvSpPr txBox="1"/>
          <p:nvPr/>
        </p:nvSpPr>
        <p:spPr>
          <a:xfrm>
            <a:off x="838200" y="5823503"/>
            <a:ext cx="10552014" cy="830997"/>
          </a:xfrm>
          <a:prstGeom prst="rect">
            <a:avLst/>
          </a:prstGeom>
          <a:solidFill>
            <a:schemeClr val="accent2">
              <a:lumMod val="40000"/>
              <a:lumOff val="60000"/>
            </a:schemeClr>
          </a:solidFill>
          <a:ln w="38100">
            <a:solidFill>
              <a:schemeClr val="tx1"/>
            </a:solidFill>
          </a:ln>
        </p:spPr>
        <p:txBody>
          <a:bodyPr wrap="square" rtlCol="0">
            <a:spAutoFit/>
          </a:bodyPr>
          <a:lstStyle/>
          <a:p>
            <a:r>
              <a:rPr lang="ro-MD" sz="2400" dirty="0" smtClean="0">
                <a:latin typeface="Calibri" panose="020F0502020204030204" pitchFamily="34" charset="0"/>
                <a:ea typeface="Calibri" panose="020F0502020204030204" pitchFamily="34" charset="0"/>
                <a:cs typeface="Calibri" panose="020F0502020204030204" pitchFamily="34" charset="0"/>
              </a:rPr>
              <a:t>TSH </a:t>
            </a:r>
            <a:r>
              <a:rPr lang="en-US" sz="2400" dirty="0" smtClean="0">
                <a:latin typeface="Calibri" panose="020F0502020204030204" pitchFamily="34" charset="0"/>
                <a:ea typeface="Calibri" panose="020F0502020204030204" pitchFamily="34" charset="0"/>
                <a:cs typeface="Calibri" panose="020F0502020204030204" pitchFamily="34" charset="0"/>
              </a:rPr>
              <a:t>&gt; 10 </a:t>
            </a:r>
            <a:r>
              <a:rPr lang="en-US" sz="2400" dirty="0" err="1" smtClean="0">
                <a:latin typeface="Calibri" panose="020F0502020204030204" pitchFamily="34" charset="0"/>
                <a:ea typeface="Calibri" panose="020F0502020204030204" pitchFamily="34" charset="0"/>
                <a:cs typeface="Calibri" panose="020F0502020204030204" pitchFamily="34" charset="0"/>
              </a:rPr>
              <a:t>mLU</a:t>
            </a:r>
            <a:r>
              <a:rPr lang="en-US" sz="2400" dirty="0" smtClean="0">
                <a:latin typeface="Calibri" panose="020F0502020204030204" pitchFamily="34" charset="0"/>
                <a:ea typeface="Calibri" panose="020F0502020204030204" pitchFamily="34" charset="0"/>
                <a:cs typeface="Calibri" panose="020F0502020204030204" pitchFamily="34" charset="0"/>
              </a:rPr>
              <a:t>/L - ↑ </a:t>
            </a:r>
            <a:r>
              <a:rPr lang="en-US" sz="2400" dirty="0" err="1" smtClean="0">
                <a:latin typeface="Calibri" panose="020F0502020204030204" pitchFamily="34" charset="0"/>
                <a:ea typeface="Calibri" panose="020F0502020204030204" pitchFamily="34" charset="0"/>
                <a:cs typeface="Calibri" panose="020F0502020204030204" pitchFamily="34" charset="0"/>
              </a:rPr>
              <a:t>risc</a:t>
            </a:r>
            <a:r>
              <a:rPr lang="en-US" sz="2400" dirty="0" smtClean="0">
                <a:latin typeface="Calibri" panose="020F0502020204030204" pitchFamily="34" charset="0"/>
                <a:ea typeface="Calibri" panose="020F0502020204030204" pitchFamily="34" charset="0"/>
                <a:cs typeface="Calibri" panose="020F0502020204030204" pitchFamily="34" charset="0"/>
              </a:rPr>
              <a:t> CV- </a:t>
            </a:r>
            <a:r>
              <a:rPr lang="en-US" sz="2400" dirty="0" err="1" smtClean="0">
                <a:latin typeface="Calibri" panose="020F0502020204030204" pitchFamily="34" charset="0"/>
                <a:ea typeface="Calibri" panose="020F0502020204030204" pitchFamily="34" charset="0"/>
                <a:cs typeface="Calibri" panose="020F0502020204030204" pitchFamily="34" charset="0"/>
              </a:rPr>
              <a:t>mortalitate</a:t>
            </a:r>
            <a:r>
              <a:rPr lang="en-US" sz="2400" dirty="0" smtClean="0">
                <a:latin typeface="Calibri" panose="020F0502020204030204" pitchFamily="34" charset="0"/>
                <a:ea typeface="Calibri" panose="020F0502020204030204" pitchFamily="34" charset="0"/>
                <a:cs typeface="Calibri" panose="020F0502020204030204" pitchFamily="34" charset="0"/>
              </a:rPr>
              <a:t> </a:t>
            </a:r>
            <a:endParaRPr lang="ro-MD" sz="2400" dirty="0" smtClean="0">
              <a:latin typeface="Calibri" panose="020F0502020204030204" pitchFamily="34" charset="0"/>
              <a:ea typeface="Calibri" panose="020F0502020204030204" pitchFamily="34" charset="0"/>
              <a:cs typeface="Calibri" panose="020F0502020204030204" pitchFamily="34" charset="0"/>
            </a:endParaRPr>
          </a:p>
          <a:p>
            <a:r>
              <a:rPr lang="en-US" sz="2400" dirty="0" smtClean="0">
                <a:latin typeface="Calibri" panose="020F0502020204030204" pitchFamily="34" charset="0"/>
                <a:ea typeface="Calibri" panose="020F0502020204030204" pitchFamily="34" charset="0"/>
                <a:cs typeface="Calibri" panose="020F0502020204030204" pitchFamily="34" charset="0"/>
              </a:rPr>
              <a:t>↑Col tot, </a:t>
            </a:r>
            <a:r>
              <a:rPr lang="en-US" sz="2400" dirty="0">
                <a:latin typeface="Calibri" panose="020F0502020204030204" pitchFamily="34" charset="0"/>
                <a:ea typeface="Calibri" panose="020F0502020204030204" pitchFamily="34" charset="0"/>
                <a:cs typeface="Calibri" panose="020F0502020204030204" pitchFamily="34" charset="0"/>
              </a:rPr>
              <a:t>↑ </a:t>
            </a:r>
            <a:r>
              <a:rPr lang="ro-MD" sz="2400" dirty="0" smtClean="0">
                <a:latin typeface="Calibri" panose="020F0502020204030204" pitchFamily="34" charset="0"/>
                <a:ea typeface="Calibri" panose="020F0502020204030204" pitchFamily="34" charset="0"/>
                <a:cs typeface="Calibri" panose="020F0502020204030204" pitchFamily="34" charset="0"/>
              </a:rPr>
              <a:t>LDL </a:t>
            </a:r>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smtClean="0">
                <a:latin typeface="Calibri" panose="020F0502020204030204" pitchFamily="34" charset="0"/>
                <a:ea typeface="Calibri" panose="020F0502020204030204" pitchFamily="34" charset="0"/>
                <a:cs typeface="Calibri" panose="020F0502020204030204" pitchFamily="34" charset="0"/>
              </a:rPr>
              <a:t>Apo B </a:t>
            </a:r>
            <a:r>
              <a:rPr lang="ro-MD" sz="2400" dirty="0" smtClean="0">
                <a:latin typeface="Calibri" panose="020F0502020204030204" pitchFamily="34" charset="0"/>
                <a:ea typeface="Calibri" panose="020F0502020204030204" pitchFamily="34" charset="0"/>
                <a:cs typeface="Calibri" panose="020F0502020204030204" pitchFamily="34" charset="0"/>
              </a:rPr>
              <a:t>–</a:t>
            </a:r>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en-US" sz="2400" dirty="0" err="1" smtClean="0">
                <a:latin typeface="Calibri" panose="020F0502020204030204" pitchFamily="34" charset="0"/>
                <a:ea typeface="Calibri" panose="020F0502020204030204" pitchFamily="34" charset="0"/>
                <a:cs typeface="Calibri" panose="020F0502020204030204" pitchFamily="34" charset="0"/>
              </a:rPr>
              <a:t>placa</a:t>
            </a:r>
            <a:r>
              <a:rPr lang="en-US" sz="2400" dirty="0" smtClean="0">
                <a:latin typeface="Calibri" panose="020F0502020204030204" pitchFamily="34" charset="0"/>
                <a:ea typeface="Calibri" panose="020F0502020204030204" pitchFamily="34" charset="0"/>
                <a:cs typeface="Calibri" panose="020F0502020204030204" pitchFamily="34" charset="0"/>
              </a:rPr>
              <a:t> de </a:t>
            </a:r>
            <a:r>
              <a:rPr lang="en-US" sz="2400" dirty="0" err="1" smtClean="0">
                <a:latin typeface="Calibri" panose="020F0502020204030204" pitchFamily="34" charset="0"/>
                <a:ea typeface="Calibri" panose="020F0502020204030204" pitchFamily="34" charset="0"/>
                <a:cs typeface="Calibri" panose="020F0502020204030204" pitchFamily="34" charset="0"/>
              </a:rPr>
              <a:t>aterom</a:t>
            </a:r>
            <a:endParaRPr lang="en-US" sz="2400" dirty="0"/>
          </a:p>
        </p:txBody>
      </p:sp>
      <p:sp>
        <p:nvSpPr>
          <p:cNvPr id="15" name="Скругленный прямоугольник 14"/>
          <p:cNvSpPr/>
          <p:nvPr/>
        </p:nvSpPr>
        <p:spPr>
          <a:xfrm>
            <a:off x="631178" y="206092"/>
            <a:ext cx="9541855" cy="7612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800" b="1" dirty="0" smtClean="0">
                <a:solidFill>
                  <a:srgbClr val="002060"/>
                </a:solidFill>
              </a:rPr>
              <a:t>Epidemiologie</a:t>
            </a:r>
            <a:endParaRPr lang="en-US" sz="2800" dirty="0"/>
          </a:p>
        </p:txBody>
      </p:sp>
    </p:spTree>
    <p:extLst>
      <p:ext uri="{BB962C8B-B14F-4D97-AF65-F5344CB8AC3E}">
        <p14:creationId xmlns:p14="http://schemas.microsoft.com/office/powerpoint/2010/main" val="22775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4" grpId="0"/>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315494" y="0"/>
            <a:ext cx="1876506" cy="1563755"/>
          </a:xfrm>
          <a:prstGeom prst="rect">
            <a:avLst/>
          </a:prstGeom>
        </p:spPr>
      </p:pic>
      <p:pic>
        <p:nvPicPr>
          <p:cNvPr id="4" name="Рисунок 3"/>
          <p:cNvPicPr>
            <a:picLocks noChangeAspect="1"/>
          </p:cNvPicPr>
          <p:nvPr/>
        </p:nvPicPr>
        <p:blipFill rotWithShape="1">
          <a:blip r:embed="rId3"/>
          <a:srcRect l="2439" t="4099" r="2538" b="5177"/>
          <a:stretch/>
        </p:blipFill>
        <p:spPr>
          <a:xfrm>
            <a:off x="99391" y="1070279"/>
            <a:ext cx="9104243" cy="5420253"/>
          </a:xfrm>
          <a:prstGeom prst="rect">
            <a:avLst/>
          </a:prstGeom>
        </p:spPr>
      </p:pic>
      <p:sp>
        <p:nvSpPr>
          <p:cNvPr id="5" name="Скругленный прямоугольник 4"/>
          <p:cNvSpPr/>
          <p:nvPr/>
        </p:nvSpPr>
        <p:spPr>
          <a:xfrm>
            <a:off x="631178" y="238461"/>
            <a:ext cx="9541855" cy="7612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800" b="1" dirty="0" smtClean="0">
                <a:solidFill>
                  <a:srgbClr val="002060"/>
                </a:solidFill>
              </a:rPr>
              <a:t>Mecanism de acțiune- metabolism LDL</a:t>
            </a:r>
            <a:endParaRPr lang="en-US" sz="2800" dirty="0"/>
          </a:p>
        </p:txBody>
      </p:sp>
      <p:sp>
        <p:nvSpPr>
          <p:cNvPr id="6" name="TextBox 5"/>
          <p:cNvSpPr txBox="1"/>
          <p:nvPr/>
        </p:nvSpPr>
        <p:spPr>
          <a:xfrm>
            <a:off x="8504583" y="1301564"/>
            <a:ext cx="3192116" cy="1200329"/>
          </a:xfrm>
          <a:prstGeom prst="rect">
            <a:avLst/>
          </a:prstGeom>
          <a:noFill/>
          <a:ln w="38100">
            <a:solidFill>
              <a:schemeClr val="accent6">
                <a:lumMod val="60000"/>
                <a:lumOff val="40000"/>
              </a:schemeClr>
            </a:solidFill>
          </a:ln>
        </p:spPr>
        <p:txBody>
          <a:bodyPr wrap="square" rtlCol="0">
            <a:spAutoFit/>
          </a:bodyPr>
          <a:lstStyle/>
          <a:p>
            <a:r>
              <a:rPr lang="ro-MD" b="1" dirty="0" smtClean="0"/>
              <a:t>1.Hormonii Tiroidieni:</a:t>
            </a:r>
          </a:p>
          <a:p>
            <a:r>
              <a:rPr lang="ro-MD" dirty="0" smtClean="0">
                <a:ea typeface="Calibri" panose="020F0502020204030204" pitchFamily="34" charset="0"/>
                <a:cs typeface="Calibri" panose="020F0502020204030204" pitchFamily="34" charset="0"/>
              </a:rPr>
              <a:t>↑HMG-COA reductaza</a:t>
            </a:r>
          </a:p>
          <a:p>
            <a:r>
              <a:rPr lang="ro-MD" b="1" dirty="0" smtClean="0">
                <a:ea typeface="Calibri" panose="020F0502020204030204" pitchFamily="34" charset="0"/>
                <a:cs typeface="Calibri" panose="020F0502020204030204" pitchFamily="34" charset="0"/>
              </a:rPr>
              <a:t>Hipotiroidie:</a:t>
            </a:r>
          </a:p>
          <a:p>
            <a:r>
              <a:rPr lang="ro-MD" dirty="0">
                <a:ea typeface="Calibri" panose="020F0502020204030204" pitchFamily="34" charset="0"/>
                <a:cs typeface="Calibri" panose="020F0502020204030204" pitchFamily="34" charset="0"/>
              </a:rPr>
              <a:t>↓</a:t>
            </a:r>
            <a:r>
              <a:rPr lang="ro-MD" dirty="0" smtClean="0"/>
              <a:t> </a:t>
            </a:r>
            <a:r>
              <a:rPr lang="ro-MD" dirty="0">
                <a:ea typeface="Calibri" panose="020F0502020204030204" pitchFamily="34" charset="0"/>
                <a:cs typeface="Calibri" panose="020F0502020204030204" pitchFamily="34" charset="0"/>
              </a:rPr>
              <a:t>HMG-COA </a:t>
            </a:r>
            <a:r>
              <a:rPr lang="ro-MD" dirty="0" smtClean="0">
                <a:ea typeface="Calibri" panose="020F0502020204030204" pitchFamily="34" charset="0"/>
                <a:cs typeface="Calibri" panose="020F0502020204030204" pitchFamily="34" charset="0"/>
              </a:rPr>
              <a:t>reductaza</a:t>
            </a:r>
            <a:endParaRPr lang="ro-MD" dirty="0">
              <a:ea typeface="Calibri" panose="020F0502020204030204" pitchFamily="34" charset="0"/>
              <a:cs typeface="Calibri" panose="020F0502020204030204" pitchFamily="34" charset="0"/>
            </a:endParaRPr>
          </a:p>
        </p:txBody>
      </p:sp>
      <p:sp>
        <p:nvSpPr>
          <p:cNvPr id="7" name="TextBox 6"/>
          <p:cNvSpPr txBox="1"/>
          <p:nvPr/>
        </p:nvSpPr>
        <p:spPr>
          <a:xfrm>
            <a:off x="8504583" y="2562889"/>
            <a:ext cx="3192115" cy="1200329"/>
          </a:xfrm>
          <a:prstGeom prst="rect">
            <a:avLst/>
          </a:prstGeom>
          <a:noFill/>
          <a:ln w="38100">
            <a:solidFill>
              <a:schemeClr val="accent5">
                <a:lumMod val="75000"/>
              </a:schemeClr>
            </a:solidFill>
          </a:ln>
        </p:spPr>
        <p:txBody>
          <a:bodyPr wrap="square" rtlCol="0">
            <a:spAutoFit/>
          </a:bodyPr>
          <a:lstStyle/>
          <a:p>
            <a:r>
              <a:rPr lang="ro-MD" b="1" dirty="0" smtClean="0"/>
              <a:t>2.HT:</a:t>
            </a:r>
          </a:p>
          <a:p>
            <a:r>
              <a:rPr lang="ro-MD" dirty="0" smtClean="0"/>
              <a:t>Niemann-Pick C1-like 1 protein-</a:t>
            </a:r>
          </a:p>
          <a:p>
            <a:r>
              <a:rPr lang="ro-MD" b="1" dirty="0" smtClean="0">
                <a:ea typeface="Calibri" panose="020F0502020204030204" pitchFamily="34" charset="0"/>
                <a:cs typeface="Calibri" panose="020F0502020204030204" pitchFamily="34" charset="0"/>
              </a:rPr>
              <a:t>Hipotiroidie:</a:t>
            </a:r>
          </a:p>
          <a:p>
            <a:r>
              <a:rPr lang="ro-MD" dirty="0">
                <a:ea typeface="Calibri" panose="020F0502020204030204" pitchFamily="34" charset="0"/>
                <a:cs typeface="Calibri" panose="020F0502020204030204" pitchFamily="34" charset="0"/>
              </a:rPr>
              <a:t>↑ </a:t>
            </a:r>
            <a:r>
              <a:rPr lang="ro-MD" dirty="0" smtClean="0">
                <a:ea typeface="Calibri" panose="020F0502020204030204" pitchFamily="34" charset="0"/>
                <a:cs typeface="Calibri" panose="020F0502020204030204" pitchFamily="34" charset="0"/>
              </a:rPr>
              <a:t> absorbția Col</a:t>
            </a:r>
            <a:endParaRPr lang="ro-MD" dirty="0">
              <a:ea typeface="Calibri" panose="020F0502020204030204" pitchFamily="34" charset="0"/>
              <a:cs typeface="Calibri" panose="020F0502020204030204" pitchFamily="34" charset="0"/>
            </a:endParaRPr>
          </a:p>
        </p:txBody>
      </p:sp>
      <p:sp>
        <p:nvSpPr>
          <p:cNvPr id="8" name="TextBox 7"/>
          <p:cNvSpPr txBox="1"/>
          <p:nvPr/>
        </p:nvSpPr>
        <p:spPr>
          <a:xfrm>
            <a:off x="8824289" y="3833760"/>
            <a:ext cx="2872408" cy="1477328"/>
          </a:xfrm>
          <a:prstGeom prst="rect">
            <a:avLst/>
          </a:prstGeom>
          <a:noFill/>
          <a:ln w="28575">
            <a:solidFill>
              <a:schemeClr val="accent6">
                <a:lumMod val="75000"/>
              </a:schemeClr>
            </a:solidFill>
          </a:ln>
        </p:spPr>
        <p:txBody>
          <a:bodyPr wrap="square" rtlCol="0">
            <a:spAutoFit/>
          </a:bodyPr>
          <a:lstStyle/>
          <a:p>
            <a:r>
              <a:rPr lang="ro-MD" b="1" dirty="0" smtClean="0"/>
              <a:t>3.HT:</a:t>
            </a:r>
          </a:p>
          <a:p>
            <a:r>
              <a:rPr lang="ro-MD" dirty="0" smtClean="0"/>
              <a:t>Oxidarea AGL</a:t>
            </a:r>
          </a:p>
          <a:p>
            <a:r>
              <a:rPr lang="ro-MD" b="1" dirty="0" smtClean="0"/>
              <a:t>Hipotiroidie:</a:t>
            </a:r>
          </a:p>
          <a:p>
            <a:r>
              <a:rPr lang="ro-MD" dirty="0" smtClean="0">
                <a:latin typeface="Calibri" panose="020F0502020204030204" pitchFamily="34" charset="0"/>
                <a:ea typeface="Calibri" panose="020F0502020204030204" pitchFamily="34" charset="0"/>
                <a:cs typeface="Calibri" panose="020F0502020204030204" pitchFamily="34" charset="0"/>
              </a:rPr>
              <a:t>↓ oxidării AGL→ ↑ VLDL și Chylomicron</a:t>
            </a:r>
            <a:endParaRPr lang="ro-MD" dirty="0" smtClean="0"/>
          </a:p>
        </p:txBody>
      </p:sp>
      <p:sp>
        <p:nvSpPr>
          <p:cNvPr id="9" name="TextBox 8"/>
          <p:cNvSpPr txBox="1"/>
          <p:nvPr/>
        </p:nvSpPr>
        <p:spPr>
          <a:xfrm>
            <a:off x="8824289" y="5542373"/>
            <a:ext cx="2872409" cy="923330"/>
          </a:xfrm>
          <a:prstGeom prst="rect">
            <a:avLst/>
          </a:prstGeom>
          <a:noFill/>
          <a:ln w="28575">
            <a:solidFill>
              <a:schemeClr val="accent5">
                <a:lumMod val="50000"/>
              </a:schemeClr>
            </a:solidFill>
          </a:ln>
        </p:spPr>
        <p:txBody>
          <a:bodyPr wrap="square" rtlCol="0">
            <a:spAutoFit/>
          </a:bodyPr>
          <a:lstStyle/>
          <a:p>
            <a:r>
              <a:rPr lang="ro-MD" b="1" dirty="0" smtClean="0"/>
              <a:t>4. HT- </a:t>
            </a:r>
            <a:r>
              <a:rPr lang="ro-MD" dirty="0" smtClean="0"/>
              <a:t>expresia LDLR</a:t>
            </a:r>
          </a:p>
          <a:p>
            <a:r>
              <a:rPr lang="ro-MD" b="1" dirty="0" smtClean="0"/>
              <a:t>Hipotiroidie:</a:t>
            </a:r>
          </a:p>
          <a:p>
            <a:r>
              <a:rPr lang="ro-MD" dirty="0" smtClean="0">
                <a:latin typeface="Calibri" panose="020F0502020204030204" pitchFamily="34" charset="0"/>
                <a:ea typeface="Calibri" panose="020F0502020204030204" pitchFamily="34" charset="0"/>
                <a:cs typeface="Calibri" panose="020F0502020204030204" pitchFamily="34" charset="0"/>
              </a:rPr>
              <a:t>↓ LDLR și ↓ clearance LDL </a:t>
            </a:r>
            <a:endParaRPr lang="ro-MD" dirty="0" smtClean="0"/>
          </a:p>
        </p:txBody>
      </p:sp>
      <p:sp>
        <p:nvSpPr>
          <p:cNvPr id="10" name="Овал 9"/>
          <p:cNvSpPr/>
          <p:nvPr/>
        </p:nvSpPr>
        <p:spPr>
          <a:xfrm>
            <a:off x="3034514" y="2847535"/>
            <a:ext cx="1933996" cy="9328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Овал 10"/>
          <p:cNvSpPr/>
          <p:nvPr/>
        </p:nvSpPr>
        <p:spPr>
          <a:xfrm>
            <a:off x="160492" y="4450945"/>
            <a:ext cx="1933996" cy="9328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Овал 11"/>
          <p:cNvSpPr/>
          <p:nvPr/>
        </p:nvSpPr>
        <p:spPr>
          <a:xfrm>
            <a:off x="5806158" y="2562889"/>
            <a:ext cx="1933996" cy="9328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Овал 12"/>
          <p:cNvSpPr/>
          <p:nvPr/>
        </p:nvSpPr>
        <p:spPr>
          <a:xfrm>
            <a:off x="2868553" y="1715511"/>
            <a:ext cx="2173177" cy="10614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Скругленный прямоугольник 13"/>
          <p:cNvSpPr/>
          <p:nvPr/>
        </p:nvSpPr>
        <p:spPr>
          <a:xfrm>
            <a:off x="160492" y="5381630"/>
            <a:ext cx="11597307" cy="1249987"/>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3200" b="1" dirty="0" smtClean="0">
                <a:solidFill>
                  <a:srgbClr val="FF0000"/>
                </a:solidFill>
              </a:rPr>
              <a:t>Hipotiroidie- inhibă sinteza Col, </a:t>
            </a:r>
            <a:r>
              <a:rPr lang="ro-MD" sz="3200" b="1" dirty="0">
                <a:solidFill>
                  <a:srgbClr val="FF0000"/>
                </a:solidFill>
                <a:ea typeface="Calibri" panose="020F0502020204030204" pitchFamily="34" charset="0"/>
                <a:cs typeface="Calibri" panose="020F0502020204030204" pitchFamily="34" charset="0"/>
              </a:rPr>
              <a:t>↑absorbția </a:t>
            </a:r>
            <a:r>
              <a:rPr lang="ro-MD" sz="3200" b="1" dirty="0" smtClean="0">
                <a:solidFill>
                  <a:srgbClr val="FF0000"/>
                </a:solidFill>
                <a:ea typeface="Calibri" panose="020F0502020204030204" pitchFamily="34" charset="0"/>
                <a:cs typeface="Calibri" panose="020F0502020204030204" pitchFamily="34" charset="0"/>
              </a:rPr>
              <a:t>Col și ↓ catabolism </a:t>
            </a:r>
            <a:r>
              <a:rPr lang="ro-MD" sz="3200" b="1" dirty="0" smtClean="0">
                <a:solidFill>
                  <a:srgbClr val="FF0000"/>
                </a:solidFill>
              </a:rPr>
              <a:t> </a:t>
            </a:r>
            <a:endParaRPr lang="en-US" sz="3200" b="1" dirty="0">
              <a:solidFill>
                <a:srgbClr val="FF0000"/>
              </a:solidFill>
            </a:endParaRPr>
          </a:p>
        </p:txBody>
      </p:sp>
      <p:sp>
        <p:nvSpPr>
          <p:cNvPr id="15" name="Прямоугольник 14"/>
          <p:cNvSpPr/>
          <p:nvPr/>
        </p:nvSpPr>
        <p:spPr>
          <a:xfrm>
            <a:off x="0" y="6624261"/>
            <a:ext cx="9044609" cy="276999"/>
          </a:xfrm>
          <a:prstGeom prst="rect">
            <a:avLst/>
          </a:prstGeom>
        </p:spPr>
        <p:txBody>
          <a:bodyPr wrap="square">
            <a:spAutoFit/>
          </a:bodyPr>
          <a:lstStyle/>
          <a:p>
            <a:r>
              <a:rPr lang="en-US" sz="1200" dirty="0"/>
              <a:t>Update on dyslipidemia in hypothyroidism: the mechanism of dyslipidemia in hypothyroidism, </a:t>
            </a:r>
            <a:r>
              <a:rPr lang="en-US" sz="1200" dirty="0" err="1"/>
              <a:t>Huixing</a:t>
            </a:r>
            <a:r>
              <a:rPr lang="en-US" sz="1200" dirty="0"/>
              <a:t> Liu and </a:t>
            </a:r>
            <a:r>
              <a:rPr lang="en-US" sz="1200" dirty="0" err="1"/>
              <a:t>Daoquan</a:t>
            </a:r>
            <a:r>
              <a:rPr lang="en-US" sz="1200" dirty="0"/>
              <a:t> Peng, 2022</a:t>
            </a:r>
          </a:p>
        </p:txBody>
      </p:sp>
    </p:spTree>
    <p:extLst>
      <p:ext uri="{BB962C8B-B14F-4D97-AF65-F5344CB8AC3E}">
        <p14:creationId xmlns:p14="http://schemas.microsoft.com/office/powerpoint/2010/main" val="402706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5" name="Скругленный прямоугольник 4"/>
          <p:cNvSpPr/>
          <p:nvPr/>
        </p:nvSpPr>
        <p:spPr>
          <a:xfrm>
            <a:off x="631178" y="217860"/>
            <a:ext cx="9541855" cy="7612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800" b="1" dirty="0" smtClean="0">
                <a:solidFill>
                  <a:srgbClr val="002060"/>
                </a:solidFill>
              </a:rPr>
              <a:t>Mecanism de acțiune- metabolism Tg</a:t>
            </a:r>
            <a:endParaRPr lang="en-US" sz="2800" dirty="0"/>
          </a:p>
        </p:txBody>
      </p:sp>
      <p:pic>
        <p:nvPicPr>
          <p:cNvPr id="3" name="Рисунок 2"/>
          <p:cNvPicPr>
            <a:picLocks noChangeAspect="1"/>
          </p:cNvPicPr>
          <p:nvPr/>
        </p:nvPicPr>
        <p:blipFill rotWithShape="1">
          <a:blip r:embed="rId3"/>
          <a:srcRect l="2756" t="4273" r="2239" b="5288"/>
          <a:stretch/>
        </p:blipFill>
        <p:spPr>
          <a:xfrm>
            <a:off x="506550" y="1185131"/>
            <a:ext cx="8095283" cy="5304621"/>
          </a:xfrm>
          <a:prstGeom prst="rect">
            <a:avLst/>
          </a:prstGeom>
        </p:spPr>
      </p:pic>
      <p:sp>
        <p:nvSpPr>
          <p:cNvPr id="6" name="Овал 5"/>
          <p:cNvSpPr/>
          <p:nvPr/>
        </p:nvSpPr>
        <p:spPr>
          <a:xfrm>
            <a:off x="3374379" y="2435703"/>
            <a:ext cx="1739788" cy="114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Овал 6"/>
          <p:cNvSpPr/>
          <p:nvPr/>
        </p:nvSpPr>
        <p:spPr>
          <a:xfrm>
            <a:off x="890124" y="2686555"/>
            <a:ext cx="1238081" cy="10614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243638" y="5518335"/>
            <a:ext cx="5057522" cy="830997"/>
          </a:xfrm>
          <a:prstGeom prst="rect">
            <a:avLst/>
          </a:prstGeom>
          <a:noFill/>
          <a:ln w="38100">
            <a:solidFill>
              <a:srgbClr val="C00000"/>
            </a:solidFill>
          </a:ln>
        </p:spPr>
        <p:txBody>
          <a:bodyPr wrap="square" rtlCol="0">
            <a:spAutoFit/>
          </a:bodyPr>
          <a:lstStyle/>
          <a:p>
            <a:r>
              <a:rPr lang="ro-MD" sz="2400" dirty="0" smtClean="0"/>
              <a:t>ANGTPTL3 și ANGPTL8- </a:t>
            </a:r>
          </a:p>
          <a:p>
            <a:r>
              <a:rPr lang="ro-MD" sz="2400" dirty="0" smtClean="0"/>
              <a:t>acționează sinergic – liza LPL </a:t>
            </a:r>
            <a:r>
              <a:rPr lang="ro-MD" sz="2400" dirty="0" smtClean="0">
                <a:ea typeface="Calibri" panose="020F0502020204030204" pitchFamily="34" charset="0"/>
                <a:cs typeface="Calibri" panose="020F0502020204030204" pitchFamily="34" charset="0"/>
              </a:rPr>
              <a:t>→ ↑ Tg</a:t>
            </a:r>
            <a:endParaRPr lang="en-US" sz="2400" dirty="0"/>
          </a:p>
        </p:txBody>
      </p:sp>
      <p:sp>
        <p:nvSpPr>
          <p:cNvPr id="9" name="TextBox 8"/>
          <p:cNvSpPr txBox="1"/>
          <p:nvPr/>
        </p:nvSpPr>
        <p:spPr>
          <a:xfrm>
            <a:off x="7614604" y="4505624"/>
            <a:ext cx="3099250" cy="461665"/>
          </a:xfrm>
          <a:prstGeom prst="rect">
            <a:avLst/>
          </a:prstGeom>
          <a:noFill/>
          <a:ln w="38100">
            <a:solidFill>
              <a:schemeClr val="accent6">
                <a:lumMod val="75000"/>
              </a:schemeClr>
            </a:solidFill>
          </a:ln>
        </p:spPr>
        <p:txBody>
          <a:bodyPr wrap="square" rtlCol="0">
            <a:spAutoFit/>
          </a:bodyPr>
          <a:lstStyle/>
          <a:p>
            <a:r>
              <a:rPr lang="en-US" sz="2400" dirty="0" smtClean="0">
                <a:latin typeface="Calibri" panose="020F0502020204030204" pitchFamily="34" charset="0"/>
                <a:ea typeface="Calibri" panose="020F0502020204030204" pitchFamily="34" charset="0"/>
                <a:cs typeface="Calibri" panose="020F0502020204030204" pitchFamily="34" charset="0"/>
              </a:rPr>
              <a:t>↓</a:t>
            </a:r>
            <a:r>
              <a:rPr lang="ro-MD" sz="2400" dirty="0" smtClean="0">
                <a:latin typeface="Calibri" panose="020F0502020204030204" pitchFamily="34" charset="0"/>
                <a:ea typeface="Calibri" panose="020F0502020204030204" pitchFamily="34" charset="0"/>
                <a:cs typeface="Calibri" panose="020F0502020204030204" pitchFamily="34" charset="0"/>
              </a:rPr>
              <a:t> FGF21- ↓</a:t>
            </a:r>
            <a:r>
              <a:rPr lang="el-GR" sz="2400" dirty="0" smtClean="0">
                <a:latin typeface="Calibri" panose="020F0502020204030204" pitchFamily="34" charset="0"/>
                <a:ea typeface="Calibri" panose="020F0502020204030204" pitchFamily="34" charset="0"/>
                <a:cs typeface="Calibri" panose="020F0502020204030204" pitchFamily="34" charset="0"/>
              </a:rPr>
              <a:t>β</a:t>
            </a:r>
            <a:r>
              <a:rPr lang="ro-MD" sz="2400" dirty="0" smtClean="0">
                <a:latin typeface="Calibri" panose="020F0502020204030204" pitchFamily="34" charset="0"/>
                <a:ea typeface="Calibri" panose="020F0502020204030204" pitchFamily="34" charset="0"/>
                <a:cs typeface="Calibri" panose="020F0502020204030204" pitchFamily="34" charset="0"/>
              </a:rPr>
              <a:t> oxidare</a:t>
            </a:r>
            <a:endParaRPr lang="en-US" sz="2400" dirty="0"/>
          </a:p>
        </p:txBody>
      </p:sp>
      <p:sp>
        <p:nvSpPr>
          <p:cNvPr id="10" name="Овал 9"/>
          <p:cNvSpPr/>
          <p:nvPr/>
        </p:nvSpPr>
        <p:spPr>
          <a:xfrm>
            <a:off x="5288818" y="2686555"/>
            <a:ext cx="1739788" cy="114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12"/>
          <p:cNvSpPr/>
          <p:nvPr/>
        </p:nvSpPr>
        <p:spPr>
          <a:xfrm>
            <a:off x="0" y="6569296"/>
            <a:ext cx="12129961" cy="276999"/>
          </a:xfrm>
          <a:prstGeom prst="rect">
            <a:avLst/>
          </a:prstGeom>
        </p:spPr>
        <p:txBody>
          <a:bodyPr wrap="square">
            <a:spAutoFit/>
          </a:bodyPr>
          <a:lstStyle/>
          <a:p>
            <a:r>
              <a:rPr lang="en-US" sz="1200" dirty="0"/>
              <a:t>Update on dyslipidemia in hypothyroidism: the mechanism of dyslipidemia in hypothyroidism, </a:t>
            </a:r>
            <a:r>
              <a:rPr lang="en-US" sz="1200" dirty="0" err="1"/>
              <a:t>Huixing</a:t>
            </a:r>
            <a:r>
              <a:rPr lang="en-US" sz="1200" dirty="0"/>
              <a:t> Liu and </a:t>
            </a:r>
            <a:r>
              <a:rPr lang="en-US" sz="1200" dirty="0" err="1"/>
              <a:t>Daoquan</a:t>
            </a:r>
            <a:r>
              <a:rPr lang="en-US" sz="1200" dirty="0"/>
              <a:t> </a:t>
            </a:r>
            <a:r>
              <a:rPr lang="en-US" sz="1200" dirty="0" smtClean="0"/>
              <a:t>Peng, 2022</a:t>
            </a:r>
            <a:endParaRPr lang="en-US" sz="1200" dirty="0"/>
          </a:p>
        </p:txBody>
      </p:sp>
    </p:spTree>
    <p:extLst>
      <p:ext uri="{BB962C8B-B14F-4D97-AF65-F5344CB8AC3E}">
        <p14:creationId xmlns:p14="http://schemas.microsoft.com/office/powerpoint/2010/main" val="277732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pic>
        <p:nvPicPr>
          <p:cNvPr id="3" name="Рисунок 2"/>
          <p:cNvPicPr>
            <a:picLocks noChangeAspect="1"/>
          </p:cNvPicPr>
          <p:nvPr/>
        </p:nvPicPr>
        <p:blipFill rotWithShape="1">
          <a:blip r:embed="rId3"/>
          <a:srcRect l="7128" t="24653" r="6291" b="7353"/>
          <a:stretch/>
        </p:blipFill>
        <p:spPr>
          <a:xfrm>
            <a:off x="768739" y="1138602"/>
            <a:ext cx="6926783" cy="5243639"/>
          </a:xfrm>
          <a:prstGeom prst="rect">
            <a:avLst/>
          </a:prstGeom>
        </p:spPr>
      </p:pic>
      <p:sp>
        <p:nvSpPr>
          <p:cNvPr id="4" name="Скругленный прямоугольник 3"/>
          <p:cNvSpPr/>
          <p:nvPr/>
        </p:nvSpPr>
        <p:spPr>
          <a:xfrm>
            <a:off x="631178" y="238461"/>
            <a:ext cx="9541855" cy="7612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rPr>
              <a:t>Tg</a:t>
            </a:r>
            <a:r>
              <a:rPr lang="en-US" sz="2800" b="1" dirty="0" smtClean="0">
                <a:solidFill>
                  <a:srgbClr val="002060"/>
                </a:solidFill>
              </a:rPr>
              <a:t>- </a:t>
            </a:r>
            <a:r>
              <a:rPr lang="en-US" sz="2800" b="1" dirty="0" err="1" smtClean="0">
                <a:solidFill>
                  <a:srgbClr val="002060"/>
                </a:solidFill>
              </a:rPr>
              <a:t>Ateroscleroz</a:t>
            </a:r>
            <a:r>
              <a:rPr lang="ro-MD" sz="2800" b="1" dirty="0" smtClean="0">
                <a:solidFill>
                  <a:srgbClr val="002060"/>
                </a:solidFill>
              </a:rPr>
              <a:t>ă</a:t>
            </a:r>
            <a:endParaRPr lang="en-US" sz="2800" dirty="0"/>
          </a:p>
        </p:txBody>
      </p:sp>
      <p:sp>
        <p:nvSpPr>
          <p:cNvPr id="5" name="TextBox 4"/>
          <p:cNvSpPr txBox="1"/>
          <p:nvPr/>
        </p:nvSpPr>
        <p:spPr>
          <a:xfrm>
            <a:off x="768742" y="3777903"/>
            <a:ext cx="1165253" cy="523220"/>
          </a:xfrm>
          <a:prstGeom prst="rect">
            <a:avLst/>
          </a:prstGeom>
          <a:noFill/>
        </p:spPr>
        <p:txBody>
          <a:bodyPr wrap="square" rtlCol="0">
            <a:spAutoFit/>
          </a:bodyPr>
          <a:lstStyle/>
          <a:p>
            <a:r>
              <a:rPr lang="en-US" sz="28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ro-MD" sz="28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LDL </a:t>
            </a:r>
            <a:endParaRPr lang="en-US" sz="2800" b="1" dirty="0">
              <a:solidFill>
                <a:srgbClr val="002060"/>
              </a:solidFill>
            </a:endParaRPr>
          </a:p>
        </p:txBody>
      </p:sp>
      <p:sp>
        <p:nvSpPr>
          <p:cNvPr id="6" name="TextBox 5"/>
          <p:cNvSpPr txBox="1"/>
          <p:nvPr/>
        </p:nvSpPr>
        <p:spPr>
          <a:xfrm>
            <a:off x="3300957" y="4336047"/>
            <a:ext cx="1878701" cy="707886"/>
          </a:xfrm>
          <a:prstGeom prst="rect">
            <a:avLst/>
          </a:prstGeom>
          <a:noFill/>
        </p:spPr>
        <p:txBody>
          <a:bodyPr wrap="square" rtlCol="0">
            <a:spAutoFit/>
          </a:bodyPr>
          <a:lstStyle/>
          <a:p>
            <a:r>
              <a:rPr lang="en-US" sz="20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ro-MD" sz="20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Tg/Tg-rich lipoprotein </a:t>
            </a:r>
            <a:endParaRPr lang="en-US" sz="2000" b="1" dirty="0">
              <a:solidFill>
                <a:srgbClr val="002060"/>
              </a:solidFill>
            </a:endParaRPr>
          </a:p>
        </p:txBody>
      </p:sp>
      <p:sp>
        <p:nvSpPr>
          <p:cNvPr id="7" name="TextBox 6"/>
          <p:cNvSpPr txBox="1"/>
          <p:nvPr/>
        </p:nvSpPr>
        <p:spPr>
          <a:xfrm>
            <a:off x="832391" y="4622189"/>
            <a:ext cx="2504771" cy="646331"/>
          </a:xfrm>
          <a:prstGeom prst="rect">
            <a:avLst/>
          </a:prstGeom>
          <a:noFill/>
        </p:spPr>
        <p:txBody>
          <a:bodyPr wrap="square" rtlCol="0">
            <a:spAutoFit/>
          </a:bodyPr>
          <a:lstStyle/>
          <a:p>
            <a:r>
              <a:rPr lang="en-US"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ro-MD"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RLPs-</a:t>
            </a:r>
          </a:p>
          <a:p>
            <a:r>
              <a:rPr lang="ro-MD" b="1" dirty="0">
                <a:solidFill>
                  <a:srgbClr val="002060"/>
                </a:solidFill>
                <a:latin typeface="Calibri" panose="020F0502020204030204" pitchFamily="34" charset="0"/>
                <a:ea typeface="Calibri" panose="020F0502020204030204" pitchFamily="34" charset="0"/>
                <a:cs typeface="Calibri" panose="020F0502020204030204" pitchFamily="34" charset="0"/>
              </a:rPr>
              <a:t>r</a:t>
            </a:r>
            <a:r>
              <a:rPr lang="ro-MD"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emnant lipoproteins </a:t>
            </a:r>
            <a:endParaRPr lang="en-US" b="1" dirty="0">
              <a:solidFill>
                <a:srgbClr val="002060"/>
              </a:solidFill>
            </a:endParaRPr>
          </a:p>
        </p:txBody>
      </p:sp>
      <p:sp>
        <p:nvSpPr>
          <p:cNvPr id="8" name="TextBox 7"/>
          <p:cNvSpPr txBox="1"/>
          <p:nvPr/>
        </p:nvSpPr>
        <p:spPr>
          <a:xfrm>
            <a:off x="2075453" y="4228325"/>
            <a:ext cx="1097296" cy="461665"/>
          </a:xfrm>
          <a:prstGeom prst="rect">
            <a:avLst/>
          </a:prstGeom>
          <a:noFill/>
        </p:spPr>
        <p:txBody>
          <a:bodyPr wrap="square" rtlCol="0">
            <a:spAutoFit/>
          </a:bodyPr>
          <a:lstStyle/>
          <a:p>
            <a:r>
              <a:rPr lang="en-US" sz="24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ro-MD" sz="24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HDL</a:t>
            </a:r>
            <a:r>
              <a:rPr lang="ro-MD" sz="2400" b="1" dirty="0" smtClean="0">
                <a:latin typeface="Calibri" panose="020F0502020204030204" pitchFamily="34" charset="0"/>
                <a:ea typeface="Calibri" panose="020F0502020204030204" pitchFamily="34" charset="0"/>
                <a:cs typeface="Calibri" panose="020F0502020204030204" pitchFamily="34" charset="0"/>
              </a:rPr>
              <a:t> </a:t>
            </a:r>
            <a:endParaRPr lang="en-US" sz="2400" b="1" dirty="0"/>
          </a:p>
        </p:txBody>
      </p:sp>
      <p:sp>
        <p:nvSpPr>
          <p:cNvPr id="9" name="Правая фигурная скобка 8"/>
          <p:cNvSpPr/>
          <p:nvPr/>
        </p:nvSpPr>
        <p:spPr>
          <a:xfrm rot="5152211">
            <a:off x="2051908" y="3613684"/>
            <a:ext cx="1406856" cy="388195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609281" y="6295430"/>
            <a:ext cx="3050697" cy="461665"/>
          </a:xfrm>
          <a:prstGeom prst="rect">
            <a:avLst/>
          </a:prstGeom>
          <a:noFill/>
        </p:spPr>
        <p:txBody>
          <a:bodyPr wrap="square" rtlCol="0">
            <a:spAutoFit/>
          </a:bodyPr>
          <a:lstStyle/>
          <a:p>
            <a:r>
              <a:rPr lang="ro-MD" sz="2400" b="1" dirty="0" smtClean="0"/>
              <a:t>Complex aterogenic </a:t>
            </a:r>
            <a:endParaRPr lang="en-US" sz="2400" b="1" dirty="0"/>
          </a:p>
        </p:txBody>
      </p:sp>
      <p:sp>
        <p:nvSpPr>
          <p:cNvPr id="12" name="Выгнутая влево стрелка 11"/>
          <p:cNvSpPr/>
          <p:nvPr/>
        </p:nvSpPr>
        <p:spPr>
          <a:xfrm rot="13933556">
            <a:off x="5376839" y="5381426"/>
            <a:ext cx="763350" cy="1632580"/>
          </a:xfrm>
          <a:prstGeom prst="curved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3" name="TextBox 12"/>
          <p:cNvSpPr txBox="1"/>
          <p:nvPr/>
        </p:nvSpPr>
        <p:spPr>
          <a:xfrm>
            <a:off x="8051575" y="1693370"/>
            <a:ext cx="3333919" cy="1477328"/>
          </a:xfrm>
          <a:prstGeom prst="rect">
            <a:avLst/>
          </a:prstGeom>
          <a:noFill/>
          <a:ln w="28575">
            <a:solidFill>
              <a:schemeClr val="tx1"/>
            </a:solidFill>
          </a:ln>
        </p:spPr>
        <p:txBody>
          <a:bodyPr wrap="square" rtlCol="0">
            <a:spAutoFit/>
          </a:bodyPr>
          <a:lstStyle/>
          <a:p>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ro-MD"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ro-MD"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RLPs:</a:t>
            </a:r>
          </a:p>
          <a:p>
            <a:pPr marL="285750" indent="-285750">
              <a:buFont typeface="Arial" panose="020B0604020202020204" pitchFamily="34" charset="0"/>
              <a:buChar char="•"/>
            </a:pPr>
            <a:r>
              <a:rPr lang="ro-MD" b="1" dirty="0" smtClean="0">
                <a:latin typeface="Calibri" panose="020F0502020204030204" pitchFamily="34" charset="0"/>
                <a:ea typeface="Calibri" panose="020F0502020204030204" pitchFamily="34" charset="0"/>
                <a:cs typeface="Calibri" panose="020F0502020204030204" pitchFamily="34" charset="0"/>
              </a:rPr>
              <a:t>depozitare Col la nivelul  intimei vasculare</a:t>
            </a:r>
          </a:p>
          <a:p>
            <a:pPr marL="285750" indent="-285750">
              <a:buFont typeface="Arial" panose="020B0604020202020204" pitchFamily="34" charset="0"/>
              <a:buChar char="•"/>
            </a:pPr>
            <a:r>
              <a:rPr lang="ro-MD" b="1" dirty="0" smtClean="0">
                <a:latin typeface="Calibri" panose="020F0502020204030204" pitchFamily="34" charset="0"/>
                <a:ea typeface="Calibri" panose="020F0502020204030204" pitchFamily="34" charset="0"/>
                <a:cs typeface="Calibri" panose="020F0502020204030204" pitchFamily="34" charset="0"/>
              </a:rPr>
              <a:t>activare  proinflamatorie</a:t>
            </a:r>
          </a:p>
          <a:p>
            <a:pPr marL="285750" indent="-285750">
              <a:buFont typeface="Arial" panose="020B0604020202020204" pitchFamily="34" charset="0"/>
              <a:buChar char="•"/>
            </a:pPr>
            <a:r>
              <a:rPr lang="ro-MD" b="1" dirty="0">
                <a:latin typeface="Calibri" panose="020F0502020204030204" pitchFamily="34" charset="0"/>
                <a:ea typeface="Calibri" panose="020F0502020204030204" pitchFamily="34" charset="0"/>
                <a:cs typeface="Calibri" panose="020F0502020204030204" pitchFamily="34" charset="0"/>
              </a:rPr>
              <a:t>a</a:t>
            </a:r>
            <a:r>
              <a:rPr lang="ro-MD" b="1" dirty="0" smtClean="0">
                <a:latin typeface="Calibri" panose="020F0502020204030204" pitchFamily="34" charset="0"/>
                <a:ea typeface="Calibri" panose="020F0502020204030204" pitchFamily="34" charset="0"/>
                <a:cs typeface="Calibri" panose="020F0502020204030204" pitchFamily="34" charset="0"/>
              </a:rPr>
              <a:t>ctivare procoagulantă</a:t>
            </a:r>
            <a:endParaRPr lang="ro-MD" b="1"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p:cNvSpPr txBox="1"/>
          <p:nvPr/>
        </p:nvSpPr>
        <p:spPr>
          <a:xfrm>
            <a:off x="8051576" y="3374379"/>
            <a:ext cx="3333918" cy="2246769"/>
          </a:xfrm>
          <a:prstGeom prst="rect">
            <a:avLst/>
          </a:prstGeom>
          <a:noFill/>
          <a:ln w="28575">
            <a:solidFill>
              <a:schemeClr val="tx1"/>
            </a:solidFill>
          </a:ln>
        </p:spPr>
        <p:txBody>
          <a:bodyPr wrap="square" rtlCol="0">
            <a:spAutoFit/>
          </a:bodyPr>
          <a:lstStyle/>
          <a:p>
            <a:r>
              <a:rPr lang="ro-MD" sz="2000" b="1" dirty="0" smtClean="0"/>
              <a:t>Hiperlipidemia postprandiala- predictor aterogen</a:t>
            </a:r>
          </a:p>
          <a:p>
            <a:r>
              <a:rPr lang="ro-MD" sz="2000" dirty="0" smtClean="0">
                <a:ea typeface="Calibri" panose="020F0502020204030204" pitchFamily="34" charset="0"/>
                <a:cs typeface="Calibri" panose="020F0502020204030204" pitchFamily="34" charset="0"/>
              </a:rPr>
              <a:t>↑</a:t>
            </a:r>
            <a:r>
              <a:rPr lang="ro-MD" sz="2000" dirty="0" smtClean="0"/>
              <a:t>Tg postprandial- 80% la HipoT comparativ cu Eutiroidie</a:t>
            </a:r>
          </a:p>
          <a:p>
            <a:r>
              <a:rPr lang="ro-MD" sz="2000" dirty="0" smtClean="0"/>
              <a:t>TSH </a:t>
            </a:r>
            <a:r>
              <a:rPr lang="en-US" sz="2000" dirty="0" smtClean="0"/>
              <a:t>&gt; 5 </a:t>
            </a:r>
            <a:r>
              <a:rPr lang="en-US" sz="2000" dirty="0" err="1" smtClean="0"/>
              <a:t>mIU</a:t>
            </a:r>
            <a:r>
              <a:rPr lang="en-US" sz="2000" dirty="0" smtClean="0"/>
              <a:t>/L – </a:t>
            </a:r>
            <a:r>
              <a:rPr lang="en-US" sz="2000" dirty="0" err="1" smtClean="0"/>
              <a:t>risc</a:t>
            </a:r>
            <a:r>
              <a:rPr lang="en-US" sz="2000" dirty="0" smtClean="0"/>
              <a:t> </a:t>
            </a:r>
            <a:r>
              <a:rPr lang="en-US" sz="2000" dirty="0" smtClean="0">
                <a:ea typeface="Calibri" panose="020F0502020204030204" pitchFamily="34" charset="0"/>
                <a:cs typeface="Calibri" panose="020F0502020204030204" pitchFamily="34" charset="0"/>
              </a:rPr>
              <a:t>↑ 7 </a:t>
            </a:r>
            <a:r>
              <a:rPr lang="en-US" sz="2000" dirty="0" err="1" smtClean="0">
                <a:ea typeface="Calibri" panose="020F0502020204030204" pitchFamily="34" charset="0"/>
                <a:cs typeface="Calibri" panose="020F0502020204030204" pitchFamily="34" charset="0"/>
              </a:rPr>
              <a:t>HiperTg</a:t>
            </a:r>
            <a:r>
              <a:rPr lang="en-US" sz="2000" dirty="0" smtClean="0">
                <a:ea typeface="Calibri" panose="020F0502020204030204" pitchFamily="34" charset="0"/>
                <a:cs typeface="Calibri" panose="020F0502020204030204" pitchFamily="34" charset="0"/>
              </a:rPr>
              <a:t> postprandial</a:t>
            </a:r>
            <a:r>
              <a:rPr lang="ro-MD" sz="2000" dirty="0" smtClean="0">
                <a:ea typeface="Calibri" panose="020F0502020204030204" pitchFamily="34" charset="0"/>
                <a:cs typeface="Calibri" panose="020F0502020204030204" pitchFamily="34" charset="0"/>
              </a:rPr>
              <a:t>ă</a:t>
            </a:r>
            <a:endParaRPr lang="ro-MD" sz="2000" dirty="0" smtClean="0"/>
          </a:p>
        </p:txBody>
      </p:sp>
      <p:sp>
        <p:nvSpPr>
          <p:cNvPr id="16" name="TextBox 15"/>
          <p:cNvSpPr txBox="1"/>
          <p:nvPr/>
        </p:nvSpPr>
        <p:spPr>
          <a:xfrm>
            <a:off x="0" y="6620971"/>
            <a:ext cx="10212149" cy="276999"/>
          </a:xfrm>
          <a:prstGeom prst="rect">
            <a:avLst/>
          </a:prstGeom>
          <a:noFill/>
        </p:spPr>
        <p:txBody>
          <a:bodyPr wrap="square" rtlCol="0">
            <a:spAutoFit/>
          </a:bodyPr>
          <a:lstStyle/>
          <a:p>
            <a:r>
              <a:rPr lang="en-US" sz="1200" dirty="0"/>
              <a:t>A Renewed Focus on the Association Between Thyroid Hormones and Lipid </a:t>
            </a:r>
            <a:r>
              <a:rPr lang="en-US" sz="1200" dirty="0" smtClean="0"/>
              <a:t>Metabolism, </a:t>
            </a:r>
            <a:r>
              <a:rPr lang="en-US" sz="1200" dirty="0"/>
              <a:t>Front. </a:t>
            </a:r>
            <a:r>
              <a:rPr lang="en-US" sz="1200" dirty="0" err="1"/>
              <a:t>Endocrinol</a:t>
            </a:r>
            <a:r>
              <a:rPr lang="en-US" sz="1200" dirty="0"/>
              <a:t>., 03 September 2018</a:t>
            </a:r>
          </a:p>
        </p:txBody>
      </p:sp>
      <p:sp>
        <p:nvSpPr>
          <p:cNvPr id="17" name="Rectangle 1"/>
          <p:cNvSpPr>
            <a:spLocks noChangeArrowheads="1"/>
          </p:cNvSpPr>
          <p:nvPr/>
        </p:nvSpPr>
        <p:spPr bwMode="auto">
          <a:xfrm>
            <a:off x="0" y="0"/>
            <a:ext cx="12192000" cy="0"/>
          </a:xfrm>
          <a:prstGeom prst="rect">
            <a:avLst/>
          </a:prstGeom>
          <a:solidFill>
            <a:srgbClr val="F7F7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5078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1DB5C3"/>
                </a:solidFill>
                <a:effectLst/>
                <a:latin typeface="MuseoSans"/>
                <a:hlinkClick r:id="rId4"/>
              </a:rPr>
              <a:t>Leonidas H. Duntas</a:t>
            </a:r>
            <a:r>
              <a:rPr kumimoji="0" lang="en-US" altLang="en-US" sz="700" b="0" i="0" u="none" strike="noStrike" cap="none" normalizeH="0" baseline="30000" smtClean="0">
                <a:ln>
                  <a:noFill/>
                </a:ln>
                <a:solidFill>
                  <a:srgbClr val="282828"/>
                </a:solidFill>
                <a:effectLst/>
                <a:latin typeface="MuseoSans"/>
              </a:rPr>
              <a:t>1*</a:t>
            </a:r>
            <a:r>
              <a:rPr kumimoji="0" lang="en-US" altLang="en-US" sz="1000" b="0" i="0" u="none" strike="noStrike" cap="none" normalizeH="0" baseline="0" smtClean="0">
                <a:ln>
                  <a:noFill/>
                </a:ln>
                <a:solidFill>
                  <a:srgbClr val="282828"/>
                </a:solidFill>
                <a:effectLst/>
                <a:latin typeface="MuseoSans"/>
              </a:rPr>
              <a:t> and </a:t>
            </a:r>
            <a:r>
              <a:rPr kumimoji="0" lang="en-US" altLang="en-US" sz="1000" b="0" i="0" u="none" strike="noStrike" cap="none" normalizeH="0" baseline="0" smtClean="0">
                <a:ln>
                  <a:noFill/>
                </a:ln>
                <a:solidFill>
                  <a:srgbClr val="282828"/>
                </a:solidFill>
                <a:effectLst/>
                <a:latin typeface="MuseoSans"/>
                <a:hlinkClick r:id="rId5"/>
              </a:rPr>
              <a:t>  </a:t>
            </a:r>
            <a:r>
              <a:rPr kumimoji="0" lang="en-US" altLang="en-US" sz="1400" b="0" i="0" u="none" strike="noStrike" cap="none" normalizeH="0" baseline="0" smtClean="0">
                <a:ln>
                  <a:noFill/>
                </a:ln>
                <a:solidFill>
                  <a:srgbClr val="282828"/>
                </a:solidFill>
                <a:effectLst/>
                <a:latin typeface="MuseoSans"/>
              </a:rPr>
              <a:t> </a:t>
            </a:r>
            <a:r>
              <a:rPr kumimoji="0" lang="en-US" altLang="en-US" sz="1000" b="0" i="0" u="none" strike="noStrike" cap="none" normalizeH="0" baseline="0" smtClean="0">
                <a:ln>
                  <a:noFill/>
                </a:ln>
                <a:solidFill>
                  <a:srgbClr val="282828"/>
                </a:solidFill>
                <a:effectLst/>
                <a:latin typeface="MuseoSans"/>
              </a:rPr>
              <a:t>     Ga</a:t>
            </a:r>
            <a:r>
              <a:rPr kumimoji="0" lang="en-US" altLang="en-US" sz="1000" b="0" i="0" u="none" strike="noStrike" cap="none" normalizeH="0" baseline="0" smtClean="0">
                <a:ln>
                  <a:noFill/>
                </a:ln>
                <a:solidFill>
                  <a:srgbClr val="282828"/>
                </a:solidFill>
                <a:effectLst/>
                <a:latin typeface="MuseoSans"/>
                <a:hlinkClick r:id="rId5"/>
              </a:rPr>
              <a:t>briela Brenta</a:t>
            </a:r>
            <a:r>
              <a:rPr kumimoji="0" lang="en-US" altLang="en-US" sz="700" b="0" i="0" u="none" strike="noStrike" cap="none" normalizeH="0" baseline="30000" smtClean="0">
                <a:ln>
                  <a:noFill/>
                </a:ln>
                <a:solidFill>
                  <a:srgbClr val="282828"/>
                </a:solidFill>
                <a:effectLst/>
                <a:latin typeface="MuseoSans"/>
              </a:rPr>
              <a:t>2</a:t>
            </a:r>
            <a:r>
              <a:rPr kumimoji="0" lang="en-US" altLang="en-US" sz="800" b="0" i="0" u="none" strike="noStrike" cap="none" normalizeH="0" baseline="0" smtClean="0">
                <a:ln>
                  <a:noFill/>
                </a:ln>
                <a:solidFill>
                  <a:schemeClr val="tx1"/>
                </a:solidFill>
                <a:effectLst/>
              </a:rPr>
              <a:t> </a:t>
            </a:r>
            <a:endParaRPr kumimoji="0" lang="en-US" altLang="en-US" sz="1000" b="0" i="0" u="none" strike="noStrike" cap="none" normalizeH="0" baseline="0" smtClean="0">
              <a:ln>
                <a:noFill/>
              </a:ln>
              <a:solidFill>
                <a:srgbClr val="282828"/>
              </a:solidFill>
              <a:effectLst/>
              <a:latin typeface="MuseoSans"/>
            </a:endParaRPr>
          </a:p>
        </p:txBody>
      </p:sp>
      <p:pic>
        <p:nvPicPr>
          <p:cNvPr id="1026" name="Picture 2" descr="https://loop.frontiersin.org/images/profile/23039/24">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4800" y="-107950"/>
            <a:ext cx="228600"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956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yroid Gland - Location - Blood Supply - TeachMeAnatomy">
            <a:extLst>
              <a:ext uri="{FF2B5EF4-FFF2-40B4-BE49-F238E27FC236}">
                <a16:creationId xmlns:a16="http://schemas.microsoft.com/office/drawing/2014/main" xmlns="" id="{6BB0E2F1-F25B-6F4B-9B65-072D23308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5" y="1247404"/>
            <a:ext cx="3870334" cy="2831543"/>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8">
            <a:extLst>
              <a:ext uri="{FF2B5EF4-FFF2-40B4-BE49-F238E27FC236}">
                <a16:creationId xmlns:a16="http://schemas.microsoft.com/office/drawing/2014/main" xmlns="" id="{B85B53AB-0DA3-3D46-8FEA-85B530C14E33}"/>
              </a:ext>
            </a:extLst>
          </p:cNvPr>
          <p:cNvSpPr txBox="1">
            <a:spLocks/>
          </p:cNvSpPr>
          <p:nvPr/>
        </p:nvSpPr>
        <p:spPr>
          <a:xfrm>
            <a:off x="838200" y="365126"/>
            <a:ext cx="10515600" cy="8375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o-RO" sz="2800" b="1" dirty="0">
                <a:solidFill>
                  <a:schemeClr val="accent2">
                    <a:lumMod val="50000"/>
                  </a:schemeClr>
                </a:solidFill>
                <a:latin typeface="Calibri" panose="020F0502020204030204" pitchFamily="34" charset="0"/>
                <a:cs typeface="Calibri" panose="020F0502020204030204" pitchFamily="34" charset="0"/>
              </a:rPr>
              <a:t>Glanda tiroidă – anatomie, embriologie </a:t>
            </a:r>
          </a:p>
        </p:txBody>
      </p:sp>
      <p:sp>
        <p:nvSpPr>
          <p:cNvPr id="2" name="Rectangle 1">
            <a:extLst>
              <a:ext uri="{FF2B5EF4-FFF2-40B4-BE49-F238E27FC236}">
                <a16:creationId xmlns:a16="http://schemas.microsoft.com/office/drawing/2014/main" xmlns="" id="{DF6DFAFF-6585-3947-9FEB-30A5EE200E28}"/>
              </a:ext>
            </a:extLst>
          </p:cNvPr>
          <p:cNvSpPr/>
          <p:nvPr/>
        </p:nvSpPr>
        <p:spPr>
          <a:xfrm>
            <a:off x="4376487" y="3750963"/>
            <a:ext cx="1157469" cy="5440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TextBox 2">
            <a:extLst>
              <a:ext uri="{FF2B5EF4-FFF2-40B4-BE49-F238E27FC236}">
                <a16:creationId xmlns:a16="http://schemas.microsoft.com/office/drawing/2014/main" xmlns="" id="{B9812F74-F793-F943-95B0-5872BF83AF7F}"/>
              </a:ext>
            </a:extLst>
          </p:cNvPr>
          <p:cNvSpPr txBox="1"/>
          <p:nvPr/>
        </p:nvSpPr>
        <p:spPr>
          <a:xfrm>
            <a:off x="438411" y="4362702"/>
            <a:ext cx="6216427" cy="2031325"/>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gr.  </a:t>
            </a:r>
            <a:r>
              <a:rPr lang="en-US" i="1" dirty="0">
                <a:latin typeface="Calibri" panose="020F0502020204030204" pitchFamily="34" charset="0"/>
                <a:cs typeface="Calibri" panose="020F0502020204030204" pitchFamily="34" charset="0"/>
              </a:rPr>
              <a:t>t</a:t>
            </a:r>
            <a:r>
              <a:rPr lang="x-none" i="1" dirty="0">
                <a:latin typeface="Calibri" panose="020F0502020204030204" pitchFamily="34" charset="0"/>
                <a:cs typeface="Calibri" panose="020F0502020204030204" pitchFamily="34" charset="0"/>
              </a:rPr>
              <a:t>hyreos </a:t>
            </a:r>
            <a:r>
              <a:rPr lang="x-none" dirty="0">
                <a:latin typeface="Calibri" panose="020F0502020204030204" pitchFamily="34" charset="0"/>
                <a:cs typeface="Calibri" panose="020F0502020204030204" pitchFamily="34" charset="0"/>
              </a:rPr>
              <a:t>= scut    </a:t>
            </a:r>
            <a:r>
              <a:rPr lang="en-US" i="1" dirty="0">
                <a:latin typeface="Calibri" panose="020F0502020204030204" pitchFamily="34" charset="0"/>
                <a:cs typeface="Calibri" panose="020F0502020204030204" pitchFamily="34" charset="0"/>
              </a:rPr>
              <a:t>e</a:t>
            </a:r>
            <a:r>
              <a:rPr lang="x-none" i="1" dirty="0">
                <a:latin typeface="Calibri" panose="020F0502020204030204" pitchFamily="34" charset="0"/>
                <a:cs typeface="Calibri" panose="020F0502020204030204" pitchFamily="34" charset="0"/>
              </a:rPr>
              <a:t>idos </a:t>
            </a:r>
            <a:r>
              <a:rPr lang="x-none" dirty="0">
                <a:latin typeface="Calibri" panose="020F0502020204030204" pitchFamily="34" charset="0"/>
                <a:cs typeface="Calibri" panose="020F0502020204030204" pitchFamily="34" charset="0"/>
              </a:rPr>
              <a:t>= formă</a:t>
            </a:r>
          </a:p>
          <a:p>
            <a:endParaRPr lang="x-none"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tabLst>
                <a:tab pos="457200" algn="l"/>
              </a:tabLst>
            </a:pPr>
            <a:r>
              <a:rPr lang="ro-RO"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Situată la nivelul vertebrelor V, VI, VII cervicale</a:t>
            </a:r>
            <a:r>
              <a:rPr lang="x-none" dirty="0">
                <a:latin typeface="Calibri" panose="020F0502020204030204" pitchFamily="34" charset="0"/>
                <a:ea typeface="Calibri" panose="020F0502020204030204" pitchFamily="34" charset="0"/>
                <a:cs typeface="Calibri" panose="020F0502020204030204" pitchFamily="34" charset="0"/>
              </a:rPr>
              <a:t> </a:t>
            </a:r>
            <a:endParaRPr lang="ro-RO"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Arial" panose="020B0604020202020204" pitchFamily="34" charset="0"/>
              <a:buChar char="•"/>
              <a:tabLst>
                <a:tab pos="457200" algn="l"/>
              </a:tabLst>
            </a:pPr>
            <a:r>
              <a:rPr lang="ro-RO"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Vascularizare intensă (</a:t>
            </a:r>
            <a:r>
              <a:rPr lang="ro-RO"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aa</a:t>
            </a:r>
            <a:r>
              <a:rPr lang="ro-RO"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tiroida superioară și inferioară) </a:t>
            </a:r>
          </a:p>
          <a:p>
            <a:pPr marL="342900" lvl="0" indent="-342900">
              <a:buFont typeface="Arial" panose="020B0604020202020204" pitchFamily="34" charset="0"/>
              <a:buChar char="•"/>
              <a:tabLst>
                <a:tab pos="457200" algn="l"/>
              </a:tabLst>
            </a:pPr>
            <a:r>
              <a:rPr lang="ro-RO"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Lob drept, lob stâng, istm; 12-20 g  </a:t>
            </a:r>
          </a:p>
          <a:p>
            <a:pPr marL="342900" lvl="0" indent="-342900">
              <a:buFont typeface="Arial" panose="020B0604020202020204" pitchFamily="34" charset="0"/>
              <a:buChar char="•"/>
              <a:tabLst>
                <a:tab pos="457200" algn="l"/>
              </a:tabLst>
            </a:pPr>
            <a:r>
              <a:rPr lang="ro-RO"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Până la pubertate greutatea GT este egală cu vârsta x 0,5-0,7</a:t>
            </a:r>
            <a:endParaRPr lang="x-none" dirty="0">
              <a:effectLst/>
              <a:latin typeface="Calibri" panose="020F0502020204030204" pitchFamily="34" charset="0"/>
              <a:ea typeface="Calibri" panose="020F0502020204030204" pitchFamily="34" charset="0"/>
              <a:cs typeface="Calibri" panose="020F0502020204030204" pitchFamily="34" charset="0"/>
            </a:endParaRPr>
          </a:p>
          <a:p>
            <a:endParaRPr lang="x-none" dirty="0">
              <a:latin typeface="Calibri" panose="020F0502020204030204" pitchFamily="34" charset="0"/>
              <a:cs typeface="Calibri" panose="020F0502020204030204" pitchFamily="34" charset="0"/>
            </a:endParaRPr>
          </a:p>
        </p:txBody>
      </p:sp>
      <p:sp>
        <p:nvSpPr>
          <p:cNvPr id="4" name="Rounded Rectangle 3">
            <a:extLst>
              <a:ext uri="{FF2B5EF4-FFF2-40B4-BE49-F238E27FC236}">
                <a16:creationId xmlns:a16="http://schemas.microsoft.com/office/drawing/2014/main" xmlns="" id="{E024DA90-19FE-9349-A827-B1C77D995CBC}"/>
              </a:ext>
            </a:extLst>
          </p:cNvPr>
          <p:cNvSpPr/>
          <p:nvPr/>
        </p:nvSpPr>
        <p:spPr>
          <a:xfrm>
            <a:off x="1627925" y="1099108"/>
            <a:ext cx="3979993" cy="3128133"/>
          </a:xfrm>
          <a:prstGeom prst="round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10" name="Straight Connector 9">
            <a:extLst>
              <a:ext uri="{FF2B5EF4-FFF2-40B4-BE49-F238E27FC236}">
                <a16:creationId xmlns:a16="http://schemas.microsoft.com/office/drawing/2014/main" xmlns="" id="{2854914B-CBEF-784B-A2CE-5A21770A785D}"/>
              </a:ext>
            </a:extLst>
          </p:cNvPr>
          <p:cNvCxnSpPr>
            <a:cxnSpLocks/>
          </p:cNvCxnSpPr>
          <p:nvPr/>
        </p:nvCxnSpPr>
        <p:spPr>
          <a:xfrm>
            <a:off x="7332975" y="377483"/>
            <a:ext cx="0" cy="6127749"/>
          </a:xfrm>
          <a:prstGeom prst="line">
            <a:avLst/>
          </a:prstGeom>
          <a:ln w="381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xmlns="" id="{41F37F52-6846-9842-AF62-A4DF1CB3E0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b="50000"/>
          <a:stretch/>
        </p:blipFill>
        <p:spPr bwMode="auto">
          <a:xfrm>
            <a:off x="8035989" y="365126"/>
            <a:ext cx="2615969" cy="21977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3F2A30FA-6280-CA40-BE9D-4B6010906C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30" t="-3330" r="125" b="51422"/>
          <a:stretch/>
        </p:blipFill>
        <p:spPr bwMode="auto">
          <a:xfrm>
            <a:off x="8645589" y="2284544"/>
            <a:ext cx="2708211" cy="23694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A90EE1E8-EAD7-AF4D-BC6A-CA1636947D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185" r="49257"/>
          <a:stretch/>
        </p:blipFill>
        <p:spPr bwMode="auto">
          <a:xfrm>
            <a:off x="9131995" y="4597519"/>
            <a:ext cx="2708211" cy="22336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F7CD03DD-8E27-1E40-8AEE-05EAACC84CAA}"/>
              </a:ext>
            </a:extLst>
          </p:cNvPr>
          <p:cNvSpPr txBox="1"/>
          <p:nvPr/>
        </p:nvSpPr>
        <p:spPr>
          <a:xfrm>
            <a:off x="7523775" y="5113226"/>
            <a:ext cx="1121816" cy="1200329"/>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x-none" sz="2400" b="1" dirty="0">
                <a:solidFill>
                  <a:schemeClr val="accent5">
                    <a:lumMod val="50000"/>
                  </a:schemeClr>
                </a:solidFill>
              </a:rPr>
              <a:t>TTF-1 </a:t>
            </a:r>
          </a:p>
          <a:p>
            <a:r>
              <a:rPr lang="x-none" sz="2400" b="1" dirty="0">
                <a:solidFill>
                  <a:schemeClr val="accent5">
                    <a:lumMod val="50000"/>
                  </a:schemeClr>
                </a:solidFill>
              </a:rPr>
              <a:t>TTF-2 </a:t>
            </a:r>
          </a:p>
          <a:p>
            <a:r>
              <a:rPr lang="x-none" sz="2400" b="1" dirty="0">
                <a:solidFill>
                  <a:schemeClr val="accent5">
                    <a:lumMod val="50000"/>
                  </a:schemeClr>
                </a:solidFill>
              </a:rPr>
              <a:t>PAX-8</a:t>
            </a:r>
          </a:p>
        </p:txBody>
      </p:sp>
    </p:spTree>
    <p:extLst>
      <p:ext uri="{BB962C8B-B14F-4D97-AF65-F5344CB8AC3E}">
        <p14:creationId xmlns:p14="http://schemas.microsoft.com/office/powerpoint/2010/main" val="32106701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pic>
        <p:nvPicPr>
          <p:cNvPr id="4" name="Рисунок 3"/>
          <p:cNvPicPr>
            <a:picLocks noChangeAspect="1"/>
          </p:cNvPicPr>
          <p:nvPr/>
        </p:nvPicPr>
        <p:blipFill rotWithShape="1">
          <a:blip r:embed="rId3"/>
          <a:srcRect l="3947" t="3578" r="3834" b="4935"/>
          <a:stretch/>
        </p:blipFill>
        <p:spPr>
          <a:xfrm>
            <a:off x="526774" y="1212574"/>
            <a:ext cx="6263250" cy="5277893"/>
          </a:xfrm>
          <a:prstGeom prst="rect">
            <a:avLst/>
          </a:prstGeom>
        </p:spPr>
      </p:pic>
      <p:sp>
        <p:nvSpPr>
          <p:cNvPr id="7" name="Скругленный прямоугольник 6"/>
          <p:cNvSpPr/>
          <p:nvPr/>
        </p:nvSpPr>
        <p:spPr>
          <a:xfrm>
            <a:off x="631178" y="217860"/>
            <a:ext cx="9541855" cy="7612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800" b="1" dirty="0" smtClean="0">
                <a:solidFill>
                  <a:srgbClr val="002060"/>
                </a:solidFill>
              </a:rPr>
              <a:t>Efectele HT/Hipotiroidie </a:t>
            </a:r>
            <a:endParaRPr lang="en-US" sz="2800" dirty="0"/>
          </a:p>
        </p:txBody>
      </p:sp>
      <p:sp>
        <p:nvSpPr>
          <p:cNvPr id="5" name="TextBox 4"/>
          <p:cNvSpPr txBox="1"/>
          <p:nvPr/>
        </p:nvSpPr>
        <p:spPr>
          <a:xfrm>
            <a:off x="6983425" y="2943579"/>
            <a:ext cx="4410159" cy="1815882"/>
          </a:xfrm>
          <a:prstGeom prst="rect">
            <a:avLst/>
          </a:prstGeom>
          <a:solidFill>
            <a:schemeClr val="accent4">
              <a:lumMod val="20000"/>
              <a:lumOff val="80000"/>
            </a:schemeClr>
          </a:solidFill>
          <a:ln w="28575">
            <a:solidFill>
              <a:schemeClr val="tx1"/>
            </a:solidFill>
          </a:ln>
        </p:spPr>
        <p:txBody>
          <a:bodyPr wrap="square" rtlCol="0">
            <a:spAutoFit/>
          </a:bodyPr>
          <a:lstStyle/>
          <a:p>
            <a:r>
              <a:rPr lang="ro-MD" sz="2800" b="1" dirty="0" smtClean="0">
                <a:latin typeface="Calibri" panose="020F0502020204030204" pitchFamily="34" charset="0"/>
                <a:ea typeface="Calibri" panose="020F0502020204030204" pitchFamily="34" charset="0"/>
                <a:cs typeface="Calibri" panose="020F0502020204030204" pitchFamily="34" charset="0"/>
              </a:rPr>
              <a:t>Sumarizare- </a:t>
            </a:r>
            <a:r>
              <a:rPr lang="en-US" sz="2800" b="1" dirty="0" smtClean="0">
                <a:latin typeface="Calibri" panose="020F0502020204030204" pitchFamily="34" charset="0"/>
                <a:ea typeface="Calibri" panose="020F0502020204030204" pitchFamily="34" charset="0"/>
                <a:cs typeface="Calibri" panose="020F0502020204030204" pitchFamily="34" charset="0"/>
              </a:rPr>
              <a:t>↑</a:t>
            </a:r>
            <a:r>
              <a:rPr lang="ro-MD" sz="2800" b="1" dirty="0" smtClean="0">
                <a:latin typeface="Calibri" panose="020F0502020204030204" pitchFamily="34" charset="0"/>
                <a:ea typeface="Calibri" panose="020F0502020204030204" pitchFamily="34" charset="0"/>
                <a:cs typeface="Calibri" panose="020F0502020204030204" pitchFamily="34" charset="0"/>
              </a:rPr>
              <a:t> LDL :</a:t>
            </a:r>
          </a:p>
          <a:p>
            <a:r>
              <a:rPr lang="ro-MD" sz="2800" dirty="0" smtClean="0">
                <a:latin typeface="Calibri" panose="020F0502020204030204" pitchFamily="34" charset="0"/>
                <a:ea typeface="Calibri" panose="020F0502020204030204" pitchFamily="34" charset="0"/>
                <a:cs typeface="Calibri" panose="020F0502020204030204" pitchFamily="34" charset="0"/>
              </a:rPr>
              <a:t>↓ LDL R- ↓ captării </a:t>
            </a:r>
          </a:p>
          <a:p>
            <a:r>
              <a:rPr lang="ro-MD" sz="2800" dirty="0" smtClean="0">
                <a:latin typeface="Calibri" panose="020F0502020204030204" pitchFamily="34" charset="0"/>
                <a:ea typeface="Calibri" panose="020F0502020204030204" pitchFamily="34" charset="0"/>
                <a:cs typeface="Calibri" panose="020F0502020204030204" pitchFamily="34" charset="0"/>
              </a:rPr>
              <a:t> ↓ 50%  </a:t>
            </a:r>
            <a:r>
              <a:rPr lang="ro-MD" sz="2800" dirty="0">
                <a:latin typeface="Calibri" panose="020F0502020204030204" pitchFamily="34" charset="0"/>
                <a:ea typeface="Calibri" panose="020F0502020204030204" pitchFamily="34" charset="0"/>
                <a:cs typeface="Calibri" panose="020F0502020204030204" pitchFamily="34" charset="0"/>
              </a:rPr>
              <a:t>LDL </a:t>
            </a:r>
            <a:r>
              <a:rPr lang="ro-MD" sz="2800" dirty="0" smtClean="0">
                <a:latin typeface="Calibri" panose="020F0502020204030204" pitchFamily="34" charset="0"/>
                <a:ea typeface="Calibri" panose="020F0502020204030204" pitchFamily="34" charset="0"/>
                <a:cs typeface="Calibri" panose="020F0502020204030204" pitchFamily="34" charset="0"/>
              </a:rPr>
              <a:t>R – ARNm</a:t>
            </a:r>
          </a:p>
          <a:p>
            <a:r>
              <a:rPr lang="ro-MD" sz="2800" dirty="0" smtClean="0">
                <a:latin typeface="Calibri" panose="020F0502020204030204" pitchFamily="34" charset="0"/>
                <a:ea typeface="Calibri" panose="020F0502020204030204" pitchFamily="34" charset="0"/>
                <a:cs typeface="Calibri" panose="020F0502020204030204" pitchFamily="34" charset="0"/>
              </a:rPr>
              <a:t>↓ catabolism/turnover </a:t>
            </a:r>
            <a:endParaRPr lang="en-US" sz="2800" dirty="0"/>
          </a:p>
        </p:txBody>
      </p:sp>
      <p:sp>
        <p:nvSpPr>
          <p:cNvPr id="6" name="Прямоугольник 5"/>
          <p:cNvSpPr/>
          <p:nvPr/>
        </p:nvSpPr>
        <p:spPr>
          <a:xfrm>
            <a:off x="64736" y="6581001"/>
            <a:ext cx="9710442" cy="276999"/>
          </a:xfrm>
          <a:prstGeom prst="rect">
            <a:avLst/>
          </a:prstGeom>
        </p:spPr>
        <p:txBody>
          <a:bodyPr wrap="square">
            <a:spAutoFit/>
          </a:bodyPr>
          <a:lstStyle/>
          <a:p>
            <a:r>
              <a:rPr lang="en-US" sz="1200" dirty="0"/>
              <a:t>A Renewed Focus on the Association Between Thyroid Hormones and Lipid Metabolism, Front. </a:t>
            </a:r>
            <a:r>
              <a:rPr lang="en-US" sz="1200" dirty="0" err="1"/>
              <a:t>Endocrinol</a:t>
            </a:r>
            <a:r>
              <a:rPr lang="en-US" sz="1200" dirty="0"/>
              <a:t>., 03 September 2018</a:t>
            </a:r>
          </a:p>
        </p:txBody>
      </p:sp>
    </p:spTree>
    <p:extLst>
      <p:ext uri="{BB962C8B-B14F-4D97-AF65-F5344CB8AC3E}">
        <p14:creationId xmlns:p14="http://schemas.microsoft.com/office/powerpoint/2010/main" val="138682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graphicFrame>
        <p:nvGraphicFramePr>
          <p:cNvPr id="4" name="Таблица 3"/>
          <p:cNvGraphicFramePr>
            <a:graphicFrameLocks noGrp="1"/>
          </p:cNvGraphicFramePr>
          <p:nvPr>
            <p:extLst/>
          </p:nvPr>
        </p:nvGraphicFramePr>
        <p:xfrm>
          <a:off x="710096" y="2017642"/>
          <a:ext cx="10063920" cy="2103120"/>
        </p:xfrm>
        <a:graphic>
          <a:graphicData uri="http://schemas.openxmlformats.org/drawingml/2006/table">
            <a:tbl>
              <a:tblPr firstRow="1" bandRow="1">
                <a:tableStyleId>{BDBED569-4797-4DF1-A0F4-6AAB3CD982D8}</a:tableStyleId>
              </a:tblPr>
              <a:tblGrid>
                <a:gridCol w="1854200">
                  <a:extLst>
                    <a:ext uri="{9D8B030D-6E8A-4147-A177-3AD203B41FA5}">
                      <a16:colId xmlns:a16="http://schemas.microsoft.com/office/drawing/2014/main" xmlns="" val="2474410026"/>
                    </a:ext>
                  </a:extLst>
                </a:gridCol>
                <a:gridCol w="1500440">
                  <a:extLst>
                    <a:ext uri="{9D8B030D-6E8A-4147-A177-3AD203B41FA5}">
                      <a16:colId xmlns:a16="http://schemas.microsoft.com/office/drawing/2014/main" xmlns="" val="3605063397"/>
                    </a:ext>
                  </a:extLst>
                </a:gridCol>
                <a:gridCol w="1677320">
                  <a:extLst>
                    <a:ext uri="{9D8B030D-6E8A-4147-A177-3AD203B41FA5}">
                      <a16:colId xmlns:a16="http://schemas.microsoft.com/office/drawing/2014/main" xmlns="" val="3891579977"/>
                    </a:ext>
                  </a:extLst>
                </a:gridCol>
                <a:gridCol w="1677320">
                  <a:extLst>
                    <a:ext uri="{9D8B030D-6E8A-4147-A177-3AD203B41FA5}">
                      <a16:colId xmlns:a16="http://schemas.microsoft.com/office/drawing/2014/main" xmlns="" val="2766253290"/>
                    </a:ext>
                  </a:extLst>
                </a:gridCol>
                <a:gridCol w="1677320">
                  <a:extLst>
                    <a:ext uri="{9D8B030D-6E8A-4147-A177-3AD203B41FA5}">
                      <a16:colId xmlns:a16="http://schemas.microsoft.com/office/drawing/2014/main" xmlns="" val="902147817"/>
                    </a:ext>
                  </a:extLst>
                </a:gridCol>
                <a:gridCol w="1677320">
                  <a:extLst>
                    <a:ext uri="{9D8B030D-6E8A-4147-A177-3AD203B41FA5}">
                      <a16:colId xmlns:a16="http://schemas.microsoft.com/office/drawing/2014/main" xmlns="" val="91954234"/>
                    </a:ext>
                  </a:extLst>
                </a:gridCol>
              </a:tblGrid>
              <a:tr h="447654">
                <a:tc>
                  <a:txBody>
                    <a:bodyPr/>
                    <a:lstStyle/>
                    <a:p>
                      <a:pPr algn="ctr"/>
                      <a:endParaRPr lang="en-US" sz="2400" dirty="0">
                        <a:latin typeface="+mn-lt"/>
                      </a:endParaRPr>
                    </a:p>
                  </a:txBody>
                  <a:tcPr/>
                </a:tc>
                <a:tc>
                  <a:txBody>
                    <a:bodyPr/>
                    <a:lstStyle/>
                    <a:p>
                      <a:pPr algn="ctr"/>
                      <a:r>
                        <a:rPr lang="ro-MD" sz="2400" dirty="0" smtClean="0"/>
                        <a:t>Col tot</a:t>
                      </a:r>
                      <a:endParaRPr lang="en-US" sz="2400" dirty="0">
                        <a:latin typeface="+mn-lt"/>
                      </a:endParaRPr>
                    </a:p>
                  </a:txBody>
                  <a:tcPr/>
                </a:tc>
                <a:tc>
                  <a:txBody>
                    <a:bodyPr/>
                    <a:lstStyle/>
                    <a:p>
                      <a:pPr algn="ctr"/>
                      <a:r>
                        <a:rPr lang="ro-MD" sz="2400" dirty="0" smtClean="0"/>
                        <a:t>LDL</a:t>
                      </a:r>
                      <a:endParaRPr lang="en-US" sz="2400" dirty="0">
                        <a:latin typeface="+mn-lt"/>
                      </a:endParaRPr>
                    </a:p>
                  </a:txBody>
                  <a:tcPr/>
                </a:tc>
                <a:tc>
                  <a:txBody>
                    <a:bodyPr/>
                    <a:lstStyle/>
                    <a:p>
                      <a:pPr algn="ctr"/>
                      <a:r>
                        <a:rPr lang="ro-MD" sz="2400" dirty="0" smtClean="0"/>
                        <a:t>HDL</a:t>
                      </a:r>
                      <a:endParaRPr lang="en-US" sz="2400" dirty="0">
                        <a:latin typeface="+mn-lt"/>
                      </a:endParaRPr>
                    </a:p>
                  </a:txBody>
                  <a:tcPr/>
                </a:tc>
                <a:tc>
                  <a:txBody>
                    <a:bodyPr/>
                    <a:lstStyle/>
                    <a:p>
                      <a:pPr algn="ctr"/>
                      <a:r>
                        <a:rPr lang="ro-MD" sz="2400" dirty="0" smtClean="0"/>
                        <a:t>Tg</a:t>
                      </a:r>
                      <a:endParaRPr lang="en-US" sz="2400" dirty="0">
                        <a:latin typeface="+mn-lt"/>
                      </a:endParaRPr>
                    </a:p>
                  </a:txBody>
                  <a:tcPr/>
                </a:tc>
                <a:tc>
                  <a:txBody>
                    <a:bodyPr/>
                    <a:lstStyle/>
                    <a:p>
                      <a:pPr algn="ctr"/>
                      <a:r>
                        <a:rPr lang="ro-MD" sz="2400" dirty="0" smtClean="0"/>
                        <a:t>Apo B</a:t>
                      </a:r>
                      <a:endParaRPr lang="en-US" sz="2400" dirty="0">
                        <a:latin typeface="+mn-lt"/>
                      </a:endParaRPr>
                    </a:p>
                  </a:txBody>
                  <a:tcPr/>
                </a:tc>
                <a:extLst>
                  <a:ext uri="{0D108BD9-81ED-4DB2-BD59-A6C34878D82A}">
                    <a16:rowId xmlns:a16="http://schemas.microsoft.com/office/drawing/2014/main" xmlns="" val="1822563366"/>
                  </a:ext>
                </a:extLst>
              </a:tr>
              <a:tr h="772663">
                <a:tc>
                  <a:txBody>
                    <a:bodyPr/>
                    <a:lstStyle/>
                    <a:p>
                      <a:pPr algn="ctr"/>
                      <a:r>
                        <a:rPr lang="ro-MD" sz="2400" dirty="0" smtClean="0"/>
                        <a:t>Hipotiroidie manifestă</a:t>
                      </a:r>
                      <a:endParaRPr lang="en-US" sz="2400" b="1" dirty="0">
                        <a:latin typeface="+mn-lt"/>
                      </a:endParaRPr>
                    </a:p>
                  </a:txBody>
                  <a:tcPr/>
                </a:tc>
                <a:tc>
                  <a:txBody>
                    <a:bodyPr/>
                    <a:lstStyle/>
                    <a:p>
                      <a:pPr algn="ctr"/>
                      <a:r>
                        <a:rPr lang="en-US" sz="2400" dirty="0" smtClean="0"/>
                        <a:t>↑</a:t>
                      </a:r>
                      <a:endParaRPr lang="en-US" sz="2400" dirty="0">
                        <a:latin typeface="+mn-lt"/>
                      </a:endParaRPr>
                    </a:p>
                  </a:txBody>
                  <a:tcPr/>
                </a:tc>
                <a:tc>
                  <a:txBody>
                    <a:bodyPr/>
                    <a:lstStyle/>
                    <a:p>
                      <a:pPr algn="ctr"/>
                      <a:r>
                        <a:rPr lang="en-US" sz="2400" dirty="0" smtClean="0"/>
                        <a:t>↑</a:t>
                      </a:r>
                      <a:endParaRPr lang="en-US" sz="2400" dirty="0">
                        <a:latin typeface="+mn-lt"/>
                      </a:endParaRPr>
                    </a:p>
                  </a:txBody>
                  <a:tcPr/>
                </a:tc>
                <a:tc>
                  <a:txBody>
                    <a:bodyPr/>
                    <a:lstStyle/>
                    <a:p>
                      <a:pPr algn="ctr"/>
                      <a:r>
                        <a:rPr lang="en-US" sz="2400" dirty="0" smtClean="0"/>
                        <a:t>↓</a:t>
                      </a:r>
                      <a:endParaRPr lang="en-US" sz="24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lang="ro-MD" sz="2400" dirty="0" smtClean="0"/>
                        <a:t>/N</a:t>
                      </a:r>
                      <a:endParaRPr lang="en-US" sz="2400" dirty="0" smtClean="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p>
                    <a:p>
                      <a:pPr algn="ctr"/>
                      <a:endParaRPr lang="en-US" sz="2400" dirty="0">
                        <a:latin typeface="+mn-lt"/>
                      </a:endParaRPr>
                    </a:p>
                  </a:txBody>
                  <a:tcPr/>
                </a:tc>
                <a:extLst>
                  <a:ext uri="{0D108BD9-81ED-4DB2-BD59-A6C34878D82A}">
                    <a16:rowId xmlns:a16="http://schemas.microsoft.com/office/drawing/2014/main" xmlns="" val="1741489774"/>
                  </a:ext>
                </a:extLst>
              </a:tr>
              <a:tr h="772663">
                <a:tc>
                  <a:txBody>
                    <a:bodyPr/>
                    <a:lstStyle/>
                    <a:p>
                      <a:pPr algn="ctr"/>
                      <a:r>
                        <a:rPr lang="ro-MD" sz="2400" dirty="0" smtClean="0"/>
                        <a:t>Hipotiroidie subclinică</a:t>
                      </a:r>
                      <a:endParaRPr lang="en-US" sz="2400" b="1" dirty="0">
                        <a:latin typeface="+mn-lt"/>
                      </a:endParaRPr>
                    </a:p>
                  </a:txBody>
                  <a:tcPr/>
                </a:tc>
                <a:tc>
                  <a:txBody>
                    <a:bodyPr/>
                    <a:lstStyle/>
                    <a:p>
                      <a:pPr algn="ctr"/>
                      <a:r>
                        <a:rPr lang="en-US" sz="2400" dirty="0" smtClean="0"/>
                        <a:t>↑</a:t>
                      </a:r>
                      <a:endParaRPr lang="en-US" sz="24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p>
                    <a:p>
                      <a:pPr algn="ctr"/>
                      <a:endParaRPr lang="en-US" sz="2400" dirty="0">
                        <a:latin typeface="+mn-lt"/>
                      </a:endParaRPr>
                    </a:p>
                  </a:txBody>
                  <a:tcPr/>
                </a:tc>
                <a:tc>
                  <a:txBody>
                    <a:bodyPr/>
                    <a:lstStyle/>
                    <a:p>
                      <a:pPr algn="ctr"/>
                      <a:r>
                        <a:rPr lang="en-US" sz="2400" dirty="0" smtClean="0"/>
                        <a:t>↓</a:t>
                      </a:r>
                      <a:endParaRPr lang="en-US" sz="2400" dirty="0">
                        <a:latin typeface="+mn-lt"/>
                      </a:endParaRPr>
                    </a:p>
                  </a:txBody>
                  <a:tcPr/>
                </a:tc>
                <a:tc>
                  <a:txBody>
                    <a:bodyPr/>
                    <a:lstStyle/>
                    <a:p>
                      <a:pPr algn="ctr"/>
                      <a:r>
                        <a:rPr lang="ro-MD" sz="2400" dirty="0" smtClean="0"/>
                        <a:t>N</a:t>
                      </a:r>
                      <a:endParaRPr lang="en-US" sz="2400" dirty="0">
                        <a:latin typeface="+mn-lt"/>
                      </a:endParaRPr>
                    </a:p>
                  </a:txBody>
                  <a:tcPr/>
                </a:tc>
                <a:tc>
                  <a:txBody>
                    <a:bodyPr/>
                    <a:lstStyle/>
                    <a:p>
                      <a:pPr algn="ctr"/>
                      <a:r>
                        <a:rPr lang="ro-MD" sz="2400" dirty="0" smtClean="0"/>
                        <a:t>N</a:t>
                      </a:r>
                      <a:endParaRPr lang="en-US" sz="2400" dirty="0">
                        <a:latin typeface="+mn-lt"/>
                      </a:endParaRPr>
                    </a:p>
                  </a:txBody>
                  <a:tcPr/>
                </a:tc>
                <a:extLst>
                  <a:ext uri="{0D108BD9-81ED-4DB2-BD59-A6C34878D82A}">
                    <a16:rowId xmlns:a16="http://schemas.microsoft.com/office/drawing/2014/main" xmlns="" val="3345148031"/>
                  </a:ext>
                </a:extLst>
              </a:tr>
            </a:tbl>
          </a:graphicData>
        </a:graphic>
      </p:graphicFrame>
      <p:graphicFrame>
        <p:nvGraphicFramePr>
          <p:cNvPr id="5" name="Таблица 4"/>
          <p:cNvGraphicFramePr>
            <a:graphicFrameLocks noGrp="1"/>
          </p:cNvGraphicFramePr>
          <p:nvPr>
            <p:extLst/>
          </p:nvPr>
        </p:nvGraphicFramePr>
        <p:xfrm>
          <a:off x="710096" y="4120762"/>
          <a:ext cx="10063920" cy="822960"/>
        </p:xfrm>
        <a:graphic>
          <a:graphicData uri="http://schemas.openxmlformats.org/drawingml/2006/table">
            <a:tbl>
              <a:tblPr firstRow="1" bandRow="1">
                <a:tableStyleId>{16D9F66E-5EB9-4882-86FB-DCBF35E3C3E4}</a:tableStyleId>
              </a:tblPr>
              <a:tblGrid>
                <a:gridCol w="1854200">
                  <a:extLst>
                    <a:ext uri="{9D8B030D-6E8A-4147-A177-3AD203B41FA5}">
                      <a16:colId xmlns:a16="http://schemas.microsoft.com/office/drawing/2014/main" xmlns="" val="2816513612"/>
                    </a:ext>
                  </a:extLst>
                </a:gridCol>
                <a:gridCol w="1500440">
                  <a:extLst>
                    <a:ext uri="{9D8B030D-6E8A-4147-A177-3AD203B41FA5}">
                      <a16:colId xmlns:a16="http://schemas.microsoft.com/office/drawing/2014/main" xmlns="" val="2803762971"/>
                    </a:ext>
                  </a:extLst>
                </a:gridCol>
                <a:gridCol w="1677320">
                  <a:extLst>
                    <a:ext uri="{9D8B030D-6E8A-4147-A177-3AD203B41FA5}">
                      <a16:colId xmlns:a16="http://schemas.microsoft.com/office/drawing/2014/main" xmlns="" val="3485218313"/>
                    </a:ext>
                  </a:extLst>
                </a:gridCol>
                <a:gridCol w="1677320">
                  <a:extLst>
                    <a:ext uri="{9D8B030D-6E8A-4147-A177-3AD203B41FA5}">
                      <a16:colId xmlns:a16="http://schemas.microsoft.com/office/drawing/2014/main" xmlns="" val="2198414230"/>
                    </a:ext>
                  </a:extLst>
                </a:gridCol>
                <a:gridCol w="1677320">
                  <a:extLst>
                    <a:ext uri="{9D8B030D-6E8A-4147-A177-3AD203B41FA5}">
                      <a16:colId xmlns:a16="http://schemas.microsoft.com/office/drawing/2014/main" xmlns="" val="401940700"/>
                    </a:ext>
                  </a:extLst>
                </a:gridCol>
                <a:gridCol w="1677320">
                  <a:extLst>
                    <a:ext uri="{9D8B030D-6E8A-4147-A177-3AD203B41FA5}">
                      <a16:colId xmlns:a16="http://schemas.microsoft.com/office/drawing/2014/main" xmlns="" val="1882672658"/>
                    </a:ext>
                  </a:extLst>
                </a:gridCol>
              </a:tblGrid>
              <a:tr h="772663">
                <a:tc>
                  <a:txBody>
                    <a:bodyPr/>
                    <a:lstStyle/>
                    <a:p>
                      <a:pPr algn="ctr"/>
                      <a:r>
                        <a:rPr lang="ro-MD" sz="2400" dirty="0" smtClean="0"/>
                        <a:t>LT4</a:t>
                      </a:r>
                      <a:endParaRPr lang="en-US" sz="2400" dirty="0">
                        <a:latin typeface="+mn-lt"/>
                      </a:endParaRPr>
                    </a:p>
                  </a:txBody>
                  <a:tcPr/>
                </a:tc>
                <a:tc>
                  <a:txBody>
                    <a:bodyPr/>
                    <a:lstStyle/>
                    <a:p>
                      <a:pPr algn="ctr"/>
                      <a:r>
                        <a:rPr lang="en-US" sz="2400" dirty="0" smtClean="0"/>
                        <a:t>↓</a:t>
                      </a:r>
                      <a:endParaRPr lang="en-US" sz="24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smtClean="0">
                        <a:latin typeface="+mn-lt"/>
                      </a:endParaRPr>
                    </a:p>
                  </a:txBody>
                  <a:tcPr/>
                </a:tc>
                <a:tc>
                  <a:txBody>
                    <a:bodyPr/>
                    <a:lstStyle/>
                    <a:p>
                      <a:pPr algn="ctr"/>
                      <a:r>
                        <a:rPr lang="en-US" sz="2400" dirty="0" smtClean="0"/>
                        <a:t>↓</a:t>
                      </a:r>
                      <a:r>
                        <a:rPr lang="ro-MD" sz="2400" dirty="0" smtClean="0"/>
                        <a:t>/N</a:t>
                      </a:r>
                      <a:endParaRPr lang="en-US" sz="2400" dirty="0">
                        <a:latin typeface="+mn-lt"/>
                      </a:endParaRPr>
                    </a:p>
                  </a:txBody>
                  <a:tcPr/>
                </a:tc>
                <a:tc>
                  <a:txBody>
                    <a:bodyPr/>
                    <a:lstStyle/>
                    <a:p>
                      <a:pPr algn="ctr"/>
                      <a:r>
                        <a:rPr lang="en-US" sz="2400" dirty="0" smtClean="0"/>
                        <a:t>↓</a:t>
                      </a:r>
                      <a:endParaRPr lang="en-US" sz="2400" dirty="0">
                        <a:latin typeface="+mn-lt"/>
                      </a:endParaRPr>
                    </a:p>
                  </a:txBody>
                  <a:tcPr/>
                </a:tc>
                <a:tc>
                  <a:txBody>
                    <a:bodyPr/>
                    <a:lstStyle/>
                    <a:p>
                      <a:pPr algn="ctr"/>
                      <a:r>
                        <a:rPr lang="en-US" sz="2400" dirty="0" smtClean="0"/>
                        <a:t>↓</a:t>
                      </a:r>
                      <a:endParaRPr lang="en-US" sz="2400" dirty="0">
                        <a:latin typeface="+mn-lt"/>
                      </a:endParaRPr>
                    </a:p>
                  </a:txBody>
                  <a:tcPr/>
                </a:tc>
                <a:extLst>
                  <a:ext uri="{0D108BD9-81ED-4DB2-BD59-A6C34878D82A}">
                    <a16:rowId xmlns:a16="http://schemas.microsoft.com/office/drawing/2014/main" xmlns="" val="376259319"/>
                  </a:ext>
                </a:extLst>
              </a:tr>
            </a:tbl>
          </a:graphicData>
        </a:graphic>
      </p:graphicFrame>
      <p:sp>
        <p:nvSpPr>
          <p:cNvPr id="6" name="Скругленный прямоугольник 5"/>
          <p:cNvSpPr/>
          <p:nvPr/>
        </p:nvSpPr>
        <p:spPr>
          <a:xfrm>
            <a:off x="631178" y="317974"/>
            <a:ext cx="9541855" cy="7612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800" b="1" dirty="0" smtClean="0">
                <a:solidFill>
                  <a:srgbClr val="002060"/>
                </a:solidFill>
              </a:rPr>
              <a:t>Efecte pe fracții lipidice</a:t>
            </a:r>
            <a:endParaRPr lang="en-US" sz="2800" dirty="0"/>
          </a:p>
        </p:txBody>
      </p:sp>
      <p:sp>
        <p:nvSpPr>
          <p:cNvPr id="7" name="Прямоугольник 6"/>
          <p:cNvSpPr/>
          <p:nvPr/>
        </p:nvSpPr>
        <p:spPr>
          <a:xfrm>
            <a:off x="64736" y="6581001"/>
            <a:ext cx="6096000" cy="276999"/>
          </a:xfrm>
          <a:prstGeom prst="rect">
            <a:avLst/>
          </a:prstGeom>
        </p:spPr>
        <p:txBody>
          <a:bodyPr>
            <a:spAutoFit/>
          </a:bodyPr>
          <a:lstStyle/>
          <a:p>
            <a:r>
              <a:rPr lang="en-US" sz="1200" dirty="0"/>
              <a:t>Effects of Thyroid Dysfunction on Lipid Profile C.V. </a:t>
            </a:r>
            <a:r>
              <a:rPr lang="en-US" sz="1200" dirty="0" err="1"/>
              <a:t>Rizos</a:t>
            </a:r>
            <a:r>
              <a:rPr lang="en-US" sz="1200" dirty="0"/>
              <a:t>, M.S. </a:t>
            </a:r>
            <a:r>
              <a:rPr lang="en-US" sz="1200" dirty="0" err="1"/>
              <a:t>Elisaf</a:t>
            </a:r>
            <a:r>
              <a:rPr lang="en-US" sz="1200" dirty="0"/>
              <a:t> and E.N. </a:t>
            </a:r>
            <a:r>
              <a:rPr lang="en-US" sz="1200" dirty="0" err="1"/>
              <a:t>Liberopoulos</a:t>
            </a:r>
            <a:endParaRPr lang="en-US" sz="1200" dirty="0"/>
          </a:p>
        </p:txBody>
      </p:sp>
    </p:spTree>
    <p:extLst>
      <p:ext uri="{BB962C8B-B14F-4D97-AF65-F5344CB8AC3E}">
        <p14:creationId xmlns:p14="http://schemas.microsoft.com/office/powerpoint/2010/main" val="88786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5" name="Скругленный прямоугольник 4"/>
          <p:cNvSpPr/>
          <p:nvPr/>
        </p:nvSpPr>
        <p:spPr>
          <a:xfrm>
            <a:off x="631178" y="238461"/>
            <a:ext cx="9541855" cy="7612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800" b="1" dirty="0" smtClean="0">
                <a:solidFill>
                  <a:srgbClr val="002060"/>
                </a:solidFill>
              </a:rPr>
              <a:t>Hipotiroidia subclinică</a:t>
            </a:r>
            <a:endParaRPr lang="en-US" sz="2800" dirty="0"/>
          </a:p>
        </p:txBody>
      </p:sp>
      <p:sp>
        <p:nvSpPr>
          <p:cNvPr id="4" name="TextBox 3"/>
          <p:cNvSpPr txBox="1"/>
          <p:nvPr/>
        </p:nvSpPr>
        <p:spPr>
          <a:xfrm>
            <a:off x="721198" y="1901628"/>
            <a:ext cx="9677067" cy="3416320"/>
          </a:xfrm>
          <a:prstGeom prst="rect">
            <a:avLst/>
          </a:prstGeom>
          <a:noFill/>
        </p:spPr>
        <p:txBody>
          <a:bodyPr wrap="square" rtlCol="0">
            <a:spAutoFit/>
          </a:bodyPr>
          <a:lstStyle/>
          <a:p>
            <a:pPr marL="342900" indent="-342900">
              <a:buFont typeface="Arial" panose="020B0604020202020204" pitchFamily="34" charset="0"/>
              <a:buChar char="•"/>
            </a:pPr>
            <a:r>
              <a:rPr lang="ro-MD" sz="2400" dirty="0" smtClean="0">
                <a:ea typeface="Calibri" panose="020F0502020204030204" pitchFamily="34" charset="0"/>
                <a:cs typeface="Calibri" panose="020F0502020204030204" pitchFamily="34" charset="0"/>
              </a:rPr>
              <a:t>Risc de progresie→ Hipotiroidie manifestă, dacă anti-TPO- pozitivi, </a:t>
            </a:r>
            <a:r>
              <a:rPr lang="en-US" sz="2400" dirty="0">
                <a:ea typeface="Calibri" panose="020F0502020204030204" pitchFamily="34" charset="0"/>
                <a:cs typeface="Calibri" panose="020F0502020204030204" pitchFamily="34" charset="0"/>
              </a:rPr>
              <a:t>↑</a:t>
            </a:r>
            <a:r>
              <a:rPr lang="ro-MD" sz="2400" dirty="0" smtClean="0">
                <a:ea typeface="Calibri" panose="020F0502020204030204" pitchFamily="34" charset="0"/>
                <a:cs typeface="Calibri" panose="020F0502020204030204" pitchFamily="34" charset="0"/>
              </a:rPr>
              <a:t> TSH </a:t>
            </a:r>
          </a:p>
          <a:p>
            <a:pPr marL="342900" indent="-342900">
              <a:buFont typeface="Arial" panose="020B0604020202020204" pitchFamily="34" charset="0"/>
              <a:buChar char="•"/>
            </a:pPr>
            <a:endParaRPr lang="ro-MD" sz="2400" dirty="0" smtClean="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smtClean="0">
                <a:ea typeface="Calibri" panose="020F0502020204030204" pitchFamily="34" charset="0"/>
                <a:cs typeface="Calibri" panose="020F0502020204030204" pitchFamily="34" charset="0"/>
              </a:rPr>
              <a:t>↑</a:t>
            </a:r>
            <a:r>
              <a:rPr lang="ro-MD" sz="2400" dirty="0" smtClean="0">
                <a:ea typeface="Calibri" panose="020F0502020204030204" pitchFamily="34" charset="0"/>
                <a:cs typeface="Calibri" panose="020F0502020204030204" pitchFamily="34" charset="0"/>
              </a:rPr>
              <a:t> Col tot,</a:t>
            </a:r>
            <a:r>
              <a:rPr lang="en-US" sz="2400" dirty="0">
                <a:ea typeface="Calibri" panose="020F0502020204030204" pitchFamily="34" charset="0"/>
                <a:cs typeface="Calibri" panose="020F0502020204030204" pitchFamily="34" charset="0"/>
              </a:rPr>
              <a:t> ↑</a:t>
            </a:r>
            <a:r>
              <a:rPr lang="ro-MD" sz="2400" dirty="0" smtClean="0">
                <a:ea typeface="Calibri" panose="020F0502020204030204" pitchFamily="34" charset="0"/>
                <a:cs typeface="Calibri" panose="020F0502020204030204" pitchFamily="34" charset="0"/>
              </a:rPr>
              <a:t> LDL, </a:t>
            </a:r>
            <a:r>
              <a:rPr lang="en-US" sz="2400" dirty="0">
                <a:ea typeface="Calibri" panose="020F0502020204030204" pitchFamily="34" charset="0"/>
                <a:cs typeface="Calibri" panose="020F0502020204030204" pitchFamily="34" charset="0"/>
              </a:rPr>
              <a:t>↑ </a:t>
            </a:r>
            <a:r>
              <a:rPr lang="ro-MD" sz="2400" dirty="0" smtClean="0">
                <a:ea typeface="Calibri" panose="020F0502020204030204" pitchFamily="34" charset="0"/>
                <a:cs typeface="Calibri" panose="020F0502020204030204" pitchFamily="34" charset="0"/>
              </a:rPr>
              <a:t> Apo B</a:t>
            </a:r>
          </a:p>
          <a:p>
            <a:pPr marL="342900" indent="-342900">
              <a:buFont typeface="Arial" panose="020B0604020202020204" pitchFamily="34" charset="0"/>
              <a:buChar char="•"/>
            </a:pPr>
            <a:endParaRPr lang="ro-MD" sz="2400" dirty="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ro-MD" sz="2400" dirty="0" smtClean="0">
                <a:ea typeface="Calibri" panose="020F0502020204030204" pitchFamily="34" charset="0"/>
                <a:cs typeface="Calibri" panose="020F0502020204030204" pitchFamily="34" charset="0"/>
              </a:rPr>
              <a:t>Tg, HDL, Apo AI- nu diferă comprativ cu eutiroidieni</a:t>
            </a:r>
          </a:p>
          <a:p>
            <a:endParaRPr lang="ro-MD" sz="2400" dirty="0" smtClean="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ro-MD" sz="2400" dirty="0" smtClean="0">
                <a:ea typeface="Calibri" panose="020F0502020204030204" pitchFamily="34" charset="0"/>
                <a:cs typeface="Calibri" panose="020F0502020204030204" pitchFamily="34" charset="0"/>
              </a:rPr>
              <a:t>Analiza ,,Fremantle Diabetes Study,,  - asocierea TSH și dislipidemie e mai mare în prezența insulinorezistenței</a:t>
            </a:r>
          </a:p>
          <a:p>
            <a:pPr marL="342900" indent="-342900">
              <a:buFont typeface="Arial" panose="020B0604020202020204" pitchFamily="34" charset="0"/>
              <a:buChar char="•"/>
            </a:pPr>
            <a:endParaRPr lang="en-US" sz="2400" dirty="0"/>
          </a:p>
        </p:txBody>
      </p:sp>
      <p:sp>
        <p:nvSpPr>
          <p:cNvPr id="3" name="Прямоугольник 2"/>
          <p:cNvSpPr/>
          <p:nvPr/>
        </p:nvSpPr>
        <p:spPr>
          <a:xfrm>
            <a:off x="0" y="6581001"/>
            <a:ext cx="11129246" cy="276999"/>
          </a:xfrm>
          <a:prstGeom prst="rect">
            <a:avLst/>
          </a:prstGeom>
        </p:spPr>
        <p:txBody>
          <a:bodyPr wrap="square">
            <a:spAutoFit/>
          </a:bodyPr>
          <a:lstStyle/>
          <a:p>
            <a:r>
              <a:rPr lang="en-US" sz="1200" dirty="0"/>
              <a:t>Effects of Thyroid Dysfunction on Lipid Profile C.V. </a:t>
            </a:r>
            <a:r>
              <a:rPr lang="en-US" sz="1200" dirty="0" err="1"/>
              <a:t>Rizos</a:t>
            </a:r>
            <a:r>
              <a:rPr lang="en-US" sz="1200" dirty="0"/>
              <a:t>, M.S. </a:t>
            </a:r>
            <a:r>
              <a:rPr lang="en-US" sz="1200" dirty="0" err="1"/>
              <a:t>Elisaf</a:t>
            </a:r>
            <a:r>
              <a:rPr lang="en-US" sz="1200" dirty="0"/>
              <a:t> and E.N. </a:t>
            </a:r>
            <a:r>
              <a:rPr lang="en-US" sz="1200" dirty="0" err="1"/>
              <a:t>Liberopoulos</a:t>
            </a:r>
            <a:endParaRPr lang="en-US" sz="1200" dirty="0"/>
          </a:p>
        </p:txBody>
      </p:sp>
    </p:spTree>
    <p:extLst>
      <p:ext uri="{BB962C8B-B14F-4D97-AF65-F5344CB8AC3E}">
        <p14:creationId xmlns:p14="http://schemas.microsoft.com/office/powerpoint/2010/main" val="33961123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5" name="Скругленный прямоугольник 4"/>
          <p:cNvSpPr/>
          <p:nvPr/>
        </p:nvSpPr>
        <p:spPr>
          <a:xfrm>
            <a:off x="631178" y="238461"/>
            <a:ext cx="9541855" cy="7612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800" b="1" dirty="0" smtClean="0">
                <a:solidFill>
                  <a:srgbClr val="002060"/>
                </a:solidFill>
              </a:rPr>
              <a:t>Hipotiroidia subclinică/ Riscul CV</a:t>
            </a:r>
            <a:endParaRPr lang="en-US" sz="2800" dirty="0"/>
          </a:p>
        </p:txBody>
      </p:sp>
      <p:sp>
        <p:nvSpPr>
          <p:cNvPr id="4" name="TextBox 3"/>
          <p:cNvSpPr txBox="1"/>
          <p:nvPr/>
        </p:nvSpPr>
        <p:spPr>
          <a:xfrm>
            <a:off x="809204" y="1917812"/>
            <a:ext cx="5534951" cy="3416320"/>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sz="2400" dirty="0"/>
              <a:t>H</a:t>
            </a:r>
            <a:r>
              <a:rPr lang="ro-MD" sz="2400" dirty="0" smtClean="0"/>
              <a:t>ipercoagulabilitate</a:t>
            </a:r>
          </a:p>
          <a:p>
            <a:pPr marL="342900" indent="-342900">
              <a:buFont typeface="Arial" panose="020B0604020202020204" pitchFamily="34" charset="0"/>
              <a:buChar char="•"/>
            </a:pPr>
            <a:r>
              <a:rPr lang="ro-MD" sz="2400" dirty="0" smtClean="0"/>
              <a:t>Afectarea funcției ventriculare- </a:t>
            </a:r>
            <a:r>
              <a:rPr lang="ro-MD" sz="2400" dirty="0" smtClean="0">
                <a:ea typeface="Calibri" panose="020F0502020204030204" pitchFamily="34" charset="0"/>
                <a:cs typeface="Calibri" panose="020F0502020204030204" pitchFamily="34" charset="0"/>
              </a:rPr>
              <a:t>↓ capacității de adaptare la efort</a:t>
            </a:r>
          </a:p>
          <a:p>
            <a:pPr marL="342900" indent="-342900">
              <a:buFont typeface="Arial" panose="020B0604020202020204" pitchFamily="34" charset="0"/>
              <a:buChar char="•"/>
            </a:pPr>
            <a:r>
              <a:rPr lang="ro-MD" sz="2400" dirty="0"/>
              <a:t> </a:t>
            </a:r>
            <a:r>
              <a:rPr lang="ro-MD" sz="2400" dirty="0">
                <a:ea typeface="Calibri" panose="020F0502020204030204" pitchFamily="34" charset="0"/>
                <a:cs typeface="Calibri" panose="020F0502020204030204" pitchFamily="34" charset="0"/>
              </a:rPr>
              <a:t>↓ </a:t>
            </a:r>
            <a:r>
              <a:rPr lang="ro-MD" sz="2400" dirty="0" smtClean="0">
                <a:ea typeface="Calibri" panose="020F0502020204030204" pitchFamily="34" charset="0"/>
                <a:cs typeface="Calibri" panose="020F0502020204030204" pitchFamily="34" charset="0"/>
              </a:rPr>
              <a:t>NO- marcher al funcției endoteliale</a:t>
            </a:r>
          </a:p>
          <a:p>
            <a:pPr marL="342900" indent="-342900">
              <a:buFont typeface="Arial" panose="020B0604020202020204" pitchFamily="34" charset="0"/>
              <a:buChar char="•"/>
            </a:pPr>
            <a:r>
              <a:rPr lang="en-US" sz="2400" dirty="0" smtClean="0">
                <a:ea typeface="Calibri" panose="020F0502020204030204" pitchFamily="34" charset="0"/>
                <a:cs typeface="Calibri" panose="020F0502020204030204" pitchFamily="34" charset="0"/>
              </a:rPr>
              <a:t>↑</a:t>
            </a:r>
            <a:r>
              <a:rPr lang="ro-MD" sz="2400" dirty="0" smtClean="0">
                <a:ea typeface="Calibri" panose="020F0502020204030204" pitchFamily="34" charset="0"/>
                <a:cs typeface="Calibri" panose="020F0502020204030204" pitchFamily="34" charset="0"/>
              </a:rPr>
              <a:t>Lp-PLA2- marcher  CV</a:t>
            </a:r>
          </a:p>
          <a:p>
            <a:pPr marL="342900" indent="-342900">
              <a:buFont typeface="Arial" panose="020B0604020202020204" pitchFamily="34" charset="0"/>
              <a:buChar char="•"/>
            </a:pPr>
            <a:r>
              <a:rPr lang="ro-MD" sz="2400" dirty="0" smtClean="0">
                <a:ea typeface="Calibri" panose="020F0502020204030204" pitchFamily="34" charset="0"/>
                <a:cs typeface="Calibri" panose="020F0502020204030204" pitchFamily="34" charset="0"/>
              </a:rPr>
              <a:t>↓ HDL Lp-PLA2 – efect antiaterogen</a:t>
            </a:r>
          </a:p>
          <a:p>
            <a:pPr marL="342900" indent="-342900">
              <a:buFont typeface="Arial" panose="020B0604020202020204" pitchFamily="34" charset="0"/>
              <a:buChar char="•"/>
            </a:pPr>
            <a:r>
              <a:rPr lang="ro-MD" sz="2400" dirty="0" smtClean="0">
                <a:ea typeface="Calibri" panose="020F0502020204030204" pitchFamily="34" charset="0"/>
                <a:cs typeface="Calibri" panose="020F0502020204030204" pitchFamily="34" charset="0"/>
              </a:rPr>
              <a:t>TSH </a:t>
            </a:r>
            <a:r>
              <a:rPr lang="en-US" sz="2400" dirty="0" smtClean="0">
                <a:ea typeface="Calibri" panose="020F0502020204030204" pitchFamily="34" charset="0"/>
                <a:cs typeface="Calibri" panose="020F0502020204030204" pitchFamily="34" charset="0"/>
              </a:rPr>
              <a:t>&gt; 7 - ↑ </a:t>
            </a:r>
            <a:r>
              <a:rPr lang="en-US" sz="2400" dirty="0" err="1" smtClean="0">
                <a:ea typeface="Calibri" panose="020F0502020204030204" pitchFamily="34" charset="0"/>
                <a:cs typeface="Calibri" panose="020F0502020204030204" pitchFamily="34" charset="0"/>
              </a:rPr>
              <a:t>Insuficien</a:t>
            </a:r>
            <a:r>
              <a:rPr lang="ro-MD" sz="2400" dirty="0" smtClean="0">
                <a:ea typeface="Calibri" panose="020F0502020204030204" pitchFamily="34" charset="0"/>
                <a:cs typeface="Calibri" panose="020F0502020204030204" pitchFamily="34" charset="0"/>
              </a:rPr>
              <a:t>ță Cardiacă</a:t>
            </a:r>
            <a:endParaRPr lang="en-US" sz="2400" dirty="0" smtClean="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ro-MD" sz="2400" dirty="0">
                <a:ea typeface="Calibri" panose="020F0502020204030204" pitchFamily="34" charset="0"/>
                <a:cs typeface="Calibri" panose="020F0502020204030204" pitchFamily="34" charset="0"/>
              </a:rPr>
              <a:t>TSH </a:t>
            </a:r>
            <a:r>
              <a:rPr lang="en-US" sz="2400" dirty="0">
                <a:ea typeface="Calibri" panose="020F0502020204030204" pitchFamily="34" charset="0"/>
                <a:cs typeface="Calibri" panose="020F0502020204030204" pitchFamily="34" charset="0"/>
              </a:rPr>
              <a:t>&gt; </a:t>
            </a:r>
            <a:r>
              <a:rPr lang="en-US" sz="2400" dirty="0" smtClean="0">
                <a:ea typeface="Calibri" panose="020F0502020204030204" pitchFamily="34" charset="0"/>
                <a:cs typeface="Calibri" panose="020F0502020204030204" pitchFamily="34" charset="0"/>
              </a:rPr>
              <a:t>10 - ↑ Infarct </a:t>
            </a:r>
            <a:r>
              <a:rPr lang="en-US" sz="2400" dirty="0" err="1" smtClean="0">
                <a:ea typeface="Calibri" panose="020F0502020204030204" pitchFamily="34" charset="0"/>
                <a:cs typeface="Calibri" panose="020F0502020204030204" pitchFamily="34" charset="0"/>
              </a:rPr>
              <a:t>Miocardic</a:t>
            </a:r>
            <a:r>
              <a:rPr lang="en-US" sz="2400" dirty="0" smtClean="0">
                <a:ea typeface="Calibri" panose="020F0502020204030204" pitchFamily="34" charset="0"/>
                <a:cs typeface="Calibri" panose="020F0502020204030204" pitchFamily="34" charset="0"/>
              </a:rPr>
              <a:t> </a:t>
            </a:r>
            <a:endParaRPr lang="en-US" sz="2400" dirty="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ro-MD" sz="2400" dirty="0" smtClean="0"/>
              <a:t>La vîrstnici- </a:t>
            </a:r>
            <a:r>
              <a:rPr lang="en-US" sz="2400" dirty="0" smtClean="0">
                <a:ea typeface="Calibri" panose="020F0502020204030204" pitchFamily="34" charset="0"/>
                <a:cs typeface="Calibri" panose="020F0502020204030204" pitchFamily="34" charset="0"/>
              </a:rPr>
              <a:t>↑</a:t>
            </a:r>
            <a:r>
              <a:rPr lang="ro-MD" sz="2400" dirty="0" smtClean="0">
                <a:ea typeface="Calibri" panose="020F0502020204030204" pitchFamily="34" charset="0"/>
                <a:cs typeface="Calibri" panose="020F0502020204030204" pitchFamily="34" charset="0"/>
              </a:rPr>
              <a:t> Fibrilație atrială</a:t>
            </a:r>
            <a:endParaRPr lang="en-US" sz="2400" dirty="0"/>
          </a:p>
        </p:txBody>
      </p:sp>
      <p:cxnSp>
        <p:nvCxnSpPr>
          <p:cNvPr id="7" name="Прямая со стрелкой 6"/>
          <p:cNvCxnSpPr>
            <a:stCxn id="4" idx="3"/>
          </p:cNvCxnSpPr>
          <p:nvPr/>
        </p:nvCxnSpPr>
        <p:spPr>
          <a:xfrm flipV="1">
            <a:off x="6344155" y="3617140"/>
            <a:ext cx="1157162" cy="88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63157" y="3025807"/>
            <a:ext cx="3625232" cy="1200329"/>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n-US" sz="2400" dirty="0" smtClean="0">
                <a:latin typeface="Calibri" panose="020F0502020204030204" pitchFamily="34" charset="0"/>
                <a:ea typeface="Calibri" panose="020F0502020204030204" pitchFamily="34" charset="0"/>
                <a:cs typeface="Calibri" panose="020F0502020204030204" pitchFamily="34" charset="0"/>
              </a:rPr>
              <a:t>↑</a:t>
            </a:r>
            <a:r>
              <a:rPr lang="ro-MD" sz="2400" dirty="0" smtClean="0">
                <a:latin typeface="Calibri" panose="020F0502020204030204" pitchFamily="34" charset="0"/>
                <a:ea typeface="Calibri" panose="020F0502020204030204" pitchFamily="34" charset="0"/>
                <a:cs typeface="Calibri" panose="020F0502020204030204" pitchFamily="34" charset="0"/>
              </a:rPr>
              <a:t> 40% Risc de mortalitate de toate cauzele comparativ cu Eutiroidieni </a:t>
            </a:r>
            <a:endParaRPr lang="en-US" sz="2400" dirty="0"/>
          </a:p>
        </p:txBody>
      </p:sp>
      <p:sp>
        <p:nvSpPr>
          <p:cNvPr id="9" name="Прямоугольник 8"/>
          <p:cNvSpPr/>
          <p:nvPr/>
        </p:nvSpPr>
        <p:spPr>
          <a:xfrm>
            <a:off x="0" y="6581001"/>
            <a:ext cx="11129246" cy="276999"/>
          </a:xfrm>
          <a:prstGeom prst="rect">
            <a:avLst/>
          </a:prstGeom>
        </p:spPr>
        <p:txBody>
          <a:bodyPr wrap="square">
            <a:spAutoFit/>
          </a:bodyPr>
          <a:lstStyle/>
          <a:p>
            <a:r>
              <a:rPr lang="en-US" sz="1200" dirty="0"/>
              <a:t>Effects of Thyroid Dysfunction on Lipid Profile C.V. </a:t>
            </a:r>
            <a:r>
              <a:rPr lang="en-US" sz="1200" dirty="0" err="1"/>
              <a:t>Rizos</a:t>
            </a:r>
            <a:r>
              <a:rPr lang="en-US" sz="1200" dirty="0"/>
              <a:t>, M.S. </a:t>
            </a:r>
            <a:r>
              <a:rPr lang="en-US" sz="1200" dirty="0" err="1"/>
              <a:t>Elisaf</a:t>
            </a:r>
            <a:r>
              <a:rPr lang="en-US" sz="1200" dirty="0"/>
              <a:t> and E.N. </a:t>
            </a:r>
            <a:r>
              <a:rPr lang="en-US" sz="1200" dirty="0" err="1" smtClean="0"/>
              <a:t>Liberopoulos</a:t>
            </a:r>
            <a:r>
              <a:rPr lang="en-US" sz="1200" dirty="0" smtClean="0"/>
              <a:t>/</a:t>
            </a:r>
            <a:endParaRPr lang="en-US" sz="1200" dirty="0"/>
          </a:p>
        </p:txBody>
      </p:sp>
    </p:spTree>
    <p:extLst>
      <p:ext uri="{BB962C8B-B14F-4D97-AF65-F5344CB8AC3E}">
        <p14:creationId xmlns:p14="http://schemas.microsoft.com/office/powerpoint/2010/main" val="24017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5" name="Скругленный прямоугольник 4"/>
          <p:cNvSpPr/>
          <p:nvPr/>
        </p:nvSpPr>
        <p:spPr>
          <a:xfrm>
            <a:off x="631178" y="238461"/>
            <a:ext cx="9541855" cy="7612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800" b="1" dirty="0" smtClean="0">
                <a:solidFill>
                  <a:srgbClr val="002060"/>
                </a:solidFill>
              </a:rPr>
              <a:t>Terapia de substituție în Hipotiroidia subclinică</a:t>
            </a:r>
            <a:endParaRPr lang="en-US" sz="2800" dirty="0"/>
          </a:p>
        </p:txBody>
      </p:sp>
      <p:sp>
        <p:nvSpPr>
          <p:cNvPr id="3" name="TextBox 2"/>
          <p:cNvSpPr txBox="1"/>
          <p:nvPr/>
        </p:nvSpPr>
        <p:spPr>
          <a:xfrm>
            <a:off x="715618" y="1781615"/>
            <a:ext cx="9457416" cy="3108543"/>
          </a:xfrm>
          <a:prstGeom prst="rect">
            <a:avLst/>
          </a:prstGeom>
          <a:noFill/>
          <a:ln w="38100">
            <a:solidFill>
              <a:schemeClr val="accent1">
                <a:lumMod val="75000"/>
              </a:schemeClr>
            </a:solidFill>
          </a:ln>
        </p:spPr>
        <p:txBody>
          <a:bodyPr wrap="square" rtlCol="0">
            <a:spAutoFit/>
          </a:bodyPr>
          <a:lstStyle/>
          <a:p>
            <a:r>
              <a:rPr lang="ro-MD" sz="2800" b="1" dirty="0" smtClean="0"/>
              <a:t>Beneficiile terapiei de substituție:</a:t>
            </a:r>
          </a:p>
          <a:p>
            <a:r>
              <a:rPr lang="ro-MD" sz="2800" dirty="0" smtClean="0">
                <a:ea typeface="Calibri" panose="020F0502020204030204" pitchFamily="34" charset="0"/>
                <a:cs typeface="Calibri" panose="020F0502020204030204" pitchFamily="34" charset="0"/>
              </a:rPr>
              <a:t>↓ Col tot, ↓ LDL- rezultat semnificativ Col majorat inițial</a:t>
            </a:r>
          </a:p>
          <a:p>
            <a:r>
              <a:rPr lang="ro-MD" sz="2800" dirty="0" smtClean="0">
                <a:ea typeface="Calibri" panose="020F0502020204030204" pitchFamily="34" charset="0"/>
                <a:cs typeface="Calibri" panose="020F0502020204030204" pitchFamily="34" charset="0"/>
              </a:rPr>
              <a:t>Îmbunătățește funcția endotelială</a:t>
            </a:r>
          </a:p>
          <a:p>
            <a:r>
              <a:rPr lang="ro-MD" sz="2800" dirty="0" smtClean="0">
                <a:ea typeface="Calibri" panose="020F0502020204030204" pitchFamily="34" charset="0"/>
                <a:cs typeface="Calibri" panose="020F0502020204030204" pitchFamily="34" charset="0"/>
              </a:rPr>
              <a:t>↑ HDL Lp-PLA2- efect antiaterogen</a:t>
            </a:r>
          </a:p>
          <a:p>
            <a:r>
              <a:rPr lang="ro-MD" sz="2800" dirty="0" smtClean="0">
                <a:ea typeface="Calibri" panose="020F0502020204030204" pitchFamily="34" charset="0"/>
                <a:cs typeface="Calibri" panose="020F0502020204030204" pitchFamily="34" charset="0"/>
              </a:rPr>
              <a:t> ↔ beneficii de supraviețuire CV</a:t>
            </a:r>
          </a:p>
          <a:p>
            <a:r>
              <a:rPr lang="ro-MD" sz="2800" dirty="0" smtClean="0">
                <a:ea typeface="Calibri" panose="020F0502020204030204" pitchFamily="34" charset="0"/>
                <a:cs typeface="Calibri" panose="020F0502020204030204" pitchFamily="34" charset="0"/>
              </a:rPr>
              <a:t> ↔ îmbunătățire a calității vieții</a:t>
            </a:r>
          </a:p>
          <a:p>
            <a:r>
              <a:rPr lang="ro-MD" sz="2800" dirty="0" smtClean="0">
                <a:ea typeface="Calibri" panose="020F0502020204030204" pitchFamily="34" charset="0"/>
                <a:cs typeface="Calibri" panose="020F0502020204030204" pitchFamily="34" charset="0"/>
              </a:rPr>
              <a:t>Îmbunătățire a funcției ventriculare</a:t>
            </a:r>
            <a:endParaRPr lang="en-US" sz="2800" dirty="0"/>
          </a:p>
        </p:txBody>
      </p:sp>
      <p:cxnSp>
        <p:nvCxnSpPr>
          <p:cNvPr id="6" name="Прямая со стрелкой 5"/>
          <p:cNvCxnSpPr/>
          <p:nvPr/>
        </p:nvCxnSpPr>
        <p:spPr>
          <a:xfrm>
            <a:off x="5784574" y="5078896"/>
            <a:ext cx="19878" cy="10137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83964" y="5354958"/>
            <a:ext cx="5585791" cy="461665"/>
          </a:xfrm>
          <a:prstGeom prst="rect">
            <a:avLst/>
          </a:prstGeom>
          <a:noFill/>
        </p:spPr>
        <p:txBody>
          <a:bodyPr wrap="square" rtlCol="0">
            <a:spAutoFit/>
          </a:bodyPr>
          <a:lstStyle/>
          <a:p>
            <a:r>
              <a:rPr lang="ro-MD" sz="2400" dirty="0" smtClean="0"/>
              <a:t>Trebuie să tratăm Hipotiroidia subclinică?</a:t>
            </a:r>
            <a:endParaRPr lang="en-US" sz="2400" dirty="0"/>
          </a:p>
        </p:txBody>
      </p:sp>
      <p:sp>
        <p:nvSpPr>
          <p:cNvPr id="9" name="Прямоугольник 8"/>
          <p:cNvSpPr/>
          <p:nvPr/>
        </p:nvSpPr>
        <p:spPr>
          <a:xfrm>
            <a:off x="0" y="6581001"/>
            <a:ext cx="11129246" cy="276999"/>
          </a:xfrm>
          <a:prstGeom prst="rect">
            <a:avLst/>
          </a:prstGeom>
        </p:spPr>
        <p:txBody>
          <a:bodyPr wrap="square">
            <a:spAutoFit/>
          </a:bodyPr>
          <a:lstStyle/>
          <a:p>
            <a:r>
              <a:rPr lang="en-US" sz="1200" dirty="0"/>
              <a:t>Effects of Thyroid Dysfunction on Lipid Profile C.V. </a:t>
            </a:r>
            <a:r>
              <a:rPr lang="en-US" sz="1200" dirty="0" err="1"/>
              <a:t>Rizos</a:t>
            </a:r>
            <a:r>
              <a:rPr lang="en-US" sz="1200" dirty="0"/>
              <a:t>, M.S. </a:t>
            </a:r>
            <a:r>
              <a:rPr lang="en-US" sz="1200" dirty="0" err="1"/>
              <a:t>Elisaf</a:t>
            </a:r>
            <a:r>
              <a:rPr lang="en-US" sz="1200" dirty="0"/>
              <a:t> and E.N. </a:t>
            </a:r>
            <a:r>
              <a:rPr lang="en-US" sz="1200" dirty="0" err="1"/>
              <a:t>Liberopoulos</a:t>
            </a:r>
            <a:endParaRPr lang="en-US" sz="1200" dirty="0"/>
          </a:p>
        </p:txBody>
      </p:sp>
    </p:spTree>
    <p:extLst>
      <p:ext uri="{BB962C8B-B14F-4D97-AF65-F5344CB8AC3E}">
        <p14:creationId xmlns:p14="http://schemas.microsoft.com/office/powerpoint/2010/main" val="205553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5" name="Скругленный прямоугольник 4"/>
          <p:cNvSpPr/>
          <p:nvPr/>
        </p:nvSpPr>
        <p:spPr>
          <a:xfrm>
            <a:off x="631178" y="238461"/>
            <a:ext cx="9541855" cy="7612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800" b="1" dirty="0" smtClean="0">
                <a:solidFill>
                  <a:srgbClr val="002060"/>
                </a:solidFill>
              </a:rPr>
              <a:t>Tratăm sau nu?</a:t>
            </a:r>
            <a:endParaRPr lang="en-US" sz="2800" dirty="0"/>
          </a:p>
        </p:txBody>
      </p:sp>
      <p:sp>
        <p:nvSpPr>
          <p:cNvPr id="3" name="TextBox 2"/>
          <p:cNvSpPr txBox="1"/>
          <p:nvPr/>
        </p:nvSpPr>
        <p:spPr>
          <a:xfrm>
            <a:off x="631178" y="1381540"/>
            <a:ext cx="9541855" cy="3170099"/>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ro-MD" sz="2000" dirty="0" smtClean="0"/>
              <a:t>Nu există recomandări certe</a:t>
            </a:r>
          </a:p>
          <a:p>
            <a:pPr marL="342900" indent="-342900">
              <a:buFont typeface="Arial" panose="020B0604020202020204" pitchFamily="34" charset="0"/>
              <a:buChar char="•"/>
            </a:pPr>
            <a:r>
              <a:rPr lang="ro-MD" sz="2000" b="1" dirty="0" smtClean="0"/>
              <a:t>Beneficii evidente se determină:</a:t>
            </a:r>
          </a:p>
          <a:p>
            <a:r>
              <a:rPr lang="ro-MD" sz="2000" dirty="0" smtClean="0"/>
              <a:t>      TSH </a:t>
            </a:r>
            <a:r>
              <a:rPr lang="en-US" sz="200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&gt;</a:t>
            </a:r>
            <a:r>
              <a:rPr lang="en-US" sz="2000" smtClean="0">
                <a:latin typeface="Calibri" panose="020F0502020204030204" pitchFamily="34" charset="0"/>
                <a:ea typeface="Calibri" panose="020F0502020204030204" pitchFamily="34" charset="0"/>
                <a:cs typeface="Calibri" panose="020F0502020204030204" pitchFamily="34" charset="0"/>
              </a:rPr>
              <a:t> </a:t>
            </a:r>
            <a:r>
              <a:rPr lang="en-US" sz="2000" dirty="0" smtClean="0"/>
              <a:t>10 </a:t>
            </a:r>
            <a:r>
              <a:rPr lang="en-US" sz="2000" dirty="0" err="1" smtClean="0"/>
              <a:t>mIU</a:t>
            </a:r>
            <a:r>
              <a:rPr lang="en-US" sz="2000" dirty="0" smtClean="0"/>
              <a:t>/L</a:t>
            </a:r>
            <a:endParaRPr lang="ro-MD" sz="2000" dirty="0" smtClean="0"/>
          </a:p>
          <a:p>
            <a:r>
              <a:rPr lang="ro-MD" sz="2000" dirty="0" smtClean="0"/>
              <a:t>       Col majorat inițial</a:t>
            </a:r>
          </a:p>
          <a:p>
            <a:r>
              <a:rPr lang="ro-MD" sz="2000" dirty="0" smtClean="0"/>
              <a:t>       Fumator</a:t>
            </a:r>
          </a:p>
          <a:p>
            <a:r>
              <a:rPr lang="ro-MD" sz="2000" dirty="0" smtClean="0"/>
              <a:t>       Ac Anti-TPO pozitivi</a:t>
            </a:r>
          </a:p>
          <a:p>
            <a:pPr marL="342900" indent="-342900">
              <a:buFont typeface="Arial" panose="020B0604020202020204" pitchFamily="34" charset="0"/>
              <a:buChar char="•"/>
            </a:pPr>
            <a:r>
              <a:rPr lang="ro-MD" sz="2000" b="1" dirty="0" smtClean="0"/>
              <a:t>Precauție:</a:t>
            </a:r>
          </a:p>
          <a:p>
            <a:r>
              <a:rPr lang="ro-MD" sz="2000" dirty="0" smtClean="0"/>
              <a:t>      Angina Pectorală- L-thyroxina poate exacerba angina</a:t>
            </a:r>
          </a:p>
          <a:p>
            <a:r>
              <a:rPr lang="ro-MD" sz="2000" dirty="0" smtClean="0"/>
              <a:t>      PCV </a:t>
            </a:r>
            <a:r>
              <a:rPr lang="ro-MD" sz="2000" dirty="0" smtClean="0">
                <a:ea typeface="Calibri" panose="020F0502020204030204" pitchFamily="34" charset="0"/>
                <a:cs typeface="Calibri" panose="020F0502020204030204" pitchFamily="34" charset="0"/>
              </a:rPr>
              <a:t>→ aritmie cardiacă</a:t>
            </a:r>
          </a:p>
          <a:p>
            <a:endParaRPr lang="ro-MD" sz="2000" b="1" dirty="0" smtClean="0"/>
          </a:p>
        </p:txBody>
      </p:sp>
      <p:sp>
        <p:nvSpPr>
          <p:cNvPr id="4" name="TextBox 3"/>
          <p:cNvSpPr txBox="1"/>
          <p:nvPr/>
        </p:nvSpPr>
        <p:spPr>
          <a:xfrm>
            <a:off x="631178" y="4740483"/>
            <a:ext cx="9541855" cy="1785104"/>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ro-MD" b="1" dirty="0"/>
              <a:t>Recomandări:</a:t>
            </a:r>
          </a:p>
          <a:p>
            <a:r>
              <a:rPr lang="ro-MD" sz="2000" b="1" dirty="0">
                <a:solidFill>
                  <a:srgbClr val="FF0000"/>
                </a:solidFill>
              </a:rPr>
              <a:t>TSH </a:t>
            </a:r>
            <a:r>
              <a:rPr lang="ro-MD" sz="2000" b="1" dirty="0">
                <a:solidFill>
                  <a:srgbClr val="FF0000"/>
                </a:solidFill>
                <a:ea typeface="Calibri" panose="020F0502020204030204" pitchFamily="34" charset="0"/>
                <a:cs typeface="Calibri" panose="020F0502020204030204" pitchFamily="34" charset="0"/>
              </a:rPr>
              <a:t>trebuie  inclus ca screening la cei cu Dislipidemie</a:t>
            </a:r>
          </a:p>
          <a:p>
            <a:r>
              <a:rPr lang="ro-MD" dirty="0">
                <a:ea typeface="Calibri" panose="020F0502020204030204" pitchFamily="34" charset="0"/>
                <a:cs typeface="Calibri" panose="020F0502020204030204" pitchFamily="34" charset="0"/>
              </a:rPr>
              <a:t>Pacienții cu Hipercolesterolemie trebuie  tratați cu L-thyroxin , Deoarece-  </a:t>
            </a:r>
            <a:r>
              <a:rPr lang="ro-MD" b="1" dirty="0">
                <a:ea typeface="Calibri" panose="020F0502020204030204" pitchFamily="34" charset="0"/>
                <a:cs typeface="Calibri" panose="020F0502020204030204" pitchFamily="34" charset="0"/>
              </a:rPr>
              <a:t>Eutiroidismul: </a:t>
            </a:r>
            <a:r>
              <a:rPr lang="ro-MD" dirty="0">
                <a:ea typeface="Calibri" panose="020F0502020204030204" pitchFamily="34" charset="0"/>
                <a:cs typeface="Calibri" panose="020F0502020204030204" pitchFamily="34" charset="0"/>
              </a:rPr>
              <a:t>îmbunătățește profilul lipidic</a:t>
            </a:r>
          </a:p>
          <a:p>
            <a:r>
              <a:rPr lang="ro-MD" dirty="0">
                <a:ea typeface="Calibri" panose="020F0502020204030204" pitchFamily="34" charset="0"/>
                <a:cs typeface="Calibri" panose="020F0502020204030204" pitchFamily="34" charset="0"/>
              </a:rPr>
              <a:t>ameliorează unele simptome</a:t>
            </a:r>
          </a:p>
          <a:p>
            <a:r>
              <a:rPr lang="ro-MD" dirty="0">
                <a:ea typeface="Calibri" panose="020F0502020204030204" pitchFamily="34" charset="0"/>
                <a:cs typeface="Calibri" panose="020F0502020204030204" pitchFamily="34" charset="0"/>
              </a:rPr>
              <a:t>previne progresia către Hipotiroidie Manifestă </a:t>
            </a:r>
            <a:endParaRPr lang="en-US" dirty="0"/>
          </a:p>
        </p:txBody>
      </p:sp>
      <p:sp>
        <p:nvSpPr>
          <p:cNvPr id="6" name="Прямоугольник 5"/>
          <p:cNvSpPr/>
          <p:nvPr/>
        </p:nvSpPr>
        <p:spPr>
          <a:xfrm>
            <a:off x="0" y="6581001"/>
            <a:ext cx="11129246" cy="276999"/>
          </a:xfrm>
          <a:prstGeom prst="rect">
            <a:avLst/>
          </a:prstGeom>
        </p:spPr>
        <p:txBody>
          <a:bodyPr wrap="square">
            <a:spAutoFit/>
          </a:bodyPr>
          <a:lstStyle/>
          <a:p>
            <a:r>
              <a:rPr lang="en-US" sz="1200" dirty="0"/>
              <a:t>Effects of Thyroid Dysfunction on Lipid Profile C.V. </a:t>
            </a:r>
            <a:r>
              <a:rPr lang="en-US" sz="1200" dirty="0" err="1"/>
              <a:t>Rizos</a:t>
            </a:r>
            <a:r>
              <a:rPr lang="en-US" sz="1200" dirty="0"/>
              <a:t>, M.S. </a:t>
            </a:r>
            <a:r>
              <a:rPr lang="en-US" sz="1200" dirty="0" err="1"/>
              <a:t>Elisaf</a:t>
            </a:r>
            <a:r>
              <a:rPr lang="en-US" sz="1200" dirty="0"/>
              <a:t> and E.N. </a:t>
            </a:r>
            <a:r>
              <a:rPr lang="en-US" sz="1200" dirty="0" err="1"/>
              <a:t>Liberopoulos</a:t>
            </a:r>
            <a:endParaRPr lang="en-US" sz="1200" dirty="0"/>
          </a:p>
        </p:txBody>
      </p:sp>
    </p:spTree>
    <p:extLst>
      <p:ext uri="{BB962C8B-B14F-4D97-AF65-F5344CB8AC3E}">
        <p14:creationId xmlns:p14="http://schemas.microsoft.com/office/powerpoint/2010/main" val="271736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6" name="Скругленный прямоугольник 5"/>
          <p:cNvSpPr/>
          <p:nvPr/>
        </p:nvSpPr>
        <p:spPr>
          <a:xfrm>
            <a:off x="631178" y="238461"/>
            <a:ext cx="9541855" cy="7612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800" b="1" dirty="0" smtClean="0">
                <a:solidFill>
                  <a:srgbClr val="002060"/>
                </a:solidFill>
              </a:rPr>
              <a:t>Hipotiroidia manifestă</a:t>
            </a:r>
            <a:endParaRPr lang="en-US" sz="2800" dirty="0"/>
          </a:p>
        </p:txBody>
      </p:sp>
      <p:sp>
        <p:nvSpPr>
          <p:cNvPr id="4" name="TextBox 3"/>
          <p:cNvSpPr txBox="1"/>
          <p:nvPr/>
        </p:nvSpPr>
        <p:spPr>
          <a:xfrm>
            <a:off x="631178" y="1483440"/>
            <a:ext cx="4273712" cy="4524315"/>
          </a:xfrm>
          <a:prstGeom prst="rect">
            <a:avLst/>
          </a:prstGeom>
          <a:noFill/>
        </p:spPr>
        <p:txBody>
          <a:bodyPr wrap="square" rtlCol="0">
            <a:spAutoFit/>
          </a:bodyPr>
          <a:lstStyle/>
          <a:p>
            <a:r>
              <a:rPr lang="en-US" sz="2400" b="1" dirty="0" smtClean="0">
                <a:latin typeface="Calibri" panose="020F0502020204030204" pitchFamily="34" charset="0"/>
                <a:ea typeface="Calibri" panose="020F0502020204030204" pitchFamily="34" charset="0"/>
                <a:cs typeface="Calibri" panose="020F0502020204030204" pitchFamily="34" charset="0"/>
              </a:rPr>
              <a:t>↓</a:t>
            </a:r>
            <a:r>
              <a:rPr lang="ro-MD" sz="2400" b="1" dirty="0" smtClean="0">
                <a:latin typeface="Calibri" panose="020F0502020204030204" pitchFamily="34" charset="0"/>
                <a:ea typeface="Calibri" panose="020F0502020204030204" pitchFamily="34" charset="0"/>
                <a:cs typeface="Calibri" panose="020F0502020204030204" pitchFamily="34" charset="0"/>
              </a:rPr>
              <a:t> HMG-CoA reductaza </a:t>
            </a:r>
          </a:p>
          <a:p>
            <a:endParaRPr lang="ro-MD" sz="2400" b="1" dirty="0" smtClean="0">
              <a:latin typeface="Calibri" panose="020F0502020204030204" pitchFamily="34" charset="0"/>
              <a:ea typeface="Calibri" panose="020F0502020204030204" pitchFamily="34" charset="0"/>
              <a:cs typeface="Calibri" panose="020F0502020204030204" pitchFamily="34" charset="0"/>
            </a:endParaRPr>
          </a:p>
          <a:p>
            <a:r>
              <a:rPr lang="en-US" sz="2400" b="1" dirty="0" smtClean="0">
                <a:latin typeface="Calibri" panose="020F0502020204030204" pitchFamily="34" charset="0"/>
                <a:ea typeface="Calibri" panose="020F0502020204030204" pitchFamily="34" charset="0"/>
                <a:cs typeface="Calibri" panose="020F0502020204030204" pitchFamily="34" charset="0"/>
              </a:rPr>
              <a:t>↓</a:t>
            </a:r>
            <a:r>
              <a:rPr lang="ro-MD" sz="2400" b="1" dirty="0" smtClean="0">
                <a:latin typeface="Calibri" panose="020F0502020204030204" pitchFamily="34" charset="0"/>
                <a:ea typeface="Calibri" panose="020F0502020204030204" pitchFamily="34" charset="0"/>
                <a:cs typeface="Calibri" panose="020F0502020204030204" pitchFamily="34" charset="0"/>
              </a:rPr>
              <a:t> activitate LPL</a:t>
            </a:r>
          </a:p>
          <a:p>
            <a:endParaRPr lang="ro-MD" sz="2400" b="1" dirty="0" smtClean="0">
              <a:latin typeface="Calibri" panose="020F0502020204030204" pitchFamily="34" charset="0"/>
              <a:ea typeface="Calibri" panose="020F0502020204030204" pitchFamily="34" charset="0"/>
              <a:cs typeface="Calibri" panose="020F0502020204030204" pitchFamily="34" charset="0"/>
            </a:endParaRPr>
          </a:p>
          <a:p>
            <a:r>
              <a:rPr lang="en-US" sz="2400" b="1" dirty="0" smtClean="0">
                <a:latin typeface="Calibri" panose="020F0502020204030204" pitchFamily="34" charset="0"/>
                <a:ea typeface="Calibri" panose="020F0502020204030204" pitchFamily="34" charset="0"/>
                <a:cs typeface="Calibri" panose="020F0502020204030204" pitchFamily="34" charset="0"/>
              </a:rPr>
              <a:t>↓</a:t>
            </a:r>
            <a:r>
              <a:rPr lang="ro-MD" sz="2400" b="1" dirty="0" smtClean="0">
                <a:latin typeface="Calibri" panose="020F0502020204030204" pitchFamily="34" charset="0"/>
                <a:ea typeface="Calibri" panose="020F0502020204030204" pitchFamily="34" charset="0"/>
                <a:cs typeface="Calibri" panose="020F0502020204030204" pitchFamily="34" charset="0"/>
              </a:rPr>
              <a:t> clearence Tg</a:t>
            </a:r>
          </a:p>
          <a:p>
            <a:endParaRPr lang="ro-MD" sz="2400" b="1" dirty="0" smtClean="0">
              <a:latin typeface="Calibri" panose="020F0502020204030204" pitchFamily="34" charset="0"/>
              <a:ea typeface="Calibri" panose="020F0502020204030204" pitchFamily="34" charset="0"/>
              <a:cs typeface="Calibri" panose="020F0502020204030204" pitchFamily="34" charset="0"/>
            </a:endParaRPr>
          </a:p>
          <a:p>
            <a:r>
              <a:rPr lang="en-US" sz="2400" b="1" dirty="0" smtClean="0">
                <a:latin typeface="Calibri" panose="020F0502020204030204" pitchFamily="34" charset="0"/>
                <a:ea typeface="Calibri" panose="020F0502020204030204" pitchFamily="34" charset="0"/>
                <a:cs typeface="Calibri" panose="020F0502020204030204" pitchFamily="34" charset="0"/>
              </a:rPr>
              <a:t>↓</a:t>
            </a:r>
            <a:r>
              <a:rPr lang="ro-MD" sz="2400" b="1" dirty="0" smtClean="0">
                <a:latin typeface="Calibri" panose="020F0502020204030204" pitchFamily="34" charset="0"/>
                <a:ea typeface="Calibri" panose="020F0502020204030204" pitchFamily="34" charset="0"/>
                <a:cs typeface="Calibri" panose="020F0502020204030204" pitchFamily="34" charset="0"/>
              </a:rPr>
              <a:t> transfer cholesteryl ester de la HDL la VLDL</a:t>
            </a:r>
          </a:p>
          <a:p>
            <a:endParaRPr lang="ro-MD" sz="2400" b="1" dirty="0" smtClean="0">
              <a:latin typeface="Calibri" panose="020F0502020204030204" pitchFamily="34" charset="0"/>
              <a:ea typeface="Calibri" panose="020F0502020204030204" pitchFamily="34" charset="0"/>
              <a:cs typeface="Calibri" panose="020F0502020204030204" pitchFamily="34" charset="0"/>
            </a:endParaRPr>
          </a:p>
          <a:p>
            <a:r>
              <a:rPr lang="ro-MD" sz="2400" b="1" dirty="0" smtClean="0">
                <a:latin typeface="Calibri" panose="020F0502020204030204" pitchFamily="34" charset="0"/>
                <a:ea typeface="Calibri" panose="020F0502020204030204" pitchFamily="34" charset="0"/>
                <a:cs typeface="Calibri" panose="020F0502020204030204" pitchFamily="34" charset="0"/>
              </a:rPr>
              <a:t>↑Lp  a</a:t>
            </a:r>
          </a:p>
          <a:p>
            <a:endParaRPr lang="ro-MD" sz="2400" b="1" dirty="0" smtClean="0">
              <a:latin typeface="Calibri" panose="020F0502020204030204" pitchFamily="34" charset="0"/>
              <a:ea typeface="Calibri" panose="020F0502020204030204" pitchFamily="34" charset="0"/>
              <a:cs typeface="Calibri" panose="020F0502020204030204" pitchFamily="34" charset="0"/>
            </a:endParaRPr>
          </a:p>
          <a:p>
            <a:r>
              <a:rPr lang="ro-MD" sz="2400" b="1" dirty="0" smtClean="0">
                <a:latin typeface="Calibri" panose="020F0502020204030204" pitchFamily="34" charset="0"/>
                <a:ea typeface="Calibri" panose="020F0502020204030204" pitchFamily="34" charset="0"/>
                <a:cs typeface="Calibri" panose="020F0502020204030204" pitchFamily="34" charset="0"/>
              </a:rPr>
              <a:t>↑ sdLDL </a:t>
            </a:r>
          </a:p>
        </p:txBody>
      </p:sp>
      <p:sp>
        <p:nvSpPr>
          <p:cNvPr id="5" name="TextBox 4"/>
          <p:cNvSpPr txBox="1"/>
          <p:nvPr/>
        </p:nvSpPr>
        <p:spPr>
          <a:xfrm>
            <a:off x="6475473" y="1501543"/>
            <a:ext cx="2986896" cy="461665"/>
          </a:xfrm>
          <a:prstGeom prst="rect">
            <a:avLst/>
          </a:prstGeom>
          <a:solidFill>
            <a:schemeClr val="accent6">
              <a:lumMod val="20000"/>
              <a:lumOff val="80000"/>
            </a:schemeClr>
          </a:solidFill>
        </p:spPr>
        <p:txBody>
          <a:bodyPr wrap="square" rtlCol="0">
            <a:spAutoFit/>
          </a:bodyPr>
          <a:lstStyle/>
          <a:p>
            <a:r>
              <a:rPr lang="ro-MD" sz="2400" b="1" dirty="0">
                <a:latin typeface="Calibri" panose="020F0502020204030204" pitchFamily="34" charset="0"/>
                <a:ea typeface="Calibri" panose="020F0502020204030204" pitchFamily="34" charset="0"/>
                <a:cs typeface="Calibri" panose="020F0502020204030204" pitchFamily="34" charset="0"/>
              </a:rPr>
              <a:t>↑Col tot, ↑ </a:t>
            </a:r>
            <a:r>
              <a:rPr lang="ro-MD" sz="2400" b="1" dirty="0" smtClean="0">
                <a:latin typeface="Calibri" panose="020F0502020204030204" pitchFamily="34" charset="0"/>
                <a:ea typeface="Calibri" panose="020F0502020204030204" pitchFamily="34" charset="0"/>
                <a:cs typeface="Calibri" panose="020F0502020204030204" pitchFamily="34" charset="0"/>
              </a:rPr>
              <a:t>LDL</a:t>
            </a:r>
            <a:endParaRPr lang="ro-MD" sz="2400" b="1"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p:cNvSpPr txBox="1"/>
          <p:nvPr/>
        </p:nvSpPr>
        <p:spPr>
          <a:xfrm>
            <a:off x="6554549" y="3833825"/>
            <a:ext cx="2907820" cy="461665"/>
          </a:xfrm>
          <a:prstGeom prst="rect">
            <a:avLst/>
          </a:prstGeom>
          <a:solidFill>
            <a:schemeClr val="accent6">
              <a:lumMod val="20000"/>
              <a:lumOff val="80000"/>
            </a:schemeClr>
          </a:solidFill>
        </p:spPr>
        <p:txBody>
          <a:bodyPr wrap="square" rtlCol="0">
            <a:spAutoFit/>
          </a:bodyPr>
          <a:lstStyle/>
          <a:p>
            <a:pPr algn="ctr"/>
            <a:r>
              <a:rPr lang="ro-MD" sz="2400" b="1" dirty="0" smtClean="0">
                <a:latin typeface="Calibri" panose="020F0502020204030204" pitchFamily="34" charset="0"/>
                <a:ea typeface="Calibri" panose="020F0502020204030204" pitchFamily="34" charset="0"/>
                <a:cs typeface="Calibri" panose="020F0502020204030204" pitchFamily="34" charset="0"/>
              </a:rPr>
              <a:t>↓ HDL col</a:t>
            </a:r>
            <a:endParaRPr lang="ro-MD" sz="2400" b="1" dirty="0">
              <a:latin typeface="Calibri" panose="020F0502020204030204" pitchFamily="34" charset="0"/>
              <a:ea typeface="Calibri" panose="020F0502020204030204" pitchFamily="34" charset="0"/>
              <a:cs typeface="Calibri" panose="020F0502020204030204" pitchFamily="34" charset="0"/>
            </a:endParaRPr>
          </a:p>
        </p:txBody>
      </p:sp>
      <p:cxnSp>
        <p:nvCxnSpPr>
          <p:cNvPr id="8" name="Прямая со стрелкой 7"/>
          <p:cNvCxnSpPr/>
          <p:nvPr/>
        </p:nvCxnSpPr>
        <p:spPr>
          <a:xfrm>
            <a:off x="4992756" y="1740361"/>
            <a:ext cx="140141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4992756" y="4064657"/>
            <a:ext cx="131355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4904890" y="2839530"/>
            <a:ext cx="140141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475473" y="2608697"/>
            <a:ext cx="2986896" cy="461665"/>
          </a:xfrm>
          <a:prstGeom prst="rect">
            <a:avLst/>
          </a:prstGeom>
          <a:solidFill>
            <a:schemeClr val="accent6">
              <a:lumMod val="20000"/>
              <a:lumOff val="80000"/>
            </a:schemeClr>
          </a:solidFill>
        </p:spPr>
        <p:txBody>
          <a:bodyPr wrap="square" rtlCol="0">
            <a:spAutoFit/>
          </a:bodyPr>
          <a:lstStyle/>
          <a:p>
            <a:pPr algn="ctr"/>
            <a:r>
              <a:rPr lang="ro-MD" sz="2400" b="1" dirty="0" smtClean="0">
                <a:latin typeface="Calibri" panose="020F0502020204030204" pitchFamily="34" charset="0"/>
                <a:ea typeface="Calibri" panose="020F0502020204030204" pitchFamily="34" charset="0"/>
                <a:cs typeface="Calibri" panose="020F0502020204030204" pitchFamily="34" charset="0"/>
              </a:rPr>
              <a:t>↑Tg</a:t>
            </a:r>
            <a:endParaRPr lang="ro-MD" sz="2400" b="1" dirty="0">
              <a:latin typeface="Calibri" panose="020F0502020204030204" pitchFamily="34" charset="0"/>
              <a:ea typeface="Calibri" panose="020F0502020204030204" pitchFamily="34" charset="0"/>
              <a:cs typeface="Calibri" panose="020F0502020204030204" pitchFamily="34" charset="0"/>
            </a:endParaRPr>
          </a:p>
        </p:txBody>
      </p:sp>
      <p:sp>
        <p:nvSpPr>
          <p:cNvPr id="17" name="Прямоугольник 16"/>
          <p:cNvSpPr/>
          <p:nvPr/>
        </p:nvSpPr>
        <p:spPr>
          <a:xfrm>
            <a:off x="0" y="6581001"/>
            <a:ext cx="11129246" cy="276999"/>
          </a:xfrm>
          <a:prstGeom prst="rect">
            <a:avLst/>
          </a:prstGeom>
        </p:spPr>
        <p:txBody>
          <a:bodyPr wrap="square">
            <a:spAutoFit/>
          </a:bodyPr>
          <a:lstStyle/>
          <a:p>
            <a:r>
              <a:rPr lang="en-US" sz="1200" dirty="0"/>
              <a:t>Effects of Thyroid Dysfunction on Lipid Profile C.V. </a:t>
            </a:r>
            <a:r>
              <a:rPr lang="en-US" sz="1200" dirty="0" err="1"/>
              <a:t>Rizos</a:t>
            </a:r>
            <a:r>
              <a:rPr lang="en-US" sz="1200" dirty="0"/>
              <a:t>, M.S. </a:t>
            </a:r>
            <a:r>
              <a:rPr lang="en-US" sz="1200" dirty="0" err="1"/>
              <a:t>Elisaf</a:t>
            </a:r>
            <a:r>
              <a:rPr lang="en-US" sz="1200" dirty="0"/>
              <a:t> and E.N. </a:t>
            </a:r>
            <a:r>
              <a:rPr lang="en-US" sz="1200" dirty="0" err="1"/>
              <a:t>Liberopoulos</a:t>
            </a:r>
            <a:endParaRPr lang="en-US" sz="1200" dirty="0"/>
          </a:p>
        </p:txBody>
      </p:sp>
    </p:spTree>
    <p:extLst>
      <p:ext uri="{BB962C8B-B14F-4D97-AF65-F5344CB8AC3E}">
        <p14:creationId xmlns:p14="http://schemas.microsoft.com/office/powerpoint/2010/main" val="391301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3" name="Скругленный прямоугольник 2"/>
          <p:cNvSpPr/>
          <p:nvPr/>
        </p:nvSpPr>
        <p:spPr>
          <a:xfrm>
            <a:off x="631178" y="238461"/>
            <a:ext cx="9541855" cy="7612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800" b="1" dirty="0" smtClean="0">
                <a:solidFill>
                  <a:srgbClr val="002060"/>
                </a:solidFill>
              </a:rPr>
              <a:t>Hipotiroidia manifestă/ Riscul CV</a:t>
            </a:r>
            <a:endParaRPr lang="en-US" sz="2800" dirty="0"/>
          </a:p>
        </p:txBody>
      </p:sp>
      <p:graphicFrame>
        <p:nvGraphicFramePr>
          <p:cNvPr id="4" name="Схема 3"/>
          <p:cNvGraphicFramePr/>
          <p:nvPr>
            <p:extLst/>
          </p:nvPr>
        </p:nvGraphicFramePr>
        <p:xfrm>
          <a:off x="79513" y="556591"/>
          <a:ext cx="11330609" cy="62119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520686" y="4780722"/>
            <a:ext cx="1769166" cy="830997"/>
          </a:xfrm>
          <a:prstGeom prst="rect">
            <a:avLst/>
          </a:prstGeom>
          <a:noFill/>
        </p:spPr>
        <p:txBody>
          <a:bodyPr wrap="square" rtlCol="0">
            <a:spAutoFit/>
          </a:bodyPr>
          <a:lstStyle/>
          <a:p>
            <a:pPr algn="ctr"/>
            <a:r>
              <a:rPr lang="ru-RU" sz="24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ro-MD"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ro-MD" sz="24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Proteină C reactivă</a:t>
            </a:r>
            <a:endParaRPr lang="ru-RU" sz="2400" b="1" dirty="0">
              <a:solidFill>
                <a:schemeClr val="bg1"/>
              </a:solidFill>
            </a:endParaRPr>
          </a:p>
        </p:txBody>
      </p:sp>
      <p:sp>
        <p:nvSpPr>
          <p:cNvPr id="6" name="Прямоугольник 5"/>
          <p:cNvSpPr/>
          <p:nvPr/>
        </p:nvSpPr>
        <p:spPr>
          <a:xfrm>
            <a:off x="0" y="6581001"/>
            <a:ext cx="11129246" cy="276999"/>
          </a:xfrm>
          <a:prstGeom prst="rect">
            <a:avLst/>
          </a:prstGeom>
        </p:spPr>
        <p:txBody>
          <a:bodyPr wrap="square">
            <a:spAutoFit/>
          </a:bodyPr>
          <a:lstStyle/>
          <a:p>
            <a:r>
              <a:rPr lang="en-US" sz="1200" dirty="0"/>
              <a:t>Effects of Thyroid Dysfunction on Lipid Profile C.V. </a:t>
            </a:r>
            <a:r>
              <a:rPr lang="en-US" sz="1200" dirty="0" err="1"/>
              <a:t>Rizos</a:t>
            </a:r>
            <a:r>
              <a:rPr lang="en-US" sz="1200" dirty="0"/>
              <a:t>, M.S. </a:t>
            </a:r>
            <a:r>
              <a:rPr lang="en-US" sz="1200" dirty="0" err="1"/>
              <a:t>Elisaf</a:t>
            </a:r>
            <a:r>
              <a:rPr lang="en-US" sz="1200" dirty="0"/>
              <a:t> and E.N. </a:t>
            </a:r>
            <a:r>
              <a:rPr lang="en-US" sz="1200" dirty="0" err="1"/>
              <a:t>Liberopoulos</a:t>
            </a:r>
            <a:endParaRPr lang="en-US" sz="1200" dirty="0"/>
          </a:p>
        </p:txBody>
      </p:sp>
    </p:spTree>
    <p:extLst>
      <p:ext uri="{BB962C8B-B14F-4D97-AF65-F5344CB8AC3E}">
        <p14:creationId xmlns:p14="http://schemas.microsoft.com/office/powerpoint/2010/main" val="38953746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3" name="Скругленный прямоугольник 2"/>
          <p:cNvSpPr/>
          <p:nvPr/>
        </p:nvSpPr>
        <p:spPr>
          <a:xfrm>
            <a:off x="631178" y="238461"/>
            <a:ext cx="9541855" cy="7612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800" b="1" dirty="0" smtClean="0">
                <a:solidFill>
                  <a:srgbClr val="002060"/>
                </a:solidFill>
              </a:rPr>
              <a:t>Terapia de substituție în Hipotiroidia manifestă</a:t>
            </a:r>
            <a:endParaRPr lang="en-US" sz="2800" dirty="0"/>
          </a:p>
        </p:txBody>
      </p:sp>
      <p:sp>
        <p:nvSpPr>
          <p:cNvPr id="4" name="TextBox 3"/>
          <p:cNvSpPr txBox="1"/>
          <p:nvPr/>
        </p:nvSpPr>
        <p:spPr>
          <a:xfrm>
            <a:off x="715617" y="1659836"/>
            <a:ext cx="10227366" cy="1569660"/>
          </a:xfrm>
          <a:prstGeom prst="rect">
            <a:avLst/>
          </a:prstGeom>
          <a:noFill/>
          <a:ln w="38100">
            <a:solidFill>
              <a:schemeClr val="tx1"/>
            </a:solidFill>
          </a:ln>
        </p:spPr>
        <p:txBody>
          <a:bodyPr wrap="square" rtlCol="0">
            <a:spAutoFit/>
          </a:bodyPr>
          <a:lstStyle/>
          <a:p>
            <a:r>
              <a:rPr lang="ro-MD" sz="2400" dirty="0" smtClean="0"/>
              <a:t>Tratamentul de substituție cu L-thyroxine timp de 4-6 săptămîni – corectează Dislipidemia</a:t>
            </a:r>
          </a:p>
          <a:p>
            <a:r>
              <a:rPr lang="ro-MD" sz="2400" dirty="0" smtClean="0">
                <a:ea typeface="Calibri" panose="020F0502020204030204" pitchFamily="34" charset="0"/>
                <a:cs typeface="Calibri" panose="020F0502020204030204" pitchFamily="34" charset="0"/>
              </a:rPr>
              <a:t>↓ Col tot, ↓LDL , ↓Apo B, ↓ Lp(a)</a:t>
            </a:r>
          </a:p>
          <a:p>
            <a:r>
              <a:rPr lang="ro-MD" sz="2400" dirty="0" smtClean="0">
                <a:ea typeface="Calibri" panose="020F0502020204030204" pitchFamily="34" charset="0"/>
                <a:cs typeface="Calibri" panose="020F0502020204030204" pitchFamily="34" charset="0"/>
              </a:rPr>
              <a:t>HDL, Tg, ApoAI- nu se atestă modificări</a:t>
            </a:r>
            <a:endParaRPr lang="en-US" sz="2400" dirty="0"/>
          </a:p>
        </p:txBody>
      </p:sp>
      <p:sp>
        <p:nvSpPr>
          <p:cNvPr id="7" name="TextBox 6"/>
          <p:cNvSpPr txBox="1"/>
          <p:nvPr/>
        </p:nvSpPr>
        <p:spPr>
          <a:xfrm>
            <a:off x="5871542" y="3427930"/>
            <a:ext cx="2514600" cy="461665"/>
          </a:xfrm>
          <a:prstGeom prst="rect">
            <a:avLst/>
          </a:prstGeom>
          <a:noFill/>
        </p:spPr>
        <p:txBody>
          <a:bodyPr wrap="square" rtlCol="0">
            <a:spAutoFit/>
          </a:bodyPr>
          <a:lstStyle/>
          <a:p>
            <a:r>
              <a:rPr lang="ro-MD" sz="2400" dirty="0" smtClean="0"/>
              <a:t>Recomandări</a:t>
            </a:r>
            <a:endParaRPr lang="en-US" sz="2400" dirty="0"/>
          </a:p>
        </p:txBody>
      </p:sp>
      <p:sp>
        <p:nvSpPr>
          <p:cNvPr id="8" name="TextBox 7"/>
          <p:cNvSpPr txBox="1"/>
          <p:nvPr/>
        </p:nvSpPr>
        <p:spPr>
          <a:xfrm>
            <a:off x="715617" y="4088029"/>
            <a:ext cx="10227366" cy="1569660"/>
          </a:xfrm>
          <a:prstGeom prst="rect">
            <a:avLst/>
          </a:prstGeom>
          <a:solidFill>
            <a:schemeClr val="accent1">
              <a:lumMod val="20000"/>
              <a:lumOff val="80000"/>
            </a:schemeClr>
          </a:solidFill>
          <a:ln w="38100">
            <a:solidFill>
              <a:schemeClr val="tx1"/>
            </a:solidFill>
          </a:ln>
        </p:spPr>
        <p:txBody>
          <a:bodyPr wrap="square" rtlCol="0">
            <a:spAutoFit/>
          </a:bodyPr>
          <a:lstStyle/>
          <a:p>
            <a:r>
              <a:rPr lang="ro-MD" sz="2400" dirty="0" smtClean="0"/>
              <a:t>Hipotiroidia-  una din cele mai comune cauze ale dislipidemiei secundare</a:t>
            </a:r>
          </a:p>
          <a:p>
            <a:r>
              <a:rPr lang="ro-MD" sz="2400" b="1" dirty="0" smtClean="0"/>
              <a:t>Înainte de inițierea tratamentului cu Statine – Obligator se evaluiază profilul hormonal tiroidian</a:t>
            </a:r>
          </a:p>
          <a:p>
            <a:r>
              <a:rPr lang="ro-MD" sz="2400" dirty="0" smtClean="0"/>
              <a:t>Hipotiroidia- </a:t>
            </a:r>
            <a:r>
              <a:rPr lang="ro-MD" sz="2400" dirty="0" smtClean="0">
                <a:ea typeface="Calibri" panose="020F0502020204030204" pitchFamily="34" charset="0"/>
                <a:cs typeface="Calibri" panose="020F0502020204030204" pitchFamily="34" charset="0"/>
              </a:rPr>
              <a:t>↑ CK, statinele pot accentua ↑ CK</a:t>
            </a:r>
          </a:p>
        </p:txBody>
      </p:sp>
      <p:cxnSp>
        <p:nvCxnSpPr>
          <p:cNvPr id="12" name="Прямая со стрелкой 11"/>
          <p:cNvCxnSpPr>
            <a:stCxn id="4" idx="2"/>
            <a:endCxn id="8" idx="0"/>
          </p:cNvCxnSpPr>
          <p:nvPr/>
        </p:nvCxnSpPr>
        <p:spPr>
          <a:xfrm>
            <a:off x="5829300" y="3229496"/>
            <a:ext cx="0" cy="8585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Прямоугольник 16"/>
          <p:cNvSpPr/>
          <p:nvPr/>
        </p:nvSpPr>
        <p:spPr>
          <a:xfrm>
            <a:off x="715640" y="4088029"/>
            <a:ext cx="10227344" cy="1569660"/>
          </a:xfrm>
          <a:prstGeom prst="rect">
            <a:avLst/>
          </a:prstGeom>
          <a:solidFill>
            <a:schemeClr val="bg1"/>
          </a:solidFill>
          <a:ln w="38100">
            <a:solidFill>
              <a:srgbClr val="C00000"/>
            </a:solidFill>
          </a:ln>
        </p:spPr>
        <p:txBody>
          <a:bodyPr wrap="square">
            <a:spAutoFit/>
          </a:bodyPr>
          <a:lstStyle/>
          <a:p>
            <a:pPr algn="ctr"/>
            <a:r>
              <a:rPr lang="ro-MD" sz="3200" b="1" dirty="0">
                <a:solidFill>
                  <a:srgbClr val="FF0000"/>
                </a:solidFill>
                <a:ea typeface="Calibri" panose="020F0502020204030204" pitchFamily="34" charset="0"/>
                <a:cs typeface="Calibri" panose="020F0502020204030204" pitchFamily="34" charset="0"/>
              </a:rPr>
              <a:t>Primordial se tratează disfuncția tiroidiană- Tratament de substituție și doar apoi tratament cu </a:t>
            </a:r>
            <a:r>
              <a:rPr lang="ro-MD" sz="3200" b="1" dirty="0" smtClean="0">
                <a:solidFill>
                  <a:srgbClr val="FF0000"/>
                </a:solidFill>
                <a:ea typeface="Calibri" panose="020F0502020204030204" pitchFamily="34" charset="0"/>
                <a:cs typeface="Calibri" panose="020F0502020204030204" pitchFamily="34" charset="0"/>
              </a:rPr>
              <a:t>Statine</a:t>
            </a:r>
          </a:p>
          <a:p>
            <a:endParaRPr lang="ro-MD" sz="3200" b="1" dirty="0" smtClean="0">
              <a:solidFill>
                <a:srgbClr val="FF0000"/>
              </a:solidFill>
              <a:ea typeface="Calibri" panose="020F0502020204030204" pitchFamily="34" charset="0"/>
              <a:cs typeface="Calibri" panose="020F0502020204030204" pitchFamily="34" charset="0"/>
            </a:endParaRPr>
          </a:p>
        </p:txBody>
      </p:sp>
      <p:sp>
        <p:nvSpPr>
          <p:cNvPr id="18" name="Прямоугольник 17"/>
          <p:cNvSpPr/>
          <p:nvPr/>
        </p:nvSpPr>
        <p:spPr>
          <a:xfrm>
            <a:off x="0" y="6581001"/>
            <a:ext cx="11129246" cy="276999"/>
          </a:xfrm>
          <a:prstGeom prst="rect">
            <a:avLst/>
          </a:prstGeom>
        </p:spPr>
        <p:txBody>
          <a:bodyPr wrap="square">
            <a:spAutoFit/>
          </a:bodyPr>
          <a:lstStyle/>
          <a:p>
            <a:r>
              <a:rPr lang="en-US" sz="1200" dirty="0"/>
              <a:t>Effects of Thyroid Dysfunction on Lipid Profile C.V. </a:t>
            </a:r>
            <a:r>
              <a:rPr lang="en-US" sz="1200" dirty="0" err="1"/>
              <a:t>Rizos</a:t>
            </a:r>
            <a:r>
              <a:rPr lang="en-US" sz="1200" dirty="0"/>
              <a:t>, M.S. </a:t>
            </a:r>
            <a:r>
              <a:rPr lang="en-US" sz="1200" dirty="0" err="1"/>
              <a:t>Elisaf</a:t>
            </a:r>
            <a:r>
              <a:rPr lang="en-US" sz="1200" dirty="0"/>
              <a:t> and E.N. </a:t>
            </a:r>
            <a:r>
              <a:rPr lang="en-US" sz="1200" dirty="0" err="1"/>
              <a:t>Liberopoulos</a:t>
            </a:r>
            <a:endParaRPr lang="en-US" sz="1200" dirty="0"/>
          </a:p>
        </p:txBody>
      </p:sp>
    </p:spTree>
    <p:extLst>
      <p:ext uri="{BB962C8B-B14F-4D97-AF65-F5344CB8AC3E}">
        <p14:creationId xmlns:p14="http://schemas.microsoft.com/office/powerpoint/2010/main" val="161358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3" name="Скругленный прямоугольник 2"/>
          <p:cNvSpPr/>
          <p:nvPr/>
        </p:nvSpPr>
        <p:spPr>
          <a:xfrm>
            <a:off x="631178" y="238461"/>
            <a:ext cx="9541855" cy="7612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800" b="1" dirty="0" smtClean="0">
                <a:solidFill>
                  <a:srgbClr val="002060"/>
                </a:solidFill>
              </a:rPr>
              <a:t>Concluzii</a:t>
            </a:r>
            <a:endParaRPr lang="en-US" sz="2800" dirty="0"/>
          </a:p>
        </p:txBody>
      </p:sp>
      <p:sp>
        <p:nvSpPr>
          <p:cNvPr id="4" name="TextBox 3"/>
          <p:cNvSpPr txBox="1"/>
          <p:nvPr/>
        </p:nvSpPr>
        <p:spPr>
          <a:xfrm>
            <a:off x="708724" y="1310910"/>
            <a:ext cx="10895255" cy="4832092"/>
          </a:xfrm>
          <a:prstGeom prst="rect">
            <a:avLst/>
          </a:prstGeom>
          <a:noFill/>
        </p:spPr>
        <p:txBody>
          <a:bodyPr wrap="square" rtlCol="0">
            <a:spAutoFit/>
          </a:bodyPr>
          <a:lstStyle/>
          <a:p>
            <a:pPr marL="457200" indent="-457200">
              <a:buFont typeface="Wingdings" panose="05000000000000000000" pitchFamily="2" charset="2"/>
              <a:buChar char="ü"/>
            </a:pPr>
            <a:r>
              <a:rPr lang="ro-MD" sz="2800" dirty="0" smtClean="0"/>
              <a:t>Disfuncția tiroidiană – impact asupra profilului lipidic</a:t>
            </a:r>
          </a:p>
          <a:p>
            <a:pPr marL="457200" indent="-457200">
              <a:buFont typeface="Wingdings" panose="05000000000000000000" pitchFamily="2" charset="2"/>
              <a:buChar char="ü"/>
            </a:pPr>
            <a:endParaRPr lang="ro-MD" sz="2800" dirty="0" smtClean="0"/>
          </a:p>
          <a:p>
            <a:pPr marL="457200" indent="-457200">
              <a:buFont typeface="Wingdings" panose="05000000000000000000" pitchFamily="2" charset="2"/>
              <a:buChar char="ü"/>
            </a:pPr>
            <a:r>
              <a:rPr lang="ro-MD" sz="2800" b="1" dirty="0" smtClean="0"/>
              <a:t>Dislipidemia</a:t>
            </a:r>
            <a:r>
              <a:rPr lang="ro-MD" sz="2800" dirty="0" smtClean="0"/>
              <a:t>- impact negativ asupra </a:t>
            </a:r>
            <a:r>
              <a:rPr lang="ro-MD" sz="2800" b="1" dirty="0" smtClean="0"/>
              <a:t>CV</a:t>
            </a:r>
          </a:p>
          <a:p>
            <a:pPr marL="457200" indent="-457200">
              <a:buFont typeface="Wingdings" panose="05000000000000000000" pitchFamily="2" charset="2"/>
              <a:buChar char="ü"/>
            </a:pPr>
            <a:endParaRPr lang="ro-MD" sz="2800" dirty="0" smtClean="0"/>
          </a:p>
          <a:p>
            <a:pPr marL="457200" indent="-457200">
              <a:buFont typeface="Wingdings" panose="05000000000000000000" pitchFamily="2" charset="2"/>
              <a:buChar char="ü"/>
            </a:pPr>
            <a:r>
              <a:rPr lang="ro-MD" sz="2800" b="1" dirty="0" smtClean="0"/>
              <a:t>Screening </a:t>
            </a:r>
            <a:r>
              <a:rPr lang="ro-MD" sz="2800" dirty="0" smtClean="0"/>
              <a:t>obligator- dozarea </a:t>
            </a:r>
            <a:r>
              <a:rPr lang="ro-MD" sz="2800" b="1" dirty="0" smtClean="0"/>
              <a:t>TSH</a:t>
            </a:r>
            <a:r>
              <a:rPr lang="ro-MD" sz="2800" dirty="0" smtClean="0"/>
              <a:t> la toți cu Dislipidemie</a:t>
            </a:r>
          </a:p>
          <a:p>
            <a:pPr marL="457200" indent="-457200">
              <a:buFont typeface="Wingdings" panose="05000000000000000000" pitchFamily="2" charset="2"/>
              <a:buChar char="ü"/>
            </a:pPr>
            <a:endParaRPr lang="ro-MD" sz="2800" dirty="0" smtClean="0"/>
          </a:p>
          <a:p>
            <a:pPr marL="457200" indent="-457200">
              <a:buFont typeface="Wingdings" panose="05000000000000000000" pitchFamily="2" charset="2"/>
              <a:buChar char="ü"/>
            </a:pPr>
            <a:r>
              <a:rPr lang="ro-MD" sz="2800" dirty="0" smtClean="0"/>
              <a:t>Asigurarea unui </a:t>
            </a:r>
            <a:r>
              <a:rPr lang="ro-MD" sz="2800" b="1" dirty="0" smtClean="0"/>
              <a:t>tratament de substituție</a:t>
            </a:r>
            <a:r>
              <a:rPr lang="ro-MD" sz="2800" dirty="0" smtClean="0"/>
              <a:t>, atunci cînd e cazul, înaintea statinelor</a:t>
            </a:r>
          </a:p>
          <a:p>
            <a:pPr marL="457200" indent="-457200">
              <a:buFont typeface="Wingdings" panose="05000000000000000000" pitchFamily="2" charset="2"/>
              <a:buChar char="ü"/>
            </a:pPr>
            <a:endParaRPr lang="ro-MD" sz="2800" dirty="0" smtClean="0"/>
          </a:p>
          <a:p>
            <a:pPr marL="457200" indent="-457200">
              <a:buFont typeface="Wingdings" panose="05000000000000000000" pitchFamily="2" charset="2"/>
              <a:buChar char="ü"/>
            </a:pPr>
            <a:r>
              <a:rPr lang="ro-MD" sz="2800" dirty="0" smtClean="0"/>
              <a:t>Studii suplimentare- corelație dintre Hipotiroidie Subclinică și Riscul CV, și restaurarea Eutiroidiei- influiențează riscul de mortalitate</a:t>
            </a:r>
            <a:endParaRPr lang="ro-MD" sz="2800" dirty="0"/>
          </a:p>
        </p:txBody>
      </p:sp>
    </p:spTree>
    <p:extLst>
      <p:ext uri="{BB962C8B-B14F-4D97-AF65-F5344CB8AC3E}">
        <p14:creationId xmlns:p14="http://schemas.microsoft.com/office/powerpoint/2010/main" val="406827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Thyroidal iodide-metabolizing molecules. A unique physiological... |  Download Scientific Diagram">
            <a:extLst>
              <a:ext uri="{FF2B5EF4-FFF2-40B4-BE49-F238E27FC236}">
                <a16:creationId xmlns:a16="http://schemas.microsoft.com/office/drawing/2014/main" xmlns="" id="{9BC52C28-05AE-EE4C-A345-1CDE14D28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480" y="190071"/>
            <a:ext cx="5017155" cy="47025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ollicular cells/neoplasm on thyroid biopsy, now what? - Austin Thyroid  Surgeons">
            <a:extLst>
              <a:ext uri="{FF2B5EF4-FFF2-40B4-BE49-F238E27FC236}">
                <a16:creationId xmlns:a16="http://schemas.microsoft.com/office/drawing/2014/main" xmlns="" id="{8ED3736B-4874-FC43-93B2-F3ECF7EB64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712" t="15410" b="14424"/>
          <a:stretch/>
        </p:blipFill>
        <p:spPr bwMode="auto">
          <a:xfrm>
            <a:off x="1920034" y="3767882"/>
            <a:ext cx="3805142" cy="30490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1E9757B-D8DC-BD45-A314-8D93BBC60CBC}"/>
              </a:ext>
            </a:extLst>
          </p:cNvPr>
          <p:cNvSpPr txBox="1"/>
          <p:nvPr/>
        </p:nvSpPr>
        <p:spPr>
          <a:xfrm>
            <a:off x="4772042" y="4269082"/>
            <a:ext cx="1991527" cy="2186368"/>
          </a:xfrm>
          <a:prstGeom prst="rect">
            <a:avLst/>
          </a:prstGeom>
          <a:solidFill>
            <a:schemeClr val="bg1"/>
          </a:solidFill>
        </p:spPr>
        <p:txBody>
          <a:bodyPr wrap="square" rtlCol="0">
            <a:spAutoFit/>
          </a:bodyPr>
          <a:lstStyle/>
          <a:p>
            <a:pPr>
              <a:lnSpc>
                <a:spcPct val="200000"/>
              </a:lnSpc>
            </a:pPr>
            <a:r>
              <a:rPr lang="ro-RO" sz="1400" dirty="0">
                <a:latin typeface="Calibri" panose="020F0502020204030204" pitchFamily="34" charset="0"/>
                <a:cs typeface="Calibri" panose="020F0502020204030204" pitchFamily="34" charset="0"/>
              </a:rPr>
              <a:t>Celula </a:t>
            </a:r>
            <a:r>
              <a:rPr lang="ro-RO" sz="1400" dirty="0" err="1">
                <a:latin typeface="Calibri" panose="020F0502020204030204" pitchFamily="34" charset="0"/>
                <a:cs typeface="Calibri" panose="020F0502020204030204" pitchFamily="34" charset="0"/>
              </a:rPr>
              <a:t>parafoliculară</a:t>
            </a:r>
            <a:endParaRPr lang="ro-RO" sz="1400" dirty="0">
              <a:latin typeface="Calibri" panose="020F0502020204030204" pitchFamily="34" charset="0"/>
              <a:cs typeface="Calibri" panose="020F0502020204030204" pitchFamily="34" charset="0"/>
            </a:endParaRPr>
          </a:p>
          <a:p>
            <a:pPr>
              <a:lnSpc>
                <a:spcPct val="200000"/>
              </a:lnSpc>
            </a:pPr>
            <a:r>
              <a:rPr lang="ro-RO" sz="1400" dirty="0">
                <a:latin typeface="Calibri" panose="020F0502020204030204" pitchFamily="34" charset="0"/>
                <a:cs typeface="Calibri" panose="020F0502020204030204" pitchFamily="34" charset="0"/>
              </a:rPr>
              <a:t>Celula foliculară</a:t>
            </a:r>
          </a:p>
          <a:p>
            <a:r>
              <a:rPr lang="ro-RO" sz="1400" dirty="0">
                <a:latin typeface="Calibri" panose="020F0502020204030204" pitchFamily="34" charset="0"/>
                <a:cs typeface="Calibri" panose="020F0502020204030204" pitchFamily="34" charset="0"/>
              </a:rPr>
              <a:t>Coloid</a:t>
            </a:r>
          </a:p>
          <a:p>
            <a:endParaRPr lang="ro-RO" sz="1400" dirty="0">
              <a:latin typeface="Calibri" panose="020F0502020204030204" pitchFamily="34" charset="0"/>
              <a:cs typeface="Calibri" panose="020F0502020204030204" pitchFamily="34" charset="0"/>
            </a:endParaRPr>
          </a:p>
          <a:p>
            <a:r>
              <a:rPr lang="ro-RO" sz="1400" dirty="0">
                <a:latin typeface="Calibri" panose="020F0502020204030204" pitchFamily="34" charset="0"/>
                <a:cs typeface="Calibri" panose="020F0502020204030204" pitchFamily="34" charset="0"/>
              </a:rPr>
              <a:t>Capilar sangvin</a:t>
            </a:r>
          </a:p>
          <a:p>
            <a:r>
              <a:rPr lang="ro-RO" sz="1400" dirty="0">
                <a:latin typeface="Calibri" panose="020F0502020204030204" pitchFamily="34" charset="0"/>
                <a:cs typeface="Calibri" panose="020F0502020204030204" pitchFamily="34" charset="0"/>
              </a:rPr>
              <a:t>Hematii</a:t>
            </a:r>
            <a:endParaRPr lang="x-none" sz="1400" dirty="0">
              <a:latin typeface="Calibri" panose="020F0502020204030204" pitchFamily="34" charset="0"/>
              <a:cs typeface="Calibri" panose="020F0502020204030204" pitchFamily="34" charset="0"/>
            </a:endParaRPr>
          </a:p>
          <a:p>
            <a:pPr>
              <a:lnSpc>
                <a:spcPct val="200000"/>
              </a:lnSpc>
            </a:pPr>
            <a:endParaRPr lang="x-none" sz="14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B9FCF913-4157-7642-9DB1-8A56E0129B05}"/>
              </a:ext>
            </a:extLst>
          </p:cNvPr>
          <p:cNvSpPr txBox="1"/>
          <p:nvPr/>
        </p:nvSpPr>
        <p:spPr>
          <a:xfrm>
            <a:off x="4810019" y="4099805"/>
            <a:ext cx="718851" cy="338554"/>
          </a:xfrm>
          <a:prstGeom prst="rect">
            <a:avLst/>
          </a:prstGeom>
          <a:solidFill>
            <a:schemeClr val="bg1"/>
          </a:solidFill>
        </p:spPr>
        <p:txBody>
          <a:bodyPr wrap="none" rtlCol="0">
            <a:spAutoFit/>
          </a:bodyPr>
          <a:lstStyle/>
          <a:p>
            <a:r>
              <a:rPr lang="ro-RO" sz="1600" dirty="0">
                <a:latin typeface="Calibri" panose="020F0502020204030204" pitchFamily="34" charset="0"/>
                <a:cs typeface="Calibri" panose="020F0502020204030204" pitchFamily="34" charset="0"/>
              </a:rPr>
              <a:t>Folicul</a:t>
            </a:r>
            <a:endParaRPr lang="x-none" sz="1600" dirty="0">
              <a:latin typeface="Calibri" panose="020F0502020204030204" pitchFamily="34" charset="0"/>
              <a:cs typeface="Calibri" panose="020F0502020204030204" pitchFamily="34" charset="0"/>
            </a:endParaRPr>
          </a:p>
        </p:txBody>
      </p:sp>
      <p:pic>
        <p:nvPicPr>
          <p:cNvPr id="5" name="Picture 6" descr="Follicular cells/neoplasm on thyroid biopsy, now what? - Austin Thyroid  Surgeons">
            <a:extLst>
              <a:ext uri="{FF2B5EF4-FFF2-40B4-BE49-F238E27FC236}">
                <a16:creationId xmlns:a16="http://schemas.microsoft.com/office/drawing/2014/main" xmlns="" id="{FDAF4DDA-BB50-6B44-BF9C-6D354BA7CD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35" t="5873" r="61960" b="8105"/>
          <a:stretch/>
        </p:blipFill>
        <p:spPr bwMode="auto">
          <a:xfrm>
            <a:off x="0" y="3808915"/>
            <a:ext cx="1877404" cy="2910182"/>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xmlns="" id="{710AE67E-A278-E444-ADB7-BB5E8E6B297A}"/>
              </a:ext>
            </a:extLst>
          </p:cNvPr>
          <p:cNvSpPr/>
          <p:nvPr/>
        </p:nvSpPr>
        <p:spPr>
          <a:xfrm>
            <a:off x="1670320" y="4373839"/>
            <a:ext cx="249714" cy="34985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Прямоугольник 3">
            <a:extLst>
              <a:ext uri="{FF2B5EF4-FFF2-40B4-BE49-F238E27FC236}">
                <a16:creationId xmlns:a16="http://schemas.microsoft.com/office/drawing/2014/main" xmlns="" id="{87907D7A-9632-A94B-9DB2-553E38C1B6BA}"/>
              </a:ext>
            </a:extLst>
          </p:cNvPr>
          <p:cNvSpPr/>
          <p:nvPr/>
        </p:nvSpPr>
        <p:spPr>
          <a:xfrm>
            <a:off x="7056120" y="6206264"/>
            <a:ext cx="4950684" cy="461665"/>
          </a:xfrm>
          <a:prstGeom prst="rect">
            <a:avLst/>
          </a:prstGeom>
        </p:spPr>
        <p:txBody>
          <a:bodyPr wrap="square">
            <a:spAutoFit/>
          </a:bodyPr>
          <a:lstStyle/>
          <a:p>
            <a:pPr algn="r">
              <a:spcAft>
                <a:spcPts val="0"/>
              </a:spcAft>
            </a:pPr>
            <a:r>
              <a:rPr lang="ro-MD" sz="1200" i="1" dirty="0">
                <a:latin typeface="Calibri" panose="020F0502020204030204" pitchFamily="34" charset="0"/>
                <a:ea typeface="Calibri" panose="020F0502020204030204" pitchFamily="34" charset="0"/>
                <a:cs typeface="Times New Roman" panose="02020603050405020304" pitchFamily="18" charset="0"/>
              </a:rPr>
              <a:t>B.White, S. Porterfield Endocrine and reproductive physiology, fourt edition, Elsevier Mosby, 2007, p. 43-77</a:t>
            </a:r>
            <a:endParaRPr lang="en-US" sz="1200"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8" descr="Molecules of thyroid hormones T3 and T4 Molecules of thyroid hormones T3 and T4, 3D illustration. Triiodothyronine and thyroxine iodine deficiency stock pictures, royalty-free photos &amp; images">
            <a:extLst>
              <a:ext uri="{FF2B5EF4-FFF2-40B4-BE49-F238E27FC236}">
                <a16:creationId xmlns:a16="http://schemas.microsoft.com/office/drawing/2014/main" xmlns="" id="{A3D457D8-02A9-AC41-BC08-D269F19221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098" y="1023833"/>
            <a:ext cx="2085915" cy="20859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38CFFFA5-87B2-9B45-8A28-73322AA52DB6}"/>
              </a:ext>
            </a:extLst>
          </p:cNvPr>
          <p:cNvSpPr txBox="1"/>
          <p:nvPr/>
        </p:nvSpPr>
        <p:spPr>
          <a:xfrm>
            <a:off x="1169385" y="1239928"/>
            <a:ext cx="4359485" cy="523220"/>
          </a:xfrm>
          <a:prstGeom prst="rect">
            <a:avLst/>
          </a:prstGeom>
          <a:noFill/>
        </p:spPr>
        <p:txBody>
          <a:bodyPr wrap="square">
            <a:spAutoFit/>
          </a:bodyPr>
          <a:lstStyle/>
          <a:p>
            <a:pPr algn="ctr"/>
            <a:r>
              <a:rPr lang="ro-RO" sz="1400" dirty="0">
                <a:solidFill>
                  <a:schemeClr val="tx1"/>
                </a:solidFill>
              </a:rPr>
              <a:t>3,5,3</a:t>
            </a:r>
            <a:r>
              <a:rPr lang="en-US" sz="1400" baseline="30000" dirty="0">
                <a:solidFill>
                  <a:schemeClr val="tx1"/>
                </a:solidFill>
              </a:rPr>
              <a:t>’</a:t>
            </a:r>
            <a:r>
              <a:rPr lang="en-US" sz="1400" dirty="0">
                <a:solidFill>
                  <a:schemeClr val="tx1"/>
                </a:solidFill>
              </a:rPr>
              <a:t>,</a:t>
            </a:r>
            <a:r>
              <a:rPr lang="en-US" sz="1400" dirty="0" err="1">
                <a:solidFill>
                  <a:schemeClr val="tx1"/>
                </a:solidFill>
              </a:rPr>
              <a:t>triiodtironin</a:t>
            </a:r>
            <a:endParaRPr lang="en-US" sz="1400" dirty="0">
              <a:solidFill>
                <a:schemeClr val="tx1"/>
              </a:solidFill>
            </a:endParaRPr>
          </a:p>
          <a:p>
            <a:pPr algn="ctr"/>
            <a:r>
              <a:rPr lang="en-US" sz="1400" b="1" dirty="0">
                <a:solidFill>
                  <a:srgbClr val="C00000"/>
                </a:solidFill>
              </a:rPr>
              <a:t>10% TRIIODTIRONINA</a:t>
            </a:r>
            <a:r>
              <a:rPr lang="en-US" sz="1400" dirty="0">
                <a:solidFill>
                  <a:srgbClr val="C00000"/>
                </a:solidFill>
              </a:rPr>
              <a:t> </a:t>
            </a:r>
            <a:r>
              <a:rPr lang="en-US" sz="1400" dirty="0">
                <a:solidFill>
                  <a:schemeClr val="tx1"/>
                </a:solidFill>
              </a:rPr>
              <a:t>(</a:t>
            </a:r>
            <a:r>
              <a:rPr lang="en-US" sz="1400" dirty="0" err="1">
                <a:solidFill>
                  <a:schemeClr val="tx1"/>
                </a:solidFill>
              </a:rPr>
              <a:t>activ</a:t>
            </a:r>
            <a:r>
              <a:rPr lang="en-US" sz="1400" dirty="0">
                <a:solidFill>
                  <a:schemeClr val="tx1"/>
                </a:solidFill>
              </a:rPr>
              <a:t>)</a:t>
            </a:r>
          </a:p>
        </p:txBody>
      </p:sp>
      <p:sp>
        <p:nvSpPr>
          <p:cNvPr id="12" name="TextBox 11">
            <a:extLst>
              <a:ext uri="{FF2B5EF4-FFF2-40B4-BE49-F238E27FC236}">
                <a16:creationId xmlns:a16="http://schemas.microsoft.com/office/drawing/2014/main" xmlns="" id="{D1E55721-DDC4-FB41-AEFA-605DB0CA7A17}"/>
              </a:ext>
            </a:extLst>
          </p:cNvPr>
          <p:cNvSpPr txBox="1"/>
          <p:nvPr/>
        </p:nvSpPr>
        <p:spPr>
          <a:xfrm>
            <a:off x="1752751" y="2343122"/>
            <a:ext cx="3192751" cy="523220"/>
          </a:xfrm>
          <a:prstGeom prst="rect">
            <a:avLst/>
          </a:prstGeom>
          <a:noFill/>
        </p:spPr>
        <p:txBody>
          <a:bodyPr wrap="square">
            <a:spAutoFit/>
          </a:bodyPr>
          <a:lstStyle/>
          <a:p>
            <a:pPr algn="ctr"/>
            <a:r>
              <a:rPr lang="ro-RO" sz="1400" dirty="0">
                <a:solidFill>
                  <a:schemeClr val="tx1"/>
                </a:solidFill>
              </a:rPr>
              <a:t>3,5,3</a:t>
            </a:r>
            <a:r>
              <a:rPr lang="en-US" sz="1400" baseline="30000" dirty="0">
                <a:solidFill>
                  <a:schemeClr val="tx1"/>
                </a:solidFill>
              </a:rPr>
              <a:t>’</a:t>
            </a:r>
            <a:r>
              <a:rPr lang="en-US" sz="1400" dirty="0">
                <a:solidFill>
                  <a:schemeClr val="tx1"/>
                </a:solidFill>
              </a:rPr>
              <a:t>,5</a:t>
            </a:r>
            <a:r>
              <a:rPr lang="en-US" sz="1400" baseline="30000" dirty="0">
                <a:solidFill>
                  <a:schemeClr val="tx1"/>
                </a:solidFill>
              </a:rPr>
              <a:t>’</a:t>
            </a:r>
            <a:r>
              <a:rPr lang="en-US" sz="1400" dirty="0">
                <a:solidFill>
                  <a:schemeClr val="tx1"/>
                </a:solidFill>
              </a:rPr>
              <a:t>, </a:t>
            </a:r>
            <a:r>
              <a:rPr lang="en-US" sz="1400" dirty="0" err="1">
                <a:solidFill>
                  <a:schemeClr val="tx1"/>
                </a:solidFill>
              </a:rPr>
              <a:t>tetraiodtironin</a:t>
            </a:r>
            <a:endParaRPr lang="en-US" sz="1400" dirty="0">
              <a:solidFill>
                <a:schemeClr val="tx1"/>
              </a:solidFill>
            </a:endParaRPr>
          </a:p>
          <a:p>
            <a:pPr algn="ctr"/>
            <a:r>
              <a:rPr lang="en-US" sz="1400" b="1" dirty="0">
                <a:solidFill>
                  <a:srgbClr val="C00000"/>
                </a:solidFill>
              </a:rPr>
              <a:t>90% TIROXIN </a:t>
            </a:r>
            <a:r>
              <a:rPr lang="en-US" sz="1400" dirty="0">
                <a:solidFill>
                  <a:schemeClr val="tx1"/>
                </a:solidFill>
              </a:rPr>
              <a:t>(</a:t>
            </a:r>
            <a:r>
              <a:rPr lang="en-US" sz="1400" dirty="0" err="1">
                <a:solidFill>
                  <a:schemeClr val="tx1"/>
                </a:solidFill>
              </a:rPr>
              <a:t>prohormon</a:t>
            </a:r>
            <a:r>
              <a:rPr lang="en-US" sz="1400" dirty="0">
                <a:solidFill>
                  <a:schemeClr val="tx1"/>
                </a:solidFill>
              </a:rPr>
              <a:t>)</a:t>
            </a:r>
            <a:endParaRPr lang="ru-RU" sz="1400" dirty="0">
              <a:solidFill>
                <a:schemeClr val="tx1"/>
              </a:solidFill>
            </a:endParaRPr>
          </a:p>
        </p:txBody>
      </p:sp>
      <p:sp>
        <p:nvSpPr>
          <p:cNvPr id="14" name="TextBox 13">
            <a:extLst>
              <a:ext uri="{FF2B5EF4-FFF2-40B4-BE49-F238E27FC236}">
                <a16:creationId xmlns:a16="http://schemas.microsoft.com/office/drawing/2014/main" xmlns="" id="{8C970526-DBF6-C447-8136-5DA3240A363E}"/>
              </a:ext>
            </a:extLst>
          </p:cNvPr>
          <p:cNvSpPr txBox="1"/>
          <p:nvPr/>
        </p:nvSpPr>
        <p:spPr>
          <a:xfrm>
            <a:off x="10575333" y="561192"/>
            <a:ext cx="1649870" cy="1746953"/>
          </a:xfrm>
          <a:prstGeom prst="rect">
            <a:avLst/>
          </a:prstGeom>
          <a:solidFill>
            <a:schemeClr val="bg1"/>
          </a:solidFill>
        </p:spPr>
        <p:txBody>
          <a:bodyPr wrap="square" rtlCol="0">
            <a:spAutoFit/>
          </a:bodyPr>
          <a:lstStyle/>
          <a:p>
            <a:pPr>
              <a:lnSpc>
                <a:spcPct val="200000"/>
              </a:lnSpc>
            </a:pPr>
            <a:r>
              <a:rPr lang="ro-RO" sz="1600" dirty="0">
                <a:latin typeface="Calibri" panose="020F0502020204030204" pitchFamily="34" charset="0"/>
                <a:cs typeface="Calibri" panose="020F0502020204030204" pitchFamily="34" charset="0"/>
              </a:rPr>
              <a:t>Vas sangvin</a:t>
            </a:r>
          </a:p>
          <a:p>
            <a:endParaRPr lang="ro-RO" sz="1600" dirty="0">
              <a:latin typeface="Calibri" panose="020F0502020204030204" pitchFamily="34" charset="0"/>
              <a:cs typeface="Calibri" panose="020F0502020204030204" pitchFamily="34" charset="0"/>
            </a:endParaRPr>
          </a:p>
          <a:p>
            <a:r>
              <a:rPr lang="ro-RO" sz="1600" dirty="0">
                <a:latin typeface="Calibri" panose="020F0502020204030204" pitchFamily="34" charset="0"/>
                <a:cs typeface="Calibri" panose="020F0502020204030204" pitchFamily="34" charset="0"/>
              </a:rPr>
              <a:t>Membrana </a:t>
            </a:r>
            <a:r>
              <a:rPr lang="ro-RO" sz="1600" dirty="0" err="1">
                <a:latin typeface="Calibri" panose="020F0502020204030204" pitchFamily="34" charset="0"/>
                <a:cs typeface="Calibri" panose="020F0502020204030204" pitchFamily="34" charset="0"/>
              </a:rPr>
              <a:t>bazolaterală</a:t>
            </a:r>
            <a:endParaRPr lang="x-none" sz="1600" dirty="0">
              <a:latin typeface="Calibri" panose="020F0502020204030204" pitchFamily="34" charset="0"/>
              <a:cs typeface="Calibri" panose="020F0502020204030204" pitchFamily="34" charset="0"/>
            </a:endParaRPr>
          </a:p>
          <a:p>
            <a:pPr>
              <a:lnSpc>
                <a:spcPct val="200000"/>
              </a:lnSpc>
            </a:pPr>
            <a:endParaRPr lang="x-none" sz="16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6726E49B-5565-4E4E-8F1C-27F4D28CE013}"/>
              </a:ext>
            </a:extLst>
          </p:cNvPr>
          <p:cNvSpPr txBox="1"/>
          <p:nvPr/>
        </p:nvSpPr>
        <p:spPr>
          <a:xfrm>
            <a:off x="10271967" y="3114920"/>
            <a:ext cx="2050455" cy="1323439"/>
          </a:xfrm>
          <a:prstGeom prst="rect">
            <a:avLst/>
          </a:prstGeom>
          <a:solidFill>
            <a:schemeClr val="bg1"/>
          </a:solidFill>
        </p:spPr>
        <p:txBody>
          <a:bodyPr wrap="square" rtlCol="0">
            <a:spAutoFit/>
          </a:bodyPr>
          <a:lstStyle/>
          <a:p>
            <a:pPr>
              <a:lnSpc>
                <a:spcPct val="200000"/>
              </a:lnSpc>
            </a:pPr>
            <a:r>
              <a:rPr lang="ro-RO" sz="1600" dirty="0">
                <a:latin typeface="Calibri" panose="020F0502020204030204" pitchFamily="34" charset="0"/>
                <a:cs typeface="Calibri" panose="020F0502020204030204" pitchFamily="34" charset="0"/>
              </a:rPr>
              <a:t>Membrana apicală</a:t>
            </a:r>
          </a:p>
          <a:p>
            <a:pPr>
              <a:lnSpc>
                <a:spcPct val="200000"/>
              </a:lnSpc>
            </a:pPr>
            <a:r>
              <a:rPr lang="ro-RO" sz="1600" dirty="0">
                <a:latin typeface="Calibri" panose="020F0502020204030204" pitchFamily="34" charset="0"/>
                <a:cs typeface="Calibri" panose="020F0502020204030204" pitchFamily="34" charset="0"/>
              </a:rPr>
              <a:t>Lumen folicular</a:t>
            </a:r>
          </a:p>
          <a:p>
            <a:endParaRPr lang="ro-RO" sz="1600" dirty="0">
              <a:latin typeface="Calibri" panose="020F0502020204030204" pitchFamily="34" charset="0"/>
              <a:cs typeface="Calibri" panose="020F0502020204030204" pitchFamily="34" charset="0"/>
            </a:endParaRPr>
          </a:p>
        </p:txBody>
      </p:sp>
      <p:sp>
        <p:nvSpPr>
          <p:cNvPr id="13" name="Left Arrow 12">
            <a:extLst>
              <a:ext uri="{FF2B5EF4-FFF2-40B4-BE49-F238E27FC236}">
                <a16:creationId xmlns:a16="http://schemas.microsoft.com/office/drawing/2014/main" xmlns="" id="{AEDE798A-8E35-034F-BA04-BA31A1661989}"/>
              </a:ext>
            </a:extLst>
          </p:cNvPr>
          <p:cNvSpPr/>
          <p:nvPr/>
        </p:nvSpPr>
        <p:spPr>
          <a:xfrm flipV="1">
            <a:off x="10118102" y="843253"/>
            <a:ext cx="424028" cy="1805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Left Arrow 16">
            <a:extLst>
              <a:ext uri="{FF2B5EF4-FFF2-40B4-BE49-F238E27FC236}">
                <a16:creationId xmlns:a16="http://schemas.microsoft.com/office/drawing/2014/main" xmlns="" id="{412623CC-4340-ED4B-9636-08DA7184223C}"/>
              </a:ext>
            </a:extLst>
          </p:cNvPr>
          <p:cNvSpPr/>
          <p:nvPr/>
        </p:nvSpPr>
        <p:spPr>
          <a:xfrm flipV="1">
            <a:off x="10118102" y="1344380"/>
            <a:ext cx="424028" cy="18057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Left Arrow 17">
            <a:extLst>
              <a:ext uri="{FF2B5EF4-FFF2-40B4-BE49-F238E27FC236}">
                <a16:creationId xmlns:a16="http://schemas.microsoft.com/office/drawing/2014/main" xmlns="" id="{77380FDB-311D-DB42-B39C-C2345E10D9C8}"/>
              </a:ext>
            </a:extLst>
          </p:cNvPr>
          <p:cNvSpPr/>
          <p:nvPr/>
        </p:nvSpPr>
        <p:spPr>
          <a:xfrm flipV="1">
            <a:off x="9759861" y="3930126"/>
            <a:ext cx="424028" cy="1805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Left Arrow 18">
            <a:extLst>
              <a:ext uri="{FF2B5EF4-FFF2-40B4-BE49-F238E27FC236}">
                <a16:creationId xmlns:a16="http://schemas.microsoft.com/office/drawing/2014/main" xmlns="" id="{6CC3BAED-5794-B045-801B-F13FFEBE9B45}"/>
              </a:ext>
            </a:extLst>
          </p:cNvPr>
          <p:cNvSpPr/>
          <p:nvPr/>
        </p:nvSpPr>
        <p:spPr>
          <a:xfrm flipV="1">
            <a:off x="9772258" y="3429000"/>
            <a:ext cx="411631" cy="1805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Заголовок 8">
            <a:extLst>
              <a:ext uri="{FF2B5EF4-FFF2-40B4-BE49-F238E27FC236}">
                <a16:creationId xmlns:a16="http://schemas.microsoft.com/office/drawing/2014/main" xmlns="" id="{7F25917A-4FB6-B845-A6D3-9B55CB499471}"/>
              </a:ext>
            </a:extLst>
          </p:cNvPr>
          <p:cNvSpPr txBox="1">
            <a:spLocks/>
          </p:cNvSpPr>
          <p:nvPr/>
        </p:nvSpPr>
        <p:spPr>
          <a:xfrm>
            <a:off x="838200" y="365126"/>
            <a:ext cx="4690670" cy="584775"/>
          </a:xfrm>
          <a:prstGeom prst="rect">
            <a:avLst/>
          </a:prstGeom>
          <a:ln>
            <a:solidFill>
              <a:schemeClr val="bg2"/>
            </a:solidFill>
          </a:ln>
          <a:scene3d>
            <a:camera prst="orthographicFront"/>
            <a:lightRig rig="threePt" dir="t">
              <a:rot lat="0" lon="0" rev="3000000"/>
            </a:lightRig>
          </a:scene3d>
          <a:sp3d extrusionH="76200">
            <a:extrusionClr>
              <a:schemeClr val="bg2">
                <a:lumMod val="90000"/>
              </a:schemeClr>
            </a:extrusionClr>
          </a:sp3d>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o-RO" sz="2800" b="1" dirty="0">
                <a:solidFill>
                  <a:schemeClr val="accent2">
                    <a:lumMod val="50000"/>
                  </a:schemeClr>
                </a:solidFill>
                <a:latin typeface="Calibri" panose="020F0502020204030204" pitchFamily="34" charset="0"/>
                <a:cs typeface="Calibri" panose="020F0502020204030204" pitchFamily="34" charset="0"/>
              </a:rPr>
              <a:t>Sinteza hormonilor tiroidieni</a:t>
            </a:r>
          </a:p>
        </p:txBody>
      </p:sp>
      <p:sp>
        <p:nvSpPr>
          <p:cNvPr id="6" name="Rounded Rectangle 5">
            <a:extLst>
              <a:ext uri="{FF2B5EF4-FFF2-40B4-BE49-F238E27FC236}">
                <a16:creationId xmlns:a16="http://schemas.microsoft.com/office/drawing/2014/main" xmlns="" id="{120B3953-ABB1-B44F-8A5B-49F897616A05}"/>
              </a:ext>
            </a:extLst>
          </p:cNvPr>
          <p:cNvSpPr/>
          <p:nvPr/>
        </p:nvSpPr>
        <p:spPr>
          <a:xfrm>
            <a:off x="128907" y="3568548"/>
            <a:ext cx="6466827" cy="3248419"/>
          </a:xfrm>
          <a:prstGeom prst="roundRect">
            <a:avLst/>
          </a:prstGeom>
          <a:noFill/>
          <a:ln w="2222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2474612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3044687" y="5486400"/>
            <a:ext cx="3554895" cy="954087"/>
          </a:xfrm>
        </p:spPr>
        <p:txBody>
          <a:bodyPr>
            <a:normAutofit/>
          </a:bodyPr>
          <a:lstStyle/>
          <a:p>
            <a:pPr algn="r"/>
            <a:r>
              <a:rPr lang="en-US" dirty="0" smtClean="0"/>
              <a:t>Felicia </a:t>
            </a:r>
            <a:r>
              <a:rPr lang="en-US" dirty="0" err="1" smtClean="0"/>
              <a:t>Darii</a:t>
            </a:r>
            <a:endParaRPr lang="ro-MD" dirty="0" smtClean="0"/>
          </a:p>
        </p:txBody>
      </p:sp>
      <p:pic>
        <p:nvPicPr>
          <p:cNvPr id="5" name="Рисунок 4"/>
          <p:cNvPicPr>
            <a:picLocks noChangeAspect="1"/>
          </p:cNvPicPr>
          <p:nvPr/>
        </p:nvPicPr>
        <p:blipFill rotWithShape="1">
          <a:blip r:embed="rId2"/>
          <a:srcRect b="4323"/>
          <a:stretch/>
        </p:blipFill>
        <p:spPr>
          <a:xfrm>
            <a:off x="6746599" y="0"/>
            <a:ext cx="5418188" cy="6748670"/>
          </a:xfrm>
          <a:prstGeom prst="rect">
            <a:avLst/>
          </a:prstGeom>
        </p:spPr>
      </p:pic>
      <p:sp>
        <p:nvSpPr>
          <p:cNvPr id="3" name="Заголовок 2"/>
          <p:cNvSpPr>
            <a:spLocks noGrp="1"/>
          </p:cNvSpPr>
          <p:nvPr>
            <p:ph type="ctrTitle"/>
          </p:nvPr>
        </p:nvSpPr>
        <p:spPr>
          <a:xfrm>
            <a:off x="99391" y="2678981"/>
            <a:ext cx="7464287" cy="1128810"/>
          </a:xfrm>
        </p:spPr>
        <p:txBody>
          <a:bodyPr>
            <a:noAutofit/>
          </a:bodyPr>
          <a:lstStyle/>
          <a:p>
            <a:r>
              <a:rPr lang="en-US" sz="4400" b="1" dirty="0" err="1" smtClean="0">
                <a:solidFill>
                  <a:srgbClr val="002060"/>
                </a:solidFill>
              </a:rPr>
              <a:t>Patologia</a:t>
            </a:r>
            <a:r>
              <a:rPr lang="en-US" sz="4400" b="1" dirty="0" smtClean="0">
                <a:solidFill>
                  <a:srgbClr val="002060"/>
                </a:solidFill>
              </a:rPr>
              <a:t> </a:t>
            </a:r>
            <a:r>
              <a:rPr lang="en-US" sz="4400" b="1" dirty="0" err="1" smtClean="0">
                <a:solidFill>
                  <a:srgbClr val="002060"/>
                </a:solidFill>
              </a:rPr>
              <a:t>tiroidiană</a:t>
            </a:r>
            <a:r>
              <a:rPr lang="en-US" sz="4400" b="1" dirty="0" smtClean="0">
                <a:solidFill>
                  <a:srgbClr val="002060"/>
                </a:solidFill>
              </a:rPr>
              <a:t> </a:t>
            </a:r>
            <a:r>
              <a:rPr lang="en-US" sz="4400" b="1" dirty="0" err="1" smtClean="0">
                <a:solidFill>
                  <a:srgbClr val="002060"/>
                </a:solidFill>
              </a:rPr>
              <a:t>și</a:t>
            </a:r>
            <a:r>
              <a:rPr lang="en-US" sz="4400" b="1" dirty="0" smtClean="0">
                <a:solidFill>
                  <a:srgbClr val="002060"/>
                </a:solidFill>
              </a:rPr>
              <a:t> </a:t>
            </a:r>
            <a:br>
              <a:rPr lang="en-US" sz="4400" b="1" dirty="0" smtClean="0">
                <a:solidFill>
                  <a:srgbClr val="002060"/>
                </a:solidFill>
              </a:rPr>
            </a:br>
            <a:r>
              <a:rPr lang="en-US" sz="4400" b="1" dirty="0" err="1" smtClean="0">
                <a:solidFill>
                  <a:srgbClr val="002060"/>
                </a:solidFill>
              </a:rPr>
              <a:t>funcția</a:t>
            </a:r>
            <a:r>
              <a:rPr lang="en-US" sz="4400" b="1" dirty="0" smtClean="0">
                <a:solidFill>
                  <a:srgbClr val="002060"/>
                </a:solidFill>
              </a:rPr>
              <a:t> </a:t>
            </a:r>
            <a:r>
              <a:rPr lang="en-US" sz="4400" b="1" dirty="0" err="1" smtClean="0">
                <a:solidFill>
                  <a:srgbClr val="002060"/>
                </a:solidFill>
              </a:rPr>
              <a:t>ficatului</a:t>
            </a:r>
            <a:endParaRPr lang="ro-MD" sz="4400" b="1" i="1" dirty="0" smtClean="0">
              <a:solidFill>
                <a:srgbClr val="002060"/>
              </a:solidFill>
            </a:endParaRPr>
          </a:p>
        </p:txBody>
      </p:sp>
    </p:spTree>
    <p:extLst>
      <p:ext uri="{BB962C8B-B14F-4D97-AF65-F5344CB8AC3E}">
        <p14:creationId xmlns:p14="http://schemas.microsoft.com/office/powerpoint/2010/main" val="4792100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469640"/>
            <a:ext cx="10515600" cy="837510"/>
          </a:xfrm>
        </p:spPr>
        <p:txBody>
          <a:bodyPr>
            <a:noAutofit/>
          </a:bodyPr>
          <a:lstStyle/>
          <a:p>
            <a:r>
              <a:rPr lang="ro-MD" sz="4000" b="1" dirty="0">
                <a:solidFill>
                  <a:srgbClr val="002060"/>
                </a:solidFill>
              </a:rPr>
              <a:t>Impactul hormonilor tiroidieni asupra metabolismului lipidic</a:t>
            </a:r>
          </a:p>
        </p:txBody>
      </p:sp>
      <p:pic>
        <p:nvPicPr>
          <p:cNvPr id="5" name="Picture 2" descr="Role of thyroid receptor β in lipid metabolism - ScienceDi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816" y="1618848"/>
            <a:ext cx="2179532" cy="4545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56807" y="1424057"/>
            <a:ext cx="1051541" cy="307777"/>
          </a:xfrm>
          <a:prstGeom prst="rect">
            <a:avLst/>
          </a:prstGeom>
          <a:solidFill>
            <a:schemeClr val="bg1"/>
          </a:solidFill>
        </p:spPr>
        <p:txBody>
          <a:bodyPr wrap="square" rtlCol="0">
            <a:spAutoFit/>
          </a:bodyPr>
          <a:lstStyle/>
          <a:p>
            <a:endParaRPr lang="en-US" sz="1400" dirty="0"/>
          </a:p>
        </p:txBody>
      </p:sp>
      <p:sp>
        <p:nvSpPr>
          <p:cNvPr id="7" name="TextBox 6"/>
          <p:cNvSpPr txBox="1"/>
          <p:nvPr/>
        </p:nvSpPr>
        <p:spPr>
          <a:xfrm>
            <a:off x="1818582" y="2264427"/>
            <a:ext cx="776830" cy="215444"/>
          </a:xfrm>
          <a:prstGeom prst="rect">
            <a:avLst/>
          </a:prstGeom>
          <a:solidFill>
            <a:schemeClr val="bg1"/>
          </a:solidFill>
        </p:spPr>
        <p:txBody>
          <a:bodyPr wrap="square" rtlCol="0">
            <a:spAutoFit/>
          </a:bodyPr>
          <a:lstStyle/>
          <a:p>
            <a:r>
              <a:rPr lang="ro-RO" sz="800" dirty="0" smtClean="0"/>
              <a:t>Hipotalamus</a:t>
            </a:r>
            <a:endParaRPr lang="en-US" sz="800" dirty="0"/>
          </a:p>
        </p:txBody>
      </p:sp>
      <p:sp>
        <p:nvSpPr>
          <p:cNvPr id="8" name="TextBox 7"/>
          <p:cNvSpPr txBox="1"/>
          <p:nvPr/>
        </p:nvSpPr>
        <p:spPr>
          <a:xfrm>
            <a:off x="1783169" y="2799530"/>
            <a:ext cx="776830" cy="215444"/>
          </a:xfrm>
          <a:prstGeom prst="rect">
            <a:avLst/>
          </a:prstGeom>
          <a:solidFill>
            <a:schemeClr val="bg1"/>
          </a:solidFill>
        </p:spPr>
        <p:txBody>
          <a:bodyPr wrap="square" rtlCol="0">
            <a:spAutoFit/>
          </a:bodyPr>
          <a:lstStyle/>
          <a:p>
            <a:r>
              <a:rPr lang="ro-RO" sz="800" dirty="0" smtClean="0"/>
              <a:t>Hipofiza</a:t>
            </a:r>
            <a:endParaRPr lang="en-US" sz="800" dirty="0"/>
          </a:p>
        </p:txBody>
      </p:sp>
      <p:sp>
        <p:nvSpPr>
          <p:cNvPr id="11" name="TextBox 10"/>
          <p:cNvSpPr txBox="1"/>
          <p:nvPr/>
        </p:nvSpPr>
        <p:spPr>
          <a:xfrm>
            <a:off x="2079303" y="3837799"/>
            <a:ext cx="776830" cy="215444"/>
          </a:xfrm>
          <a:prstGeom prst="rect">
            <a:avLst/>
          </a:prstGeom>
          <a:solidFill>
            <a:schemeClr val="bg1"/>
          </a:solidFill>
        </p:spPr>
        <p:txBody>
          <a:bodyPr wrap="square" rtlCol="0">
            <a:spAutoFit/>
          </a:bodyPr>
          <a:lstStyle/>
          <a:p>
            <a:r>
              <a:rPr lang="ro-RO" sz="800" dirty="0" smtClean="0"/>
              <a:t>Glanda tiroidă</a:t>
            </a:r>
            <a:endParaRPr lang="en-US" sz="800" dirty="0"/>
          </a:p>
        </p:txBody>
      </p:sp>
      <p:sp>
        <p:nvSpPr>
          <p:cNvPr id="12" name="TextBox 11"/>
          <p:cNvSpPr txBox="1"/>
          <p:nvPr/>
        </p:nvSpPr>
        <p:spPr>
          <a:xfrm>
            <a:off x="2265961" y="5315094"/>
            <a:ext cx="776830" cy="215444"/>
          </a:xfrm>
          <a:prstGeom prst="rect">
            <a:avLst/>
          </a:prstGeom>
          <a:solidFill>
            <a:schemeClr val="bg1"/>
          </a:solidFill>
        </p:spPr>
        <p:txBody>
          <a:bodyPr wrap="square" rtlCol="0">
            <a:spAutoFit/>
          </a:bodyPr>
          <a:lstStyle/>
          <a:p>
            <a:r>
              <a:rPr lang="ro-RO" sz="800" dirty="0" smtClean="0"/>
              <a:t>Celule țintă</a:t>
            </a:r>
            <a:endParaRPr lang="en-US" sz="800" dirty="0"/>
          </a:p>
        </p:txBody>
      </p:sp>
      <p:graphicFrame>
        <p:nvGraphicFramePr>
          <p:cNvPr id="13" name="Diagram 12"/>
          <p:cNvGraphicFramePr/>
          <p:nvPr>
            <p:extLst>
              <p:ext uri="{D42A27DB-BD31-4B8C-83A1-F6EECF244321}">
                <p14:modId xmlns:p14="http://schemas.microsoft.com/office/powerpoint/2010/main" val="2533540370"/>
              </p:ext>
            </p:extLst>
          </p:nvPr>
        </p:nvGraphicFramePr>
        <p:xfrm>
          <a:off x="3810416" y="1776995"/>
          <a:ext cx="6497060" cy="36620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Subtitle 2"/>
          <p:cNvSpPr txBox="1">
            <a:spLocks/>
          </p:cNvSpPr>
          <p:nvPr/>
        </p:nvSpPr>
        <p:spPr>
          <a:xfrm>
            <a:off x="968991" y="6520313"/>
            <a:ext cx="10384809" cy="296600"/>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o-RO" sz="1100" dirty="0">
                <a:solidFill>
                  <a:schemeClr val="bg2">
                    <a:lumMod val="50000"/>
                  </a:schemeClr>
                </a:solidFill>
              </a:rPr>
              <a:t>Pramfalk C, Pedrelli M, Parini P. Role of thyroid receptor </a:t>
            </a:r>
            <a:r>
              <a:rPr lang="el-GR" sz="1100" dirty="0">
                <a:solidFill>
                  <a:schemeClr val="bg2">
                    <a:lumMod val="50000"/>
                  </a:schemeClr>
                </a:solidFill>
              </a:rPr>
              <a:t>β </a:t>
            </a:r>
            <a:r>
              <a:rPr lang="ro-RO" sz="1100" dirty="0">
                <a:solidFill>
                  <a:schemeClr val="bg2">
                    <a:lumMod val="50000"/>
                  </a:schemeClr>
                </a:solidFill>
              </a:rPr>
              <a:t>in lipid metabolism. Biochim Biophys Acta. 2011 Aug;1812(8):929-37. doi: 10.1016/j.bbadis.2010.12.019. Epub 2010 Dec 29. PMID: 21194564</a:t>
            </a:r>
            <a:endParaRPr lang="en-US" sz="1100" dirty="0">
              <a:solidFill>
                <a:schemeClr val="bg2">
                  <a:lumMod val="50000"/>
                </a:schemeClr>
              </a:solidFill>
            </a:endParaRPr>
          </a:p>
        </p:txBody>
      </p:sp>
      <p:sp>
        <p:nvSpPr>
          <p:cNvPr id="15" name="Rectangle 14"/>
          <p:cNvSpPr/>
          <p:nvPr/>
        </p:nvSpPr>
        <p:spPr>
          <a:xfrm>
            <a:off x="3580747" y="5447642"/>
            <a:ext cx="6989187" cy="677108"/>
          </a:xfrm>
          <a:prstGeom prst="rect">
            <a:avLst/>
          </a:prstGeom>
          <a:solidFill>
            <a:srgbClr val="EFEFFF"/>
          </a:solidFill>
          <a:ln>
            <a:solidFill>
              <a:srgbClr val="660066"/>
            </a:solidFill>
          </a:ln>
        </p:spPr>
        <p:txBody>
          <a:bodyPr wrap="square">
            <a:spAutoFit/>
          </a:bodyPr>
          <a:lstStyle/>
          <a:p>
            <a:endParaRPr lang="ro-RO" sz="1000" dirty="0" smtClean="0"/>
          </a:p>
          <a:p>
            <a:r>
              <a:rPr lang="en-US" dirty="0" err="1" smtClean="0"/>
              <a:t>În</a:t>
            </a:r>
            <a:r>
              <a:rPr lang="en-US" dirty="0" smtClean="0"/>
              <a:t> </a:t>
            </a:r>
            <a:r>
              <a:rPr lang="en-US" dirty="0" err="1"/>
              <a:t>plasmă</a:t>
            </a:r>
            <a:r>
              <a:rPr lang="en-US" dirty="0"/>
              <a:t>: ↓[</a:t>
            </a:r>
            <a:r>
              <a:rPr lang="en-US" dirty="0" err="1"/>
              <a:t>Lipide</a:t>
            </a:r>
            <a:r>
              <a:rPr lang="en-US" dirty="0"/>
              <a:t>], ↓[</a:t>
            </a:r>
            <a:r>
              <a:rPr lang="en-US" dirty="0" err="1"/>
              <a:t>Colesterol</a:t>
            </a:r>
            <a:r>
              <a:rPr lang="en-US" dirty="0"/>
              <a:t>], ↓[</a:t>
            </a:r>
            <a:r>
              <a:rPr lang="en-US" dirty="0" err="1"/>
              <a:t>Trigliceride</a:t>
            </a:r>
            <a:r>
              <a:rPr lang="en-US" dirty="0"/>
              <a:t>], ↑[</a:t>
            </a:r>
            <a:r>
              <a:rPr lang="en-US" dirty="0" err="1"/>
              <a:t>Acizi</a:t>
            </a:r>
            <a:r>
              <a:rPr lang="en-US" dirty="0"/>
              <a:t> </a:t>
            </a:r>
            <a:r>
              <a:rPr lang="en-US" dirty="0" err="1"/>
              <a:t>grași</a:t>
            </a:r>
            <a:r>
              <a:rPr lang="en-US" dirty="0"/>
              <a:t> </a:t>
            </a:r>
            <a:r>
              <a:rPr lang="en-US" dirty="0" err="1"/>
              <a:t>liberi</a:t>
            </a:r>
            <a:r>
              <a:rPr lang="en-US" dirty="0" smtClean="0"/>
              <a:t>]</a:t>
            </a:r>
            <a:endParaRPr lang="ro-RO" dirty="0" smtClean="0"/>
          </a:p>
          <a:p>
            <a:endParaRPr lang="en-US" sz="1000" dirty="0"/>
          </a:p>
        </p:txBody>
      </p:sp>
      <p:sp>
        <p:nvSpPr>
          <p:cNvPr id="16" name="Down Arrow 15"/>
          <p:cNvSpPr/>
          <p:nvPr/>
        </p:nvSpPr>
        <p:spPr>
          <a:xfrm>
            <a:off x="6691882" y="4804012"/>
            <a:ext cx="364011" cy="577799"/>
          </a:xfrm>
          <a:prstGeom prst="downArrow">
            <a:avLst/>
          </a:prstGeom>
          <a:solidFill>
            <a:srgbClr val="EFEFFF"/>
          </a:solidFill>
          <a:ln>
            <a:solidFill>
              <a:srgbClr val="5B2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96C0511B-BEED-4580-B4DC-4F7E935D0E12}" type="slidenum">
              <a:rPr lang="en-US" smtClean="0"/>
              <a:t>61</a:t>
            </a:fld>
            <a:endParaRPr lang="en-US"/>
          </a:p>
        </p:txBody>
      </p:sp>
    </p:spTree>
    <p:extLst>
      <p:ext uri="{BB962C8B-B14F-4D97-AF65-F5344CB8AC3E}">
        <p14:creationId xmlns:p14="http://schemas.microsoft.com/office/powerpoint/2010/main" val="6052454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normAutofit/>
          </a:bodyPr>
          <a:lstStyle/>
          <a:p>
            <a:r>
              <a:rPr lang="ro-MD" sz="4000" b="1" dirty="0">
                <a:solidFill>
                  <a:srgbClr val="002060"/>
                </a:solidFill>
              </a:rPr>
              <a:t>Acțiunea hormonilor tiroidieni în hepatocite</a:t>
            </a:r>
          </a:p>
        </p:txBody>
      </p:sp>
      <p:sp>
        <p:nvSpPr>
          <p:cNvPr id="5" name="Subtitle 2"/>
          <p:cNvSpPr txBox="1">
            <a:spLocks/>
          </p:cNvSpPr>
          <p:nvPr/>
        </p:nvSpPr>
        <p:spPr>
          <a:xfrm>
            <a:off x="838200" y="6497053"/>
            <a:ext cx="10524344" cy="22458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o-RO" sz="1100" dirty="0">
                <a:solidFill>
                  <a:schemeClr val="bg2">
                    <a:lumMod val="50000"/>
                  </a:schemeClr>
                </a:solidFill>
              </a:rPr>
              <a:t>Hatziagelaki E, Paschou SA, Schön M, Psaltopoulou T, Roden M. NAFLD and thyroid function: pathophysiological and therapeutic considerations. Trends Endocrinol Metab. 2022 Nov;33(11):755-768. </a:t>
            </a:r>
            <a:endParaRPr lang="en-US" sz="1100" dirty="0">
              <a:solidFill>
                <a:schemeClr val="bg2">
                  <a:lumMod val="50000"/>
                </a:schemeClr>
              </a:solidFill>
            </a:endParaRPr>
          </a:p>
        </p:txBody>
      </p:sp>
      <p:pic>
        <p:nvPicPr>
          <p:cNvPr id="6" name="Picture 5"/>
          <p:cNvPicPr>
            <a:picLocks noChangeAspect="1"/>
          </p:cNvPicPr>
          <p:nvPr/>
        </p:nvPicPr>
        <p:blipFill rotWithShape="1">
          <a:blip r:embed="rId4"/>
          <a:srcRect b="3784"/>
          <a:stretch/>
        </p:blipFill>
        <p:spPr>
          <a:xfrm>
            <a:off x="3394012" y="1456815"/>
            <a:ext cx="7288973" cy="4786059"/>
          </a:xfrm>
          <a:prstGeom prst="rect">
            <a:avLst/>
          </a:prstGeom>
        </p:spPr>
      </p:pic>
      <p:sp>
        <p:nvSpPr>
          <p:cNvPr id="7" name="Subtitle 2"/>
          <p:cNvSpPr txBox="1">
            <a:spLocks/>
          </p:cNvSpPr>
          <p:nvPr/>
        </p:nvSpPr>
        <p:spPr>
          <a:xfrm>
            <a:off x="1390303" y="3849844"/>
            <a:ext cx="1779120" cy="1394084"/>
          </a:xfrm>
          <a:prstGeom prst="rect">
            <a:avLst/>
          </a:prstGeom>
          <a:ln>
            <a:solidFill>
              <a:srgbClr val="BC8FDD"/>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o-RO" sz="1800" b="1" dirty="0" smtClean="0">
                <a:solidFill>
                  <a:schemeClr val="tx2">
                    <a:lumMod val="75000"/>
                  </a:schemeClr>
                </a:solidFill>
              </a:rPr>
              <a:t>În eutiroidism:</a:t>
            </a:r>
          </a:p>
          <a:p>
            <a:pPr marL="342900" indent="-342900" algn="l">
              <a:buFont typeface="Arial" panose="020B0604020202020204" pitchFamily="34" charset="0"/>
              <a:buChar char="•"/>
            </a:pPr>
            <a:r>
              <a:rPr lang="ro-RO" sz="1800" dirty="0" smtClean="0">
                <a:solidFill>
                  <a:schemeClr val="tx2">
                    <a:lumMod val="75000"/>
                  </a:schemeClr>
                </a:solidFill>
              </a:rPr>
              <a:t>TSH – N</a:t>
            </a:r>
          </a:p>
          <a:p>
            <a:pPr marL="342900" indent="-342900" algn="l">
              <a:buFont typeface="Arial" panose="020B0604020202020204" pitchFamily="34" charset="0"/>
              <a:buChar char="•"/>
            </a:pPr>
            <a:r>
              <a:rPr lang="ro-RO" sz="1800" dirty="0" smtClean="0">
                <a:solidFill>
                  <a:schemeClr val="tx2">
                    <a:lumMod val="75000"/>
                  </a:schemeClr>
                </a:solidFill>
              </a:rPr>
              <a:t>fT3 – N</a:t>
            </a:r>
          </a:p>
          <a:p>
            <a:pPr marL="342900" indent="-342900" algn="l">
              <a:buFont typeface="Arial" panose="020B0604020202020204" pitchFamily="34" charset="0"/>
              <a:buChar char="•"/>
            </a:pPr>
            <a:r>
              <a:rPr lang="ro-RO" sz="1800" dirty="0" smtClean="0">
                <a:solidFill>
                  <a:schemeClr val="tx2">
                    <a:lumMod val="75000"/>
                  </a:schemeClr>
                </a:solidFill>
              </a:rPr>
              <a:t>fT4 </a:t>
            </a:r>
            <a:r>
              <a:rPr lang="ro-RO" sz="1800" dirty="0">
                <a:solidFill>
                  <a:schemeClr val="tx2">
                    <a:lumMod val="75000"/>
                  </a:schemeClr>
                </a:solidFill>
              </a:rPr>
              <a:t>– N</a:t>
            </a:r>
          </a:p>
        </p:txBody>
      </p:sp>
      <p:sp>
        <p:nvSpPr>
          <p:cNvPr id="3" name="Slide Number Placeholder 2"/>
          <p:cNvSpPr>
            <a:spLocks noGrp="1"/>
          </p:cNvSpPr>
          <p:nvPr>
            <p:ph type="sldNum" sz="quarter" idx="12"/>
          </p:nvPr>
        </p:nvSpPr>
        <p:spPr/>
        <p:txBody>
          <a:bodyPr/>
          <a:lstStyle/>
          <a:p>
            <a:fld id="{96C0511B-BEED-4580-B4DC-4F7E935D0E12}" type="slidenum">
              <a:rPr lang="en-US" smtClean="0"/>
              <a:t>62</a:t>
            </a:fld>
            <a:endParaRPr lang="en-US"/>
          </a:p>
        </p:txBody>
      </p:sp>
    </p:spTree>
    <p:extLst>
      <p:ext uri="{BB962C8B-B14F-4D97-AF65-F5344CB8AC3E}">
        <p14:creationId xmlns:p14="http://schemas.microsoft.com/office/powerpoint/2010/main" val="5269596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normAutofit/>
          </a:bodyPr>
          <a:lstStyle/>
          <a:p>
            <a:r>
              <a:rPr lang="ro-MD" sz="4000" b="1" dirty="0">
                <a:solidFill>
                  <a:srgbClr val="002060"/>
                </a:solidFill>
              </a:rPr>
              <a:t>Acțiunea hormonilor tiroidieni în hepatocite</a:t>
            </a:r>
          </a:p>
        </p:txBody>
      </p:sp>
      <p:sp>
        <p:nvSpPr>
          <p:cNvPr id="8" name="Subtitle 2"/>
          <p:cNvSpPr txBox="1">
            <a:spLocks/>
          </p:cNvSpPr>
          <p:nvPr/>
        </p:nvSpPr>
        <p:spPr>
          <a:xfrm>
            <a:off x="1119266" y="6558196"/>
            <a:ext cx="9953468" cy="299804"/>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o-RO" sz="1100" dirty="0">
                <a:solidFill>
                  <a:schemeClr val="bg2">
                    <a:lumMod val="50000"/>
                  </a:schemeClr>
                </a:solidFill>
              </a:rPr>
              <a:t>Hatziagelaki E, Paschou SA, Schön M, Psaltopoulou T, Roden M. NAFLD and thyroid function: pathophysiological and therapeutic considerations. Trends Endocrinol Metab. 2022 Nov;33(11):755-768. </a:t>
            </a:r>
            <a:endParaRPr lang="en-US" sz="1100" dirty="0">
              <a:solidFill>
                <a:schemeClr val="bg2">
                  <a:lumMod val="50000"/>
                </a:schemeClr>
              </a:solidFill>
            </a:endParaRPr>
          </a:p>
        </p:txBody>
      </p:sp>
      <p:pic>
        <p:nvPicPr>
          <p:cNvPr id="10" name="Picture 9"/>
          <p:cNvPicPr>
            <a:picLocks noChangeAspect="1"/>
          </p:cNvPicPr>
          <p:nvPr/>
        </p:nvPicPr>
        <p:blipFill>
          <a:blip r:embed="rId4"/>
          <a:stretch>
            <a:fillRect/>
          </a:stretch>
        </p:blipFill>
        <p:spPr>
          <a:xfrm>
            <a:off x="3312124" y="1547869"/>
            <a:ext cx="7071392" cy="4665094"/>
          </a:xfrm>
          <a:prstGeom prst="rect">
            <a:avLst/>
          </a:prstGeom>
        </p:spPr>
      </p:pic>
      <p:sp>
        <p:nvSpPr>
          <p:cNvPr id="11" name="Subtitle 2"/>
          <p:cNvSpPr txBox="1">
            <a:spLocks/>
          </p:cNvSpPr>
          <p:nvPr/>
        </p:nvSpPr>
        <p:spPr>
          <a:xfrm>
            <a:off x="1251596" y="3703675"/>
            <a:ext cx="2060528" cy="1394084"/>
          </a:xfrm>
          <a:prstGeom prst="rect">
            <a:avLst/>
          </a:prstGeom>
          <a:ln>
            <a:solidFill>
              <a:srgbClr val="BC8FDD"/>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o-RO" sz="1800" b="1" dirty="0" smtClean="0">
                <a:solidFill>
                  <a:schemeClr val="tx2">
                    <a:lumMod val="75000"/>
                  </a:schemeClr>
                </a:solidFill>
              </a:rPr>
              <a:t>În hipotiroidism</a:t>
            </a:r>
            <a:r>
              <a:rPr lang="ro-RO" sz="1800" dirty="0" smtClean="0">
                <a:solidFill>
                  <a:schemeClr val="tx2">
                    <a:lumMod val="75000"/>
                  </a:schemeClr>
                </a:solidFill>
              </a:rPr>
              <a:t>:</a:t>
            </a:r>
          </a:p>
          <a:p>
            <a:pPr marL="342900" indent="-342900" algn="l">
              <a:buFont typeface="Arial" panose="020B0604020202020204" pitchFamily="34" charset="0"/>
              <a:buChar char="•"/>
            </a:pPr>
            <a:r>
              <a:rPr lang="ro-RO" sz="1800" dirty="0" smtClean="0">
                <a:solidFill>
                  <a:schemeClr val="tx2">
                    <a:lumMod val="75000"/>
                  </a:schemeClr>
                </a:solidFill>
              </a:rPr>
              <a:t>TSH – </a:t>
            </a:r>
            <a:r>
              <a:rPr lang="ro-RO" sz="1800" dirty="0" smtClean="0">
                <a:solidFill>
                  <a:schemeClr val="tx2">
                    <a:lumMod val="75000"/>
                  </a:schemeClr>
                </a:solidFill>
                <a:cs typeface="Calibri" panose="020F0502020204030204" pitchFamily="34" charset="0"/>
              </a:rPr>
              <a:t>↑</a:t>
            </a:r>
          </a:p>
          <a:p>
            <a:pPr marL="342900" indent="-342900" algn="l">
              <a:buFont typeface="Arial" panose="020B0604020202020204" pitchFamily="34" charset="0"/>
              <a:buChar char="•"/>
            </a:pPr>
            <a:r>
              <a:rPr lang="ro-RO" sz="1800" dirty="0" smtClean="0">
                <a:solidFill>
                  <a:schemeClr val="tx2">
                    <a:lumMod val="75000"/>
                  </a:schemeClr>
                </a:solidFill>
              </a:rPr>
              <a:t>fT3 – </a:t>
            </a:r>
            <a:r>
              <a:rPr lang="ro-RO" sz="1800" dirty="0" smtClean="0">
                <a:solidFill>
                  <a:schemeClr val="tx2">
                    <a:lumMod val="75000"/>
                  </a:schemeClr>
                </a:solidFill>
                <a:cs typeface="Calibri" panose="020F0502020204030204" pitchFamily="34" charset="0"/>
              </a:rPr>
              <a:t>↓</a:t>
            </a:r>
            <a:endParaRPr lang="ro-RO" sz="1800" dirty="0" smtClean="0">
              <a:solidFill>
                <a:schemeClr val="tx2">
                  <a:lumMod val="75000"/>
                </a:schemeClr>
              </a:solidFill>
            </a:endParaRPr>
          </a:p>
          <a:p>
            <a:pPr marL="342900" indent="-342900" algn="l">
              <a:buFont typeface="Arial" panose="020B0604020202020204" pitchFamily="34" charset="0"/>
              <a:buChar char="•"/>
            </a:pPr>
            <a:r>
              <a:rPr lang="ro-RO" sz="1800" dirty="0" smtClean="0">
                <a:solidFill>
                  <a:schemeClr val="tx2">
                    <a:lumMod val="75000"/>
                  </a:schemeClr>
                </a:solidFill>
              </a:rPr>
              <a:t>fT4 </a:t>
            </a:r>
            <a:r>
              <a:rPr lang="ro-RO" sz="1800" dirty="0">
                <a:solidFill>
                  <a:schemeClr val="tx2">
                    <a:lumMod val="75000"/>
                  </a:schemeClr>
                </a:solidFill>
              </a:rPr>
              <a:t>– </a:t>
            </a:r>
            <a:r>
              <a:rPr lang="ro-RO" sz="1800" dirty="0">
                <a:solidFill>
                  <a:schemeClr val="tx2">
                    <a:lumMod val="75000"/>
                  </a:schemeClr>
                </a:solidFill>
                <a:cs typeface="Calibri" panose="020F0502020204030204" pitchFamily="34" charset="0"/>
              </a:rPr>
              <a:t>↓</a:t>
            </a:r>
            <a:endParaRPr lang="ro-RO" sz="1800" dirty="0">
              <a:solidFill>
                <a:schemeClr val="tx2">
                  <a:lumMod val="75000"/>
                </a:schemeClr>
              </a:solidFill>
            </a:endParaRPr>
          </a:p>
        </p:txBody>
      </p:sp>
      <p:sp>
        <p:nvSpPr>
          <p:cNvPr id="3" name="Slide Number Placeholder 2"/>
          <p:cNvSpPr>
            <a:spLocks noGrp="1"/>
          </p:cNvSpPr>
          <p:nvPr>
            <p:ph type="sldNum" sz="quarter" idx="12"/>
          </p:nvPr>
        </p:nvSpPr>
        <p:spPr/>
        <p:txBody>
          <a:bodyPr/>
          <a:lstStyle/>
          <a:p>
            <a:fld id="{96C0511B-BEED-4580-B4DC-4F7E935D0E12}" type="slidenum">
              <a:rPr lang="en-US" smtClean="0"/>
              <a:t>63</a:t>
            </a:fld>
            <a:endParaRPr lang="en-US"/>
          </a:p>
        </p:txBody>
      </p:sp>
    </p:spTree>
    <p:extLst>
      <p:ext uri="{BB962C8B-B14F-4D97-AF65-F5344CB8AC3E}">
        <p14:creationId xmlns:p14="http://schemas.microsoft.com/office/powerpoint/2010/main" val="34322870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normAutofit/>
          </a:bodyPr>
          <a:lstStyle/>
          <a:p>
            <a:r>
              <a:rPr lang="es-ES" sz="4000" b="1" dirty="0">
                <a:solidFill>
                  <a:srgbClr val="002060"/>
                </a:solidFill>
              </a:rPr>
              <a:t>De la </a:t>
            </a:r>
            <a:r>
              <a:rPr lang="es-ES" sz="4000" b="1" dirty="0" err="1">
                <a:solidFill>
                  <a:srgbClr val="002060"/>
                </a:solidFill>
              </a:rPr>
              <a:t>hipotiroidism</a:t>
            </a:r>
            <a:r>
              <a:rPr lang="es-ES" sz="4000" b="1" dirty="0">
                <a:solidFill>
                  <a:srgbClr val="002060"/>
                </a:solidFill>
              </a:rPr>
              <a:t> – la </a:t>
            </a:r>
            <a:r>
              <a:rPr lang="es-ES" sz="4000" b="1" dirty="0" err="1">
                <a:solidFill>
                  <a:srgbClr val="002060"/>
                </a:solidFill>
              </a:rPr>
              <a:t>boala</a:t>
            </a:r>
            <a:r>
              <a:rPr lang="es-ES" sz="4000" b="1" dirty="0">
                <a:solidFill>
                  <a:srgbClr val="002060"/>
                </a:solidFill>
              </a:rPr>
              <a:t> </a:t>
            </a:r>
            <a:r>
              <a:rPr lang="es-ES" sz="4000" b="1" dirty="0" err="1">
                <a:solidFill>
                  <a:srgbClr val="002060"/>
                </a:solidFill>
              </a:rPr>
              <a:t>ficatului</a:t>
            </a:r>
            <a:r>
              <a:rPr lang="es-ES" sz="4000" b="1" dirty="0">
                <a:solidFill>
                  <a:srgbClr val="002060"/>
                </a:solidFill>
              </a:rPr>
              <a:t> gras</a:t>
            </a:r>
          </a:p>
        </p:txBody>
      </p:sp>
      <p:sp>
        <p:nvSpPr>
          <p:cNvPr id="5" name="Subtitle 2"/>
          <p:cNvSpPr txBox="1">
            <a:spLocks/>
          </p:cNvSpPr>
          <p:nvPr/>
        </p:nvSpPr>
        <p:spPr>
          <a:xfrm>
            <a:off x="899755" y="6544139"/>
            <a:ext cx="10462789" cy="22787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900" dirty="0" err="1" smtClean="0">
                <a:solidFill>
                  <a:schemeClr val="bg2">
                    <a:lumMod val="50000"/>
                  </a:schemeClr>
                </a:solidFill>
              </a:rPr>
              <a:t>Lonardo</a:t>
            </a:r>
            <a:r>
              <a:rPr lang="en-US" sz="900" dirty="0" smtClean="0">
                <a:solidFill>
                  <a:schemeClr val="bg2">
                    <a:lumMod val="50000"/>
                  </a:schemeClr>
                </a:solidFill>
              </a:rPr>
              <a:t> A, </a:t>
            </a:r>
            <a:r>
              <a:rPr lang="en-US" sz="900" dirty="0" err="1" smtClean="0">
                <a:solidFill>
                  <a:schemeClr val="bg2">
                    <a:lumMod val="50000"/>
                  </a:schemeClr>
                </a:solidFill>
              </a:rPr>
              <a:t>Ballestri</a:t>
            </a:r>
            <a:r>
              <a:rPr lang="en-US" sz="900" dirty="0" smtClean="0">
                <a:solidFill>
                  <a:schemeClr val="bg2">
                    <a:lumMod val="50000"/>
                  </a:schemeClr>
                </a:solidFill>
              </a:rPr>
              <a:t> S, </a:t>
            </a:r>
            <a:r>
              <a:rPr lang="en-US" sz="900" dirty="0" err="1" smtClean="0">
                <a:solidFill>
                  <a:schemeClr val="bg2">
                    <a:lumMod val="50000"/>
                  </a:schemeClr>
                </a:solidFill>
              </a:rPr>
              <a:t>Mantovani</a:t>
            </a:r>
            <a:r>
              <a:rPr lang="en-US" sz="900" dirty="0" smtClean="0">
                <a:solidFill>
                  <a:schemeClr val="bg2">
                    <a:lumMod val="50000"/>
                  </a:schemeClr>
                </a:solidFill>
              </a:rPr>
              <a:t> A, </a:t>
            </a:r>
            <a:r>
              <a:rPr lang="en-US" sz="900" dirty="0" err="1" smtClean="0">
                <a:solidFill>
                  <a:schemeClr val="bg2">
                    <a:lumMod val="50000"/>
                  </a:schemeClr>
                </a:solidFill>
              </a:rPr>
              <a:t>Nascimbeni</a:t>
            </a:r>
            <a:r>
              <a:rPr lang="en-US" sz="900" dirty="0" smtClean="0">
                <a:solidFill>
                  <a:schemeClr val="bg2">
                    <a:lumMod val="50000"/>
                  </a:schemeClr>
                </a:solidFill>
              </a:rPr>
              <a:t> F, </a:t>
            </a:r>
            <a:r>
              <a:rPr lang="en-US" sz="900" dirty="0" err="1" smtClean="0">
                <a:solidFill>
                  <a:schemeClr val="bg2">
                    <a:lumMod val="50000"/>
                  </a:schemeClr>
                </a:solidFill>
              </a:rPr>
              <a:t>Lugari</a:t>
            </a:r>
            <a:r>
              <a:rPr lang="en-US" sz="900" dirty="0" smtClean="0">
                <a:solidFill>
                  <a:schemeClr val="bg2">
                    <a:lumMod val="50000"/>
                  </a:schemeClr>
                </a:solidFill>
              </a:rPr>
              <a:t> S, </a:t>
            </a:r>
            <a:r>
              <a:rPr lang="en-US" sz="900" dirty="0" err="1" smtClean="0">
                <a:solidFill>
                  <a:schemeClr val="bg2">
                    <a:lumMod val="50000"/>
                  </a:schemeClr>
                </a:solidFill>
              </a:rPr>
              <a:t>Targher</a:t>
            </a:r>
            <a:r>
              <a:rPr lang="en-US" sz="900" dirty="0" smtClean="0">
                <a:solidFill>
                  <a:schemeClr val="bg2">
                    <a:lumMod val="50000"/>
                  </a:schemeClr>
                </a:solidFill>
              </a:rPr>
              <a:t> G. Pathogenesis of hypothyroidism-induced NAFLD: Evidence for a distinct disease entity? Dig Liver Dis. 2019 Apr;51(4):462-470. </a:t>
            </a:r>
            <a:endParaRPr lang="en-US" sz="900" dirty="0">
              <a:solidFill>
                <a:schemeClr val="bg2">
                  <a:lumMod val="50000"/>
                </a:schemeClr>
              </a:solidFill>
            </a:endParaRPr>
          </a:p>
        </p:txBody>
      </p:sp>
      <p:pic>
        <p:nvPicPr>
          <p:cNvPr id="6" name="Picture 2" descr="Pathogenesis of hypothyroidism-induced NAFLD: Evidence for a distinct  disease entity? - ScienceDirect"/>
          <p:cNvPicPr>
            <a:picLocks noChangeAspect="1" noChangeArrowheads="1"/>
          </p:cNvPicPr>
          <p:nvPr/>
        </p:nvPicPr>
        <p:blipFill rotWithShape="1">
          <a:blip r:embed="rId4">
            <a:extLst>
              <a:ext uri="{28A0092B-C50C-407E-A947-70E740481C1C}">
                <a14:useLocalDpi xmlns:a14="http://schemas.microsoft.com/office/drawing/2010/main" val="0"/>
              </a:ext>
            </a:extLst>
          </a:blip>
          <a:srcRect l="39638" t="-1" r="38625" b="82461"/>
          <a:stretch/>
        </p:blipFill>
        <p:spPr bwMode="auto">
          <a:xfrm>
            <a:off x="5095915" y="1202636"/>
            <a:ext cx="1469875" cy="10494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thogenesis of hypothyroidism-induced NAFLD: Evidence for a distinct  disease entity? - ScienceDirect"/>
          <p:cNvPicPr>
            <a:picLocks noChangeAspect="1" noChangeArrowheads="1"/>
          </p:cNvPicPr>
          <p:nvPr/>
        </p:nvPicPr>
        <p:blipFill rotWithShape="1">
          <a:blip r:embed="rId4">
            <a:extLst>
              <a:ext uri="{28A0092B-C50C-407E-A947-70E740481C1C}">
                <a14:useLocalDpi xmlns:a14="http://schemas.microsoft.com/office/drawing/2010/main" val="0"/>
              </a:ext>
            </a:extLst>
          </a:blip>
          <a:srcRect l="43452" t="24940" r="42482" b="61271"/>
          <a:stretch/>
        </p:blipFill>
        <p:spPr bwMode="auto">
          <a:xfrm>
            <a:off x="5425271" y="2441136"/>
            <a:ext cx="811161" cy="7036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95497" y="1814694"/>
            <a:ext cx="900418" cy="369332"/>
          </a:xfrm>
          <a:prstGeom prst="rect">
            <a:avLst/>
          </a:prstGeom>
          <a:solidFill>
            <a:srgbClr val="FFEFFD"/>
          </a:solidFill>
          <a:ln>
            <a:solidFill>
              <a:srgbClr val="660066"/>
            </a:solidFill>
          </a:ln>
        </p:spPr>
        <p:txBody>
          <a:bodyPr wrap="square" rtlCol="0">
            <a:spAutoFit/>
          </a:bodyPr>
          <a:lstStyle/>
          <a:p>
            <a:r>
              <a:rPr lang="ro-RO" dirty="0" smtClean="0">
                <a:cs typeface="Calibri" panose="020F0502020204030204" pitchFamily="34" charset="0"/>
              </a:rPr>
              <a:t>↑</a:t>
            </a:r>
            <a:r>
              <a:rPr lang="ro-RO" dirty="0" smtClean="0"/>
              <a:t>TSH</a:t>
            </a:r>
            <a:endParaRPr lang="en-US" dirty="0"/>
          </a:p>
        </p:txBody>
      </p:sp>
      <p:sp>
        <p:nvSpPr>
          <p:cNvPr id="11" name="TextBox 10"/>
          <p:cNvSpPr txBox="1"/>
          <p:nvPr/>
        </p:nvSpPr>
        <p:spPr>
          <a:xfrm>
            <a:off x="6507540" y="2441136"/>
            <a:ext cx="900418" cy="646331"/>
          </a:xfrm>
          <a:prstGeom prst="rect">
            <a:avLst/>
          </a:prstGeom>
          <a:solidFill>
            <a:srgbClr val="FFEFFD"/>
          </a:solidFill>
          <a:ln>
            <a:solidFill>
              <a:srgbClr val="660066"/>
            </a:solidFill>
          </a:ln>
        </p:spPr>
        <p:txBody>
          <a:bodyPr wrap="square" rtlCol="0">
            <a:spAutoFit/>
          </a:bodyPr>
          <a:lstStyle/>
          <a:p>
            <a:r>
              <a:rPr lang="ro-RO" dirty="0" smtClean="0">
                <a:cs typeface="Calibri" panose="020F0502020204030204" pitchFamily="34" charset="0"/>
              </a:rPr>
              <a:t>↓ T4</a:t>
            </a:r>
          </a:p>
          <a:p>
            <a:r>
              <a:rPr lang="ro-RO" dirty="0" smtClean="0">
                <a:cs typeface="Calibri" panose="020F0502020204030204" pitchFamily="34" charset="0"/>
              </a:rPr>
              <a:t>↓ T3</a:t>
            </a:r>
            <a:endParaRPr lang="en-US" dirty="0"/>
          </a:p>
        </p:txBody>
      </p:sp>
      <p:sp>
        <p:nvSpPr>
          <p:cNvPr id="12" name="TextBox 11"/>
          <p:cNvSpPr txBox="1"/>
          <p:nvPr/>
        </p:nvSpPr>
        <p:spPr>
          <a:xfrm>
            <a:off x="4196550" y="3229503"/>
            <a:ext cx="3211408" cy="369332"/>
          </a:xfrm>
          <a:prstGeom prst="rect">
            <a:avLst/>
          </a:prstGeom>
          <a:solidFill>
            <a:srgbClr val="FFEFFD"/>
          </a:solidFill>
          <a:ln>
            <a:solidFill>
              <a:srgbClr val="660066"/>
            </a:solidFill>
          </a:ln>
        </p:spPr>
        <p:txBody>
          <a:bodyPr wrap="square" rtlCol="0">
            <a:spAutoFit/>
          </a:bodyPr>
          <a:lstStyle/>
          <a:p>
            <a:pPr algn="ctr"/>
            <a:r>
              <a:rPr lang="ro-RO" dirty="0" smtClean="0">
                <a:cs typeface="Calibri" panose="020F0502020204030204" pitchFamily="34" charset="0"/>
              </a:rPr>
              <a:t>Hipotiroidism primar</a:t>
            </a:r>
            <a:endParaRPr lang="en-US" dirty="0"/>
          </a:p>
        </p:txBody>
      </p:sp>
      <p:cxnSp>
        <p:nvCxnSpPr>
          <p:cNvPr id="13" name="Straight Connector 12"/>
          <p:cNvCxnSpPr/>
          <p:nvPr/>
        </p:nvCxnSpPr>
        <p:spPr>
          <a:xfrm>
            <a:off x="2354810" y="1999360"/>
            <a:ext cx="1840687" cy="2"/>
          </a:xfrm>
          <a:prstGeom prst="line">
            <a:avLst/>
          </a:prstGeom>
          <a:ln w="19050">
            <a:solidFill>
              <a:srgbClr val="660066"/>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354810" y="1999360"/>
            <a:ext cx="0" cy="2223890"/>
          </a:xfrm>
          <a:prstGeom prst="straightConnector1">
            <a:avLst/>
          </a:prstGeom>
          <a:ln w="19050">
            <a:solidFill>
              <a:srgbClr val="66006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354810" y="3905361"/>
            <a:ext cx="7259028" cy="20961"/>
          </a:xfrm>
          <a:prstGeom prst="line">
            <a:avLst/>
          </a:prstGeom>
          <a:ln w="19050">
            <a:solidFill>
              <a:srgbClr val="660066"/>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9993" y="4236765"/>
            <a:ext cx="2368217" cy="646331"/>
          </a:xfrm>
          <a:prstGeom prst="rect">
            <a:avLst/>
          </a:prstGeom>
          <a:solidFill>
            <a:schemeClr val="accent6">
              <a:lumMod val="20000"/>
              <a:lumOff val="80000"/>
            </a:schemeClr>
          </a:solidFill>
          <a:ln>
            <a:solidFill>
              <a:srgbClr val="660066"/>
            </a:solidFill>
          </a:ln>
        </p:spPr>
        <p:txBody>
          <a:bodyPr wrap="square" rtlCol="0">
            <a:spAutoFit/>
          </a:bodyPr>
          <a:lstStyle/>
          <a:p>
            <a:pPr algn="ctr"/>
            <a:r>
              <a:rPr lang="ro-RO" dirty="0" smtClean="0">
                <a:cs typeface="Calibri" panose="020F0502020204030204" pitchFamily="34" charset="0"/>
              </a:rPr>
              <a:t>Efect steatogenic direct</a:t>
            </a:r>
          </a:p>
          <a:p>
            <a:pPr algn="ctr"/>
            <a:endParaRPr lang="en-US" dirty="0"/>
          </a:p>
        </p:txBody>
      </p:sp>
      <p:sp>
        <p:nvSpPr>
          <p:cNvPr id="17" name="TextBox 16"/>
          <p:cNvSpPr txBox="1"/>
          <p:nvPr/>
        </p:nvSpPr>
        <p:spPr>
          <a:xfrm>
            <a:off x="3526542" y="4236765"/>
            <a:ext cx="2313451" cy="646331"/>
          </a:xfrm>
          <a:prstGeom prst="rect">
            <a:avLst/>
          </a:prstGeom>
          <a:solidFill>
            <a:schemeClr val="accent4">
              <a:lumMod val="20000"/>
              <a:lumOff val="80000"/>
            </a:schemeClr>
          </a:solidFill>
          <a:ln>
            <a:solidFill>
              <a:srgbClr val="660066"/>
            </a:solidFill>
          </a:ln>
        </p:spPr>
        <p:txBody>
          <a:bodyPr wrap="square" rtlCol="0">
            <a:spAutoFit/>
          </a:bodyPr>
          <a:lstStyle/>
          <a:p>
            <a:pPr algn="ctr"/>
            <a:r>
              <a:rPr lang="ro-RO" dirty="0" smtClean="0">
                <a:cs typeface="Calibri" panose="020F0502020204030204" pitchFamily="34" charset="0"/>
              </a:rPr>
              <a:t>Dereglarea metabo-lismului lipidic</a:t>
            </a:r>
            <a:endParaRPr lang="en-US" dirty="0"/>
          </a:p>
        </p:txBody>
      </p:sp>
      <p:sp>
        <p:nvSpPr>
          <p:cNvPr id="18" name="TextBox 17"/>
          <p:cNvSpPr txBox="1"/>
          <p:nvPr/>
        </p:nvSpPr>
        <p:spPr>
          <a:xfrm>
            <a:off x="6238325" y="4232718"/>
            <a:ext cx="2313451" cy="646331"/>
          </a:xfrm>
          <a:prstGeom prst="rect">
            <a:avLst/>
          </a:prstGeom>
          <a:solidFill>
            <a:schemeClr val="accent1">
              <a:lumMod val="20000"/>
              <a:lumOff val="80000"/>
            </a:schemeClr>
          </a:solidFill>
          <a:ln>
            <a:solidFill>
              <a:srgbClr val="660066"/>
            </a:solidFill>
          </a:ln>
        </p:spPr>
        <p:txBody>
          <a:bodyPr wrap="square" rtlCol="0">
            <a:spAutoFit/>
          </a:bodyPr>
          <a:lstStyle/>
          <a:p>
            <a:pPr algn="ctr"/>
            <a:r>
              <a:rPr lang="ro-RO" dirty="0" smtClean="0">
                <a:cs typeface="Calibri" panose="020F0502020204030204" pitchFamily="34" charset="0"/>
              </a:rPr>
              <a:t>↑ Adipozitatea viscerală</a:t>
            </a:r>
            <a:endParaRPr lang="en-US" dirty="0"/>
          </a:p>
        </p:txBody>
      </p:sp>
      <p:sp>
        <p:nvSpPr>
          <p:cNvPr id="19" name="TextBox 18"/>
          <p:cNvSpPr txBox="1"/>
          <p:nvPr/>
        </p:nvSpPr>
        <p:spPr>
          <a:xfrm>
            <a:off x="8950108" y="4215918"/>
            <a:ext cx="2313451" cy="646331"/>
          </a:xfrm>
          <a:prstGeom prst="rect">
            <a:avLst/>
          </a:prstGeom>
          <a:solidFill>
            <a:schemeClr val="accent3">
              <a:lumMod val="20000"/>
              <a:lumOff val="80000"/>
            </a:schemeClr>
          </a:solidFill>
          <a:ln>
            <a:solidFill>
              <a:srgbClr val="660066"/>
            </a:solidFill>
          </a:ln>
        </p:spPr>
        <p:txBody>
          <a:bodyPr wrap="square" rtlCol="0">
            <a:spAutoFit/>
          </a:bodyPr>
          <a:lstStyle/>
          <a:p>
            <a:pPr algn="ctr"/>
            <a:r>
              <a:rPr lang="ro-RO" dirty="0" smtClean="0">
                <a:cs typeface="Calibri" panose="020F0502020204030204" pitchFamily="34" charset="0"/>
              </a:rPr>
              <a:t>Inflamație sistemică cronică</a:t>
            </a:r>
            <a:endParaRPr lang="en-US" dirty="0"/>
          </a:p>
        </p:txBody>
      </p:sp>
      <p:cxnSp>
        <p:nvCxnSpPr>
          <p:cNvPr id="20" name="Straight Arrow Connector 19"/>
          <p:cNvCxnSpPr/>
          <p:nvPr/>
        </p:nvCxnSpPr>
        <p:spPr>
          <a:xfrm>
            <a:off x="4645706" y="3920047"/>
            <a:ext cx="9142" cy="289376"/>
          </a:xfrm>
          <a:prstGeom prst="straightConnector1">
            <a:avLst/>
          </a:prstGeom>
          <a:ln w="12700">
            <a:solidFill>
              <a:srgbClr val="66006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385908" y="3920047"/>
            <a:ext cx="9142" cy="289376"/>
          </a:xfrm>
          <a:prstGeom prst="straightConnector1">
            <a:avLst/>
          </a:prstGeom>
          <a:ln w="12700">
            <a:solidFill>
              <a:srgbClr val="66006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609268" y="3925147"/>
            <a:ext cx="9142" cy="289376"/>
          </a:xfrm>
          <a:prstGeom prst="straightConnector1">
            <a:avLst/>
          </a:prstGeom>
          <a:ln w="12700">
            <a:solidFill>
              <a:srgbClr val="66006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2" idx="2"/>
          </p:cNvCxnSpPr>
          <p:nvPr/>
        </p:nvCxnSpPr>
        <p:spPr>
          <a:xfrm>
            <a:off x="5802254" y="3598835"/>
            <a:ext cx="0" cy="306526"/>
          </a:xfrm>
          <a:prstGeom prst="line">
            <a:avLst/>
          </a:prstGeom>
          <a:ln w="12700">
            <a:solidFill>
              <a:srgbClr val="660066"/>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47294" y="6044460"/>
            <a:ext cx="10462788" cy="369332"/>
          </a:xfrm>
          <a:prstGeom prst="rect">
            <a:avLst/>
          </a:prstGeom>
          <a:solidFill>
            <a:srgbClr val="FFEFFD"/>
          </a:solidFill>
          <a:ln>
            <a:solidFill>
              <a:srgbClr val="660066"/>
            </a:solidFill>
          </a:ln>
        </p:spPr>
        <p:txBody>
          <a:bodyPr wrap="square" rtlCol="0">
            <a:spAutoFit/>
          </a:bodyPr>
          <a:lstStyle/>
          <a:p>
            <a:pPr algn="ctr"/>
            <a:r>
              <a:rPr lang="ro-RO" dirty="0" smtClean="0">
                <a:cs typeface="Calibri" panose="020F0502020204030204" pitchFamily="34" charset="0"/>
              </a:rPr>
              <a:t>Boala ficatului gras</a:t>
            </a:r>
            <a:endParaRPr lang="en-US" dirty="0"/>
          </a:p>
        </p:txBody>
      </p:sp>
      <p:sp>
        <p:nvSpPr>
          <p:cNvPr id="25" name="TextBox 24"/>
          <p:cNvSpPr txBox="1"/>
          <p:nvPr/>
        </p:nvSpPr>
        <p:spPr>
          <a:xfrm>
            <a:off x="5999781" y="4852925"/>
            <a:ext cx="2650980" cy="923330"/>
          </a:xfrm>
          <a:prstGeom prst="rect">
            <a:avLst/>
          </a:prstGeom>
          <a:noFill/>
        </p:spPr>
        <p:txBody>
          <a:bodyPr wrap="square" rtlCol="0">
            <a:spAutoFit/>
          </a:bodyPr>
          <a:lstStyle/>
          <a:p>
            <a:pPr marL="285750" indent="-285750">
              <a:buFont typeface="Wingdings" panose="05000000000000000000" pitchFamily="2" charset="2"/>
              <a:buChar char="§"/>
            </a:pPr>
            <a:r>
              <a:rPr lang="ro-RO" smtClean="0"/>
              <a:t>Insulinorezistența</a:t>
            </a:r>
          </a:p>
          <a:p>
            <a:pPr marL="285750" indent="-285750">
              <a:buFont typeface="Wingdings" panose="05000000000000000000" pitchFamily="2" charset="2"/>
              <a:buChar char="§"/>
            </a:pPr>
            <a:r>
              <a:rPr lang="ro-RO" smtClean="0">
                <a:cs typeface="Calibri" panose="020F0502020204030204" pitchFamily="34" charset="0"/>
              </a:rPr>
              <a:t>↑ fluxul AGL</a:t>
            </a:r>
          </a:p>
          <a:p>
            <a:pPr marL="285750" indent="-285750">
              <a:buFont typeface="Wingdings" panose="05000000000000000000" pitchFamily="2" charset="2"/>
              <a:buChar char="§"/>
            </a:pPr>
            <a:r>
              <a:rPr lang="ro-RO" smtClean="0">
                <a:cs typeface="Calibri" panose="020F0502020204030204" pitchFamily="34" charset="0"/>
              </a:rPr>
              <a:t>↑ Lipogeneza </a:t>
            </a:r>
            <a:r>
              <a:rPr lang="ro-RO" i="1" smtClean="0">
                <a:cs typeface="Calibri" panose="020F0502020204030204" pitchFamily="34" charset="0"/>
              </a:rPr>
              <a:t>de novo</a:t>
            </a:r>
            <a:endParaRPr lang="en-US" i="1" dirty="0"/>
          </a:p>
        </p:txBody>
      </p:sp>
      <p:sp>
        <p:nvSpPr>
          <p:cNvPr id="26" name="TextBox 25"/>
          <p:cNvSpPr txBox="1"/>
          <p:nvPr/>
        </p:nvSpPr>
        <p:spPr>
          <a:xfrm>
            <a:off x="8720616" y="4854688"/>
            <a:ext cx="2641928" cy="1200329"/>
          </a:xfrm>
          <a:prstGeom prst="rect">
            <a:avLst/>
          </a:prstGeom>
          <a:noFill/>
        </p:spPr>
        <p:txBody>
          <a:bodyPr wrap="square" rtlCol="0">
            <a:spAutoFit/>
          </a:bodyPr>
          <a:lstStyle/>
          <a:p>
            <a:pPr marL="285750" indent="-285750">
              <a:buFont typeface="Wingdings" panose="05000000000000000000" pitchFamily="2" charset="2"/>
              <a:buChar char="§"/>
            </a:pPr>
            <a:r>
              <a:rPr lang="ro-RO" dirty="0">
                <a:cs typeface="Calibri" panose="020F0502020204030204" pitchFamily="34" charset="0"/>
              </a:rPr>
              <a:t>↑ </a:t>
            </a:r>
            <a:r>
              <a:rPr lang="ro-RO" dirty="0" smtClean="0"/>
              <a:t>ROS</a:t>
            </a:r>
          </a:p>
          <a:p>
            <a:pPr marL="285750" indent="-285750">
              <a:buFont typeface="Wingdings" panose="05000000000000000000" pitchFamily="2" charset="2"/>
              <a:buChar char="§"/>
            </a:pPr>
            <a:r>
              <a:rPr lang="ro-RO" dirty="0" smtClean="0">
                <a:cs typeface="Calibri" panose="020F0502020204030204" pitchFamily="34" charset="0"/>
              </a:rPr>
              <a:t>↑ TNF-</a:t>
            </a:r>
            <a:r>
              <a:rPr lang="el-GR" dirty="0" smtClean="0">
                <a:cs typeface="Calibri" panose="020F0502020204030204" pitchFamily="34" charset="0"/>
              </a:rPr>
              <a:t>α</a:t>
            </a:r>
            <a:endParaRPr lang="ro-RO" dirty="0" smtClean="0">
              <a:cs typeface="Calibri" panose="020F0502020204030204" pitchFamily="34" charset="0"/>
            </a:endParaRPr>
          </a:p>
          <a:p>
            <a:pPr marL="285750" indent="-285750">
              <a:buFont typeface="Wingdings" panose="05000000000000000000" pitchFamily="2" charset="2"/>
              <a:buChar char="§"/>
            </a:pPr>
            <a:r>
              <a:rPr lang="ro-RO" dirty="0" smtClean="0">
                <a:cs typeface="Calibri" panose="020F0502020204030204" pitchFamily="34" charset="0"/>
              </a:rPr>
              <a:t>↑ Alte citokine pro-inflamatorii</a:t>
            </a:r>
            <a:endParaRPr lang="en-US" i="1" dirty="0"/>
          </a:p>
        </p:txBody>
      </p:sp>
      <p:sp>
        <p:nvSpPr>
          <p:cNvPr id="27" name="TextBox 26"/>
          <p:cNvSpPr txBox="1"/>
          <p:nvPr/>
        </p:nvSpPr>
        <p:spPr>
          <a:xfrm>
            <a:off x="3328571" y="4873088"/>
            <a:ext cx="2810768" cy="1477328"/>
          </a:xfrm>
          <a:prstGeom prst="rect">
            <a:avLst/>
          </a:prstGeom>
          <a:noFill/>
        </p:spPr>
        <p:txBody>
          <a:bodyPr wrap="square" rtlCol="0">
            <a:spAutoFit/>
          </a:bodyPr>
          <a:lstStyle/>
          <a:p>
            <a:pPr marL="285750" indent="-285750">
              <a:buFont typeface="Wingdings" panose="05000000000000000000" pitchFamily="2" charset="2"/>
              <a:buChar char="§"/>
            </a:pPr>
            <a:r>
              <a:rPr lang="ro-RO" dirty="0" smtClean="0">
                <a:cs typeface="Calibri" panose="020F0502020204030204" pitchFamily="34" charset="0"/>
              </a:rPr>
              <a:t>↓ Activitatea lipoprotein lipazei</a:t>
            </a:r>
          </a:p>
          <a:p>
            <a:pPr marL="285750" indent="-285750">
              <a:buFont typeface="Wingdings" panose="05000000000000000000" pitchFamily="2" charset="2"/>
              <a:buChar char="§"/>
            </a:pPr>
            <a:r>
              <a:rPr lang="ro-RO" dirty="0">
                <a:cs typeface="Calibri" panose="020F0502020204030204" pitchFamily="34" charset="0"/>
              </a:rPr>
              <a:t>↓ </a:t>
            </a:r>
            <a:r>
              <a:rPr lang="ro-RO" dirty="0" smtClean="0">
                <a:cs typeface="Calibri" panose="020F0502020204030204" pitchFamily="34" charset="0"/>
              </a:rPr>
              <a:t>Clearence-ul triglice-ridelor</a:t>
            </a:r>
            <a:endParaRPr lang="ro-RO" dirty="0" smtClean="0"/>
          </a:p>
          <a:p>
            <a:endParaRPr lang="en-US" i="1" dirty="0"/>
          </a:p>
        </p:txBody>
      </p:sp>
      <p:sp>
        <p:nvSpPr>
          <p:cNvPr id="28" name="TextBox 27"/>
          <p:cNvSpPr txBox="1"/>
          <p:nvPr/>
        </p:nvSpPr>
        <p:spPr>
          <a:xfrm>
            <a:off x="508362" y="4873088"/>
            <a:ext cx="2619848" cy="1200329"/>
          </a:xfrm>
          <a:prstGeom prst="rect">
            <a:avLst/>
          </a:prstGeom>
          <a:noFill/>
        </p:spPr>
        <p:txBody>
          <a:bodyPr wrap="square" rtlCol="0">
            <a:spAutoFit/>
          </a:bodyPr>
          <a:lstStyle/>
          <a:p>
            <a:pPr marL="285750" indent="-285750">
              <a:buFont typeface="Wingdings" panose="05000000000000000000" pitchFamily="2" charset="2"/>
              <a:buChar char="§"/>
            </a:pPr>
            <a:r>
              <a:rPr lang="ro-RO" dirty="0">
                <a:cs typeface="Calibri" panose="020F0502020204030204" pitchFamily="34" charset="0"/>
              </a:rPr>
              <a:t>↓ </a:t>
            </a:r>
            <a:r>
              <a:rPr lang="ro-RO" dirty="0" smtClean="0">
                <a:cs typeface="Calibri" panose="020F0502020204030204" pitchFamily="34" charset="0"/>
              </a:rPr>
              <a:t>AMPK</a:t>
            </a:r>
          </a:p>
          <a:p>
            <a:pPr marL="285750" indent="-285750">
              <a:buFont typeface="Wingdings" panose="05000000000000000000" pitchFamily="2" charset="2"/>
              <a:buChar char="§"/>
            </a:pPr>
            <a:r>
              <a:rPr lang="ro-RO" dirty="0" smtClean="0">
                <a:cs typeface="Calibri" panose="020F0502020204030204" pitchFamily="34" charset="0"/>
              </a:rPr>
              <a:t>↑ SREBP-1c</a:t>
            </a:r>
          </a:p>
          <a:p>
            <a:pPr marL="285750" indent="-285750">
              <a:buFont typeface="Wingdings" panose="05000000000000000000" pitchFamily="2" charset="2"/>
              <a:buChar char="§"/>
            </a:pPr>
            <a:r>
              <a:rPr lang="ro-RO" dirty="0" smtClean="0">
                <a:cs typeface="Calibri" panose="020F0502020204030204" pitchFamily="34" charset="0"/>
              </a:rPr>
              <a:t>↑ Acumularea de trigliceride hepatice</a:t>
            </a:r>
            <a:endParaRPr lang="en-US" i="1" dirty="0"/>
          </a:p>
        </p:txBody>
      </p:sp>
      <p:sp>
        <p:nvSpPr>
          <p:cNvPr id="3" name="Slide Number Placeholder 2"/>
          <p:cNvSpPr>
            <a:spLocks noGrp="1"/>
          </p:cNvSpPr>
          <p:nvPr>
            <p:ph type="sldNum" sz="quarter" idx="12"/>
          </p:nvPr>
        </p:nvSpPr>
        <p:spPr/>
        <p:txBody>
          <a:bodyPr/>
          <a:lstStyle/>
          <a:p>
            <a:fld id="{96C0511B-BEED-4580-B4DC-4F7E935D0E12}" type="slidenum">
              <a:rPr lang="en-US" smtClean="0"/>
              <a:t>64</a:t>
            </a:fld>
            <a:endParaRPr lang="en-US"/>
          </a:p>
        </p:txBody>
      </p:sp>
    </p:spTree>
    <p:extLst>
      <p:ext uri="{BB962C8B-B14F-4D97-AF65-F5344CB8AC3E}">
        <p14:creationId xmlns:p14="http://schemas.microsoft.com/office/powerpoint/2010/main" val="31362357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normAutofit/>
          </a:bodyPr>
          <a:lstStyle/>
          <a:p>
            <a:r>
              <a:rPr lang="ro-MD" sz="4000" b="1" dirty="0">
                <a:solidFill>
                  <a:srgbClr val="002060"/>
                </a:solidFill>
              </a:rPr>
              <a:t>Afecțiunile</a:t>
            </a:r>
            <a:r>
              <a:rPr lang="ro-MD" b="1" dirty="0">
                <a:solidFill>
                  <a:srgbClr val="002060"/>
                </a:solidFill>
              </a:rPr>
              <a:t> </a:t>
            </a:r>
            <a:r>
              <a:rPr lang="ro-MD" b="1" dirty="0" smtClean="0">
                <a:solidFill>
                  <a:srgbClr val="002060"/>
                </a:solidFill>
              </a:rPr>
              <a:t>tiroidei și </a:t>
            </a:r>
            <a:r>
              <a:rPr lang="ro-MD" b="1" dirty="0">
                <a:solidFill>
                  <a:srgbClr val="002060"/>
                </a:solidFill>
              </a:rPr>
              <a:t>riscul pentru NAFLD</a:t>
            </a:r>
          </a:p>
        </p:txBody>
      </p:sp>
      <p:pic>
        <p:nvPicPr>
          <p:cNvPr id="5" name="Picture 2" descr="UEGJ on Twitter: &quot;🔸 Thyroid disorders &amp;amp; NAFLD In 🇩🇪 population  Original article: https://t.co/3xvGCGvlj6 #LiverTwitter #GITwitter @my_ueg  @WileyHealth https://t.co/QxcIRVWyLp&quot; / Twit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371"/>
          <a:stretch/>
        </p:blipFill>
        <p:spPr bwMode="auto">
          <a:xfrm>
            <a:off x="2964612" y="2595864"/>
            <a:ext cx="8072209" cy="37972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1091385" y="1527235"/>
            <a:ext cx="4299550" cy="1563377"/>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96C0511B-BEED-4580-B4DC-4F7E935D0E12}" type="slidenum">
              <a:rPr lang="en-US" smtClean="0"/>
              <a:t>65</a:t>
            </a:fld>
            <a:endParaRPr lang="en-US"/>
          </a:p>
        </p:txBody>
      </p:sp>
      <p:sp>
        <p:nvSpPr>
          <p:cNvPr id="4" name="TextBox 3"/>
          <p:cNvSpPr txBox="1"/>
          <p:nvPr/>
        </p:nvSpPr>
        <p:spPr>
          <a:xfrm>
            <a:off x="5861154" y="3845911"/>
            <a:ext cx="4572000" cy="584775"/>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pPr algn="ctr"/>
            <a:r>
              <a:rPr lang="ro-RO" sz="2000" b="1" dirty="0" smtClean="0"/>
              <a:t>Hipertiroidismul</a:t>
            </a:r>
            <a:r>
              <a:rPr lang="ro-RO" sz="2000" dirty="0" smtClean="0"/>
              <a:t> scade riscul de NAFLD</a:t>
            </a:r>
          </a:p>
          <a:p>
            <a:pPr algn="ctr"/>
            <a:endParaRPr lang="en-US" sz="1200" dirty="0"/>
          </a:p>
        </p:txBody>
      </p:sp>
      <p:sp>
        <p:nvSpPr>
          <p:cNvPr id="8" name="TextBox 7"/>
          <p:cNvSpPr txBox="1"/>
          <p:nvPr/>
        </p:nvSpPr>
        <p:spPr>
          <a:xfrm>
            <a:off x="5390934" y="4483840"/>
            <a:ext cx="5042219" cy="707886"/>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ro-RO" sz="2000" b="1" dirty="0" smtClean="0"/>
              <a:t>Hipotiroidismul și tiroidita autoimună - </a:t>
            </a:r>
            <a:r>
              <a:rPr lang="ro-RO" sz="2000" dirty="0" smtClean="0"/>
              <a:t> </a:t>
            </a:r>
          </a:p>
          <a:p>
            <a:pPr algn="ctr"/>
            <a:r>
              <a:rPr lang="ro-RO" sz="2000" dirty="0" smtClean="0">
                <a:latin typeface="Calibri" panose="020F0502020204030204" pitchFamily="34" charset="0"/>
                <a:cs typeface="Calibri" panose="020F0502020204030204" pitchFamily="34" charset="0"/>
              </a:rPr>
              <a:t>↑</a:t>
            </a:r>
            <a:r>
              <a:rPr lang="ro-RO" sz="2000" dirty="0" smtClean="0"/>
              <a:t> riscul de NAFLD</a:t>
            </a:r>
            <a:endParaRPr lang="en-US" sz="1200" dirty="0"/>
          </a:p>
        </p:txBody>
      </p:sp>
      <p:sp>
        <p:nvSpPr>
          <p:cNvPr id="7" name="Rectangle 6"/>
          <p:cNvSpPr/>
          <p:nvPr/>
        </p:nvSpPr>
        <p:spPr>
          <a:xfrm>
            <a:off x="10098568" y="6004976"/>
            <a:ext cx="938253" cy="482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43811" y="5245971"/>
            <a:ext cx="5289342" cy="1015663"/>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pPr algn="ctr"/>
            <a:r>
              <a:rPr lang="ro-RO" sz="2000" b="1" dirty="0" smtClean="0"/>
              <a:t>Asocierea dintre hipotiroidism și NAFLD:</a:t>
            </a:r>
          </a:p>
          <a:p>
            <a:pPr algn="ctr"/>
            <a:r>
              <a:rPr lang="ro-RO" sz="2000" dirty="0" smtClean="0"/>
              <a:t>semnificativă la bărbați și femei,</a:t>
            </a:r>
          </a:p>
          <a:p>
            <a:pPr algn="ctr"/>
            <a:r>
              <a:rPr lang="ro-RO" sz="2000" dirty="0" smtClean="0"/>
              <a:t>cu vârsta: 18-50 ani</a:t>
            </a:r>
          </a:p>
        </p:txBody>
      </p:sp>
    </p:spTree>
    <p:extLst>
      <p:ext uri="{BB962C8B-B14F-4D97-AF65-F5344CB8AC3E}">
        <p14:creationId xmlns:p14="http://schemas.microsoft.com/office/powerpoint/2010/main" val="25792664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normAutofit/>
          </a:bodyPr>
          <a:lstStyle/>
          <a:p>
            <a:r>
              <a:rPr lang="ro-MD" sz="4000" b="1" dirty="0">
                <a:solidFill>
                  <a:srgbClr val="002060"/>
                </a:solidFill>
              </a:rPr>
              <a:t>Hipotiroidismul subclinic și NAFLD</a:t>
            </a:r>
          </a:p>
        </p:txBody>
      </p:sp>
      <p:sp>
        <p:nvSpPr>
          <p:cNvPr id="5" name="Subtitle 2"/>
          <p:cNvSpPr txBox="1">
            <a:spLocks/>
          </p:cNvSpPr>
          <p:nvPr/>
        </p:nvSpPr>
        <p:spPr>
          <a:xfrm>
            <a:off x="838200" y="6497053"/>
            <a:ext cx="10524344" cy="2529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900" dirty="0" err="1">
                <a:solidFill>
                  <a:schemeClr val="bg2">
                    <a:lumMod val="50000"/>
                  </a:schemeClr>
                </a:solidFill>
              </a:rPr>
              <a:t>Bikeyeva</a:t>
            </a:r>
            <a:r>
              <a:rPr lang="en-US" sz="900" dirty="0">
                <a:solidFill>
                  <a:schemeClr val="bg2">
                    <a:lumMod val="50000"/>
                  </a:schemeClr>
                </a:solidFill>
              </a:rPr>
              <a:t> V, Abdullah A, </a:t>
            </a:r>
            <a:r>
              <a:rPr lang="en-US" sz="900" dirty="0" err="1">
                <a:solidFill>
                  <a:schemeClr val="bg2">
                    <a:lumMod val="50000"/>
                  </a:schemeClr>
                </a:solidFill>
              </a:rPr>
              <a:t>Radivojevic</a:t>
            </a:r>
            <a:r>
              <a:rPr lang="en-US" sz="900" dirty="0">
                <a:solidFill>
                  <a:schemeClr val="bg2">
                    <a:lumMod val="50000"/>
                  </a:schemeClr>
                </a:solidFill>
              </a:rPr>
              <a:t> A, </a:t>
            </a:r>
            <a:r>
              <a:rPr lang="en-US" sz="900" dirty="0" err="1" smtClean="0">
                <a:solidFill>
                  <a:schemeClr val="bg2">
                    <a:lumMod val="50000"/>
                  </a:schemeClr>
                </a:solidFill>
              </a:rPr>
              <a:t>Igweonu-Nwakile</a:t>
            </a:r>
            <a:r>
              <a:rPr lang="en-US" sz="900" dirty="0" smtClean="0">
                <a:solidFill>
                  <a:schemeClr val="bg2">
                    <a:lumMod val="50000"/>
                  </a:schemeClr>
                </a:solidFill>
              </a:rPr>
              <a:t> </a:t>
            </a:r>
            <a:r>
              <a:rPr lang="en-US" sz="900" dirty="0">
                <a:solidFill>
                  <a:schemeClr val="bg2">
                    <a:lumMod val="50000"/>
                  </a:schemeClr>
                </a:solidFill>
              </a:rPr>
              <a:t>EO, Ali S, </a:t>
            </a:r>
            <a:r>
              <a:rPr lang="en-US" sz="900" dirty="0" smtClean="0">
                <a:solidFill>
                  <a:schemeClr val="bg2">
                    <a:lumMod val="50000"/>
                  </a:schemeClr>
                </a:solidFill>
              </a:rPr>
              <a:t>Teresa </a:t>
            </a:r>
            <a:r>
              <a:rPr lang="en-US" sz="900" dirty="0" err="1">
                <a:solidFill>
                  <a:schemeClr val="bg2">
                    <a:lumMod val="50000"/>
                  </a:schemeClr>
                </a:solidFill>
              </a:rPr>
              <a:t>Selvin</a:t>
            </a:r>
            <a:r>
              <a:rPr lang="en-US" sz="900" dirty="0">
                <a:solidFill>
                  <a:schemeClr val="bg2">
                    <a:lumMod val="50000"/>
                  </a:schemeClr>
                </a:solidFill>
              </a:rPr>
              <a:t> S, Thomas S, Hamid P. Nonalcoholic Fatty Liver Disease and Hypothyroidism: What You Need to Know. </a:t>
            </a:r>
            <a:r>
              <a:rPr lang="en-US" sz="900" dirty="0" err="1">
                <a:solidFill>
                  <a:schemeClr val="bg2">
                    <a:lumMod val="50000"/>
                  </a:schemeClr>
                </a:solidFill>
              </a:rPr>
              <a:t>Cureus</a:t>
            </a:r>
            <a:r>
              <a:rPr lang="en-US" sz="900" dirty="0">
                <a:solidFill>
                  <a:schemeClr val="bg2">
                    <a:lumMod val="50000"/>
                  </a:schemeClr>
                </a:solidFill>
              </a:rPr>
              <a:t>. 2022 Aug 16;14(8):e28052. </a:t>
            </a:r>
          </a:p>
        </p:txBody>
      </p:sp>
      <p:pic>
        <p:nvPicPr>
          <p:cNvPr id="7" name="Picture 6"/>
          <p:cNvPicPr>
            <a:picLocks noChangeAspect="1"/>
          </p:cNvPicPr>
          <p:nvPr/>
        </p:nvPicPr>
        <p:blipFill>
          <a:blip r:embed="rId4"/>
          <a:stretch>
            <a:fillRect/>
          </a:stretch>
        </p:blipFill>
        <p:spPr>
          <a:xfrm>
            <a:off x="4305653" y="1417003"/>
            <a:ext cx="5517170" cy="231553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694457" y="4245802"/>
            <a:ext cx="4482890" cy="646331"/>
          </a:xfrm>
          <a:prstGeom prst="rect">
            <a:avLst/>
          </a:prstGeom>
          <a:solidFill>
            <a:schemeClr val="bg1"/>
          </a:solidFill>
          <a:ln>
            <a:solidFill>
              <a:srgbClr val="660066"/>
            </a:solidFill>
          </a:ln>
        </p:spPr>
        <p:txBody>
          <a:bodyPr wrap="square" rtlCol="0">
            <a:spAutoFit/>
          </a:bodyPr>
          <a:lstStyle/>
          <a:p>
            <a:pPr algn="ctr"/>
            <a:r>
              <a:rPr lang="ro-RO" dirty="0" smtClean="0"/>
              <a:t>Studiu caz-control </a:t>
            </a:r>
            <a:r>
              <a:rPr lang="ro-RO" dirty="0" smtClean="0">
                <a:cs typeface="Calibri" panose="020F0502020204030204" pitchFamily="34" charset="0"/>
              </a:rPr>
              <a:t>→ </a:t>
            </a:r>
          </a:p>
          <a:p>
            <a:pPr algn="ctr"/>
            <a:r>
              <a:rPr lang="ro-RO" dirty="0" smtClean="0"/>
              <a:t>425 pacienți cu NAFLD confirmat prin biopsie</a:t>
            </a:r>
            <a:endParaRPr lang="en-US" dirty="0"/>
          </a:p>
        </p:txBody>
      </p:sp>
      <p:pic>
        <p:nvPicPr>
          <p:cNvPr id="11" name="Picture 10"/>
          <p:cNvPicPr>
            <a:picLocks noChangeAspect="1"/>
          </p:cNvPicPr>
          <p:nvPr/>
        </p:nvPicPr>
        <p:blipFill>
          <a:blip r:embed="rId5"/>
          <a:stretch>
            <a:fillRect/>
          </a:stretch>
        </p:blipFill>
        <p:spPr>
          <a:xfrm>
            <a:off x="296018" y="2963351"/>
            <a:ext cx="3682423" cy="2456177"/>
          </a:xfrm>
          <a:prstGeom prst="rect">
            <a:avLst/>
          </a:prstGeom>
        </p:spPr>
      </p:pic>
      <p:sp>
        <p:nvSpPr>
          <p:cNvPr id="6" name="TextBox 5"/>
          <p:cNvSpPr txBox="1"/>
          <p:nvPr/>
        </p:nvSpPr>
        <p:spPr>
          <a:xfrm>
            <a:off x="3449050" y="5419528"/>
            <a:ext cx="7230375" cy="646331"/>
          </a:xfrm>
          <a:prstGeom prst="rect">
            <a:avLst/>
          </a:prstGeom>
          <a:solidFill>
            <a:srgbClr val="EFEFFF"/>
          </a:solidFill>
          <a:ln>
            <a:solidFill>
              <a:srgbClr val="660066"/>
            </a:solidFill>
          </a:ln>
        </p:spPr>
        <p:txBody>
          <a:bodyPr wrap="square" rtlCol="0">
            <a:spAutoFit/>
          </a:bodyPr>
          <a:lstStyle/>
          <a:p>
            <a:pPr algn="ctr"/>
            <a:r>
              <a:rPr lang="ro-RO" dirty="0" smtClean="0"/>
              <a:t>Hipotiroidismul subclinic reprezintă un factor predictiv independent pentru dezvoltarea steatohepatitei non-alcoolice și a fibrozei hepatice</a:t>
            </a:r>
            <a:endParaRPr lang="en-US" dirty="0"/>
          </a:p>
        </p:txBody>
      </p:sp>
      <p:sp>
        <p:nvSpPr>
          <p:cNvPr id="3" name="Slide Number Placeholder 2"/>
          <p:cNvSpPr>
            <a:spLocks noGrp="1"/>
          </p:cNvSpPr>
          <p:nvPr>
            <p:ph type="sldNum" sz="quarter" idx="12"/>
          </p:nvPr>
        </p:nvSpPr>
        <p:spPr/>
        <p:txBody>
          <a:bodyPr/>
          <a:lstStyle/>
          <a:p>
            <a:fld id="{96C0511B-BEED-4580-B4DC-4F7E935D0E12}" type="slidenum">
              <a:rPr lang="en-US" smtClean="0"/>
              <a:t>66</a:t>
            </a:fld>
            <a:endParaRPr lang="en-US"/>
          </a:p>
        </p:txBody>
      </p:sp>
    </p:spTree>
    <p:extLst>
      <p:ext uri="{BB962C8B-B14F-4D97-AF65-F5344CB8AC3E}">
        <p14:creationId xmlns:p14="http://schemas.microsoft.com/office/powerpoint/2010/main" val="396533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normAutofit/>
          </a:bodyPr>
          <a:lstStyle/>
          <a:p>
            <a:r>
              <a:rPr lang="ro-MD" sz="4000" b="1" dirty="0">
                <a:solidFill>
                  <a:srgbClr val="002060"/>
                </a:solidFill>
              </a:rPr>
              <a:t>Prevalența NAFLD la persoanele cu eutiroidism</a:t>
            </a:r>
          </a:p>
        </p:txBody>
      </p:sp>
      <p:pic>
        <p:nvPicPr>
          <p:cNvPr id="5" name="Picture 4"/>
          <p:cNvPicPr>
            <a:picLocks noChangeAspect="1"/>
          </p:cNvPicPr>
          <p:nvPr/>
        </p:nvPicPr>
        <p:blipFill>
          <a:blip r:embed="rId4"/>
          <a:stretch>
            <a:fillRect/>
          </a:stretch>
        </p:blipFill>
        <p:spPr>
          <a:xfrm>
            <a:off x="838200" y="1400393"/>
            <a:ext cx="4676032" cy="3436884"/>
          </a:xfrm>
          <a:prstGeom prst="rect">
            <a:avLst/>
          </a:prstGeom>
        </p:spPr>
      </p:pic>
      <p:pic>
        <p:nvPicPr>
          <p:cNvPr id="6" name="Picture 5"/>
          <p:cNvPicPr>
            <a:picLocks noChangeAspect="1"/>
          </p:cNvPicPr>
          <p:nvPr/>
        </p:nvPicPr>
        <p:blipFill>
          <a:blip r:embed="rId5"/>
          <a:stretch>
            <a:fillRect/>
          </a:stretch>
        </p:blipFill>
        <p:spPr>
          <a:xfrm>
            <a:off x="6257346" y="2231720"/>
            <a:ext cx="4604066" cy="177423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459304" y="1490111"/>
            <a:ext cx="1238865" cy="29336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84666" y="1504860"/>
            <a:ext cx="988142" cy="369332"/>
          </a:xfrm>
          <a:prstGeom prst="rect">
            <a:avLst/>
          </a:prstGeom>
          <a:noFill/>
        </p:spPr>
        <p:txBody>
          <a:bodyPr wrap="square" rtlCol="0">
            <a:spAutoFit/>
          </a:bodyPr>
          <a:lstStyle/>
          <a:p>
            <a:r>
              <a:rPr lang="ro-RO" dirty="0" smtClean="0">
                <a:solidFill>
                  <a:srgbClr val="FF0000"/>
                </a:solidFill>
              </a:rPr>
              <a:t>p=0,007</a:t>
            </a:r>
            <a:endParaRPr lang="en-US" dirty="0">
              <a:solidFill>
                <a:srgbClr val="FF0000"/>
              </a:solidFill>
            </a:endParaRPr>
          </a:p>
        </p:txBody>
      </p:sp>
      <p:sp>
        <p:nvSpPr>
          <p:cNvPr id="11" name="TextBox 10"/>
          <p:cNvSpPr txBox="1"/>
          <p:nvPr/>
        </p:nvSpPr>
        <p:spPr>
          <a:xfrm>
            <a:off x="1252719" y="5400037"/>
            <a:ext cx="2640178" cy="1077218"/>
          </a:xfrm>
          <a:prstGeom prst="rect">
            <a:avLst/>
          </a:prstGeom>
          <a:noFill/>
          <a:ln>
            <a:solidFill>
              <a:schemeClr val="bg1"/>
            </a:solidFill>
          </a:ln>
        </p:spPr>
        <p:txBody>
          <a:bodyPr wrap="square" rtlCol="0">
            <a:spAutoFit/>
          </a:bodyPr>
          <a:lstStyle/>
          <a:p>
            <a:r>
              <a:rPr lang="ro-RO" sz="1600" dirty="0" smtClean="0"/>
              <a:t>Q1: TSH </a:t>
            </a:r>
            <a:r>
              <a:rPr lang="ro-RO" sz="1600" dirty="0" smtClean="0">
                <a:cs typeface="Calibri" panose="020F0502020204030204" pitchFamily="34" charset="0"/>
              </a:rPr>
              <a:t>≤ 1,14 mUI/l</a:t>
            </a:r>
          </a:p>
          <a:p>
            <a:r>
              <a:rPr lang="ro-RO" sz="1600" dirty="0" smtClean="0"/>
              <a:t>Q2: </a:t>
            </a:r>
            <a:r>
              <a:rPr lang="ro-RO" sz="1600" dirty="0"/>
              <a:t>TSH </a:t>
            </a:r>
            <a:r>
              <a:rPr lang="ro-RO" sz="1600" dirty="0" smtClean="0">
                <a:cs typeface="Calibri" panose="020F0502020204030204" pitchFamily="34" charset="0"/>
              </a:rPr>
              <a:t>1,14 – 1,63 mUI/l</a:t>
            </a:r>
            <a:endParaRPr lang="en-US" sz="1600" dirty="0"/>
          </a:p>
          <a:p>
            <a:r>
              <a:rPr lang="ro-RO" sz="1600" dirty="0" smtClean="0"/>
              <a:t>Q3: </a:t>
            </a:r>
            <a:r>
              <a:rPr lang="ro-RO" sz="1600" dirty="0"/>
              <a:t>TSH </a:t>
            </a:r>
            <a:r>
              <a:rPr lang="ro-RO" sz="1600" dirty="0" smtClean="0"/>
              <a:t>1,63 – 2,34</a:t>
            </a:r>
            <a:r>
              <a:rPr lang="ro-RO" sz="1600" dirty="0" smtClean="0">
                <a:cs typeface="Calibri" panose="020F0502020204030204" pitchFamily="34" charset="0"/>
              </a:rPr>
              <a:t> </a:t>
            </a:r>
            <a:r>
              <a:rPr lang="ro-RO" sz="1600" dirty="0">
                <a:cs typeface="Calibri" panose="020F0502020204030204" pitchFamily="34" charset="0"/>
              </a:rPr>
              <a:t>mUI/l</a:t>
            </a:r>
            <a:endParaRPr lang="en-US" sz="1600" dirty="0"/>
          </a:p>
          <a:p>
            <a:r>
              <a:rPr lang="ro-RO" sz="1600" dirty="0" smtClean="0"/>
              <a:t>Q4: </a:t>
            </a:r>
            <a:r>
              <a:rPr lang="ro-RO" sz="1600" dirty="0"/>
              <a:t>TSH </a:t>
            </a:r>
            <a:r>
              <a:rPr lang="ro-RO" sz="1600" dirty="0" smtClean="0">
                <a:cs typeface="Calibri" panose="020F0502020204030204" pitchFamily="34" charset="0"/>
              </a:rPr>
              <a:t>≥ 2,34 mUI/l</a:t>
            </a:r>
            <a:endParaRPr lang="en-US" sz="1600" dirty="0"/>
          </a:p>
        </p:txBody>
      </p:sp>
      <p:sp>
        <p:nvSpPr>
          <p:cNvPr id="12" name="TextBox 11"/>
          <p:cNvSpPr txBox="1"/>
          <p:nvPr/>
        </p:nvSpPr>
        <p:spPr>
          <a:xfrm>
            <a:off x="5764958" y="5400037"/>
            <a:ext cx="5588842" cy="646331"/>
          </a:xfrm>
          <a:prstGeom prst="rect">
            <a:avLst/>
          </a:prstGeom>
          <a:solidFill>
            <a:srgbClr val="EFEFFF"/>
          </a:solidFill>
          <a:ln>
            <a:solidFill>
              <a:srgbClr val="660066"/>
            </a:solidFill>
          </a:ln>
        </p:spPr>
        <p:txBody>
          <a:bodyPr wrap="square" rtlCol="0">
            <a:spAutoFit/>
          </a:bodyPr>
          <a:lstStyle/>
          <a:p>
            <a:pPr algn="ctr"/>
            <a:r>
              <a:rPr lang="ro-RO" dirty="0" smtClean="0"/>
              <a:t>Nivelul</a:t>
            </a:r>
            <a:r>
              <a:rPr lang="ro-RO" b="1" dirty="0" smtClean="0"/>
              <a:t> </a:t>
            </a:r>
            <a:r>
              <a:rPr lang="ro-RO" b="1" dirty="0" smtClean="0">
                <a:cs typeface="Calibri" panose="020F0502020204030204" pitchFamily="34" charset="0"/>
              </a:rPr>
              <a:t>↑</a:t>
            </a:r>
            <a:r>
              <a:rPr lang="ro-RO" b="1" dirty="0" smtClean="0"/>
              <a:t> TSH </a:t>
            </a:r>
            <a:r>
              <a:rPr lang="ro-RO" dirty="0" smtClean="0"/>
              <a:t>la persoanele cu eutiroidism reprezintă un </a:t>
            </a:r>
            <a:r>
              <a:rPr lang="ro-RO" b="1" dirty="0" smtClean="0"/>
              <a:t>factor de risc independent</a:t>
            </a:r>
            <a:r>
              <a:rPr lang="ro-RO" dirty="0" smtClean="0"/>
              <a:t> pentru dezvoltarea NAFLD !</a:t>
            </a:r>
            <a:endParaRPr lang="en-US" dirty="0"/>
          </a:p>
        </p:txBody>
      </p:sp>
      <p:sp>
        <p:nvSpPr>
          <p:cNvPr id="13" name="Up Arrow 12"/>
          <p:cNvSpPr/>
          <p:nvPr/>
        </p:nvSpPr>
        <p:spPr>
          <a:xfrm>
            <a:off x="1952739" y="5019328"/>
            <a:ext cx="266742" cy="296762"/>
          </a:xfrm>
          <a:prstGeom prst="upArrow">
            <a:avLst/>
          </a:prstGeom>
          <a:solidFill>
            <a:srgbClr val="FFEFFD"/>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96C0511B-BEED-4580-B4DC-4F7E935D0E12}" type="slidenum">
              <a:rPr lang="en-US" smtClean="0"/>
              <a:t>67</a:t>
            </a:fld>
            <a:endParaRPr lang="en-US"/>
          </a:p>
        </p:txBody>
      </p:sp>
    </p:spTree>
    <p:extLst>
      <p:ext uri="{BB962C8B-B14F-4D97-AF65-F5344CB8AC3E}">
        <p14:creationId xmlns:p14="http://schemas.microsoft.com/office/powerpoint/2010/main" val="662177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normAutofit/>
          </a:bodyPr>
          <a:lstStyle/>
          <a:p>
            <a:r>
              <a:rPr lang="ro-MD" sz="4000" b="1" dirty="0">
                <a:solidFill>
                  <a:srgbClr val="002060"/>
                </a:solidFill>
              </a:rPr>
              <a:t>Managementul pacienților cu NAFLD</a:t>
            </a:r>
          </a:p>
        </p:txBody>
      </p:sp>
      <p:pic>
        <p:nvPicPr>
          <p:cNvPr id="5" name="Picture 4"/>
          <p:cNvPicPr>
            <a:picLocks noChangeAspect="1"/>
          </p:cNvPicPr>
          <p:nvPr/>
        </p:nvPicPr>
        <p:blipFill>
          <a:blip r:embed="rId4"/>
          <a:stretch>
            <a:fillRect/>
          </a:stretch>
        </p:blipFill>
        <p:spPr>
          <a:xfrm>
            <a:off x="922074" y="1479109"/>
            <a:ext cx="5173926" cy="160143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6478457" y="1781615"/>
            <a:ext cx="4452389" cy="4736388"/>
          </a:xfrm>
          <a:prstGeom prst="rect">
            <a:avLst/>
          </a:prstGeom>
        </p:spPr>
      </p:pic>
      <p:sp>
        <p:nvSpPr>
          <p:cNvPr id="7" name="Rectangle 6"/>
          <p:cNvSpPr/>
          <p:nvPr/>
        </p:nvSpPr>
        <p:spPr>
          <a:xfrm>
            <a:off x="7689954" y="5541397"/>
            <a:ext cx="2188564" cy="23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Low-Risk Thyroid Patients Don't Need High-Levels of Follow-Up | University  of Michigan Rogel Cancer Cen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7206" y="3855781"/>
            <a:ext cx="3863661" cy="2172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6C0511B-BEED-4580-B4DC-4F7E935D0E12}" type="slidenum">
              <a:rPr lang="en-US" smtClean="0"/>
              <a:t>68</a:t>
            </a:fld>
            <a:endParaRPr lang="en-US"/>
          </a:p>
        </p:txBody>
      </p:sp>
    </p:spTree>
    <p:extLst>
      <p:ext uri="{BB962C8B-B14F-4D97-AF65-F5344CB8AC3E}">
        <p14:creationId xmlns:p14="http://schemas.microsoft.com/office/powerpoint/2010/main" val="17199566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9910011" cy="837510"/>
          </a:xfrm>
        </p:spPr>
        <p:txBody>
          <a:bodyPr>
            <a:normAutofit fontScale="90000"/>
          </a:bodyPr>
          <a:lstStyle/>
          <a:p>
            <a:r>
              <a:rPr lang="ro-MD" b="1" dirty="0">
                <a:solidFill>
                  <a:srgbClr val="002060"/>
                </a:solidFill>
              </a:rPr>
              <a:t>Impactul tratamentului de substituție cu hormoni tiroideni asupra NAFLD</a:t>
            </a:r>
          </a:p>
        </p:txBody>
      </p:sp>
      <p:sp>
        <p:nvSpPr>
          <p:cNvPr id="5" name="Subtitle 2"/>
          <p:cNvSpPr txBox="1">
            <a:spLocks/>
          </p:cNvSpPr>
          <p:nvPr/>
        </p:nvSpPr>
        <p:spPr>
          <a:xfrm>
            <a:off x="515785" y="6513095"/>
            <a:ext cx="10846759" cy="20854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900" dirty="0" err="1">
                <a:solidFill>
                  <a:schemeClr val="bg2">
                    <a:lumMod val="50000"/>
                  </a:schemeClr>
                </a:solidFill>
              </a:rPr>
              <a:t>Tanase</a:t>
            </a:r>
            <a:r>
              <a:rPr lang="en-US" sz="900" dirty="0">
                <a:solidFill>
                  <a:schemeClr val="bg2">
                    <a:lumMod val="50000"/>
                  </a:schemeClr>
                </a:solidFill>
              </a:rPr>
              <a:t>, D.M.; </a:t>
            </a:r>
            <a:r>
              <a:rPr lang="en-US" sz="900" dirty="0" err="1">
                <a:solidFill>
                  <a:schemeClr val="bg2">
                    <a:lumMod val="50000"/>
                  </a:schemeClr>
                </a:solidFill>
              </a:rPr>
              <a:t>Gosav</a:t>
            </a:r>
            <a:r>
              <a:rPr lang="en-US" sz="900" dirty="0">
                <a:solidFill>
                  <a:schemeClr val="bg2">
                    <a:lumMod val="50000"/>
                  </a:schemeClr>
                </a:solidFill>
              </a:rPr>
              <a:t>, E.M.; </a:t>
            </a:r>
            <a:r>
              <a:rPr lang="en-US" sz="900" dirty="0" err="1">
                <a:solidFill>
                  <a:schemeClr val="bg2">
                    <a:lumMod val="50000"/>
                  </a:schemeClr>
                </a:solidFill>
              </a:rPr>
              <a:t>Neculae</a:t>
            </a:r>
            <a:r>
              <a:rPr lang="en-US" sz="900" dirty="0">
                <a:solidFill>
                  <a:schemeClr val="bg2">
                    <a:lumMod val="50000"/>
                  </a:schemeClr>
                </a:solidFill>
              </a:rPr>
              <a:t>, </a:t>
            </a:r>
            <a:r>
              <a:rPr lang="en-US" sz="900" dirty="0" smtClean="0">
                <a:solidFill>
                  <a:schemeClr val="bg2">
                    <a:lumMod val="50000"/>
                  </a:schemeClr>
                </a:solidFill>
              </a:rPr>
              <a:t>E </a:t>
            </a:r>
            <a:r>
              <a:rPr lang="en-US" sz="900" dirty="0">
                <a:solidFill>
                  <a:schemeClr val="bg2">
                    <a:lumMod val="50000"/>
                  </a:schemeClr>
                </a:solidFill>
              </a:rPr>
              <a:t>Hypothyroidism-Induced Nonalcoholic Fatty Liver Disease (HIN): Mechanisms and Emerging Therapeutic Options. Int. J. Mol. Sci. 2020, 21, 5927. </a:t>
            </a:r>
          </a:p>
        </p:txBody>
      </p:sp>
      <p:pic>
        <p:nvPicPr>
          <p:cNvPr id="6" name="Picture 5"/>
          <p:cNvPicPr>
            <a:picLocks noChangeAspect="1"/>
          </p:cNvPicPr>
          <p:nvPr/>
        </p:nvPicPr>
        <p:blipFill>
          <a:blip r:embed="rId4"/>
          <a:stretch>
            <a:fillRect/>
          </a:stretch>
        </p:blipFill>
        <p:spPr>
          <a:xfrm>
            <a:off x="1978659" y="1568030"/>
            <a:ext cx="9132627" cy="4687868"/>
          </a:xfrm>
          <a:prstGeom prst="rect">
            <a:avLst/>
          </a:prstGeom>
        </p:spPr>
      </p:pic>
      <p:sp>
        <p:nvSpPr>
          <p:cNvPr id="7" name="Rectangle 6"/>
          <p:cNvSpPr/>
          <p:nvPr/>
        </p:nvSpPr>
        <p:spPr>
          <a:xfrm>
            <a:off x="8071073" y="1596018"/>
            <a:ext cx="3040213" cy="468786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Thyroid Disease: Is It Hereditary? – Cleveland Clin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651" y="4239529"/>
            <a:ext cx="2647218" cy="17648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6C0511B-BEED-4580-B4DC-4F7E935D0E12}" type="slidenum">
              <a:rPr lang="en-US" smtClean="0"/>
              <a:t>69</a:t>
            </a:fld>
            <a:endParaRPr lang="en-US"/>
          </a:p>
        </p:txBody>
      </p:sp>
    </p:spTree>
    <p:extLst>
      <p:ext uri="{BB962C8B-B14F-4D97-AF65-F5344CB8AC3E}">
        <p14:creationId xmlns:p14="http://schemas.microsoft.com/office/powerpoint/2010/main" val="4082222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gure 1">
            <a:extLst>
              <a:ext uri="{FF2B5EF4-FFF2-40B4-BE49-F238E27FC236}">
                <a16:creationId xmlns:a16="http://schemas.microsoft.com/office/drawing/2014/main" xmlns="" id="{AA5C21A9-534E-2D4F-B95F-C094A8742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89" y="3340920"/>
            <a:ext cx="6189244" cy="3102557"/>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8">
            <a:extLst>
              <a:ext uri="{FF2B5EF4-FFF2-40B4-BE49-F238E27FC236}">
                <a16:creationId xmlns:a16="http://schemas.microsoft.com/office/drawing/2014/main" xmlns="" id="{4F99CF0E-F927-DF43-8B19-E6A1C8E97038}"/>
              </a:ext>
            </a:extLst>
          </p:cNvPr>
          <p:cNvSpPr txBox="1">
            <a:spLocks/>
          </p:cNvSpPr>
          <p:nvPr/>
        </p:nvSpPr>
        <p:spPr>
          <a:xfrm>
            <a:off x="838200" y="365126"/>
            <a:ext cx="5048250" cy="563562"/>
          </a:xfrm>
          <a:prstGeom prst="rect">
            <a:avLst/>
          </a:prstGeom>
          <a:ln>
            <a:solidFill>
              <a:schemeClr val="bg2"/>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o-RO" sz="2800" b="1" dirty="0">
                <a:solidFill>
                  <a:schemeClr val="accent2">
                    <a:lumMod val="50000"/>
                  </a:schemeClr>
                </a:solidFill>
                <a:latin typeface="Calibri" panose="020F0502020204030204" pitchFamily="34" charset="0"/>
                <a:cs typeface="Calibri" panose="020F0502020204030204" pitchFamily="34" charset="0"/>
              </a:rPr>
              <a:t>Reglarea funcției glandei tiroide</a:t>
            </a:r>
          </a:p>
        </p:txBody>
      </p:sp>
      <p:pic>
        <p:nvPicPr>
          <p:cNvPr id="3078" name="Picture 6" descr="What do hormones do? | informedhealth.org">
            <a:extLst>
              <a:ext uri="{FF2B5EF4-FFF2-40B4-BE49-F238E27FC236}">
                <a16:creationId xmlns:a16="http://schemas.microsoft.com/office/drawing/2014/main" xmlns="" id="{E0D945C8-5828-D441-B2A9-2DE7C8C584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790" y="971365"/>
            <a:ext cx="4902100" cy="54721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01AA7267-94C9-6542-BAFA-5F59DBAFCE40}"/>
              </a:ext>
            </a:extLst>
          </p:cNvPr>
          <p:cNvSpPr txBox="1"/>
          <p:nvPr/>
        </p:nvSpPr>
        <p:spPr>
          <a:xfrm>
            <a:off x="431689" y="1291254"/>
            <a:ext cx="6196939" cy="1477328"/>
          </a:xfrm>
          <a:prstGeom prst="rect">
            <a:avLst/>
          </a:prstGeom>
          <a:noFill/>
        </p:spPr>
        <p:txBody>
          <a:bodyPr wrap="square" rtlCol="0">
            <a:spAutoFit/>
          </a:bodyPr>
          <a:lstStyle/>
          <a:p>
            <a:r>
              <a:rPr lang="x-none" b="1" dirty="0">
                <a:solidFill>
                  <a:srgbClr val="C00000"/>
                </a:solidFill>
              </a:rPr>
              <a:t>TSH</a:t>
            </a:r>
            <a:r>
              <a:rPr lang="x-none" dirty="0"/>
              <a:t> – cel mai util marker fiziologic al activității HT</a:t>
            </a:r>
          </a:p>
          <a:p>
            <a:endParaRPr lang="x-none" dirty="0"/>
          </a:p>
          <a:p>
            <a:r>
              <a:rPr lang="x-none" dirty="0"/>
              <a:t>HT – principalul factor reglator al TSH</a:t>
            </a:r>
          </a:p>
          <a:p>
            <a:endParaRPr lang="x-none" dirty="0"/>
          </a:p>
          <a:p>
            <a:endParaRPr lang="x-none" dirty="0"/>
          </a:p>
        </p:txBody>
      </p:sp>
      <p:cxnSp>
        <p:nvCxnSpPr>
          <p:cNvPr id="4" name="Straight Arrow Connector 3">
            <a:extLst>
              <a:ext uri="{FF2B5EF4-FFF2-40B4-BE49-F238E27FC236}">
                <a16:creationId xmlns:a16="http://schemas.microsoft.com/office/drawing/2014/main" xmlns="" id="{FC95DE22-D0D4-824E-BB24-EAC231F14D3E}"/>
              </a:ext>
            </a:extLst>
          </p:cNvPr>
          <p:cNvCxnSpPr>
            <a:cxnSpLocks/>
          </p:cNvCxnSpPr>
          <p:nvPr/>
        </p:nvCxnSpPr>
        <p:spPr>
          <a:xfrm>
            <a:off x="3212432" y="5895474"/>
            <a:ext cx="0" cy="25266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xmlns="" id="{83E6EB6C-78CF-5542-A59C-9CFA823CEBB0}"/>
              </a:ext>
            </a:extLst>
          </p:cNvPr>
          <p:cNvCxnSpPr>
            <a:cxnSpLocks/>
          </p:cNvCxnSpPr>
          <p:nvPr/>
        </p:nvCxnSpPr>
        <p:spPr>
          <a:xfrm>
            <a:off x="6104021" y="5895474"/>
            <a:ext cx="0" cy="25266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xmlns="" id="{4484CD9D-7FD8-B34B-89B9-7606F5E222A4}"/>
              </a:ext>
            </a:extLst>
          </p:cNvPr>
          <p:cNvCxnSpPr>
            <a:cxnSpLocks/>
          </p:cNvCxnSpPr>
          <p:nvPr/>
        </p:nvCxnSpPr>
        <p:spPr>
          <a:xfrm flipV="1">
            <a:off x="4259179" y="5895474"/>
            <a:ext cx="0" cy="236621"/>
          </a:xfrm>
          <a:prstGeom prst="straightConnector1">
            <a:avLst/>
          </a:prstGeom>
          <a:ln w="28575">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03551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9525000" cy="837510"/>
          </a:xfrm>
        </p:spPr>
        <p:txBody>
          <a:bodyPr>
            <a:normAutofit fontScale="90000"/>
          </a:bodyPr>
          <a:lstStyle/>
          <a:p>
            <a:r>
              <a:rPr lang="ro-MD" b="1" dirty="0">
                <a:solidFill>
                  <a:srgbClr val="002060"/>
                </a:solidFill>
              </a:rPr>
              <a:t>Impactul tratamentului de substituție cu hormoni tiroideni asupra NAFLD</a:t>
            </a:r>
          </a:p>
        </p:txBody>
      </p:sp>
      <p:sp>
        <p:nvSpPr>
          <p:cNvPr id="5" name="Subtitle 2"/>
          <p:cNvSpPr txBox="1">
            <a:spLocks/>
          </p:cNvSpPr>
          <p:nvPr/>
        </p:nvSpPr>
        <p:spPr>
          <a:xfrm>
            <a:off x="1328565" y="6558196"/>
            <a:ext cx="9953468" cy="299804"/>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o-RO" sz="1100" dirty="0">
                <a:solidFill>
                  <a:schemeClr val="bg2">
                    <a:lumMod val="50000"/>
                  </a:schemeClr>
                </a:solidFill>
              </a:rPr>
              <a:t>Von-Hafe, M.; Borges-Canha, M.; Vale, C.; Leite, A.R.; Sérgio Neves, J.; Carvalho, D.; Leite-Moreira, A. Nonalcoholic Fatty Liver Disease and Endocrine Axes—A Scoping Review. Metabolites 2022, 12, 298. </a:t>
            </a:r>
            <a:endParaRPr lang="en-US" sz="1100" dirty="0">
              <a:solidFill>
                <a:schemeClr val="bg2">
                  <a:lumMod val="50000"/>
                </a:schemeClr>
              </a:solidFill>
            </a:endParaRPr>
          </a:p>
        </p:txBody>
      </p:sp>
      <p:pic>
        <p:nvPicPr>
          <p:cNvPr id="6" name="Picture 4" descr="Metabolites | Free Full-Text | Nonalcoholic Fatty Liver Disease and  Endocrine Axes&amp;mdash;A Scoping R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4378" y="1569591"/>
            <a:ext cx="8529589" cy="46216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28565" y="5141577"/>
            <a:ext cx="4848832" cy="923330"/>
          </a:xfrm>
          <a:prstGeom prst="rect">
            <a:avLst/>
          </a:prstGeom>
          <a:solidFill>
            <a:srgbClr val="EFEFFF"/>
          </a:solidFill>
          <a:ln>
            <a:solidFill>
              <a:srgbClr val="660066"/>
            </a:solidFill>
          </a:ln>
        </p:spPr>
        <p:txBody>
          <a:bodyPr wrap="square" rtlCol="0">
            <a:spAutoFit/>
          </a:bodyPr>
          <a:lstStyle/>
          <a:p>
            <a:pPr algn="ctr"/>
            <a:r>
              <a:rPr lang="ro-RO" dirty="0" smtClean="0"/>
              <a:t>Tratamentul de substituție cu hormoni tiroideni la pacienții cu hipotiroidism </a:t>
            </a:r>
            <a:r>
              <a:rPr lang="ro-RO" dirty="0" smtClean="0">
                <a:cs typeface="Calibri" panose="020F0502020204030204" pitchFamily="34" charset="0"/>
              </a:rPr>
              <a:t>→ </a:t>
            </a:r>
          </a:p>
          <a:p>
            <a:pPr algn="ctr"/>
            <a:r>
              <a:rPr lang="ro-RO" dirty="0" smtClean="0">
                <a:cs typeface="Calibri" panose="020F0502020204030204" pitchFamily="34" charset="0"/>
              </a:rPr>
              <a:t>↓ conținutul hepatic de lipide</a:t>
            </a:r>
            <a:endParaRPr lang="en-US" dirty="0"/>
          </a:p>
        </p:txBody>
      </p:sp>
      <p:sp>
        <p:nvSpPr>
          <p:cNvPr id="3" name="Slide Number Placeholder 2"/>
          <p:cNvSpPr>
            <a:spLocks noGrp="1"/>
          </p:cNvSpPr>
          <p:nvPr>
            <p:ph type="sldNum" sz="quarter" idx="12"/>
          </p:nvPr>
        </p:nvSpPr>
        <p:spPr/>
        <p:txBody>
          <a:bodyPr/>
          <a:lstStyle/>
          <a:p>
            <a:fld id="{96C0511B-BEED-4580-B4DC-4F7E935D0E12}" type="slidenum">
              <a:rPr lang="en-US" smtClean="0"/>
              <a:t>70</a:t>
            </a:fld>
            <a:endParaRPr lang="en-US"/>
          </a:p>
        </p:txBody>
      </p:sp>
    </p:spTree>
    <p:extLst>
      <p:ext uri="{BB962C8B-B14F-4D97-AF65-F5344CB8AC3E}">
        <p14:creationId xmlns:p14="http://schemas.microsoft.com/office/powerpoint/2010/main" val="6785351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normAutofit fontScale="90000"/>
          </a:bodyPr>
          <a:lstStyle/>
          <a:p>
            <a:r>
              <a:rPr lang="ro-MD" b="1" dirty="0">
                <a:solidFill>
                  <a:srgbClr val="002060"/>
                </a:solidFill>
              </a:rPr>
              <a:t>Medicamente aflate în studiu cu potențial terapeutic în NAFLD</a:t>
            </a:r>
          </a:p>
        </p:txBody>
      </p:sp>
      <p:sp>
        <p:nvSpPr>
          <p:cNvPr id="5" name="Subtitle 2"/>
          <p:cNvSpPr txBox="1">
            <a:spLocks/>
          </p:cNvSpPr>
          <p:nvPr/>
        </p:nvSpPr>
        <p:spPr>
          <a:xfrm>
            <a:off x="982579" y="6539261"/>
            <a:ext cx="10524344" cy="31873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o-RO" sz="1100" dirty="0">
                <a:solidFill>
                  <a:schemeClr val="bg2">
                    <a:lumMod val="50000"/>
                  </a:schemeClr>
                </a:solidFill>
                <a:latin typeface="Georgia" panose="02040502050405020303" pitchFamily="18" charset="0"/>
              </a:rPr>
              <a:t>Hatziagelaki E, Paschou SA, Schön M, </a:t>
            </a:r>
            <a:r>
              <a:rPr lang="ro-RO" sz="1100" dirty="0" smtClean="0">
                <a:solidFill>
                  <a:schemeClr val="bg2">
                    <a:lumMod val="50000"/>
                  </a:schemeClr>
                </a:solidFill>
                <a:latin typeface="Georgia" panose="02040502050405020303" pitchFamily="18" charset="0"/>
              </a:rPr>
              <a:t>NAFLD </a:t>
            </a:r>
            <a:r>
              <a:rPr lang="ro-RO" sz="1100" dirty="0">
                <a:solidFill>
                  <a:schemeClr val="bg2">
                    <a:lumMod val="50000"/>
                  </a:schemeClr>
                </a:solidFill>
                <a:latin typeface="Georgia" panose="02040502050405020303" pitchFamily="18" charset="0"/>
              </a:rPr>
              <a:t>and thyroid function: pathophysiological and therapeutic considerations. Trends Endocrinol Metab. 2022 Nov;33(11):755-768. </a:t>
            </a:r>
            <a:endParaRPr lang="en-US" sz="1100" dirty="0">
              <a:solidFill>
                <a:schemeClr val="bg2">
                  <a:lumMod val="50000"/>
                </a:schemeClr>
              </a:solidFill>
              <a:latin typeface="Georgia" panose="02040502050405020303" pitchFamily="18" charset="0"/>
            </a:endParaRPr>
          </a:p>
        </p:txBody>
      </p:sp>
      <p:pic>
        <p:nvPicPr>
          <p:cNvPr id="6" name="Picture 5"/>
          <p:cNvPicPr>
            <a:picLocks noChangeAspect="1"/>
          </p:cNvPicPr>
          <p:nvPr/>
        </p:nvPicPr>
        <p:blipFill>
          <a:blip r:embed="rId4"/>
          <a:stretch>
            <a:fillRect/>
          </a:stretch>
        </p:blipFill>
        <p:spPr>
          <a:xfrm>
            <a:off x="1558613" y="1781615"/>
            <a:ext cx="8614420" cy="4346954"/>
          </a:xfrm>
          <a:prstGeom prst="rect">
            <a:avLst/>
          </a:prstGeom>
        </p:spPr>
      </p:pic>
      <p:sp>
        <p:nvSpPr>
          <p:cNvPr id="7" name="Rectangle 6"/>
          <p:cNvSpPr/>
          <p:nvPr/>
        </p:nvSpPr>
        <p:spPr>
          <a:xfrm>
            <a:off x="1635099" y="4703918"/>
            <a:ext cx="8455631" cy="128311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96C0511B-BEED-4580-B4DC-4F7E935D0E12}" type="slidenum">
              <a:rPr lang="en-US" smtClean="0"/>
              <a:t>71</a:t>
            </a:fld>
            <a:endParaRPr lang="en-US"/>
          </a:p>
        </p:txBody>
      </p:sp>
    </p:spTree>
    <p:extLst>
      <p:ext uri="{BB962C8B-B14F-4D97-AF65-F5344CB8AC3E}">
        <p14:creationId xmlns:p14="http://schemas.microsoft.com/office/powerpoint/2010/main" val="10379675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normAutofit/>
          </a:bodyPr>
          <a:lstStyle/>
          <a:p>
            <a:pPr algn="ctr"/>
            <a:r>
              <a:rPr lang="ro-MD" sz="4000" b="1" dirty="0" smtClean="0">
                <a:solidFill>
                  <a:srgbClr val="002060"/>
                </a:solidFill>
              </a:rPr>
              <a:t>Concluzii</a:t>
            </a:r>
            <a:endParaRPr lang="en-US" sz="4000" b="1" dirty="0">
              <a:solidFill>
                <a:srgbClr val="002060"/>
              </a:solidFill>
            </a:endParaRPr>
          </a:p>
        </p:txBody>
      </p:sp>
      <p:graphicFrame>
        <p:nvGraphicFramePr>
          <p:cNvPr id="5" name="Diagram 4"/>
          <p:cNvGraphicFramePr/>
          <p:nvPr>
            <p:extLst/>
          </p:nvPr>
        </p:nvGraphicFramePr>
        <p:xfrm>
          <a:off x="1409076" y="2209875"/>
          <a:ext cx="9619737" cy="35376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12"/>
          </p:nvPr>
        </p:nvSpPr>
        <p:spPr/>
        <p:txBody>
          <a:bodyPr/>
          <a:lstStyle/>
          <a:p>
            <a:fld id="{96C0511B-BEED-4580-B4DC-4F7E935D0E12}" type="slidenum">
              <a:rPr lang="en-US" smtClean="0"/>
              <a:t>72</a:t>
            </a:fld>
            <a:endParaRPr lang="en-US"/>
          </a:p>
        </p:txBody>
      </p:sp>
    </p:spTree>
    <p:extLst>
      <p:ext uri="{BB962C8B-B14F-4D97-AF65-F5344CB8AC3E}">
        <p14:creationId xmlns:p14="http://schemas.microsoft.com/office/powerpoint/2010/main" val="3810020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3044687" y="5486400"/>
            <a:ext cx="3554895" cy="954087"/>
          </a:xfrm>
        </p:spPr>
        <p:txBody>
          <a:bodyPr>
            <a:normAutofit/>
          </a:bodyPr>
          <a:lstStyle/>
          <a:p>
            <a:pPr algn="r"/>
            <a:r>
              <a:rPr lang="en-US" dirty="0" smtClean="0"/>
              <a:t>Inga </a:t>
            </a:r>
            <a:r>
              <a:rPr lang="en-US" dirty="0" err="1" smtClean="0"/>
              <a:t>Cebotari</a:t>
            </a:r>
            <a:endParaRPr lang="ro-MD" dirty="0" smtClean="0"/>
          </a:p>
          <a:p>
            <a:pPr algn="r"/>
            <a:r>
              <a:rPr lang="ro-MD" dirty="0" smtClean="0"/>
              <a:t>Medic endocrinolog</a:t>
            </a:r>
            <a:endParaRPr lang="en-US" dirty="0"/>
          </a:p>
        </p:txBody>
      </p:sp>
      <p:pic>
        <p:nvPicPr>
          <p:cNvPr id="5" name="Рисунок 4"/>
          <p:cNvPicPr>
            <a:picLocks noChangeAspect="1"/>
          </p:cNvPicPr>
          <p:nvPr/>
        </p:nvPicPr>
        <p:blipFill rotWithShape="1">
          <a:blip r:embed="rId2"/>
          <a:srcRect b="4323"/>
          <a:stretch/>
        </p:blipFill>
        <p:spPr>
          <a:xfrm>
            <a:off x="6746599" y="0"/>
            <a:ext cx="5418188" cy="6748670"/>
          </a:xfrm>
          <a:prstGeom prst="rect">
            <a:avLst/>
          </a:prstGeom>
        </p:spPr>
      </p:pic>
      <p:sp>
        <p:nvSpPr>
          <p:cNvPr id="3" name="Заголовок 2"/>
          <p:cNvSpPr>
            <a:spLocks noGrp="1"/>
          </p:cNvSpPr>
          <p:nvPr>
            <p:ph type="ctrTitle"/>
          </p:nvPr>
        </p:nvSpPr>
        <p:spPr>
          <a:xfrm>
            <a:off x="99391" y="2678981"/>
            <a:ext cx="7464287" cy="799715"/>
          </a:xfrm>
        </p:spPr>
        <p:txBody>
          <a:bodyPr>
            <a:noAutofit/>
          </a:bodyPr>
          <a:lstStyle/>
          <a:p>
            <a:r>
              <a:rPr lang="en-US" sz="4400" b="1" dirty="0" err="1" smtClean="0">
                <a:solidFill>
                  <a:srgbClr val="002060"/>
                </a:solidFill>
              </a:rPr>
              <a:t>Depresia</a:t>
            </a:r>
            <a:r>
              <a:rPr lang="en-US" sz="4400" b="1" dirty="0" smtClean="0">
                <a:solidFill>
                  <a:srgbClr val="002060"/>
                </a:solidFill>
              </a:rPr>
              <a:t> </a:t>
            </a:r>
            <a:r>
              <a:rPr lang="en-US" sz="4400" b="1" dirty="0" err="1" smtClean="0">
                <a:solidFill>
                  <a:srgbClr val="002060"/>
                </a:solidFill>
              </a:rPr>
              <a:t>și</a:t>
            </a:r>
            <a:r>
              <a:rPr lang="en-US" sz="4400" b="1" dirty="0" smtClean="0">
                <a:solidFill>
                  <a:srgbClr val="002060"/>
                </a:solidFill>
              </a:rPr>
              <a:t> </a:t>
            </a:r>
            <a:r>
              <a:rPr lang="en-US" sz="4400" b="1" dirty="0" err="1" smtClean="0">
                <a:solidFill>
                  <a:srgbClr val="002060"/>
                </a:solidFill>
              </a:rPr>
              <a:t>tiroida</a:t>
            </a:r>
            <a:endParaRPr lang="ro-MD" sz="4400" b="1" i="1" dirty="0" smtClean="0">
              <a:solidFill>
                <a:srgbClr val="002060"/>
              </a:solidFill>
            </a:endParaRPr>
          </a:p>
        </p:txBody>
      </p:sp>
    </p:spTree>
    <p:extLst>
      <p:ext uri="{BB962C8B-B14F-4D97-AF65-F5344CB8AC3E}">
        <p14:creationId xmlns:p14="http://schemas.microsoft.com/office/powerpoint/2010/main" val="38752480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lstStyle/>
          <a:p>
            <a:r>
              <a:rPr lang="ro-MD" b="1" dirty="0">
                <a:solidFill>
                  <a:srgbClr val="002060"/>
                </a:solidFill>
              </a:rPr>
              <a:t>Agenda</a:t>
            </a:r>
            <a:endParaRPr lang="en-US" b="1" dirty="0">
              <a:solidFill>
                <a:srgbClr val="002060"/>
              </a:solidFill>
            </a:endParaRPr>
          </a:p>
        </p:txBody>
      </p:sp>
      <p:sp>
        <p:nvSpPr>
          <p:cNvPr id="10" name="Объект 9"/>
          <p:cNvSpPr>
            <a:spLocks noGrp="1"/>
          </p:cNvSpPr>
          <p:nvPr>
            <p:ph idx="1"/>
          </p:nvPr>
        </p:nvSpPr>
        <p:spPr>
          <a:xfrm>
            <a:off x="838200" y="1594884"/>
            <a:ext cx="10515600" cy="4452870"/>
          </a:xfrm>
        </p:spPr>
        <p:txBody>
          <a:bodyPr>
            <a:normAutofit/>
          </a:bodyPr>
          <a:lstStyle/>
          <a:p>
            <a:pPr>
              <a:lnSpc>
                <a:spcPct val="150000"/>
              </a:lnSpc>
              <a:buFont typeface="Wingdings" panose="05000000000000000000" pitchFamily="2" charset="2"/>
              <a:buChar char="§"/>
            </a:pPr>
            <a:r>
              <a:rPr lang="ro-RO" dirty="0">
                <a:solidFill>
                  <a:srgbClr val="002060"/>
                </a:solidFill>
              </a:rPr>
              <a:t>Actualitatea temei</a:t>
            </a:r>
          </a:p>
          <a:p>
            <a:pPr>
              <a:lnSpc>
                <a:spcPct val="150000"/>
              </a:lnSpc>
              <a:buFont typeface="Wingdings" panose="05000000000000000000" pitchFamily="2" charset="2"/>
              <a:buChar char="§"/>
            </a:pPr>
            <a:r>
              <a:rPr lang="ro-RO" dirty="0">
                <a:solidFill>
                  <a:srgbClr val="002060"/>
                </a:solidFill>
              </a:rPr>
              <a:t>Hipotiroidia și depresia</a:t>
            </a:r>
          </a:p>
          <a:p>
            <a:pPr>
              <a:lnSpc>
                <a:spcPct val="150000"/>
              </a:lnSpc>
              <a:buFont typeface="Wingdings" panose="05000000000000000000" pitchFamily="2" charset="2"/>
              <a:buChar char="§"/>
            </a:pPr>
            <a:r>
              <a:rPr lang="ro-RO" dirty="0">
                <a:solidFill>
                  <a:srgbClr val="002060"/>
                </a:solidFill>
              </a:rPr>
              <a:t>Rolul Levothyroxinei în managementul depresiei</a:t>
            </a:r>
          </a:p>
          <a:p>
            <a:pPr>
              <a:lnSpc>
                <a:spcPct val="150000"/>
              </a:lnSpc>
              <a:buFont typeface="Wingdings" panose="05000000000000000000" pitchFamily="2" charset="2"/>
              <a:buChar char="§"/>
            </a:pPr>
            <a:r>
              <a:rPr lang="ro-RO" dirty="0">
                <a:solidFill>
                  <a:srgbClr val="002060"/>
                </a:solidFill>
              </a:rPr>
              <a:t>Tiroidita autoimună și depresia</a:t>
            </a:r>
          </a:p>
          <a:p>
            <a:pPr>
              <a:lnSpc>
                <a:spcPct val="150000"/>
              </a:lnSpc>
              <a:buFont typeface="Wingdings" panose="05000000000000000000" pitchFamily="2" charset="2"/>
              <a:buChar char="§"/>
            </a:pPr>
            <a:r>
              <a:rPr lang="ro-RO" dirty="0">
                <a:solidFill>
                  <a:srgbClr val="002060"/>
                </a:solidFill>
              </a:rPr>
              <a:t>Hipertiroidia și depresia</a:t>
            </a:r>
          </a:p>
          <a:p>
            <a:pPr>
              <a:lnSpc>
                <a:spcPct val="150000"/>
              </a:lnSpc>
              <a:buFont typeface="Wingdings" panose="05000000000000000000" pitchFamily="2" charset="2"/>
              <a:buChar char="§"/>
            </a:pPr>
            <a:endParaRPr lang="en-US" dirty="0">
              <a:solidFill>
                <a:srgbClr val="002060"/>
              </a:solidFill>
            </a:endParaRPr>
          </a:p>
        </p:txBody>
      </p:sp>
    </p:spTree>
    <p:extLst>
      <p:ext uri="{BB962C8B-B14F-4D97-AF65-F5344CB8AC3E}">
        <p14:creationId xmlns:p14="http://schemas.microsoft.com/office/powerpoint/2010/main" val="8026663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lstStyle/>
          <a:p>
            <a:r>
              <a:rPr lang="ro-MD" b="1" dirty="0">
                <a:solidFill>
                  <a:srgbClr val="002060"/>
                </a:solidFill>
              </a:rPr>
              <a:t>Actualitatea temei</a:t>
            </a:r>
            <a:endParaRPr lang="en-US" b="1" dirty="0">
              <a:solidFill>
                <a:srgbClr val="002060"/>
              </a:solidFill>
            </a:endParaRPr>
          </a:p>
        </p:txBody>
      </p:sp>
      <p:sp>
        <p:nvSpPr>
          <p:cNvPr id="10" name="Объект 9"/>
          <p:cNvSpPr>
            <a:spLocks noGrp="1"/>
          </p:cNvSpPr>
          <p:nvPr>
            <p:ph idx="1"/>
          </p:nvPr>
        </p:nvSpPr>
        <p:spPr>
          <a:xfrm>
            <a:off x="838200" y="1349902"/>
            <a:ext cx="10586776" cy="5036150"/>
          </a:xfrm>
        </p:spPr>
        <p:txBody>
          <a:bodyPr>
            <a:normAutofit/>
          </a:bodyPr>
          <a:lstStyle/>
          <a:p>
            <a:pPr marL="0" indent="0">
              <a:lnSpc>
                <a:spcPct val="120000"/>
              </a:lnSpc>
              <a:buNone/>
            </a:pPr>
            <a:r>
              <a:rPr lang="ro-RO" sz="2400" b="1" dirty="0">
                <a:solidFill>
                  <a:srgbClr val="C00000"/>
                </a:solidFill>
              </a:rPr>
              <a:t>Depresia</a:t>
            </a:r>
            <a:r>
              <a:rPr lang="ro-RO" sz="2400" dirty="0"/>
              <a:t> </a:t>
            </a:r>
            <a:r>
              <a:rPr lang="ro-RO" sz="2400" b="1" dirty="0">
                <a:solidFill>
                  <a:srgbClr val="002060"/>
                </a:solidFill>
              </a:rPr>
              <a:t>– cea mai frecventă tulburare mentală</a:t>
            </a:r>
            <a:endParaRPr lang="en-US" sz="2400" b="1" dirty="0">
              <a:solidFill>
                <a:srgbClr val="002060"/>
              </a:solidFill>
            </a:endParaRPr>
          </a:p>
          <a:p>
            <a:pPr>
              <a:lnSpc>
                <a:spcPct val="100000"/>
              </a:lnSpc>
              <a:spcBef>
                <a:spcPts val="600"/>
              </a:spcBef>
              <a:spcAft>
                <a:spcPts val="600"/>
              </a:spcAft>
              <a:buFont typeface="Symbol" panose="05050102010706020507" pitchFamily="18" charset="2"/>
              <a:buChar char="Þ"/>
            </a:pPr>
            <a:r>
              <a:rPr lang="en-US" sz="2000" dirty="0">
                <a:solidFill>
                  <a:srgbClr val="002060"/>
                </a:solidFill>
              </a:rPr>
              <a:t> o perioadă mai lungă de 2 săptămâni în care o persoană se simte tristă sau arată lipsă de interes pentru orice activitate, la care se adaugă tulburări de somn, alimentație, de concentrare sau o percepere diferită a propriei imagini</a:t>
            </a:r>
            <a:endParaRPr lang="ro-RO" sz="2000" b="1" dirty="0">
              <a:solidFill>
                <a:srgbClr val="002060"/>
              </a:solidFill>
            </a:endParaRPr>
          </a:p>
          <a:p>
            <a:pPr>
              <a:lnSpc>
                <a:spcPct val="100000"/>
              </a:lnSpc>
            </a:pPr>
            <a:r>
              <a:rPr lang="ro-RO" sz="2000" b="1" dirty="0">
                <a:solidFill>
                  <a:srgbClr val="002060"/>
                </a:solidFill>
              </a:rPr>
              <a:t>280 mln </a:t>
            </a:r>
            <a:r>
              <a:rPr lang="ro-RO" sz="2000" dirty="0">
                <a:solidFill>
                  <a:srgbClr val="002060"/>
                </a:solidFill>
              </a:rPr>
              <a:t>de persoane la nivel mondial (</a:t>
            </a:r>
            <a:r>
              <a:rPr lang="ro-RO" sz="2000" b="1" dirty="0">
                <a:solidFill>
                  <a:srgbClr val="002060"/>
                </a:solidFill>
              </a:rPr>
              <a:t>3,8% din populație</a:t>
            </a:r>
            <a:r>
              <a:rPr lang="ro-RO" sz="2000" dirty="0">
                <a:solidFill>
                  <a:srgbClr val="002060"/>
                </a:solidFill>
              </a:rPr>
              <a:t>)</a:t>
            </a:r>
          </a:p>
          <a:p>
            <a:pPr>
              <a:lnSpc>
                <a:spcPct val="100000"/>
              </a:lnSpc>
            </a:pPr>
            <a:r>
              <a:rPr lang="ro-RO" sz="2000" b="1" dirty="0">
                <a:solidFill>
                  <a:srgbClr val="002060"/>
                </a:solidFill>
              </a:rPr>
              <a:t>5,7%</a:t>
            </a:r>
            <a:r>
              <a:rPr lang="ro-RO" sz="2000" dirty="0">
                <a:solidFill>
                  <a:srgbClr val="002060"/>
                </a:solidFill>
              </a:rPr>
              <a:t> </a:t>
            </a:r>
            <a:r>
              <a:rPr lang="ro-RO" sz="2000" b="1" dirty="0">
                <a:solidFill>
                  <a:srgbClr val="002060"/>
                </a:solidFill>
              </a:rPr>
              <a:t>dintre adulții </a:t>
            </a:r>
            <a:r>
              <a:rPr lang="ro-RO" sz="2000" dirty="0">
                <a:solidFill>
                  <a:srgbClr val="002060"/>
                </a:solidFill>
              </a:rPr>
              <a:t>cu vârsta </a:t>
            </a:r>
            <a:r>
              <a:rPr lang="ro-RO" sz="2000" b="1" dirty="0">
                <a:solidFill>
                  <a:srgbClr val="002060"/>
                </a:solidFill>
              </a:rPr>
              <a:t>peste 60 ani</a:t>
            </a:r>
          </a:p>
          <a:p>
            <a:pPr>
              <a:lnSpc>
                <a:spcPct val="100000"/>
              </a:lnSpc>
            </a:pPr>
            <a:r>
              <a:rPr lang="ro-RO" sz="2000" b="1" dirty="0">
                <a:solidFill>
                  <a:srgbClr val="002060"/>
                </a:solidFill>
              </a:rPr>
              <a:t>10% dintre femeile însărcinate </a:t>
            </a:r>
            <a:r>
              <a:rPr lang="ro-RO" sz="2000" dirty="0">
                <a:solidFill>
                  <a:srgbClr val="002060"/>
                </a:solidFill>
              </a:rPr>
              <a:t>sau care tocmai au născut (depresia postnatală)</a:t>
            </a:r>
          </a:p>
          <a:p>
            <a:pPr>
              <a:lnSpc>
                <a:spcPct val="100000"/>
              </a:lnSpc>
            </a:pPr>
            <a:r>
              <a:rPr lang="ro-RO" sz="2000" dirty="0">
                <a:solidFill>
                  <a:srgbClr val="002060"/>
                </a:solidFill>
              </a:rPr>
              <a:t>700.000 de oameni mor anual din cauza </a:t>
            </a:r>
            <a:r>
              <a:rPr lang="ro-RO" sz="2000" b="1" dirty="0">
                <a:solidFill>
                  <a:srgbClr val="002060"/>
                </a:solidFill>
              </a:rPr>
              <a:t>suicidului</a:t>
            </a:r>
          </a:p>
          <a:p>
            <a:pPr>
              <a:lnSpc>
                <a:spcPct val="100000"/>
              </a:lnSpc>
            </a:pPr>
            <a:r>
              <a:rPr lang="ro-RO" sz="2000" b="1" dirty="0">
                <a:solidFill>
                  <a:srgbClr val="002060"/>
                </a:solidFill>
              </a:rPr>
              <a:t>Suicidul –</a:t>
            </a:r>
            <a:r>
              <a:rPr lang="ro-RO" sz="2000" dirty="0">
                <a:solidFill>
                  <a:srgbClr val="002060"/>
                </a:solidFill>
              </a:rPr>
              <a:t> </a:t>
            </a:r>
            <a:r>
              <a:rPr lang="ro-RO" sz="2000" b="1" dirty="0">
                <a:solidFill>
                  <a:srgbClr val="002060"/>
                </a:solidFill>
              </a:rPr>
              <a:t>a patra cauză de deces </a:t>
            </a:r>
            <a:r>
              <a:rPr lang="ro-RO" sz="2000" dirty="0">
                <a:solidFill>
                  <a:srgbClr val="002060"/>
                </a:solidFill>
              </a:rPr>
              <a:t>la tinerii de 15-29 ani</a:t>
            </a:r>
          </a:p>
          <a:p>
            <a:pPr>
              <a:lnSpc>
                <a:spcPct val="100000"/>
              </a:lnSpc>
            </a:pPr>
            <a:r>
              <a:rPr lang="ro-RO" sz="2000" b="1" dirty="0">
                <a:solidFill>
                  <a:srgbClr val="002060"/>
                </a:solidFill>
              </a:rPr>
              <a:t>75% din persoanele cu depresie nu administrează tratament !</a:t>
            </a:r>
            <a:endParaRPr lang="en-US" sz="2000" b="1" dirty="0">
              <a:solidFill>
                <a:srgbClr val="002060"/>
              </a:solidFill>
            </a:endParaRPr>
          </a:p>
        </p:txBody>
      </p:sp>
      <p:sp>
        <p:nvSpPr>
          <p:cNvPr id="5" name="Rectangle 4">
            <a:extLst>
              <a:ext uri="{FF2B5EF4-FFF2-40B4-BE49-F238E27FC236}">
                <a16:creationId xmlns:a16="http://schemas.microsoft.com/office/drawing/2014/main" xmlns="" id="{E659B77A-800A-4860-BD40-EC66DA98D1D7}"/>
              </a:ext>
            </a:extLst>
          </p:cNvPr>
          <p:cNvSpPr/>
          <p:nvPr/>
        </p:nvSpPr>
        <p:spPr>
          <a:xfrm>
            <a:off x="838200" y="6333263"/>
            <a:ext cx="9334833" cy="400110"/>
          </a:xfrm>
          <a:prstGeom prst="rect">
            <a:avLst/>
          </a:prstGeom>
        </p:spPr>
        <p:txBody>
          <a:bodyPr wrap="square">
            <a:spAutoFit/>
          </a:bodyPr>
          <a:lstStyle/>
          <a:p>
            <a:r>
              <a:rPr lang="ro-RO" sz="1000" dirty="0"/>
              <a:t>https://www.who.int/news-room/fact-sheets/detail/depression</a:t>
            </a:r>
            <a:endParaRPr lang="en-US" sz="1000" dirty="0"/>
          </a:p>
          <a:p>
            <a:r>
              <a:rPr lang="en-US" sz="1000" dirty="0"/>
              <a:t>Institute of Health Metrics and Evaluation. Global Health Data Exchange (GHDx).  </a:t>
            </a:r>
            <a:r>
              <a:rPr lang="en-US" sz="1000" u="sng" dirty="0"/>
              <a:t>https://vizhub.healthdata.org/gbd-results/</a:t>
            </a:r>
            <a:endParaRPr lang="ro-RO" sz="1000" dirty="0"/>
          </a:p>
        </p:txBody>
      </p:sp>
    </p:spTree>
    <p:extLst>
      <p:ext uri="{BB962C8B-B14F-4D97-AF65-F5344CB8AC3E}">
        <p14:creationId xmlns:p14="http://schemas.microsoft.com/office/powerpoint/2010/main" val="36325645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lstStyle/>
          <a:p>
            <a:r>
              <a:rPr lang="ro-MD" b="1" dirty="0">
                <a:solidFill>
                  <a:srgbClr val="002060"/>
                </a:solidFill>
              </a:rPr>
              <a:t>Patogeneza depresiei</a:t>
            </a:r>
            <a:endParaRPr lang="en-US" b="1" dirty="0">
              <a:solidFill>
                <a:srgbClr val="002060"/>
              </a:solidFill>
            </a:endParaRPr>
          </a:p>
        </p:txBody>
      </p:sp>
      <p:pic>
        <p:nvPicPr>
          <p:cNvPr id="6" name="Picture 2" descr="Ijms 23 08493 g002">
            <a:extLst>
              <a:ext uri="{FF2B5EF4-FFF2-40B4-BE49-F238E27FC236}">
                <a16:creationId xmlns:a16="http://schemas.microsoft.com/office/drawing/2014/main" xmlns="" id="{9A611DE8-F40F-4BAF-AD55-B39CB0B93C7A}"/>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24155" y="1421619"/>
            <a:ext cx="9762923" cy="47148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79BD9980-6114-493B-96B5-DDB85C027152}"/>
              </a:ext>
            </a:extLst>
          </p:cNvPr>
          <p:cNvSpPr/>
          <p:nvPr/>
        </p:nvSpPr>
        <p:spPr>
          <a:xfrm>
            <a:off x="624155" y="6492874"/>
            <a:ext cx="10729645" cy="246221"/>
          </a:xfrm>
          <a:prstGeom prst="rect">
            <a:avLst/>
          </a:prstGeom>
        </p:spPr>
        <p:txBody>
          <a:bodyPr wrap="square">
            <a:spAutoFit/>
          </a:bodyPr>
          <a:lstStyle/>
          <a:p>
            <a:r>
              <a:rPr lang="ro-RO" sz="1000" dirty="0">
                <a:solidFill>
                  <a:srgbClr val="222222"/>
                </a:solidFill>
              </a:rPr>
              <a:t>Correia AS, Vale N. Tryptophan Metabolism in Depression: A Narrative Review with a Focus on Serotonin and Kynurenine Pathways. </a:t>
            </a:r>
            <a:r>
              <a:rPr lang="ro-RO" sz="1000" i="1" dirty="0">
                <a:solidFill>
                  <a:srgbClr val="222222"/>
                </a:solidFill>
              </a:rPr>
              <a:t>International Journal of Molecular Sciences</a:t>
            </a:r>
            <a:r>
              <a:rPr lang="ro-RO" sz="1000" dirty="0">
                <a:solidFill>
                  <a:srgbClr val="222222"/>
                </a:solidFill>
              </a:rPr>
              <a:t>. 2022; 23(15):8493.</a:t>
            </a:r>
            <a:endParaRPr lang="ro-RO" sz="1000" dirty="0"/>
          </a:p>
        </p:txBody>
      </p:sp>
    </p:spTree>
    <p:extLst>
      <p:ext uri="{BB962C8B-B14F-4D97-AF65-F5344CB8AC3E}">
        <p14:creationId xmlns:p14="http://schemas.microsoft.com/office/powerpoint/2010/main" val="17147969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lstStyle/>
          <a:p>
            <a:r>
              <a:rPr lang="ro-RO" b="1" dirty="0">
                <a:solidFill>
                  <a:srgbClr val="002060"/>
                </a:solidFill>
              </a:rPr>
              <a:t>Relația dintre hipotiroidie și depresie</a:t>
            </a:r>
            <a:endParaRPr lang="en-US" b="1" dirty="0">
              <a:solidFill>
                <a:srgbClr val="002060"/>
              </a:solidFill>
            </a:endParaRPr>
          </a:p>
        </p:txBody>
      </p:sp>
      <p:sp>
        <p:nvSpPr>
          <p:cNvPr id="10" name="Объект 9"/>
          <p:cNvSpPr>
            <a:spLocks noGrp="1"/>
          </p:cNvSpPr>
          <p:nvPr>
            <p:ph idx="1"/>
          </p:nvPr>
        </p:nvSpPr>
        <p:spPr>
          <a:xfrm>
            <a:off x="838200" y="1641986"/>
            <a:ext cx="10586776" cy="4744065"/>
          </a:xfrm>
        </p:spPr>
        <p:txBody>
          <a:bodyPr>
            <a:normAutofit/>
          </a:bodyPr>
          <a:lstStyle/>
          <a:p>
            <a:pPr>
              <a:lnSpc>
                <a:spcPct val="100000"/>
              </a:lnSpc>
              <a:spcBef>
                <a:spcPts val="600"/>
              </a:spcBef>
              <a:spcAft>
                <a:spcPts val="600"/>
              </a:spcAft>
            </a:pPr>
            <a:r>
              <a:rPr lang="ro-RO" sz="2000" b="1" dirty="0">
                <a:solidFill>
                  <a:srgbClr val="002060"/>
                </a:solidFill>
              </a:rPr>
              <a:t>1825 – Parry </a:t>
            </a:r>
            <a:r>
              <a:rPr lang="ro-RO" sz="2000" dirty="0">
                <a:solidFill>
                  <a:srgbClr val="002060"/>
                </a:solidFill>
              </a:rPr>
              <a:t>descrie prima dată relația dintre hipotiroidism și depresie, observând creșterea </a:t>
            </a:r>
            <a:r>
              <a:rPr lang="en-US" sz="2000" dirty="0">
                <a:solidFill>
                  <a:srgbClr val="002060"/>
                </a:solidFill>
              </a:rPr>
              <a:t>“</a:t>
            </a:r>
            <a:r>
              <a:rPr lang="ro-RO" sz="2000" dirty="0">
                <a:solidFill>
                  <a:srgbClr val="002060"/>
                </a:solidFill>
              </a:rPr>
              <a:t>accidentelor vasculare cerebrale</a:t>
            </a:r>
            <a:r>
              <a:rPr lang="en-US" sz="2000" dirty="0">
                <a:solidFill>
                  <a:srgbClr val="002060"/>
                </a:solidFill>
              </a:rPr>
              <a:t>”</a:t>
            </a:r>
            <a:r>
              <a:rPr lang="ro-RO" sz="2000" dirty="0">
                <a:solidFill>
                  <a:srgbClr val="002060"/>
                </a:solidFill>
              </a:rPr>
              <a:t> în boala tiroidiană.</a:t>
            </a:r>
          </a:p>
          <a:p>
            <a:pPr>
              <a:lnSpc>
                <a:spcPct val="100000"/>
              </a:lnSpc>
              <a:spcBef>
                <a:spcPts val="600"/>
              </a:spcBef>
              <a:spcAft>
                <a:spcPts val="600"/>
              </a:spcAft>
            </a:pPr>
            <a:r>
              <a:rPr lang="ro-RO" sz="2000" b="1" dirty="0">
                <a:solidFill>
                  <a:srgbClr val="002060"/>
                </a:solidFill>
              </a:rPr>
              <a:t>1873 – Seagull </a:t>
            </a:r>
            <a:r>
              <a:rPr lang="ro-RO" sz="2000" dirty="0">
                <a:solidFill>
                  <a:srgbClr val="002060"/>
                </a:solidFill>
              </a:rPr>
              <a:t>a descoperit o legătură între mixedem și psihoză.</a:t>
            </a:r>
          </a:p>
          <a:p>
            <a:pPr>
              <a:lnSpc>
                <a:spcPct val="100000"/>
              </a:lnSpc>
              <a:spcBef>
                <a:spcPts val="600"/>
              </a:spcBef>
              <a:spcAft>
                <a:spcPts val="600"/>
              </a:spcAft>
            </a:pPr>
            <a:r>
              <a:rPr lang="ro-RO" sz="2000" b="1" dirty="0">
                <a:solidFill>
                  <a:srgbClr val="002060"/>
                </a:solidFill>
              </a:rPr>
              <a:t>1949 – Asher </a:t>
            </a:r>
            <a:r>
              <a:rPr lang="ro-RO" sz="2000" dirty="0">
                <a:solidFill>
                  <a:srgbClr val="002060"/>
                </a:solidFill>
              </a:rPr>
              <a:t>a introdus termenul de </a:t>
            </a:r>
            <a:r>
              <a:rPr lang="en-US" sz="2000" b="1" dirty="0">
                <a:solidFill>
                  <a:srgbClr val="002060"/>
                </a:solidFill>
              </a:rPr>
              <a:t>“</a:t>
            </a:r>
            <a:r>
              <a:rPr lang="ro-RO" sz="2000" b="1" dirty="0">
                <a:solidFill>
                  <a:srgbClr val="002060"/>
                </a:solidFill>
              </a:rPr>
              <a:t>myxedema madness</a:t>
            </a:r>
            <a:r>
              <a:rPr lang="en-US" sz="2000" b="1" dirty="0">
                <a:solidFill>
                  <a:srgbClr val="002060"/>
                </a:solidFill>
              </a:rPr>
              <a:t>”</a:t>
            </a:r>
            <a:r>
              <a:rPr lang="ro-RO" sz="2000" b="1" dirty="0">
                <a:solidFill>
                  <a:srgbClr val="002060"/>
                </a:solidFill>
              </a:rPr>
              <a:t> </a:t>
            </a:r>
            <a:r>
              <a:rPr lang="ro-RO" sz="2000" dirty="0">
                <a:solidFill>
                  <a:srgbClr val="002060"/>
                </a:solidFill>
              </a:rPr>
              <a:t>pentru a reprezenta modificările stării mentale la pacienții cu hipotiroidie.</a:t>
            </a:r>
          </a:p>
          <a:p>
            <a:pPr>
              <a:lnSpc>
                <a:spcPct val="100000"/>
              </a:lnSpc>
              <a:spcBef>
                <a:spcPts val="600"/>
              </a:spcBef>
              <a:spcAft>
                <a:spcPts val="600"/>
              </a:spcAft>
            </a:pPr>
            <a:r>
              <a:rPr lang="ro-RO" sz="2000" b="1" dirty="0">
                <a:solidFill>
                  <a:srgbClr val="002060"/>
                </a:solidFill>
              </a:rPr>
              <a:t>1995 – Cleare </a:t>
            </a:r>
            <a:r>
              <a:rPr lang="ro-RO" sz="2000" dirty="0">
                <a:solidFill>
                  <a:srgbClr val="002060"/>
                </a:solidFill>
              </a:rPr>
              <a:t>și colab. au realizat un studiu care a arătat că </a:t>
            </a:r>
            <a:r>
              <a:rPr lang="ro-RO" sz="2000" b="1" dirty="0">
                <a:solidFill>
                  <a:srgbClr val="002060"/>
                </a:solidFill>
              </a:rPr>
              <a:t>40% dintre pacienții cu hipotiroidiei au dezvoltat depresie</a:t>
            </a:r>
            <a:r>
              <a:rPr lang="ro-RO" sz="2000" dirty="0">
                <a:solidFill>
                  <a:srgbClr val="002060"/>
                </a:solidFill>
              </a:rPr>
              <a:t>.</a:t>
            </a:r>
          </a:p>
        </p:txBody>
      </p:sp>
      <p:sp>
        <p:nvSpPr>
          <p:cNvPr id="11" name="Rectangle 10">
            <a:extLst>
              <a:ext uri="{FF2B5EF4-FFF2-40B4-BE49-F238E27FC236}">
                <a16:creationId xmlns:a16="http://schemas.microsoft.com/office/drawing/2014/main" xmlns="" id="{5E0B005A-8C8E-49A8-8937-711098E7F9FC}"/>
              </a:ext>
            </a:extLst>
          </p:cNvPr>
          <p:cNvSpPr/>
          <p:nvPr/>
        </p:nvSpPr>
        <p:spPr>
          <a:xfrm>
            <a:off x="838200" y="6533318"/>
            <a:ext cx="8927690" cy="246221"/>
          </a:xfrm>
          <a:prstGeom prst="rect">
            <a:avLst/>
          </a:prstGeom>
        </p:spPr>
        <p:txBody>
          <a:bodyPr wrap="square">
            <a:spAutoFit/>
          </a:bodyPr>
          <a:lstStyle/>
          <a:p>
            <a:r>
              <a:rPr lang="ro-RO" sz="1000" dirty="0" err="1"/>
              <a:t>Nuguru</a:t>
            </a:r>
            <a:r>
              <a:rPr lang="ro-RO" sz="1000" dirty="0"/>
              <a:t> S P, </a:t>
            </a:r>
            <a:r>
              <a:rPr lang="ro-RO" sz="1000" dirty="0" err="1"/>
              <a:t>Rachakonda</a:t>
            </a:r>
            <a:r>
              <a:rPr lang="ro-RO" sz="1000" dirty="0"/>
              <a:t> S, </a:t>
            </a:r>
            <a:r>
              <a:rPr lang="ro-RO" sz="1000" dirty="0" err="1"/>
              <a:t>Sripathi</a:t>
            </a:r>
            <a:r>
              <a:rPr lang="ro-RO" sz="1000" dirty="0"/>
              <a:t> S, et al. (August 20, 2022) Hypothyroidism and Depression: A Narrative Review. </a:t>
            </a:r>
            <a:r>
              <a:rPr lang="ro-RO" sz="1000" dirty="0" err="1"/>
              <a:t>Cureus</a:t>
            </a:r>
            <a:r>
              <a:rPr lang="ro-RO" sz="1000" dirty="0"/>
              <a:t> 14(8): e28201.</a:t>
            </a:r>
            <a:endParaRPr lang="ro-RO" sz="2400" dirty="0"/>
          </a:p>
        </p:txBody>
      </p:sp>
    </p:spTree>
    <p:extLst>
      <p:ext uri="{BB962C8B-B14F-4D97-AF65-F5344CB8AC3E}">
        <p14:creationId xmlns:p14="http://schemas.microsoft.com/office/powerpoint/2010/main" val="7245427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627320" y="415597"/>
            <a:ext cx="10483965" cy="837510"/>
          </a:xfrm>
        </p:spPr>
        <p:txBody>
          <a:bodyPr>
            <a:normAutofit/>
          </a:bodyPr>
          <a:lstStyle/>
          <a:p>
            <a:r>
              <a:rPr lang="ro-RO" sz="4000" b="1" dirty="0">
                <a:solidFill>
                  <a:srgbClr val="002060"/>
                </a:solidFill>
              </a:rPr>
              <a:t>Manifestările</a:t>
            </a:r>
            <a:r>
              <a:rPr lang="ro-MD" sz="4000" b="1" dirty="0">
                <a:solidFill>
                  <a:srgbClr val="002060"/>
                </a:solidFill>
              </a:rPr>
              <a:t> neuropsihiatrice din hipotiroidiei</a:t>
            </a:r>
            <a:endParaRPr lang="en-US" sz="4000" b="1" dirty="0">
              <a:solidFill>
                <a:srgbClr val="002060"/>
              </a:solidFill>
            </a:endParaRPr>
          </a:p>
        </p:txBody>
      </p:sp>
      <p:graphicFrame>
        <p:nvGraphicFramePr>
          <p:cNvPr id="3" name="Table 2">
            <a:extLst>
              <a:ext uri="{FF2B5EF4-FFF2-40B4-BE49-F238E27FC236}">
                <a16:creationId xmlns:a16="http://schemas.microsoft.com/office/drawing/2014/main" xmlns="" id="{6FF03E84-A94C-4DA4-80B8-B9BC7D730EE0}"/>
              </a:ext>
            </a:extLst>
          </p:cNvPr>
          <p:cNvGraphicFramePr>
            <a:graphicFrameLocks noGrp="1"/>
          </p:cNvGraphicFramePr>
          <p:nvPr>
            <p:extLst/>
          </p:nvPr>
        </p:nvGraphicFramePr>
        <p:xfrm>
          <a:off x="1333727" y="1939925"/>
          <a:ext cx="8127999" cy="3288792"/>
        </p:xfrm>
        <a:graphic>
          <a:graphicData uri="http://schemas.openxmlformats.org/drawingml/2006/table">
            <a:tbl>
              <a:tblPr bandRow="1">
                <a:tableStyleId>{BC89EF96-8CEA-46FF-86C4-4CE0E7609802}</a:tableStyleId>
              </a:tblPr>
              <a:tblGrid>
                <a:gridCol w="2709333">
                  <a:extLst>
                    <a:ext uri="{9D8B030D-6E8A-4147-A177-3AD203B41FA5}">
                      <a16:colId xmlns:a16="http://schemas.microsoft.com/office/drawing/2014/main" xmlns="" val="2875312473"/>
                    </a:ext>
                  </a:extLst>
                </a:gridCol>
                <a:gridCol w="2709333">
                  <a:extLst>
                    <a:ext uri="{9D8B030D-6E8A-4147-A177-3AD203B41FA5}">
                      <a16:colId xmlns:a16="http://schemas.microsoft.com/office/drawing/2014/main" xmlns="" val="2753675090"/>
                    </a:ext>
                  </a:extLst>
                </a:gridCol>
                <a:gridCol w="2709333">
                  <a:extLst>
                    <a:ext uri="{9D8B030D-6E8A-4147-A177-3AD203B41FA5}">
                      <a16:colId xmlns:a16="http://schemas.microsoft.com/office/drawing/2014/main" xmlns="" val="2533514870"/>
                    </a:ext>
                  </a:extLst>
                </a:gridCol>
              </a:tblGrid>
              <a:tr h="370840">
                <a:tc>
                  <a:txBody>
                    <a:bodyPr/>
                    <a:lstStyle/>
                    <a:p>
                      <a:pPr algn="ctr">
                        <a:lnSpc>
                          <a:spcPct val="150000"/>
                        </a:lnSpc>
                      </a:pPr>
                      <a:r>
                        <a:rPr lang="ro-RO" sz="2000" b="1" dirty="0">
                          <a:solidFill>
                            <a:srgbClr val="002060"/>
                          </a:solidFill>
                        </a:rPr>
                        <a:t>Schimbări cognitive</a:t>
                      </a:r>
                    </a:p>
                  </a:txBody>
                  <a:tcPr/>
                </a:tc>
                <a:tc>
                  <a:txBody>
                    <a:bodyPr/>
                    <a:lstStyle/>
                    <a:p>
                      <a:pPr algn="ctr">
                        <a:lnSpc>
                          <a:spcPct val="150000"/>
                        </a:lnSpc>
                      </a:pPr>
                      <a:r>
                        <a:rPr lang="ro-RO" sz="2000" b="1" dirty="0">
                          <a:solidFill>
                            <a:srgbClr val="002060"/>
                          </a:solidFill>
                        </a:rPr>
                        <a:t>Simptome vegetative</a:t>
                      </a:r>
                    </a:p>
                  </a:txBody>
                  <a:tcPr/>
                </a:tc>
                <a:tc>
                  <a:txBody>
                    <a:bodyPr/>
                    <a:lstStyle/>
                    <a:p>
                      <a:pPr algn="ctr">
                        <a:lnSpc>
                          <a:spcPct val="150000"/>
                        </a:lnSpc>
                      </a:pPr>
                      <a:r>
                        <a:rPr lang="ro-RO" sz="2000" b="1" dirty="0">
                          <a:solidFill>
                            <a:srgbClr val="002060"/>
                          </a:solidFill>
                        </a:rPr>
                        <a:t>Simptome afective</a:t>
                      </a:r>
                    </a:p>
                  </a:txBody>
                  <a:tcPr/>
                </a:tc>
                <a:extLst>
                  <a:ext uri="{0D108BD9-81ED-4DB2-BD59-A6C34878D82A}">
                    <a16:rowId xmlns:a16="http://schemas.microsoft.com/office/drawing/2014/main" xmlns="" val="2315765928"/>
                  </a:ext>
                </a:extLst>
              </a:tr>
              <a:tr h="370840">
                <a:tc>
                  <a:txBody>
                    <a:bodyPr/>
                    <a:lstStyle/>
                    <a:p>
                      <a:pPr marL="285750" indent="-285750">
                        <a:lnSpc>
                          <a:spcPct val="150000"/>
                        </a:lnSpc>
                        <a:buFont typeface="Arial" panose="020B0604020202020204" pitchFamily="34" charset="0"/>
                        <a:buChar char="•"/>
                      </a:pPr>
                      <a:r>
                        <a:rPr lang="ro-RO" sz="2000" dirty="0">
                          <a:solidFill>
                            <a:srgbClr val="002060"/>
                          </a:solidFill>
                        </a:rPr>
                        <a:t>Memorie afectată</a:t>
                      </a:r>
                    </a:p>
                    <a:p>
                      <a:pPr marL="285750" indent="-285750">
                        <a:lnSpc>
                          <a:spcPct val="150000"/>
                        </a:lnSpc>
                        <a:buFont typeface="Arial" panose="020B0604020202020204" pitchFamily="34" charset="0"/>
                        <a:buChar char="•"/>
                      </a:pPr>
                      <a:r>
                        <a:rPr lang="ro-RO" sz="2000" dirty="0">
                          <a:solidFill>
                            <a:srgbClr val="002060"/>
                          </a:solidFill>
                        </a:rPr>
                        <a:t>Încetinire psihomotorie</a:t>
                      </a:r>
                    </a:p>
                    <a:p>
                      <a:pPr marL="285750" indent="-285750">
                        <a:lnSpc>
                          <a:spcPct val="150000"/>
                        </a:lnSpc>
                        <a:buFont typeface="Arial" panose="020B0604020202020204" pitchFamily="34" charset="0"/>
                        <a:buChar char="•"/>
                      </a:pPr>
                      <a:r>
                        <a:rPr lang="ro-RO" sz="2000" dirty="0">
                          <a:solidFill>
                            <a:srgbClr val="002060"/>
                          </a:solidFill>
                        </a:rPr>
                        <a:t>Durata de atenție redusă</a:t>
                      </a:r>
                    </a:p>
                  </a:txBody>
                  <a:tcPr/>
                </a:tc>
                <a:tc>
                  <a:txBody>
                    <a:bodyPr/>
                    <a:lstStyle/>
                    <a:p>
                      <a:pPr marL="285750" indent="-285750">
                        <a:lnSpc>
                          <a:spcPct val="150000"/>
                        </a:lnSpc>
                        <a:buFont typeface="Arial" panose="020B0604020202020204" pitchFamily="34" charset="0"/>
                        <a:buChar char="•"/>
                      </a:pPr>
                      <a:r>
                        <a:rPr lang="ro-RO" sz="2000" dirty="0">
                          <a:solidFill>
                            <a:srgbClr val="002060"/>
                          </a:solidFill>
                        </a:rPr>
                        <a:t>Hipersomnia</a:t>
                      </a:r>
                    </a:p>
                    <a:p>
                      <a:pPr marL="285750" indent="-285750">
                        <a:lnSpc>
                          <a:spcPct val="150000"/>
                        </a:lnSpc>
                        <a:buFont typeface="Arial" panose="020B0604020202020204" pitchFamily="34" charset="0"/>
                        <a:buChar char="•"/>
                      </a:pPr>
                      <a:r>
                        <a:rPr lang="ro-RO" sz="2000" dirty="0">
                          <a:solidFill>
                            <a:srgbClr val="002060"/>
                          </a:solidFill>
                        </a:rPr>
                        <a:t>Apnee în somn</a:t>
                      </a:r>
                    </a:p>
                    <a:p>
                      <a:pPr marL="285750" indent="-285750">
                        <a:lnSpc>
                          <a:spcPct val="150000"/>
                        </a:lnSpc>
                        <a:buFont typeface="Arial" panose="020B0604020202020204" pitchFamily="34" charset="0"/>
                        <a:buChar char="•"/>
                      </a:pPr>
                      <a:r>
                        <a:rPr lang="ro-RO" sz="2000" dirty="0">
                          <a:solidFill>
                            <a:srgbClr val="002060"/>
                          </a:solidFill>
                        </a:rPr>
                        <a:t>Fatigabilitate</a:t>
                      </a:r>
                    </a:p>
                    <a:p>
                      <a:pPr marL="285750" indent="-285750">
                        <a:lnSpc>
                          <a:spcPct val="150000"/>
                        </a:lnSpc>
                        <a:buFont typeface="Arial" panose="020B0604020202020204" pitchFamily="34" charset="0"/>
                        <a:buChar char="•"/>
                      </a:pPr>
                      <a:r>
                        <a:rPr lang="ro-RO" sz="2000" dirty="0">
                          <a:solidFill>
                            <a:srgbClr val="002060"/>
                          </a:solidFill>
                        </a:rPr>
                        <a:t>Apatie</a:t>
                      </a:r>
                    </a:p>
                    <a:p>
                      <a:pPr marL="285750" indent="-285750">
                        <a:lnSpc>
                          <a:spcPct val="150000"/>
                        </a:lnSpc>
                        <a:buFont typeface="Arial" panose="020B0604020202020204" pitchFamily="34" charset="0"/>
                        <a:buChar char="•"/>
                      </a:pPr>
                      <a:r>
                        <a:rPr lang="ro-RO" sz="2000" dirty="0">
                          <a:solidFill>
                            <a:srgbClr val="002060"/>
                          </a:solidFill>
                        </a:rPr>
                        <a:t>Anergie</a:t>
                      </a:r>
                    </a:p>
                    <a:p>
                      <a:pPr marL="285750" indent="-285750">
                        <a:lnSpc>
                          <a:spcPct val="150000"/>
                        </a:lnSpc>
                        <a:buFont typeface="Arial" panose="020B0604020202020204" pitchFamily="34" charset="0"/>
                        <a:buChar char="•"/>
                      </a:pPr>
                      <a:r>
                        <a:rPr lang="ro-RO" sz="2000" dirty="0">
                          <a:solidFill>
                            <a:srgbClr val="002060"/>
                          </a:solidFill>
                        </a:rPr>
                        <a:t>Libidoul scăzut</a:t>
                      </a:r>
                    </a:p>
                  </a:txBody>
                  <a:tcPr/>
                </a:tc>
                <a:tc>
                  <a:txBody>
                    <a:bodyPr/>
                    <a:lstStyle/>
                    <a:p>
                      <a:pPr marL="285750" indent="-285750">
                        <a:lnSpc>
                          <a:spcPct val="150000"/>
                        </a:lnSpc>
                        <a:buFont typeface="Arial" panose="020B0604020202020204" pitchFamily="34" charset="0"/>
                        <a:buChar char="•"/>
                      </a:pPr>
                      <a:r>
                        <a:rPr lang="ro-RO" sz="2000" b="1" dirty="0">
                          <a:solidFill>
                            <a:srgbClr val="C00000"/>
                          </a:solidFill>
                        </a:rPr>
                        <a:t>Depresie</a:t>
                      </a:r>
                    </a:p>
                    <a:p>
                      <a:pPr marL="285750" indent="-285750">
                        <a:lnSpc>
                          <a:spcPct val="150000"/>
                        </a:lnSpc>
                        <a:buFont typeface="Arial" panose="020B0604020202020204" pitchFamily="34" charset="0"/>
                        <a:buChar char="•"/>
                      </a:pPr>
                      <a:r>
                        <a:rPr lang="ro-RO" sz="2000" dirty="0">
                          <a:solidFill>
                            <a:srgbClr val="002060"/>
                          </a:solidFill>
                        </a:rPr>
                        <a:t>Labilitate emoțională</a:t>
                      </a:r>
                    </a:p>
                    <a:p>
                      <a:pPr marL="285750" indent="-285750">
                        <a:lnSpc>
                          <a:spcPct val="150000"/>
                        </a:lnSpc>
                        <a:buFont typeface="Arial" panose="020B0604020202020204" pitchFamily="34" charset="0"/>
                        <a:buChar char="•"/>
                      </a:pPr>
                      <a:r>
                        <a:rPr lang="ro-RO" sz="2000" dirty="0">
                          <a:solidFill>
                            <a:srgbClr val="002060"/>
                          </a:solidFill>
                        </a:rPr>
                        <a:t>Manie</a:t>
                      </a:r>
                    </a:p>
                    <a:p>
                      <a:pPr marL="285750" indent="-285750">
                        <a:lnSpc>
                          <a:spcPct val="150000"/>
                        </a:lnSpc>
                        <a:buFont typeface="Arial" panose="020B0604020202020204" pitchFamily="34" charset="0"/>
                        <a:buChar char="•"/>
                      </a:pPr>
                      <a:r>
                        <a:rPr lang="ro-RO" sz="2000" dirty="0">
                          <a:solidFill>
                            <a:srgbClr val="002060"/>
                          </a:solidFill>
                        </a:rPr>
                        <a:t>Anxietate</a:t>
                      </a:r>
                    </a:p>
                  </a:txBody>
                  <a:tcPr/>
                </a:tc>
                <a:extLst>
                  <a:ext uri="{0D108BD9-81ED-4DB2-BD59-A6C34878D82A}">
                    <a16:rowId xmlns:a16="http://schemas.microsoft.com/office/drawing/2014/main" xmlns="" val="4079833268"/>
                  </a:ext>
                </a:extLst>
              </a:tr>
            </a:tbl>
          </a:graphicData>
        </a:graphic>
      </p:graphicFrame>
      <p:pic>
        <p:nvPicPr>
          <p:cNvPr id="7" name="Picture 2" descr="Thyroid and Mental Health - Role of Thyroid in Depression and Anxiety">
            <a:extLst>
              <a:ext uri="{FF2B5EF4-FFF2-40B4-BE49-F238E27FC236}">
                <a16:creationId xmlns:a16="http://schemas.microsoft.com/office/drawing/2014/main" xmlns="" id="{78671200-013C-4CAB-9F9A-F4301E86D0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083" t="56225" r="5727" b="1"/>
          <a:stretch/>
        </p:blipFill>
        <p:spPr bwMode="auto">
          <a:xfrm>
            <a:off x="9789573" y="4064328"/>
            <a:ext cx="1876507" cy="27320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1DB40880-A1A1-4B6F-9690-14D80C1181BD}"/>
              </a:ext>
            </a:extLst>
          </p:cNvPr>
          <p:cNvSpPr txBox="1"/>
          <p:nvPr/>
        </p:nvSpPr>
        <p:spPr>
          <a:xfrm>
            <a:off x="1333726" y="5430346"/>
            <a:ext cx="8127999" cy="400110"/>
          </a:xfrm>
          <a:prstGeom prst="rect">
            <a:avLst/>
          </a:prstGeom>
          <a:noFill/>
        </p:spPr>
        <p:txBody>
          <a:bodyPr wrap="square" rtlCol="0">
            <a:spAutoFit/>
          </a:bodyPr>
          <a:lstStyle/>
          <a:p>
            <a:pPr algn="ctr"/>
            <a:r>
              <a:rPr lang="ro-RO" sz="2000" b="1" dirty="0">
                <a:solidFill>
                  <a:srgbClr val="002060"/>
                </a:solidFill>
              </a:rPr>
              <a:t>Psihoza</a:t>
            </a:r>
            <a:r>
              <a:rPr lang="ro-RO" sz="2000" dirty="0">
                <a:solidFill>
                  <a:srgbClr val="002060"/>
                </a:solidFill>
              </a:rPr>
              <a:t> poate să apară în stările grave.</a:t>
            </a:r>
          </a:p>
        </p:txBody>
      </p:sp>
    </p:spTree>
    <p:extLst>
      <p:ext uri="{BB962C8B-B14F-4D97-AF65-F5344CB8AC3E}">
        <p14:creationId xmlns:p14="http://schemas.microsoft.com/office/powerpoint/2010/main" val="22547508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9334833" cy="837510"/>
          </a:xfrm>
        </p:spPr>
        <p:txBody>
          <a:bodyPr/>
          <a:lstStyle/>
          <a:p>
            <a:r>
              <a:rPr lang="ro-MD" b="1" dirty="0">
                <a:solidFill>
                  <a:srgbClr val="002060"/>
                </a:solidFill>
              </a:rPr>
              <a:t>Asocierea dintre hipotiroidie și depresie</a:t>
            </a:r>
            <a:endParaRPr lang="en-US" b="1" dirty="0">
              <a:solidFill>
                <a:srgbClr val="002060"/>
              </a:solidFill>
            </a:endParaRPr>
          </a:p>
        </p:txBody>
      </p:sp>
      <p:sp>
        <p:nvSpPr>
          <p:cNvPr id="10" name="Объект 9"/>
          <p:cNvSpPr>
            <a:spLocks noGrp="1"/>
          </p:cNvSpPr>
          <p:nvPr>
            <p:ph idx="1"/>
          </p:nvPr>
        </p:nvSpPr>
        <p:spPr>
          <a:xfrm>
            <a:off x="838200" y="1531620"/>
            <a:ext cx="10680290" cy="4854432"/>
          </a:xfrm>
        </p:spPr>
        <p:txBody>
          <a:bodyPr>
            <a:normAutofit/>
          </a:bodyPr>
          <a:lstStyle/>
          <a:p>
            <a:pPr>
              <a:spcBef>
                <a:spcPts val="600"/>
              </a:spcBef>
              <a:spcAft>
                <a:spcPts val="600"/>
              </a:spcAft>
            </a:pPr>
            <a:r>
              <a:rPr lang="ro-RO" sz="2000" dirty="0">
                <a:solidFill>
                  <a:srgbClr val="002060"/>
                </a:solidFill>
              </a:rPr>
              <a:t>Mecanismele exacte fiziopatologice </a:t>
            </a:r>
            <a:r>
              <a:rPr lang="ro-RO" sz="2000" b="1" dirty="0">
                <a:solidFill>
                  <a:srgbClr val="002060"/>
                </a:solidFill>
              </a:rPr>
              <a:t>nu sunt cunoscute</a:t>
            </a:r>
            <a:r>
              <a:rPr lang="ro-RO" sz="2000" dirty="0">
                <a:solidFill>
                  <a:srgbClr val="002060"/>
                </a:solidFill>
              </a:rPr>
              <a:t>. </a:t>
            </a:r>
          </a:p>
          <a:p>
            <a:pPr>
              <a:spcBef>
                <a:spcPts val="600"/>
              </a:spcBef>
              <a:spcAft>
                <a:spcPts val="600"/>
              </a:spcAft>
            </a:pPr>
            <a:r>
              <a:rPr lang="ro-RO" sz="2000" b="1" dirty="0">
                <a:solidFill>
                  <a:srgbClr val="002060"/>
                </a:solidFill>
              </a:rPr>
              <a:t>Hormonii tiroidieni – rol crucial în dezvoltarea și funcționarea SNC</a:t>
            </a:r>
            <a:r>
              <a:rPr lang="ro-RO" sz="2000" dirty="0">
                <a:solidFill>
                  <a:srgbClr val="002060"/>
                </a:solidFill>
              </a:rPr>
              <a:t>, iar deficitul lor pot afecta sinteza neurotransmițătorilor din creier, cum ar fi </a:t>
            </a:r>
            <a:r>
              <a:rPr lang="ro-RO" sz="2000" b="1" dirty="0">
                <a:solidFill>
                  <a:srgbClr val="002060"/>
                </a:solidFill>
              </a:rPr>
              <a:t>serotonină, noradrenalină și dopamină</a:t>
            </a:r>
            <a:r>
              <a:rPr lang="ro-RO" sz="2000" dirty="0">
                <a:solidFill>
                  <a:srgbClr val="002060"/>
                </a:solidFill>
              </a:rPr>
              <a:t>, care sunt implicați în </a:t>
            </a:r>
            <a:r>
              <a:rPr lang="ro-RO" sz="2000" b="1" dirty="0">
                <a:solidFill>
                  <a:srgbClr val="002060"/>
                </a:solidFill>
              </a:rPr>
              <a:t>reglarea stării de spirit</a:t>
            </a:r>
            <a:r>
              <a:rPr lang="ro-RO" sz="2000" dirty="0">
                <a:solidFill>
                  <a:srgbClr val="002060"/>
                </a:solidFill>
              </a:rPr>
              <a:t>. </a:t>
            </a:r>
          </a:p>
          <a:p>
            <a:pPr>
              <a:spcBef>
                <a:spcPts val="600"/>
              </a:spcBef>
              <a:spcAft>
                <a:spcPts val="600"/>
              </a:spcAft>
            </a:pPr>
            <a:r>
              <a:rPr lang="ro-RO" sz="2000" dirty="0">
                <a:solidFill>
                  <a:srgbClr val="002060"/>
                </a:solidFill>
              </a:rPr>
              <a:t>Persoanele cu </a:t>
            </a:r>
            <a:r>
              <a:rPr lang="ro-RO" sz="2000" b="1" dirty="0">
                <a:solidFill>
                  <a:srgbClr val="002060"/>
                </a:solidFill>
              </a:rPr>
              <a:t>hipotiroidie </a:t>
            </a:r>
            <a:r>
              <a:rPr lang="ro-RO" sz="2000" dirty="0">
                <a:solidFill>
                  <a:srgbClr val="002060"/>
                </a:solidFill>
              </a:rPr>
              <a:t>pot prezenta un </a:t>
            </a:r>
            <a:r>
              <a:rPr lang="ro-RO" sz="2000" b="1" dirty="0">
                <a:solidFill>
                  <a:srgbClr val="002060"/>
                </a:solidFill>
              </a:rPr>
              <a:t>risc crescut de a dezvolta depresie</a:t>
            </a:r>
            <a:r>
              <a:rPr lang="ro-RO" sz="2000" dirty="0">
                <a:solidFill>
                  <a:srgbClr val="002060"/>
                </a:solidFill>
              </a:rPr>
              <a:t>.</a:t>
            </a:r>
          </a:p>
          <a:p>
            <a:pPr>
              <a:spcBef>
                <a:spcPts val="600"/>
              </a:spcBef>
              <a:spcAft>
                <a:spcPts val="600"/>
              </a:spcAft>
            </a:pPr>
            <a:r>
              <a:rPr lang="ro-RO" sz="2000" dirty="0">
                <a:solidFill>
                  <a:srgbClr val="002060"/>
                </a:solidFill>
              </a:rPr>
              <a:t>Serotonina influențează axa </a:t>
            </a:r>
            <a:r>
              <a:rPr lang="ro-RO" sz="2000" dirty="0" err="1">
                <a:solidFill>
                  <a:srgbClr val="002060"/>
                </a:solidFill>
              </a:rPr>
              <a:t>hipotalamo</a:t>
            </a:r>
            <a:r>
              <a:rPr lang="ro-RO" sz="2000" dirty="0">
                <a:solidFill>
                  <a:srgbClr val="002060"/>
                </a:solidFill>
              </a:rPr>
              <a:t>-</a:t>
            </a:r>
            <a:r>
              <a:rPr lang="ro-RO" sz="2000" dirty="0" err="1">
                <a:solidFill>
                  <a:srgbClr val="002060"/>
                </a:solidFill>
              </a:rPr>
              <a:t>hipofizo</a:t>
            </a:r>
            <a:r>
              <a:rPr lang="ro-RO" sz="2000" dirty="0">
                <a:solidFill>
                  <a:srgbClr val="002060"/>
                </a:solidFill>
              </a:rPr>
              <a:t>-tiroidă, prin care leagă hipotiroidia de depresie.</a:t>
            </a:r>
          </a:p>
          <a:p>
            <a:pPr>
              <a:lnSpc>
                <a:spcPct val="120000"/>
              </a:lnSpc>
              <a:spcBef>
                <a:spcPts val="600"/>
              </a:spcBef>
              <a:spcAft>
                <a:spcPts val="600"/>
              </a:spcAft>
            </a:pPr>
            <a:r>
              <a:rPr lang="ro-RO" sz="2000" b="1" dirty="0">
                <a:solidFill>
                  <a:srgbClr val="002060"/>
                </a:solidFill>
              </a:rPr>
              <a:t>Hipotiroidia clinic manifestă </a:t>
            </a:r>
            <a:r>
              <a:rPr lang="ro-RO" sz="2000" dirty="0">
                <a:solidFill>
                  <a:srgbClr val="002060"/>
                </a:solidFill>
              </a:rPr>
              <a:t>este întâlnită </a:t>
            </a:r>
            <a:r>
              <a:rPr lang="ro-RO" sz="2000" b="1" dirty="0">
                <a:solidFill>
                  <a:srgbClr val="002060"/>
                </a:solidFill>
              </a:rPr>
              <a:t>la 1-4% </a:t>
            </a:r>
            <a:r>
              <a:rPr lang="ro-RO" sz="2000" dirty="0">
                <a:solidFill>
                  <a:srgbClr val="002060"/>
                </a:solidFill>
              </a:rPr>
              <a:t>dintre persoanele cu tulburări afective, pe când </a:t>
            </a:r>
            <a:r>
              <a:rPr lang="ro-RO" sz="2000" b="1" dirty="0">
                <a:solidFill>
                  <a:srgbClr val="002060"/>
                </a:solidFill>
              </a:rPr>
              <a:t>hipotiroidia subclinică – la 4-40%.</a:t>
            </a:r>
          </a:p>
          <a:p>
            <a:pPr>
              <a:lnSpc>
                <a:spcPct val="120000"/>
              </a:lnSpc>
              <a:spcBef>
                <a:spcPts val="600"/>
              </a:spcBef>
              <a:spcAft>
                <a:spcPts val="600"/>
              </a:spcAft>
            </a:pPr>
            <a:endParaRPr lang="ro-RO" sz="2000" dirty="0">
              <a:solidFill>
                <a:srgbClr val="002060"/>
              </a:solidFill>
            </a:endParaRPr>
          </a:p>
        </p:txBody>
      </p:sp>
      <p:sp>
        <p:nvSpPr>
          <p:cNvPr id="11" name="Rectangle 10">
            <a:extLst>
              <a:ext uri="{FF2B5EF4-FFF2-40B4-BE49-F238E27FC236}">
                <a16:creationId xmlns:a16="http://schemas.microsoft.com/office/drawing/2014/main" xmlns="" id="{5E0B005A-8C8E-49A8-8937-711098E7F9FC}"/>
              </a:ext>
            </a:extLst>
          </p:cNvPr>
          <p:cNvSpPr/>
          <p:nvPr/>
        </p:nvSpPr>
        <p:spPr>
          <a:xfrm>
            <a:off x="838200" y="6533318"/>
            <a:ext cx="8927690" cy="246221"/>
          </a:xfrm>
          <a:prstGeom prst="rect">
            <a:avLst/>
          </a:prstGeom>
        </p:spPr>
        <p:txBody>
          <a:bodyPr wrap="square">
            <a:spAutoFit/>
          </a:bodyPr>
          <a:lstStyle/>
          <a:p>
            <a:r>
              <a:rPr lang="ro-RO" sz="1000" dirty="0" err="1"/>
              <a:t>Nuguru</a:t>
            </a:r>
            <a:r>
              <a:rPr lang="ro-RO" sz="1000" dirty="0"/>
              <a:t> S P, </a:t>
            </a:r>
            <a:r>
              <a:rPr lang="ro-RO" sz="1000" dirty="0" err="1"/>
              <a:t>Rachakonda</a:t>
            </a:r>
            <a:r>
              <a:rPr lang="ro-RO" sz="1000" dirty="0"/>
              <a:t> S, </a:t>
            </a:r>
            <a:r>
              <a:rPr lang="ro-RO" sz="1000" dirty="0" err="1"/>
              <a:t>Sripathi</a:t>
            </a:r>
            <a:r>
              <a:rPr lang="ro-RO" sz="1000" dirty="0"/>
              <a:t> S, et al. (August 20, 2022) Hypothyroidism and Depression: A Narrative Review. </a:t>
            </a:r>
            <a:r>
              <a:rPr lang="ro-RO" sz="1000" dirty="0" err="1"/>
              <a:t>Cureus</a:t>
            </a:r>
            <a:r>
              <a:rPr lang="ro-RO" sz="1000" dirty="0"/>
              <a:t> 14(8): e28201.</a:t>
            </a:r>
            <a:endParaRPr lang="ro-RO" sz="2400" dirty="0"/>
          </a:p>
        </p:txBody>
      </p:sp>
    </p:spTree>
    <p:extLst>
      <p:ext uri="{BB962C8B-B14F-4D97-AF65-F5344CB8AC3E}">
        <p14:creationId xmlns:p14="http://schemas.microsoft.com/office/powerpoint/2010/main" val="3528072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diatric and teenage TSH, FT4, and FT3 levels – Thyroid Patients Canada">
            <a:extLst>
              <a:ext uri="{FF2B5EF4-FFF2-40B4-BE49-F238E27FC236}">
                <a16:creationId xmlns:a16="http://schemas.microsoft.com/office/drawing/2014/main" xmlns="" id="{42BAC319-416A-2A41-87E2-E8458B3F0B1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9923"/>
          <a:stretch/>
        </p:blipFill>
        <p:spPr bwMode="auto">
          <a:xfrm>
            <a:off x="6572613" y="2331650"/>
            <a:ext cx="5288890" cy="3061295"/>
          </a:xfrm>
          <a:prstGeom prst="rect">
            <a:avLst/>
          </a:prstGeom>
          <a:ln>
            <a:solidFill>
              <a:schemeClr val="bg1">
                <a:lumMod val="95000"/>
              </a:schemeClr>
            </a:solidFill>
          </a:ln>
          <a:scene3d>
            <a:camera prst="orthographicFront"/>
            <a:lightRig rig="threePt" dir="t"/>
          </a:scene3d>
          <a:sp3d contourW="6350">
            <a:bevelT/>
            <a:bevelB/>
            <a:contourClr>
              <a:schemeClr val="bg2"/>
            </a:contourClr>
          </a:sp3d>
        </p:spPr>
        <p:style>
          <a:lnRef idx="2">
            <a:schemeClr val="accent3"/>
          </a:lnRef>
          <a:fillRef idx="1">
            <a:schemeClr val="lt1"/>
          </a:fillRef>
          <a:effectRef idx="0">
            <a:schemeClr val="accent3"/>
          </a:effectRef>
          <a:fontRef idx="minor">
            <a:schemeClr val="dk1"/>
          </a:fontRef>
        </p:style>
      </p:pic>
      <p:pic>
        <p:nvPicPr>
          <p:cNvPr id="5" name="Picture 2">
            <a:extLst>
              <a:ext uri="{FF2B5EF4-FFF2-40B4-BE49-F238E27FC236}">
                <a16:creationId xmlns:a16="http://schemas.microsoft.com/office/drawing/2014/main" xmlns="" id="{1CC24086-C6D2-8B4F-B432-5E0CE05E7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89" y="2379454"/>
            <a:ext cx="5808316" cy="3013491"/>
          </a:xfrm>
          <a:prstGeom prst="rect">
            <a:avLst/>
          </a:prstGeom>
          <a:noFill/>
          <a:scene3d>
            <a:camera prst="orthographicFront"/>
            <a:lightRig rig="threePt" dir="t"/>
          </a:scene3d>
          <a:sp3d contourW="12700">
            <a:bevelT/>
            <a:bevelB/>
            <a:contourClr>
              <a:schemeClr val="bg2"/>
            </a:contourClr>
          </a:sp3d>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xmlns="" id="{1D9B7861-AF1A-F04D-A9DB-1ACCE47E8323}"/>
              </a:ext>
            </a:extLst>
          </p:cNvPr>
          <p:cNvSpPr txBox="1">
            <a:spLocks/>
          </p:cNvSpPr>
          <p:nvPr/>
        </p:nvSpPr>
        <p:spPr>
          <a:xfrm>
            <a:off x="566737" y="248456"/>
            <a:ext cx="11058526" cy="5574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x-none" sz="3200" b="1" dirty="0">
                <a:solidFill>
                  <a:srgbClr val="691920"/>
                </a:solidFill>
              </a:rPr>
              <a:t>Particularități ale nivelului HT la copii</a:t>
            </a:r>
          </a:p>
        </p:txBody>
      </p:sp>
      <p:sp>
        <p:nvSpPr>
          <p:cNvPr id="10" name="TextBox 9">
            <a:extLst>
              <a:ext uri="{FF2B5EF4-FFF2-40B4-BE49-F238E27FC236}">
                <a16:creationId xmlns:a16="http://schemas.microsoft.com/office/drawing/2014/main" xmlns="" id="{8067194F-B73E-4444-9528-8139FBB93020}"/>
              </a:ext>
            </a:extLst>
          </p:cNvPr>
          <p:cNvSpPr txBox="1"/>
          <p:nvPr/>
        </p:nvSpPr>
        <p:spPr>
          <a:xfrm>
            <a:off x="6404810" y="6211668"/>
            <a:ext cx="5624496" cy="646331"/>
          </a:xfrm>
          <a:prstGeom prst="rect">
            <a:avLst/>
          </a:prstGeom>
          <a:noFill/>
        </p:spPr>
        <p:txBody>
          <a:bodyPr wrap="square">
            <a:spAutoFit/>
          </a:bodyPr>
          <a:lstStyle/>
          <a:p>
            <a:pPr algn="r"/>
            <a:r>
              <a:rPr lang="en-US" sz="1200" b="0" i="0" u="none" strike="noStrike" dirty="0" err="1">
                <a:solidFill>
                  <a:srgbClr val="212121"/>
                </a:solidFill>
                <a:effectLst/>
                <a:latin typeface="Calibri" panose="020F0502020204030204" pitchFamily="34" charset="0"/>
                <a:cs typeface="Calibri" panose="020F0502020204030204" pitchFamily="34" charset="0"/>
              </a:rPr>
              <a:t>Iwaku</a:t>
            </a:r>
            <a:r>
              <a:rPr lang="en-US" sz="1200" b="0" i="0" u="none" strike="noStrike" dirty="0">
                <a:solidFill>
                  <a:srgbClr val="212121"/>
                </a:solidFill>
                <a:effectLst/>
                <a:latin typeface="Calibri" panose="020F0502020204030204" pitchFamily="34" charset="0"/>
                <a:cs typeface="Calibri" panose="020F0502020204030204" pitchFamily="34" charset="0"/>
              </a:rPr>
              <a:t> K et al. Determination of pediatric reference levels of FT3, FT4 and TSH measured with </a:t>
            </a:r>
            <a:r>
              <a:rPr lang="en-US" sz="1200" b="0" i="0" u="none" strike="noStrike" dirty="0" err="1">
                <a:solidFill>
                  <a:srgbClr val="212121"/>
                </a:solidFill>
                <a:effectLst/>
                <a:latin typeface="Calibri" panose="020F0502020204030204" pitchFamily="34" charset="0"/>
                <a:cs typeface="Calibri" panose="020F0502020204030204" pitchFamily="34" charset="0"/>
              </a:rPr>
              <a:t>ECLusys</a:t>
            </a:r>
            <a:r>
              <a:rPr lang="en-US" sz="1200" b="0" i="0" u="none" strike="noStrike" dirty="0">
                <a:solidFill>
                  <a:srgbClr val="212121"/>
                </a:solidFill>
                <a:effectLst/>
                <a:latin typeface="Calibri" panose="020F0502020204030204" pitchFamily="34" charset="0"/>
                <a:cs typeface="Calibri" panose="020F0502020204030204" pitchFamily="34" charset="0"/>
              </a:rPr>
              <a:t> kits. </a:t>
            </a:r>
            <a:r>
              <a:rPr lang="en-US" sz="1200" b="0" i="0" u="none" strike="noStrike" dirty="0" err="1">
                <a:solidFill>
                  <a:srgbClr val="212121"/>
                </a:solidFill>
                <a:effectLst/>
                <a:latin typeface="Calibri" panose="020F0502020204030204" pitchFamily="34" charset="0"/>
                <a:cs typeface="Calibri" panose="020F0502020204030204" pitchFamily="34" charset="0"/>
              </a:rPr>
              <a:t>Endocr</a:t>
            </a:r>
            <a:r>
              <a:rPr lang="en-US" sz="1200" b="0" i="0" u="none" strike="noStrike" dirty="0">
                <a:solidFill>
                  <a:srgbClr val="212121"/>
                </a:solidFill>
                <a:effectLst/>
                <a:latin typeface="Calibri" panose="020F0502020204030204" pitchFamily="34" charset="0"/>
                <a:cs typeface="Calibri" panose="020F0502020204030204" pitchFamily="34" charset="0"/>
              </a:rPr>
              <a:t> J. 2013;60(6):799-804. </a:t>
            </a:r>
          </a:p>
          <a:p>
            <a:pPr algn="r"/>
            <a:endParaRPr lang="x-none" sz="12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284C2089-B822-D344-9341-81D5B21B406D}"/>
              </a:ext>
            </a:extLst>
          </p:cNvPr>
          <p:cNvSpPr txBox="1"/>
          <p:nvPr/>
        </p:nvSpPr>
        <p:spPr>
          <a:xfrm>
            <a:off x="141007" y="6211669"/>
            <a:ext cx="6096000" cy="646331"/>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rPr>
              <a:t>Determination of pediatric reference levels of FT3, FT4 and TSH measured with </a:t>
            </a:r>
            <a:r>
              <a:rPr lang="en-US" sz="1200" dirty="0" err="1">
                <a:latin typeface="Calibri" panose="020F0502020204030204" pitchFamily="34" charset="0"/>
                <a:cs typeface="Calibri" panose="020F0502020204030204" pitchFamily="34" charset="0"/>
              </a:rPr>
              <a:t>ECLusys</a:t>
            </a:r>
            <a:r>
              <a:rPr lang="en-US" sz="1200" dirty="0">
                <a:latin typeface="Calibri" panose="020F0502020204030204" pitchFamily="34" charset="0"/>
                <a:cs typeface="Calibri" panose="020F0502020204030204" pitchFamily="34" charset="0"/>
              </a:rPr>
              <a:t> kits. April 2013. Endocrine Journal 60(6). DOI:  10.1507/endocrj.EJ12-0390</a:t>
            </a:r>
          </a:p>
          <a:p>
            <a:endParaRPr lang="en-US" sz="12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FC896ADD-6571-75AE-DE26-1BBECE6DA1CC}"/>
              </a:ext>
            </a:extLst>
          </p:cNvPr>
          <p:cNvSpPr txBox="1"/>
          <p:nvPr/>
        </p:nvSpPr>
        <p:spPr>
          <a:xfrm>
            <a:off x="8094688" y="383082"/>
            <a:ext cx="3530575" cy="523220"/>
          </a:xfrm>
          <a:prstGeom prst="rect">
            <a:avLst/>
          </a:prstGeom>
          <a:noFill/>
          <a:ln>
            <a:solidFill>
              <a:srgbClr val="C00000"/>
            </a:solidFill>
          </a:ln>
        </p:spPr>
        <p:txBody>
          <a:bodyPr wrap="square" rtlCol="0">
            <a:spAutoFit/>
          </a:bodyPr>
          <a:lstStyle/>
          <a:p>
            <a:r>
              <a:rPr lang="x-none" sz="2800" b="1" dirty="0">
                <a:solidFill>
                  <a:srgbClr val="C00000"/>
                </a:solidFill>
              </a:rPr>
              <a:t>   TSH       T3f      T4f</a:t>
            </a:r>
          </a:p>
        </p:txBody>
      </p:sp>
    </p:spTree>
    <p:extLst>
      <p:ext uri="{BB962C8B-B14F-4D97-AF65-F5344CB8AC3E}">
        <p14:creationId xmlns:p14="http://schemas.microsoft.com/office/powerpoint/2010/main" val="30121243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CB5B7637-61A7-42BD-87E9-9250704E0EC0}"/>
              </a:ext>
            </a:extLst>
          </p:cNvPr>
          <p:cNvPicPr>
            <a:picLocks noChangeAspect="1"/>
          </p:cNvPicPr>
          <p:nvPr/>
        </p:nvPicPr>
        <p:blipFill rotWithShape="1">
          <a:blip r:embed="rId2"/>
          <a:srcRect l="33750" t="46500" r="20687" b="19500"/>
          <a:stretch/>
        </p:blipFill>
        <p:spPr>
          <a:xfrm>
            <a:off x="6176010" y="4138024"/>
            <a:ext cx="5044440" cy="2117419"/>
          </a:xfrm>
          <a:prstGeom prst="rect">
            <a:avLst/>
          </a:prstGeom>
          <a:ln>
            <a:noFill/>
          </a:ln>
          <a:effectLst>
            <a:outerShdw blurRad="190500" algn="tl" rotWithShape="0">
              <a:srgbClr val="000000">
                <a:alpha val="70000"/>
              </a:srgbClr>
            </a:outerShdw>
          </a:effectLst>
        </p:spPr>
      </p:pic>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lstStyle/>
          <a:p>
            <a:r>
              <a:rPr lang="ro-MD" b="1" dirty="0">
                <a:solidFill>
                  <a:srgbClr val="002060"/>
                </a:solidFill>
              </a:rPr>
              <a:t>Asocierea dintre hipotiroidie și depresie</a:t>
            </a:r>
            <a:endParaRPr lang="en-US" b="1" dirty="0">
              <a:solidFill>
                <a:srgbClr val="002060"/>
              </a:solidFill>
            </a:endParaRPr>
          </a:p>
        </p:txBody>
      </p:sp>
      <p:pic>
        <p:nvPicPr>
          <p:cNvPr id="11" name="Picture 10">
            <a:extLst>
              <a:ext uri="{FF2B5EF4-FFF2-40B4-BE49-F238E27FC236}">
                <a16:creationId xmlns:a16="http://schemas.microsoft.com/office/drawing/2014/main" xmlns="" id="{2843DB83-8B83-49B3-9C31-6BDF95BCE5BA}"/>
              </a:ext>
            </a:extLst>
          </p:cNvPr>
          <p:cNvPicPr>
            <a:picLocks noChangeAspect="1"/>
          </p:cNvPicPr>
          <p:nvPr/>
        </p:nvPicPr>
        <p:blipFill rotWithShape="1">
          <a:blip r:embed="rId4"/>
          <a:srcRect l="1780" t="41333" r="51157" b="20667"/>
          <a:stretch/>
        </p:blipFill>
        <p:spPr>
          <a:xfrm>
            <a:off x="1756518" y="4355722"/>
            <a:ext cx="3893711" cy="1768458"/>
          </a:xfrm>
          <a:prstGeom prst="rect">
            <a:avLst/>
          </a:prstGeom>
          <a:ln>
            <a:noFill/>
          </a:ln>
          <a:effectLst>
            <a:outerShdw blurRad="190500" algn="tl" rotWithShape="0">
              <a:srgbClr val="000000">
                <a:alpha val="70000"/>
              </a:srgbClr>
            </a:outerShdw>
          </a:effectLst>
        </p:spPr>
      </p:pic>
      <p:pic>
        <p:nvPicPr>
          <p:cNvPr id="7" name="Content Placeholder 6">
            <a:extLst>
              <a:ext uri="{FF2B5EF4-FFF2-40B4-BE49-F238E27FC236}">
                <a16:creationId xmlns:a16="http://schemas.microsoft.com/office/drawing/2014/main" xmlns="" id="{6A81D047-3F3D-4244-943F-06D486C744C8}"/>
              </a:ext>
            </a:extLst>
          </p:cNvPr>
          <p:cNvPicPr>
            <a:picLocks noGrp="1" noChangeAspect="1"/>
          </p:cNvPicPr>
          <p:nvPr>
            <p:ph idx="1"/>
          </p:nvPr>
        </p:nvPicPr>
        <p:blipFill rotWithShape="1">
          <a:blip r:embed="rId5"/>
          <a:srcRect l="5813" t="15499" r="14969" b="34333"/>
          <a:stretch/>
        </p:blipFill>
        <p:spPr>
          <a:xfrm>
            <a:off x="2651760" y="1674313"/>
            <a:ext cx="6203177" cy="22097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835017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8276303" cy="1006474"/>
          </a:xfrm>
        </p:spPr>
        <p:txBody>
          <a:bodyPr>
            <a:noAutofit/>
          </a:bodyPr>
          <a:lstStyle/>
          <a:p>
            <a:r>
              <a:rPr lang="ro-RO" sz="3600" b="1" dirty="0">
                <a:solidFill>
                  <a:srgbClr val="002060"/>
                </a:solidFill>
              </a:rPr>
              <a:t>Studii care demonstrează asocierea dintre </a:t>
            </a:r>
            <a:r>
              <a:rPr lang="ro-RO" sz="3600" b="1" u="sng" dirty="0">
                <a:solidFill>
                  <a:srgbClr val="002060"/>
                </a:solidFill>
              </a:rPr>
              <a:t>depresie</a:t>
            </a:r>
            <a:r>
              <a:rPr lang="ro-RO" sz="3600" b="1" dirty="0">
                <a:solidFill>
                  <a:srgbClr val="002060"/>
                </a:solidFill>
              </a:rPr>
              <a:t> și </a:t>
            </a:r>
            <a:r>
              <a:rPr lang="ro-RO" sz="3600" b="1" u="sng" dirty="0">
                <a:solidFill>
                  <a:srgbClr val="002060"/>
                </a:solidFill>
              </a:rPr>
              <a:t>hipotiroidie</a:t>
            </a:r>
            <a:endParaRPr lang="en-US" sz="3600" b="1" u="sng" dirty="0">
              <a:solidFill>
                <a:srgbClr val="002060"/>
              </a:solidFill>
            </a:endParaRPr>
          </a:p>
        </p:txBody>
      </p:sp>
      <p:pic>
        <p:nvPicPr>
          <p:cNvPr id="6" name="Content Placeholder 5">
            <a:extLst>
              <a:ext uri="{FF2B5EF4-FFF2-40B4-BE49-F238E27FC236}">
                <a16:creationId xmlns:a16="http://schemas.microsoft.com/office/drawing/2014/main" xmlns="" id="{920181CE-9C73-4706-B0AE-1FFA6D25E83F}"/>
              </a:ext>
            </a:extLst>
          </p:cNvPr>
          <p:cNvPicPr>
            <a:picLocks noGrp="1" noChangeAspect="1"/>
          </p:cNvPicPr>
          <p:nvPr>
            <p:ph idx="1"/>
          </p:nvPr>
        </p:nvPicPr>
        <p:blipFill rotWithShape="1">
          <a:blip r:embed="rId4"/>
          <a:srcRect l="3279" t="16166" r="6532" b="9333"/>
          <a:stretch/>
        </p:blipFill>
        <p:spPr>
          <a:xfrm>
            <a:off x="685421" y="1518866"/>
            <a:ext cx="10821158" cy="4795836"/>
          </a:xfrm>
          <a:prstGeom prst="rect">
            <a:avLst/>
          </a:prstGeom>
        </p:spPr>
      </p:pic>
      <p:sp>
        <p:nvSpPr>
          <p:cNvPr id="4" name="Rectangle 3">
            <a:extLst>
              <a:ext uri="{FF2B5EF4-FFF2-40B4-BE49-F238E27FC236}">
                <a16:creationId xmlns:a16="http://schemas.microsoft.com/office/drawing/2014/main" xmlns="" id="{0EEC4A1F-2749-484F-A9BE-2D0DC669A4B3}"/>
              </a:ext>
            </a:extLst>
          </p:cNvPr>
          <p:cNvSpPr/>
          <p:nvPr/>
        </p:nvSpPr>
        <p:spPr>
          <a:xfrm>
            <a:off x="939165" y="6257516"/>
            <a:ext cx="10313670" cy="253916"/>
          </a:xfrm>
          <a:prstGeom prst="rect">
            <a:avLst/>
          </a:prstGeom>
        </p:spPr>
        <p:txBody>
          <a:bodyPr wrap="square">
            <a:spAutoFit/>
          </a:bodyPr>
          <a:lstStyle/>
          <a:p>
            <a:r>
              <a:rPr lang="ro-RO" sz="1000" dirty="0"/>
              <a:t>SCH: </a:t>
            </a:r>
            <a:r>
              <a:rPr lang="ro-RO" sz="1000" dirty="0" err="1"/>
              <a:t>subclinical</a:t>
            </a:r>
            <a:r>
              <a:rPr lang="ro-RO" sz="1000" dirty="0"/>
              <a:t> hypothyroidism; MDD: major </a:t>
            </a:r>
            <a:r>
              <a:rPr lang="ro-RO" sz="1000" dirty="0" err="1"/>
              <a:t>depressive</a:t>
            </a:r>
            <a:r>
              <a:rPr lang="ro-RO" sz="1000" dirty="0"/>
              <a:t> </a:t>
            </a:r>
            <a:r>
              <a:rPr lang="ro-RO" sz="1000" dirty="0" err="1"/>
              <a:t>disorder</a:t>
            </a:r>
            <a:r>
              <a:rPr lang="ro-RO" sz="1000" dirty="0"/>
              <a:t>; BMI: </a:t>
            </a:r>
            <a:r>
              <a:rPr lang="ro-RO" sz="1000" dirty="0" err="1"/>
              <a:t>basal</a:t>
            </a:r>
            <a:r>
              <a:rPr lang="ro-RO" sz="1000" dirty="0"/>
              <a:t> metabolic index; TSH: </a:t>
            </a:r>
            <a:r>
              <a:rPr lang="ro-RO" sz="1000" dirty="0" err="1"/>
              <a:t>thyroid</a:t>
            </a:r>
            <a:r>
              <a:rPr lang="ro-RO" sz="1000" dirty="0"/>
              <a:t> </a:t>
            </a:r>
            <a:r>
              <a:rPr lang="ro-RO" sz="1000" dirty="0" err="1"/>
              <a:t>stimulating</a:t>
            </a:r>
            <a:r>
              <a:rPr lang="ro-RO" sz="1000" dirty="0"/>
              <a:t> </a:t>
            </a:r>
            <a:r>
              <a:rPr lang="ro-RO" sz="1000" dirty="0" err="1"/>
              <a:t>hormone</a:t>
            </a:r>
            <a:r>
              <a:rPr lang="ro-RO" sz="1000" dirty="0"/>
              <a:t>; TPO-</a:t>
            </a:r>
            <a:r>
              <a:rPr lang="ro-RO" sz="1000" dirty="0" err="1"/>
              <a:t>Abs</a:t>
            </a:r>
            <a:r>
              <a:rPr lang="ro-RO" sz="1000" dirty="0"/>
              <a:t>: </a:t>
            </a:r>
            <a:r>
              <a:rPr lang="ro-RO" sz="1000" dirty="0" err="1"/>
              <a:t>thyroid</a:t>
            </a:r>
            <a:r>
              <a:rPr lang="ro-RO" sz="1000" dirty="0"/>
              <a:t> </a:t>
            </a:r>
            <a:r>
              <a:rPr lang="ro-RO" sz="1000" dirty="0" err="1"/>
              <a:t>peroxidase</a:t>
            </a:r>
            <a:r>
              <a:rPr lang="ro-RO" sz="1000" dirty="0"/>
              <a:t> </a:t>
            </a:r>
            <a:r>
              <a:rPr lang="ro-RO" sz="1000" dirty="0" err="1"/>
              <a:t>antibodies</a:t>
            </a:r>
            <a:endParaRPr lang="ro-RO" sz="2400" dirty="0"/>
          </a:p>
        </p:txBody>
      </p:sp>
      <p:sp>
        <p:nvSpPr>
          <p:cNvPr id="8" name="Rectangle 7">
            <a:extLst>
              <a:ext uri="{FF2B5EF4-FFF2-40B4-BE49-F238E27FC236}">
                <a16:creationId xmlns:a16="http://schemas.microsoft.com/office/drawing/2014/main" xmlns="" id="{DD84781A-FF3F-4FD9-A1AB-275A0791579D}"/>
              </a:ext>
            </a:extLst>
          </p:cNvPr>
          <p:cNvSpPr/>
          <p:nvPr/>
        </p:nvSpPr>
        <p:spPr>
          <a:xfrm>
            <a:off x="685421" y="6568618"/>
            <a:ext cx="8927690" cy="246221"/>
          </a:xfrm>
          <a:prstGeom prst="rect">
            <a:avLst/>
          </a:prstGeom>
        </p:spPr>
        <p:txBody>
          <a:bodyPr wrap="square">
            <a:spAutoFit/>
          </a:bodyPr>
          <a:lstStyle/>
          <a:p>
            <a:r>
              <a:rPr lang="ro-RO" sz="1000" dirty="0" err="1"/>
              <a:t>Nuguru</a:t>
            </a:r>
            <a:r>
              <a:rPr lang="ro-RO" sz="1000" dirty="0"/>
              <a:t> S P, </a:t>
            </a:r>
            <a:r>
              <a:rPr lang="ro-RO" sz="1000" dirty="0" err="1"/>
              <a:t>Rachakonda</a:t>
            </a:r>
            <a:r>
              <a:rPr lang="ro-RO" sz="1000" dirty="0"/>
              <a:t> S, </a:t>
            </a:r>
            <a:r>
              <a:rPr lang="ro-RO" sz="1000" dirty="0" err="1"/>
              <a:t>Sripathi</a:t>
            </a:r>
            <a:r>
              <a:rPr lang="ro-RO" sz="1000" dirty="0"/>
              <a:t> S, et al. (August 20, 2022) Hypothyroidism and Depression: A Narrative Review. </a:t>
            </a:r>
            <a:r>
              <a:rPr lang="ro-RO" sz="1000" dirty="0" err="1"/>
              <a:t>Cureus</a:t>
            </a:r>
            <a:r>
              <a:rPr lang="ro-RO" sz="1000" dirty="0"/>
              <a:t> 14(8): e28201.</a:t>
            </a:r>
            <a:endParaRPr lang="ro-RO" sz="2400" dirty="0"/>
          </a:p>
        </p:txBody>
      </p:sp>
      <p:cxnSp>
        <p:nvCxnSpPr>
          <p:cNvPr id="7" name="Straight Connector 6">
            <a:extLst>
              <a:ext uri="{FF2B5EF4-FFF2-40B4-BE49-F238E27FC236}">
                <a16:creationId xmlns:a16="http://schemas.microsoft.com/office/drawing/2014/main" xmlns="" id="{B7A666D9-7869-4B26-8B94-8F2CB896F9AF}"/>
              </a:ext>
            </a:extLst>
          </p:cNvPr>
          <p:cNvCxnSpPr>
            <a:cxnSpLocks/>
          </p:cNvCxnSpPr>
          <p:nvPr/>
        </p:nvCxnSpPr>
        <p:spPr>
          <a:xfrm>
            <a:off x="6165130" y="2878318"/>
            <a:ext cx="49584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2691E20-E379-4CC9-B863-B27ECFFC0603}"/>
              </a:ext>
            </a:extLst>
          </p:cNvPr>
          <p:cNvCxnSpPr>
            <a:cxnSpLocks/>
          </p:cNvCxnSpPr>
          <p:nvPr/>
        </p:nvCxnSpPr>
        <p:spPr>
          <a:xfrm>
            <a:off x="6165130" y="3662314"/>
            <a:ext cx="49584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45A941CC-B1DC-452A-B335-A2B5DF8D690D}"/>
              </a:ext>
            </a:extLst>
          </p:cNvPr>
          <p:cNvCxnSpPr>
            <a:cxnSpLocks/>
          </p:cNvCxnSpPr>
          <p:nvPr/>
        </p:nvCxnSpPr>
        <p:spPr>
          <a:xfrm>
            <a:off x="6165130" y="4418029"/>
            <a:ext cx="45060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6F079A2-6AFE-49E6-A7AE-FF76AED0CAA4}"/>
              </a:ext>
            </a:extLst>
          </p:cNvPr>
          <p:cNvCxnSpPr>
            <a:cxnSpLocks/>
          </p:cNvCxnSpPr>
          <p:nvPr/>
        </p:nvCxnSpPr>
        <p:spPr>
          <a:xfrm>
            <a:off x="6165130" y="4655271"/>
            <a:ext cx="33653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C91A8DD-41D5-497D-8BBA-7743EABD99FB}"/>
              </a:ext>
            </a:extLst>
          </p:cNvPr>
          <p:cNvCxnSpPr>
            <a:cxnSpLocks/>
          </p:cNvCxnSpPr>
          <p:nvPr/>
        </p:nvCxnSpPr>
        <p:spPr>
          <a:xfrm>
            <a:off x="6165130" y="5843048"/>
            <a:ext cx="49584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E605483B-BE1E-44DE-8CBC-072492830474}"/>
              </a:ext>
            </a:extLst>
          </p:cNvPr>
          <p:cNvCxnSpPr>
            <a:cxnSpLocks/>
          </p:cNvCxnSpPr>
          <p:nvPr/>
        </p:nvCxnSpPr>
        <p:spPr>
          <a:xfrm>
            <a:off x="6165130" y="6099143"/>
            <a:ext cx="313912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0384A0ED-A6F1-403B-8AAA-7E0C763432D4}"/>
              </a:ext>
            </a:extLst>
          </p:cNvPr>
          <p:cNvCxnSpPr>
            <a:cxnSpLocks/>
          </p:cNvCxnSpPr>
          <p:nvPr/>
        </p:nvCxnSpPr>
        <p:spPr>
          <a:xfrm>
            <a:off x="6165130" y="3101419"/>
            <a:ext cx="86726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0607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510540" y="427307"/>
            <a:ext cx="10515600" cy="837510"/>
          </a:xfrm>
        </p:spPr>
        <p:txBody>
          <a:bodyPr>
            <a:normAutofit/>
          </a:bodyPr>
          <a:lstStyle/>
          <a:p>
            <a:r>
              <a:rPr lang="ro-MD" sz="4000" b="1" dirty="0" err="1">
                <a:solidFill>
                  <a:srgbClr val="002060"/>
                </a:solidFill>
              </a:rPr>
              <a:t>Hipotiroidi</a:t>
            </a:r>
            <a:r>
              <a:rPr lang="en-US" sz="4000" b="1" dirty="0">
                <a:solidFill>
                  <a:srgbClr val="002060"/>
                </a:solidFill>
              </a:rPr>
              <a:t>a</a:t>
            </a:r>
            <a:r>
              <a:rPr lang="ro-MD" sz="4000" b="1" dirty="0">
                <a:solidFill>
                  <a:srgbClr val="002060"/>
                </a:solidFill>
              </a:rPr>
              <a:t> și depresia</a:t>
            </a:r>
            <a:endParaRPr lang="en-US" sz="4000" b="1" dirty="0">
              <a:solidFill>
                <a:srgbClr val="002060"/>
              </a:solidFill>
            </a:endParaRPr>
          </a:p>
        </p:txBody>
      </p:sp>
      <p:pic>
        <p:nvPicPr>
          <p:cNvPr id="7" name="New picture">
            <a:extLst>
              <a:ext uri="{FF2B5EF4-FFF2-40B4-BE49-F238E27FC236}">
                <a16:creationId xmlns:a16="http://schemas.microsoft.com/office/drawing/2014/main" xmlns="" id="{A4E9C423-59C6-4801-9973-9FD8A2A3B1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386" y="1631091"/>
            <a:ext cx="5925470" cy="441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
        <p:nvSpPr>
          <p:cNvPr id="8" name="Rectangle 7">
            <a:extLst>
              <a:ext uri="{FF2B5EF4-FFF2-40B4-BE49-F238E27FC236}">
                <a16:creationId xmlns:a16="http://schemas.microsoft.com/office/drawing/2014/main" xmlns="" id="{E69A3CFA-784E-49F5-AF74-BC16DC6811D5}"/>
              </a:ext>
            </a:extLst>
          </p:cNvPr>
          <p:cNvSpPr/>
          <p:nvPr/>
        </p:nvSpPr>
        <p:spPr>
          <a:xfrm>
            <a:off x="1269459" y="6396657"/>
            <a:ext cx="7063011" cy="246221"/>
          </a:xfrm>
          <a:prstGeom prst="rect">
            <a:avLst/>
          </a:prstGeom>
        </p:spPr>
        <p:txBody>
          <a:bodyPr wrap="square">
            <a:spAutoFit/>
          </a:bodyPr>
          <a:lstStyle/>
          <a:p>
            <a:r>
              <a:rPr lang="en-US" altLang="ro-RO" sz="1000" dirty="0">
                <a:solidFill>
                  <a:srgbClr val="000000"/>
                </a:solidFill>
                <a:ea typeface="Arial" panose="020B0604020202020204" pitchFamily="34" charset="0"/>
                <a:cs typeface="Helvetica" panose="020B0604020202020204" pitchFamily="34" charset="0"/>
                <a:sym typeface="Wingdings" panose="05000000000000000000" pitchFamily="2" charset="2"/>
              </a:rPr>
              <a:t>JAMA Psychiatry. 2021;78(12):1375-1383. doi:10.1001/jamapsychiatry.2021.2506</a:t>
            </a:r>
          </a:p>
        </p:txBody>
      </p:sp>
      <p:pic>
        <p:nvPicPr>
          <p:cNvPr id="11" name="New picture">
            <a:extLst>
              <a:ext uri="{FF2B5EF4-FFF2-40B4-BE49-F238E27FC236}">
                <a16:creationId xmlns:a16="http://schemas.microsoft.com/office/drawing/2014/main" xmlns="" id="{23006E8C-BA12-4152-924F-8EDB88533581}"/>
              </a:ext>
            </a:extLst>
          </p:cNvPr>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6837702" y="323586"/>
            <a:ext cx="5211837" cy="610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
        <p:nvSpPr>
          <p:cNvPr id="4" name="Rectangle: Rounded Corners 3">
            <a:extLst>
              <a:ext uri="{FF2B5EF4-FFF2-40B4-BE49-F238E27FC236}">
                <a16:creationId xmlns:a16="http://schemas.microsoft.com/office/drawing/2014/main" xmlns="" id="{8F764AEE-EE0A-4C99-95D9-0891DC11B013}"/>
              </a:ext>
            </a:extLst>
          </p:cNvPr>
          <p:cNvSpPr/>
          <p:nvPr/>
        </p:nvSpPr>
        <p:spPr>
          <a:xfrm>
            <a:off x="11283885" y="509047"/>
            <a:ext cx="675796" cy="509047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Rounded Corners 11">
            <a:extLst>
              <a:ext uri="{FF2B5EF4-FFF2-40B4-BE49-F238E27FC236}">
                <a16:creationId xmlns:a16="http://schemas.microsoft.com/office/drawing/2014/main" xmlns="" id="{80139468-1C66-4C5A-8F81-089CF1362F6E}"/>
              </a:ext>
            </a:extLst>
          </p:cNvPr>
          <p:cNvSpPr/>
          <p:nvPr/>
        </p:nvSpPr>
        <p:spPr>
          <a:xfrm>
            <a:off x="10624008" y="509301"/>
            <a:ext cx="602978" cy="509047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9526814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548640" y="365126"/>
            <a:ext cx="9077141" cy="1143634"/>
          </a:xfrm>
        </p:spPr>
        <p:txBody>
          <a:bodyPr>
            <a:noAutofit/>
          </a:bodyPr>
          <a:lstStyle/>
          <a:p>
            <a:r>
              <a:rPr lang="ro-RO" sz="3600" b="1" dirty="0">
                <a:solidFill>
                  <a:srgbClr val="002060"/>
                </a:solidFill>
              </a:rPr>
              <a:t>Rolul Levothyroxinei în managementul depresiei la pacienții cu hipotiroidie</a:t>
            </a:r>
          </a:p>
        </p:txBody>
      </p:sp>
      <p:pic>
        <p:nvPicPr>
          <p:cNvPr id="6" name="Content Placeholder 5">
            <a:extLst>
              <a:ext uri="{FF2B5EF4-FFF2-40B4-BE49-F238E27FC236}">
                <a16:creationId xmlns:a16="http://schemas.microsoft.com/office/drawing/2014/main" xmlns="" id="{5ABCAB06-D111-4E61-BCEE-44BDBAF18855}"/>
              </a:ext>
            </a:extLst>
          </p:cNvPr>
          <p:cNvPicPr>
            <a:picLocks noGrp="1" noChangeAspect="1"/>
          </p:cNvPicPr>
          <p:nvPr>
            <p:ph idx="1"/>
          </p:nvPr>
        </p:nvPicPr>
        <p:blipFill rotWithShape="1">
          <a:blip r:embed="rId3"/>
          <a:srcRect l="3188" t="28126" r="6624" b="23167"/>
          <a:stretch/>
        </p:blipFill>
        <p:spPr>
          <a:xfrm>
            <a:off x="460464" y="2026518"/>
            <a:ext cx="11271071" cy="3617198"/>
          </a:xfrm>
          <a:prstGeom prst="rect">
            <a:avLst/>
          </a:prstGeom>
        </p:spPr>
      </p:pic>
      <p:sp>
        <p:nvSpPr>
          <p:cNvPr id="5" name="Rectangle 4">
            <a:extLst>
              <a:ext uri="{FF2B5EF4-FFF2-40B4-BE49-F238E27FC236}">
                <a16:creationId xmlns:a16="http://schemas.microsoft.com/office/drawing/2014/main" xmlns="" id="{992B9293-7E65-4D0D-9D3F-EEEBA1DD631D}"/>
              </a:ext>
            </a:extLst>
          </p:cNvPr>
          <p:cNvSpPr/>
          <p:nvPr/>
        </p:nvSpPr>
        <p:spPr>
          <a:xfrm>
            <a:off x="838200" y="5643716"/>
            <a:ext cx="7684770" cy="261610"/>
          </a:xfrm>
          <a:prstGeom prst="rect">
            <a:avLst/>
          </a:prstGeom>
        </p:spPr>
        <p:txBody>
          <a:bodyPr wrap="square">
            <a:spAutoFit/>
          </a:bodyPr>
          <a:lstStyle/>
          <a:p>
            <a:r>
              <a:rPr lang="ro-RO" sz="1050" dirty="0"/>
              <a:t>LT4: </a:t>
            </a:r>
            <a:r>
              <a:rPr lang="ro-RO" sz="1050" dirty="0" err="1"/>
              <a:t>levothyroxine</a:t>
            </a:r>
            <a:r>
              <a:rPr lang="ro-RO" sz="1050" dirty="0"/>
              <a:t>; HAM-D: Hamilton Depression Rating Scale; SCH: </a:t>
            </a:r>
            <a:r>
              <a:rPr lang="ro-RO" sz="1050" dirty="0" err="1"/>
              <a:t>subclinical</a:t>
            </a:r>
            <a:r>
              <a:rPr lang="ro-RO" sz="1050" dirty="0"/>
              <a:t> hypothyroidism.</a:t>
            </a:r>
          </a:p>
        </p:txBody>
      </p:sp>
      <p:sp>
        <p:nvSpPr>
          <p:cNvPr id="11" name="Rectangle 10">
            <a:extLst>
              <a:ext uri="{FF2B5EF4-FFF2-40B4-BE49-F238E27FC236}">
                <a16:creationId xmlns:a16="http://schemas.microsoft.com/office/drawing/2014/main" xmlns="" id="{EC9CE624-2D19-40EC-91FF-BC5661E023A6}"/>
              </a:ext>
            </a:extLst>
          </p:cNvPr>
          <p:cNvSpPr/>
          <p:nvPr/>
        </p:nvSpPr>
        <p:spPr>
          <a:xfrm>
            <a:off x="838200" y="6533318"/>
            <a:ext cx="8927690" cy="246221"/>
          </a:xfrm>
          <a:prstGeom prst="rect">
            <a:avLst/>
          </a:prstGeom>
        </p:spPr>
        <p:txBody>
          <a:bodyPr wrap="square">
            <a:spAutoFit/>
          </a:bodyPr>
          <a:lstStyle/>
          <a:p>
            <a:r>
              <a:rPr lang="ro-RO" sz="1000" dirty="0" err="1"/>
              <a:t>Nuguru</a:t>
            </a:r>
            <a:r>
              <a:rPr lang="ro-RO" sz="1000" dirty="0"/>
              <a:t> S P, </a:t>
            </a:r>
            <a:r>
              <a:rPr lang="ro-RO" sz="1000" dirty="0" err="1"/>
              <a:t>Rachakonda</a:t>
            </a:r>
            <a:r>
              <a:rPr lang="ro-RO" sz="1000" dirty="0"/>
              <a:t> S, </a:t>
            </a:r>
            <a:r>
              <a:rPr lang="ro-RO" sz="1000" dirty="0" err="1"/>
              <a:t>Sripathi</a:t>
            </a:r>
            <a:r>
              <a:rPr lang="ro-RO" sz="1000" dirty="0"/>
              <a:t> S, et al. (August 20, 2022) Hypothyroidism and Depression: A Narrative Review. </a:t>
            </a:r>
            <a:r>
              <a:rPr lang="ro-RO" sz="1000" dirty="0" err="1"/>
              <a:t>Cureus</a:t>
            </a:r>
            <a:r>
              <a:rPr lang="ro-RO" sz="1000" dirty="0"/>
              <a:t> 14(8): e28201.</a:t>
            </a:r>
            <a:endParaRPr lang="ro-RO" sz="2400" dirty="0"/>
          </a:p>
        </p:txBody>
      </p:sp>
      <p:cxnSp>
        <p:nvCxnSpPr>
          <p:cNvPr id="10" name="Straight Connector 9">
            <a:extLst>
              <a:ext uri="{FF2B5EF4-FFF2-40B4-BE49-F238E27FC236}">
                <a16:creationId xmlns:a16="http://schemas.microsoft.com/office/drawing/2014/main" xmlns="" id="{643AA3E1-D3F2-4D1C-92B4-4BD89FF72064}"/>
              </a:ext>
            </a:extLst>
          </p:cNvPr>
          <p:cNvCxnSpPr>
            <a:cxnSpLocks/>
          </p:cNvCxnSpPr>
          <p:nvPr/>
        </p:nvCxnSpPr>
        <p:spPr>
          <a:xfrm>
            <a:off x="5261296" y="2999295"/>
            <a:ext cx="37601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E8757835-2E1B-467C-8383-912C0EA04BB0}"/>
              </a:ext>
            </a:extLst>
          </p:cNvPr>
          <p:cNvCxnSpPr>
            <a:cxnSpLocks/>
          </p:cNvCxnSpPr>
          <p:nvPr/>
        </p:nvCxnSpPr>
        <p:spPr>
          <a:xfrm>
            <a:off x="5261296" y="4528008"/>
            <a:ext cx="398639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34D5D8A-C2B7-4AA6-A366-6C4434CCB9E1}"/>
              </a:ext>
            </a:extLst>
          </p:cNvPr>
          <p:cNvCxnSpPr>
            <a:cxnSpLocks/>
          </p:cNvCxnSpPr>
          <p:nvPr/>
        </p:nvCxnSpPr>
        <p:spPr>
          <a:xfrm>
            <a:off x="5261296" y="5263299"/>
            <a:ext cx="536271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5873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548640" y="365126"/>
            <a:ext cx="9077141" cy="1143634"/>
          </a:xfrm>
        </p:spPr>
        <p:txBody>
          <a:bodyPr>
            <a:noAutofit/>
          </a:bodyPr>
          <a:lstStyle/>
          <a:p>
            <a:r>
              <a:rPr lang="ro-RO" sz="3600" b="1" dirty="0">
                <a:solidFill>
                  <a:srgbClr val="002060"/>
                </a:solidFill>
              </a:rPr>
              <a:t>Rolul Levothyroxinei în managementul depresiei la pacienții cu hipotiroidie</a:t>
            </a:r>
          </a:p>
        </p:txBody>
      </p:sp>
      <p:sp>
        <p:nvSpPr>
          <p:cNvPr id="11" name="Rectangle 10">
            <a:extLst>
              <a:ext uri="{FF2B5EF4-FFF2-40B4-BE49-F238E27FC236}">
                <a16:creationId xmlns:a16="http://schemas.microsoft.com/office/drawing/2014/main" xmlns="" id="{EC9CE624-2D19-40EC-91FF-BC5661E023A6}"/>
              </a:ext>
            </a:extLst>
          </p:cNvPr>
          <p:cNvSpPr/>
          <p:nvPr/>
        </p:nvSpPr>
        <p:spPr>
          <a:xfrm>
            <a:off x="548640" y="6288647"/>
            <a:ext cx="7313315" cy="553998"/>
          </a:xfrm>
          <a:prstGeom prst="rect">
            <a:avLst/>
          </a:prstGeom>
        </p:spPr>
        <p:txBody>
          <a:bodyPr wrap="square">
            <a:spAutoFit/>
          </a:bodyPr>
          <a:lstStyle/>
          <a:p>
            <a:r>
              <a:rPr lang="ro-RO" sz="1000" dirty="0" err="1"/>
              <a:t>Nuguru</a:t>
            </a:r>
            <a:r>
              <a:rPr lang="ro-RO" sz="1000" dirty="0"/>
              <a:t> S P, </a:t>
            </a:r>
            <a:r>
              <a:rPr lang="ro-RO" sz="1000" dirty="0" err="1"/>
              <a:t>Rachakonda</a:t>
            </a:r>
            <a:r>
              <a:rPr lang="ro-RO" sz="1000" dirty="0"/>
              <a:t> S, </a:t>
            </a:r>
            <a:r>
              <a:rPr lang="ro-RO" sz="1000" dirty="0" err="1"/>
              <a:t>Sripathi</a:t>
            </a:r>
            <a:r>
              <a:rPr lang="ro-RO" sz="1000" dirty="0"/>
              <a:t> S, et al. (August 20, 2022) Hypothyroidism and Depression: A Narrative Review. </a:t>
            </a:r>
            <a:r>
              <a:rPr lang="ro-RO" sz="1000" dirty="0" err="1"/>
              <a:t>Cureus</a:t>
            </a:r>
            <a:r>
              <a:rPr lang="ro-RO" sz="1000" dirty="0"/>
              <a:t> 14(8): e28201.</a:t>
            </a:r>
          </a:p>
          <a:p>
            <a:r>
              <a:rPr lang="en-US" sz="1000" dirty="0"/>
              <a:t>Gautam S, Jain A, Gautam M, </a:t>
            </a:r>
            <a:r>
              <a:rPr lang="en-US" sz="1000" dirty="0" err="1"/>
              <a:t>Vahia</a:t>
            </a:r>
            <a:r>
              <a:rPr lang="en-US" sz="1000" dirty="0"/>
              <a:t> VN, Grover S. Clinical Practice Guidelines for the management of Depression. Indian J Psychiatry. 2017 Jan;59(Suppl 1):S34-S50. </a:t>
            </a:r>
            <a:endParaRPr lang="ro-RO" sz="1000" dirty="0"/>
          </a:p>
        </p:txBody>
      </p:sp>
      <p:sp>
        <p:nvSpPr>
          <p:cNvPr id="4" name="Content Placeholder 3">
            <a:extLst>
              <a:ext uri="{FF2B5EF4-FFF2-40B4-BE49-F238E27FC236}">
                <a16:creationId xmlns:a16="http://schemas.microsoft.com/office/drawing/2014/main" xmlns="" id="{8A97B949-F7FD-4716-996A-5EC572367540}"/>
              </a:ext>
            </a:extLst>
          </p:cNvPr>
          <p:cNvSpPr>
            <a:spLocks noGrp="1"/>
          </p:cNvSpPr>
          <p:nvPr>
            <p:ph idx="1"/>
          </p:nvPr>
        </p:nvSpPr>
        <p:spPr>
          <a:xfrm>
            <a:off x="548640" y="1821942"/>
            <a:ext cx="5854831" cy="4032103"/>
          </a:xfrm>
        </p:spPr>
        <p:txBody>
          <a:bodyPr>
            <a:normAutofit/>
          </a:bodyPr>
          <a:lstStyle/>
          <a:p>
            <a:pPr>
              <a:spcBef>
                <a:spcPts val="600"/>
              </a:spcBef>
              <a:spcAft>
                <a:spcPts val="600"/>
              </a:spcAft>
            </a:pPr>
            <a:r>
              <a:rPr lang="ro-RO" sz="2000" b="1" dirty="0">
                <a:solidFill>
                  <a:srgbClr val="C00000"/>
                </a:solidFill>
              </a:rPr>
              <a:t>Levothyroxina</a:t>
            </a:r>
            <a:r>
              <a:rPr lang="ro-RO" sz="2000" b="1" dirty="0">
                <a:solidFill>
                  <a:srgbClr val="002060"/>
                </a:solidFill>
              </a:rPr>
              <a:t> – terapie de substituție hormonală în hipotiroidiei</a:t>
            </a:r>
            <a:r>
              <a:rPr lang="ro-RO" sz="2000" dirty="0">
                <a:solidFill>
                  <a:srgbClr val="002060"/>
                </a:solidFill>
              </a:rPr>
              <a:t>.</a:t>
            </a:r>
          </a:p>
          <a:p>
            <a:pPr>
              <a:spcBef>
                <a:spcPts val="600"/>
              </a:spcBef>
              <a:spcAft>
                <a:spcPts val="600"/>
              </a:spcAft>
            </a:pPr>
            <a:endParaRPr lang="ro-RO" sz="2000" dirty="0">
              <a:solidFill>
                <a:srgbClr val="002060"/>
              </a:solidFill>
            </a:endParaRPr>
          </a:p>
          <a:p>
            <a:pPr>
              <a:spcBef>
                <a:spcPts val="600"/>
              </a:spcBef>
              <a:spcAft>
                <a:spcPts val="600"/>
              </a:spcAft>
            </a:pPr>
            <a:r>
              <a:rPr lang="ro-RO" sz="2000" b="1" dirty="0">
                <a:solidFill>
                  <a:srgbClr val="002060"/>
                </a:solidFill>
              </a:rPr>
              <a:t>Levothyroxina potențează acțiunea preparatelor antidepresante</a:t>
            </a:r>
            <a:r>
              <a:rPr lang="ro-RO" sz="2000" dirty="0">
                <a:solidFill>
                  <a:srgbClr val="002060"/>
                </a:solidFill>
              </a:rPr>
              <a:t>, intensificând efectele acestora în tratarea și ameliorarea simptomelor depresiei.</a:t>
            </a:r>
          </a:p>
          <a:p>
            <a:pPr>
              <a:spcBef>
                <a:spcPts val="600"/>
              </a:spcBef>
              <a:spcAft>
                <a:spcPts val="600"/>
              </a:spcAft>
            </a:pPr>
            <a:r>
              <a:rPr lang="ro-RO" sz="2000" b="1" dirty="0">
                <a:solidFill>
                  <a:srgbClr val="002060"/>
                </a:solidFill>
              </a:rPr>
              <a:t>Suplimentare cu hormoni tiroidieni </a:t>
            </a:r>
            <a:r>
              <a:rPr lang="ro-RO" sz="2000" dirty="0">
                <a:solidFill>
                  <a:srgbClr val="002060"/>
                </a:solidFill>
              </a:rPr>
              <a:t>poate crește eficacitatea tratamentului antidepresant. </a:t>
            </a:r>
          </a:p>
          <a:p>
            <a:pPr>
              <a:spcBef>
                <a:spcPts val="600"/>
              </a:spcBef>
              <a:spcAft>
                <a:spcPts val="600"/>
              </a:spcAft>
            </a:pPr>
            <a:r>
              <a:rPr lang="ro-RO" sz="2000" dirty="0">
                <a:solidFill>
                  <a:srgbClr val="002060"/>
                </a:solidFill>
              </a:rPr>
              <a:t>Levothyroxina poate fi utilizată ca </a:t>
            </a:r>
            <a:r>
              <a:rPr lang="ro-RO" sz="2000" b="1" dirty="0">
                <a:solidFill>
                  <a:srgbClr val="002060"/>
                </a:solidFill>
              </a:rPr>
              <a:t>terapie adjuvantă în tratamentul depresiei majore rezistente la tratament </a:t>
            </a:r>
            <a:r>
              <a:rPr lang="ro-RO" sz="2000" dirty="0">
                <a:solidFill>
                  <a:srgbClr val="002060"/>
                </a:solidFill>
              </a:rPr>
              <a:t>la pacienții fără disfuncție tiroidiană.</a:t>
            </a:r>
          </a:p>
        </p:txBody>
      </p:sp>
      <p:pic>
        <p:nvPicPr>
          <p:cNvPr id="1026" name="Picture 2" descr="An external file that holds a picture, illustration, etc.&#10;Object name is IJPsy-59-34-g017.jpg">
            <a:extLst>
              <a:ext uri="{FF2B5EF4-FFF2-40B4-BE49-F238E27FC236}">
                <a16:creationId xmlns:a16="http://schemas.microsoft.com/office/drawing/2014/main" xmlns="" id="{A1CDC596-FC70-44D6-9EEE-D99838490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958" y="2647887"/>
            <a:ext cx="4409416" cy="41275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CBEC8890-E750-48DB-88DE-240FF317452B}"/>
              </a:ext>
            </a:extLst>
          </p:cNvPr>
          <p:cNvPicPr>
            <a:picLocks noChangeAspect="1"/>
          </p:cNvPicPr>
          <p:nvPr/>
        </p:nvPicPr>
        <p:blipFill rotWithShape="1">
          <a:blip r:embed="rId3"/>
          <a:srcRect l="12371" t="37938" r="44794" b="42131"/>
          <a:stretch/>
        </p:blipFill>
        <p:spPr>
          <a:xfrm>
            <a:off x="7285861" y="1508760"/>
            <a:ext cx="3807794" cy="996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4"/>
          <a:stretch>
            <a:fillRect/>
          </a:stretch>
        </p:blipFill>
        <p:spPr>
          <a:xfrm>
            <a:off x="10173033" y="217860"/>
            <a:ext cx="1876506" cy="1563755"/>
          </a:xfrm>
          <a:prstGeom prst="rect">
            <a:avLst/>
          </a:prstGeom>
        </p:spPr>
      </p:pic>
      <p:sp>
        <p:nvSpPr>
          <p:cNvPr id="5" name="Oval 4">
            <a:extLst>
              <a:ext uri="{FF2B5EF4-FFF2-40B4-BE49-F238E27FC236}">
                <a16:creationId xmlns:a16="http://schemas.microsoft.com/office/drawing/2014/main" xmlns="" id="{8393456E-6377-4208-8E29-A888180B13E1}"/>
              </a:ext>
            </a:extLst>
          </p:cNvPr>
          <p:cNvSpPr/>
          <p:nvPr/>
        </p:nvSpPr>
        <p:spPr>
          <a:xfrm>
            <a:off x="7088958" y="4326903"/>
            <a:ext cx="1027523" cy="4713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335493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anim calcmode="lin" valueType="num">
                                      <p:cBhvr>
                                        <p:cTn id="2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488576" y="338232"/>
            <a:ext cx="10515600" cy="837510"/>
          </a:xfrm>
        </p:spPr>
        <p:txBody>
          <a:bodyPr/>
          <a:lstStyle/>
          <a:p>
            <a:r>
              <a:rPr lang="ro-RO" b="1" dirty="0">
                <a:solidFill>
                  <a:srgbClr val="002060"/>
                </a:solidFill>
              </a:rPr>
              <a:t>Asocierea dintre antiTPO pozitiv și depresia</a:t>
            </a:r>
            <a:endParaRPr lang="en-US" b="1" dirty="0">
              <a:solidFill>
                <a:srgbClr val="002060"/>
              </a:solidFill>
            </a:endParaRPr>
          </a:p>
        </p:txBody>
      </p:sp>
      <p:sp>
        <p:nvSpPr>
          <p:cNvPr id="4" name="Rectangle 3">
            <a:extLst>
              <a:ext uri="{FF2B5EF4-FFF2-40B4-BE49-F238E27FC236}">
                <a16:creationId xmlns:a16="http://schemas.microsoft.com/office/drawing/2014/main" xmlns="" id="{4B5E94AB-0D71-4C62-BBB5-6723161B751D}"/>
              </a:ext>
            </a:extLst>
          </p:cNvPr>
          <p:cNvSpPr/>
          <p:nvPr/>
        </p:nvSpPr>
        <p:spPr>
          <a:xfrm>
            <a:off x="1269459" y="6396657"/>
            <a:ext cx="7063011" cy="246221"/>
          </a:xfrm>
          <a:prstGeom prst="rect">
            <a:avLst/>
          </a:prstGeom>
        </p:spPr>
        <p:txBody>
          <a:bodyPr wrap="square">
            <a:spAutoFit/>
          </a:bodyPr>
          <a:lstStyle/>
          <a:p>
            <a:r>
              <a:rPr lang="en-US" altLang="ro-RO" sz="1000" dirty="0">
                <a:solidFill>
                  <a:srgbClr val="000000"/>
                </a:solidFill>
                <a:ea typeface="Arial" panose="020B0604020202020204" pitchFamily="34" charset="0"/>
                <a:cs typeface="Helvetica" panose="020B0604020202020204" pitchFamily="34" charset="0"/>
                <a:sym typeface="Wingdings" panose="05000000000000000000" pitchFamily="2" charset="2"/>
              </a:rPr>
              <a:t>JAMA Psychiatry. 2021;78(12):1375-1383. doi:10.1001/jamapsychiatry.2021.2506</a:t>
            </a:r>
          </a:p>
        </p:txBody>
      </p:sp>
      <p:pic>
        <p:nvPicPr>
          <p:cNvPr id="11" name="New picture">
            <a:extLst>
              <a:ext uri="{FF2B5EF4-FFF2-40B4-BE49-F238E27FC236}">
                <a16:creationId xmlns:a16="http://schemas.microsoft.com/office/drawing/2014/main" xmlns="" id="{69A280AF-927B-4607-AD25-7A550992B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948" y="2143613"/>
            <a:ext cx="7840855" cy="328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extLst>
      <p:ext uri="{BB962C8B-B14F-4D97-AF65-F5344CB8AC3E}">
        <p14:creationId xmlns:p14="http://schemas.microsoft.com/office/powerpoint/2010/main" val="35444301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199" y="217861"/>
            <a:ext cx="9044107" cy="1118570"/>
          </a:xfrm>
        </p:spPr>
        <p:txBody>
          <a:bodyPr>
            <a:noAutofit/>
          </a:bodyPr>
          <a:lstStyle/>
          <a:p>
            <a:r>
              <a:rPr lang="ro-MD" sz="4000" b="1" dirty="0">
                <a:solidFill>
                  <a:srgbClr val="002060"/>
                </a:solidFill>
              </a:rPr>
              <a:t>Potențialele mecanisme patologice asociate cu depresia și tiroidita autoimună</a:t>
            </a:r>
            <a:endParaRPr lang="en-US" sz="4000" b="1" dirty="0">
              <a:solidFill>
                <a:srgbClr val="002060"/>
              </a:solidFill>
            </a:endParaRPr>
          </a:p>
        </p:txBody>
      </p:sp>
      <p:pic>
        <p:nvPicPr>
          <p:cNvPr id="4" name="Content Placeholder 3">
            <a:extLst>
              <a:ext uri="{FF2B5EF4-FFF2-40B4-BE49-F238E27FC236}">
                <a16:creationId xmlns:a16="http://schemas.microsoft.com/office/drawing/2014/main" xmlns="" id="{65FAA0B0-C771-484D-8802-4A5BAC4DCAE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13886" y="1476830"/>
            <a:ext cx="7539196" cy="4810558"/>
          </a:xfrm>
        </p:spPr>
      </p:pic>
      <p:sp>
        <p:nvSpPr>
          <p:cNvPr id="5" name="Rectangle 4">
            <a:extLst>
              <a:ext uri="{FF2B5EF4-FFF2-40B4-BE49-F238E27FC236}">
                <a16:creationId xmlns:a16="http://schemas.microsoft.com/office/drawing/2014/main" xmlns="" id="{E249BDC9-9A1A-4F6E-A267-9A06CBD00897}"/>
              </a:ext>
            </a:extLst>
          </p:cNvPr>
          <p:cNvSpPr/>
          <p:nvPr/>
        </p:nvSpPr>
        <p:spPr>
          <a:xfrm>
            <a:off x="838199" y="6414581"/>
            <a:ext cx="9622048" cy="400110"/>
          </a:xfrm>
          <a:prstGeom prst="rect">
            <a:avLst/>
          </a:prstGeom>
        </p:spPr>
        <p:txBody>
          <a:bodyPr wrap="square">
            <a:spAutoFit/>
          </a:bodyPr>
          <a:lstStyle/>
          <a:p>
            <a:r>
              <a:rPr lang="ro-RO" sz="1000" dirty="0" err="1">
                <a:solidFill>
                  <a:srgbClr val="222222"/>
                </a:solidFill>
              </a:rPr>
              <a:t>Kotkowska</a:t>
            </a:r>
            <a:r>
              <a:rPr lang="ro-RO" sz="1000" dirty="0">
                <a:solidFill>
                  <a:srgbClr val="222222"/>
                </a:solidFill>
              </a:rPr>
              <a:t> Z, </a:t>
            </a:r>
            <a:r>
              <a:rPr lang="ro-RO" sz="1000" dirty="0" err="1">
                <a:solidFill>
                  <a:srgbClr val="222222"/>
                </a:solidFill>
              </a:rPr>
              <a:t>Strzelecki</a:t>
            </a:r>
            <a:r>
              <a:rPr lang="ro-RO" sz="1000" dirty="0">
                <a:solidFill>
                  <a:srgbClr val="222222"/>
                </a:solidFill>
              </a:rPr>
              <a:t> D. Depression and </a:t>
            </a:r>
            <a:r>
              <a:rPr lang="ro-RO" sz="1000" dirty="0" err="1">
                <a:solidFill>
                  <a:srgbClr val="222222"/>
                </a:solidFill>
              </a:rPr>
              <a:t>Autoimmune</a:t>
            </a:r>
            <a:r>
              <a:rPr lang="ro-RO" sz="1000" dirty="0">
                <a:solidFill>
                  <a:srgbClr val="222222"/>
                </a:solidFill>
              </a:rPr>
              <a:t> Hypothyroidism—</a:t>
            </a:r>
            <a:r>
              <a:rPr lang="ro-RO" sz="1000" dirty="0" err="1">
                <a:solidFill>
                  <a:srgbClr val="222222"/>
                </a:solidFill>
              </a:rPr>
              <a:t>Their</a:t>
            </a:r>
            <a:r>
              <a:rPr lang="ro-RO" sz="1000" dirty="0">
                <a:solidFill>
                  <a:srgbClr val="222222"/>
                </a:solidFill>
              </a:rPr>
              <a:t> </a:t>
            </a:r>
            <a:r>
              <a:rPr lang="ro-RO" sz="1000" dirty="0" err="1">
                <a:solidFill>
                  <a:srgbClr val="222222"/>
                </a:solidFill>
              </a:rPr>
              <a:t>Relationship</a:t>
            </a:r>
            <a:r>
              <a:rPr lang="ro-RO" sz="1000" dirty="0">
                <a:solidFill>
                  <a:srgbClr val="222222"/>
                </a:solidFill>
              </a:rPr>
              <a:t> and </a:t>
            </a:r>
            <a:r>
              <a:rPr lang="ro-RO" sz="1000" dirty="0" err="1">
                <a:solidFill>
                  <a:srgbClr val="222222"/>
                </a:solidFill>
              </a:rPr>
              <a:t>the</a:t>
            </a:r>
            <a:r>
              <a:rPr lang="ro-RO" sz="1000" dirty="0">
                <a:solidFill>
                  <a:srgbClr val="222222"/>
                </a:solidFill>
              </a:rPr>
              <a:t> </a:t>
            </a:r>
            <a:r>
              <a:rPr lang="ro-RO" sz="1000" dirty="0" err="1">
                <a:solidFill>
                  <a:srgbClr val="222222"/>
                </a:solidFill>
              </a:rPr>
              <a:t>Effects</a:t>
            </a:r>
            <a:r>
              <a:rPr lang="ro-RO" sz="1000" dirty="0">
                <a:solidFill>
                  <a:srgbClr val="222222"/>
                </a:solidFill>
              </a:rPr>
              <a:t> of </a:t>
            </a:r>
            <a:r>
              <a:rPr lang="ro-RO" sz="1000" dirty="0" err="1">
                <a:solidFill>
                  <a:srgbClr val="222222"/>
                </a:solidFill>
              </a:rPr>
              <a:t>Treating</a:t>
            </a:r>
            <a:r>
              <a:rPr lang="ro-RO" sz="1000" dirty="0">
                <a:solidFill>
                  <a:srgbClr val="222222"/>
                </a:solidFill>
              </a:rPr>
              <a:t> </a:t>
            </a:r>
            <a:r>
              <a:rPr lang="ro-RO" sz="1000" dirty="0" err="1">
                <a:solidFill>
                  <a:srgbClr val="222222"/>
                </a:solidFill>
              </a:rPr>
              <a:t>Psychiatric</a:t>
            </a:r>
            <a:r>
              <a:rPr lang="ro-RO" sz="1000" dirty="0">
                <a:solidFill>
                  <a:srgbClr val="222222"/>
                </a:solidFill>
              </a:rPr>
              <a:t> and </a:t>
            </a:r>
            <a:r>
              <a:rPr lang="ro-RO" sz="1000" dirty="0" err="1">
                <a:solidFill>
                  <a:srgbClr val="222222"/>
                </a:solidFill>
              </a:rPr>
              <a:t>Thyroid</a:t>
            </a:r>
            <a:r>
              <a:rPr lang="ro-RO" sz="1000" dirty="0">
                <a:solidFill>
                  <a:srgbClr val="222222"/>
                </a:solidFill>
              </a:rPr>
              <a:t> </a:t>
            </a:r>
            <a:r>
              <a:rPr lang="ro-RO" sz="1000" dirty="0" err="1">
                <a:solidFill>
                  <a:srgbClr val="222222"/>
                </a:solidFill>
              </a:rPr>
              <a:t>Disorders</a:t>
            </a:r>
            <a:r>
              <a:rPr lang="ro-RO" sz="1000" dirty="0">
                <a:solidFill>
                  <a:srgbClr val="222222"/>
                </a:solidFill>
              </a:rPr>
              <a:t> on </a:t>
            </a:r>
            <a:r>
              <a:rPr lang="ro-RO" sz="1000" dirty="0" err="1">
                <a:solidFill>
                  <a:srgbClr val="222222"/>
                </a:solidFill>
              </a:rPr>
              <a:t>Changes</a:t>
            </a:r>
            <a:r>
              <a:rPr lang="ro-RO" sz="1000" dirty="0">
                <a:solidFill>
                  <a:srgbClr val="222222"/>
                </a:solidFill>
              </a:rPr>
              <a:t> in </a:t>
            </a:r>
            <a:r>
              <a:rPr lang="ro-RO" sz="1000" dirty="0" err="1">
                <a:solidFill>
                  <a:srgbClr val="222222"/>
                </a:solidFill>
              </a:rPr>
              <a:t>Clinical</a:t>
            </a:r>
            <a:r>
              <a:rPr lang="ro-RO" sz="1000" dirty="0">
                <a:solidFill>
                  <a:srgbClr val="222222"/>
                </a:solidFill>
              </a:rPr>
              <a:t> and </a:t>
            </a:r>
            <a:r>
              <a:rPr lang="ro-RO" sz="1000" dirty="0" err="1">
                <a:solidFill>
                  <a:srgbClr val="222222"/>
                </a:solidFill>
              </a:rPr>
              <a:t>Biochemical</a:t>
            </a:r>
            <a:r>
              <a:rPr lang="ro-RO" sz="1000" dirty="0">
                <a:solidFill>
                  <a:srgbClr val="222222"/>
                </a:solidFill>
              </a:rPr>
              <a:t> </a:t>
            </a:r>
            <a:r>
              <a:rPr lang="ro-RO" sz="1000" dirty="0" err="1">
                <a:solidFill>
                  <a:srgbClr val="222222"/>
                </a:solidFill>
              </a:rPr>
              <a:t>Parameters</a:t>
            </a:r>
            <a:r>
              <a:rPr lang="ro-RO" sz="1000" dirty="0">
                <a:solidFill>
                  <a:srgbClr val="222222"/>
                </a:solidFill>
              </a:rPr>
              <a:t> </a:t>
            </a:r>
            <a:r>
              <a:rPr lang="ro-RO" sz="1000" dirty="0" err="1">
                <a:solidFill>
                  <a:srgbClr val="222222"/>
                </a:solidFill>
              </a:rPr>
              <a:t>Including</a:t>
            </a:r>
            <a:r>
              <a:rPr lang="ro-RO" sz="1000" dirty="0">
                <a:solidFill>
                  <a:srgbClr val="222222"/>
                </a:solidFill>
              </a:rPr>
              <a:t> BDNF and </a:t>
            </a:r>
            <a:r>
              <a:rPr lang="ro-RO" sz="1000" dirty="0" err="1">
                <a:solidFill>
                  <a:srgbClr val="222222"/>
                </a:solidFill>
              </a:rPr>
              <a:t>Other</a:t>
            </a:r>
            <a:r>
              <a:rPr lang="ro-RO" sz="1000" dirty="0">
                <a:solidFill>
                  <a:srgbClr val="222222"/>
                </a:solidFill>
              </a:rPr>
              <a:t> </a:t>
            </a:r>
            <a:r>
              <a:rPr lang="ro-RO" sz="1000" dirty="0" err="1">
                <a:solidFill>
                  <a:srgbClr val="222222"/>
                </a:solidFill>
              </a:rPr>
              <a:t>Cytokines</a:t>
            </a:r>
            <a:r>
              <a:rPr lang="ro-RO" sz="1000" dirty="0">
                <a:solidFill>
                  <a:srgbClr val="222222"/>
                </a:solidFill>
              </a:rPr>
              <a:t>—A </a:t>
            </a:r>
            <a:r>
              <a:rPr lang="ro-RO" sz="1000" dirty="0" err="1">
                <a:solidFill>
                  <a:srgbClr val="222222"/>
                </a:solidFill>
              </a:rPr>
              <a:t>Systematic</a:t>
            </a:r>
            <a:r>
              <a:rPr lang="ro-RO" sz="1000" dirty="0">
                <a:solidFill>
                  <a:srgbClr val="222222"/>
                </a:solidFill>
              </a:rPr>
              <a:t> Review. </a:t>
            </a:r>
            <a:r>
              <a:rPr lang="ro-RO" sz="1000" i="1" dirty="0" err="1">
                <a:solidFill>
                  <a:srgbClr val="222222"/>
                </a:solidFill>
              </a:rPr>
              <a:t>Pharmaceuticals</a:t>
            </a:r>
            <a:r>
              <a:rPr lang="ro-RO" sz="1000" dirty="0">
                <a:solidFill>
                  <a:srgbClr val="222222"/>
                </a:solidFill>
              </a:rPr>
              <a:t>. 2022; 15(4):391.</a:t>
            </a:r>
            <a:endParaRPr lang="ro-RO" sz="1000" dirty="0"/>
          </a:p>
        </p:txBody>
      </p:sp>
    </p:spTree>
    <p:extLst>
      <p:ext uri="{BB962C8B-B14F-4D97-AF65-F5344CB8AC3E}">
        <p14:creationId xmlns:p14="http://schemas.microsoft.com/office/powerpoint/2010/main" val="34458755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lstStyle/>
          <a:p>
            <a:r>
              <a:rPr lang="ro-RO" b="1" dirty="0">
                <a:solidFill>
                  <a:srgbClr val="002060"/>
                </a:solidFill>
              </a:rPr>
              <a:t>Hipertiroidia și depresia</a:t>
            </a:r>
            <a:endParaRPr lang="en-US" b="1" dirty="0">
              <a:solidFill>
                <a:srgbClr val="002060"/>
              </a:solidFill>
            </a:endParaRPr>
          </a:p>
        </p:txBody>
      </p:sp>
      <p:pic>
        <p:nvPicPr>
          <p:cNvPr id="6" name="Picture 5">
            <a:extLst>
              <a:ext uri="{FF2B5EF4-FFF2-40B4-BE49-F238E27FC236}">
                <a16:creationId xmlns:a16="http://schemas.microsoft.com/office/drawing/2014/main" xmlns="" id="{9BA9406B-A7DE-4A50-9486-FA49A082479A}"/>
              </a:ext>
            </a:extLst>
          </p:cNvPr>
          <p:cNvPicPr>
            <a:picLocks noChangeAspect="1"/>
          </p:cNvPicPr>
          <p:nvPr/>
        </p:nvPicPr>
        <p:blipFill rotWithShape="1">
          <a:blip r:embed="rId4"/>
          <a:srcRect l="21103" t="32026" r="26324" b="9673"/>
          <a:stretch/>
        </p:blipFill>
        <p:spPr>
          <a:xfrm>
            <a:off x="2337809" y="1475141"/>
            <a:ext cx="7516382" cy="46885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169227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lstStyle/>
          <a:p>
            <a:r>
              <a:rPr lang="ro-RO" b="1" dirty="0">
                <a:solidFill>
                  <a:srgbClr val="002060"/>
                </a:solidFill>
              </a:rPr>
              <a:t>Hipertiroidia și depresia</a:t>
            </a:r>
            <a:endParaRPr lang="en-US" b="1" dirty="0">
              <a:solidFill>
                <a:srgbClr val="002060"/>
              </a:solidFill>
            </a:endParaRPr>
          </a:p>
        </p:txBody>
      </p:sp>
      <p:pic>
        <p:nvPicPr>
          <p:cNvPr id="6" name="Picture 5">
            <a:extLst>
              <a:ext uri="{FF2B5EF4-FFF2-40B4-BE49-F238E27FC236}">
                <a16:creationId xmlns:a16="http://schemas.microsoft.com/office/drawing/2014/main" xmlns="" id="{3047FAA1-86D4-487B-859F-A8B2285C0925}"/>
              </a:ext>
            </a:extLst>
          </p:cNvPr>
          <p:cNvPicPr>
            <a:picLocks noChangeAspect="1"/>
          </p:cNvPicPr>
          <p:nvPr/>
        </p:nvPicPr>
        <p:blipFill rotWithShape="1">
          <a:blip r:embed="rId4"/>
          <a:srcRect l="21838" t="30196" r="26397" b="11896"/>
          <a:stretch/>
        </p:blipFill>
        <p:spPr>
          <a:xfrm>
            <a:off x="838200" y="1349902"/>
            <a:ext cx="7866529" cy="4950104"/>
          </a:xfrm>
          <a:prstGeom prst="rect">
            <a:avLst/>
          </a:prstGeom>
        </p:spPr>
      </p:pic>
      <p:sp>
        <p:nvSpPr>
          <p:cNvPr id="3" name="Rectangle: Rounded Corners 2">
            <a:extLst>
              <a:ext uri="{FF2B5EF4-FFF2-40B4-BE49-F238E27FC236}">
                <a16:creationId xmlns:a16="http://schemas.microsoft.com/office/drawing/2014/main" xmlns="" id="{80F872BC-5DAB-4626-A58F-FA5E8F39D5AA}"/>
              </a:ext>
            </a:extLst>
          </p:cNvPr>
          <p:cNvSpPr/>
          <p:nvPr/>
        </p:nvSpPr>
        <p:spPr>
          <a:xfrm>
            <a:off x="6167120" y="1584960"/>
            <a:ext cx="985520" cy="40944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Rounded Corners 6">
            <a:extLst>
              <a:ext uri="{FF2B5EF4-FFF2-40B4-BE49-F238E27FC236}">
                <a16:creationId xmlns:a16="http://schemas.microsoft.com/office/drawing/2014/main" xmlns="" id="{D82E4BA3-6E06-4739-860B-9B6054CFF29A}"/>
              </a:ext>
            </a:extLst>
          </p:cNvPr>
          <p:cNvSpPr/>
          <p:nvPr/>
        </p:nvSpPr>
        <p:spPr>
          <a:xfrm>
            <a:off x="7435924" y="1584960"/>
            <a:ext cx="985520" cy="40944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xmlns="" id="{5CE7EB2C-36A2-4593-AD97-E68D782D67F6}"/>
              </a:ext>
            </a:extLst>
          </p:cNvPr>
          <p:cNvSpPr/>
          <p:nvPr/>
        </p:nvSpPr>
        <p:spPr>
          <a:xfrm>
            <a:off x="838200" y="6533318"/>
            <a:ext cx="8927690" cy="246221"/>
          </a:xfrm>
          <a:prstGeom prst="rect">
            <a:avLst/>
          </a:prstGeom>
        </p:spPr>
        <p:txBody>
          <a:bodyPr wrap="square">
            <a:spAutoFit/>
          </a:bodyPr>
          <a:lstStyle/>
          <a:p>
            <a:r>
              <a:rPr lang="ro-RO" sz="1000" dirty="0"/>
              <a:t>Bode, H., </a:t>
            </a:r>
            <a:r>
              <a:rPr lang="ro-RO" sz="1000" dirty="0" err="1"/>
              <a:t>Ivens</a:t>
            </a:r>
            <a:r>
              <a:rPr lang="ro-RO" sz="1000" dirty="0"/>
              <a:t>, B., </a:t>
            </a:r>
            <a:r>
              <a:rPr lang="ro-RO" sz="1000" dirty="0" err="1"/>
              <a:t>Bschor</a:t>
            </a:r>
            <a:r>
              <a:rPr lang="ro-RO" sz="1000" dirty="0"/>
              <a:t>, T. </a:t>
            </a:r>
            <a:r>
              <a:rPr lang="ro-RO" sz="1000" i="1" dirty="0"/>
              <a:t>et al.</a:t>
            </a:r>
            <a:r>
              <a:rPr lang="ro-RO" sz="1000" dirty="0"/>
              <a:t> </a:t>
            </a:r>
            <a:r>
              <a:rPr lang="ro-RO" sz="1000" dirty="0" err="1"/>
              <a:t>Hyperthyroidism</a:t>
            </a:r>
            <a:r>
              <a:rPr lang="ro-RO" sz="1000" dirty="0"/>
              <a:t> and </a:t>
            </a:r>
            <a:r>
              <a:rPr lang="ro-RO" sz="1000" dirty="0" err="1"/>
              <a:t>clinical</a:t>
            </a:r>
            <a:r>
              <a:rPr lang="ro-RO" sz="1000" dirty="0"/>
              <a:t> </a:t>
            </a:r>
            <a:r>
              <a:rPr lang="ro-RO" sz="1000" dirty="0" err="1"/>
              <a:t>depression</a:t>
            </a:r>
            <a:r>
              <a:rPr lang="ro-RO" sz="1000" dirty="0"/>
              <a:t>: a </a:t>
            </a:r>
            <a:r>
              <a:rPr lang="ro-RO" sz="1000" dirty="0" err="1"/>
              <a:t>systematic</a:t>
            </a:r>
            <a:r>
              <a:rPr lang="ro-RO" sz="1000" dirty="0"/>
              <a:t> </a:t>
            </a:r>
            <a:r>
              <a:rPr lang="ro-RO" sz="1000" dirty="0" err="1"/>
              <a:t>review</a:t>
            </a:r>
            <a:r>
              <a:rPr lang="ro-RO" sz="1000" dirty="0"/>
              <a:t> and meta-</a:t>
            </a:r>
            <a:r>
              <a:rPr lang="ro-RO" sz="1000" dirty="0" err="1"/>
              <a:t>analysis</a:t>
            </a:r>
            <a:r>
              <a:rPr lang="ro-RO" sz="1000" dirty="0"/>
              <a:t>. </a:t>
            </a:r>
            <a:r>
              <a:rPr lang="ro-RO" sz="1000" i="1" dirty="0" err="1"/>
              <a:t>Transl</a:t>
            </a:r>
            <a:r>
              <a:rPr lang="ro-RO" sz="1000" i="1" dirty="0"/>
              <a:t> </a:t>
            </a:r>
            <a:r>
              <a:rPr lang="ro-RO" sz="1000" i="1" dirty="0" err="1"/>
              <a:t>Psychiatry</a:t>
            </a:r>
            <a:r>
              <a:rPr lang="ro-RO" sz="1000" dirty="0"/>
              <a:t> </a:t>
            </a:r>
            <a:r>
              <a:rPr lang="ro-RO" sz="1000" b="1" dirty="0"/>
              <a:t>12</a:t>
            </a:r>
            <a:r>
              <a:rPr lang="ro-RO" sz="1000" dirty="0"/>
              <a:t>, 362 (2022)..</a:t>
            </a:r>
          </a:p>
        </p:txBody>
      </p:sp>
    </p:spTree>
    <p:extLst>
      <p:ext uri="{BB962C8B-B14F-4D97-AF65-F5344CB8AC3E}">
        <p14:creationId xmlns:p14="http://schemas.microsoft.com/office/powerpoint/2010/main" val="8244778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837510"/>
          </a:xfrm>
        </p:spPr>
        <p:txBody>
          <a:bodyPr/>
          <a:lstStyle/>
          <a:p>
            <a:r>
              <a:rPr lang="ro-RO" b="1" dirty="0">
                <a:solidFill>
                  <a:srgbClr val="002060"/>
                </a:solidFill>
              </a:rPr>
              <a:t>Hipertiroidia și depresia</a:t>
            </a:r>
            <a:endParaRPr lang="en-US" b="1" dirty="0">
              <a:solidFill>
                <a:srgbClr val="002060"/>
              </a:solidFill>
            </a:endParaRPr>
          </a:p>
        </p:txBody>
      </p:sp>
      <p:pic>
        <p:nvPicPr>
          <p:cNvPr id="6" name="Picture 5">
            <a:extLst>
              <a:ext uri="{FF2B5EF4-FFF2-40B4-BE49-F238E27FC236}">
                <a16:creationId xmlns:a16="http://schemas.microsoft.com/office/drawing/2014/main" xmlns="" id="{90802BAD-B062-44FC-A115-8E9A43067990}"/>
              </a:ext>
            </a:extLst>
          </p:cNvPr>
          <p:cNvPicPr>
            <a:picLocks noChangeAspect="1"/>
          </p:cNvPicPr>
          <p:nvPr/>
        </p:nvPicPr>
        <p:blipFill rotWithShape="1">
          <a:blip r:embed="rId4"/>
          <a:srcRect l="16249" t="25979" r="19192" b="10719"/>
          <a:stretch/>
        </p:blipFill>
        <p:spPr>
          <a:xfrm>
            <a:off x="838200" y="1700933"/>
            <a:ext cx="7871012" cy="4341280"/>
          </a:xfrm>
          <a:prstGeom prst="rect">
            <a:avLst/>
          </a:prstGeom>
        </p:spPr>
      </p:pic>
      <p:sp>
        <p:nvSpPr>
          <p:cNvPr id="7" name="Rectangle 6">
            <a:extLst>
              <a:ext uri="{FF2B5EF4-FFF2-40B4-BE49-F238E27FC236}">
                <a16:creationId xmlns:a16="http://schemas.microsoft.com/office/drawing/2014/main" xmlns="" id="{1974007A-0052-4496-A205-024B837E730A}"/>
              </a:ext>
            </a:extLst>
          </p:cNvPr>
          <p:cNvSpPr/>
          <p:nvPr/>
        </p:nvSpPr>
        <p:spPr>
          <a:xfrm>
            <a:off x="838200" y="6533318"/>
            <a:ext cx="8927690" cy="246221"/>
          </a:xfrm>
          <a:prstGeom prst="rect">
            <a:avLst/>
          </a:prstGeom>
        </p:spPr>
        <p:txBody>
          <a:bodyPr wrap="square">
            <a:spAutoFit/>
          </a:bodyPr>
          <a:lstStyle/>
          <a:p>
            <a:r>
              <a:rPr lang="ro-RO" sz="1000" dirty="0"/>
              <a:t>Bode, H., </a:t>
            </a:r>
            <a:r>
              <a:rPr lang="ro-RO" sz="1000" dirty="0" err="1"/>
              <a:t>Ivens</a:t>
            </a:r>
            <a:r>
              <a:rPr lang="ro-RO" sz="1000" dirty="0"/>
              <a:t>, B., </a:t>
            </a:r>
            <a:r>
              <a:rPr lang="ro-RO" sz="1000" dirty="0" err="1"/>
              <a:t>Bschor</a:t>
            </a:r>
            <a:r>
              <a:rPr lang="ro-RO" sz="1000" dirty="0"/>
              <a:t>, T. </a:t>
            </a:r>
            <a:r>
              <a:rPr lang="ro-RO" sz="1000" i="1" dirty="0"/>
              <a:t>et al.</a:t>
            </a:r>
            <a:r>
              <a:rPr lang="ro-RO" sz="1000" dirty="0"/>
              <a:t> </a:t>
            </a:r>
            <a:r>
              <a:rPr lang="ro-RO" sz="1000" dirty="0" err="1"/>
              <a:t>Hyperthyroidism</a:t>
            </a:r>
            <a:r>
              <a:rPr lang="ro-RO" sz="1000" dirty="0"/>
              <a:t> and </a:t>
            </a:r>
            <a:r>
              <a:rPr lang="ro-RO" sz="1000" dirty="0" err="1"/>
              <a:t>clinical</a:t>
            </a:r>
            <a:r>
              <a:rPr lang="ro-RO" sz="1000" dirty="0"/>
              <a:t> </a:t>
            </a:r>
            <a:r>
              <a:rPr lang="ro-RO" sz="1000" dirty="0" err="1"/>
              <a:t>depression</a:t>
            </a:r>
            <a:r>
              <a:rPr lang="ro-RO" sz="1000" dirty="0"/>
              <a:t>: a </a:t>
            </a:r>
            <a:r>
              <a:rPr lang="ro-RO" sz="1000" dirty="0" err="1"/>
              <a:t>systematic</a:t>
            </a:r>
            <a:r>
              <a:rPr lang="ro-RO" sz="1000" dirty="0"/>
              <a:t> </a:t>
            </a:r>
            <a:r>
              <a:rPr lang="ro-RO" sz="1000" dirty="0" err="1"/>
              <a:t>review</a:t>
            </a:r>
            <a:r>
              <a:rPr lang="ro-RO" sz="1000" dirty="0"/>
              <a:t> and meta-</a:t>
            </a:r>
            <a:r>
              <a:rPr lang="ro-RO" sz="1000" dirty="0" err="1"/>
              <a:t>analysis</a:t>
            </a:r>
            <a:r>
              <a:rPr lang="ro-RO" sz="1000" dirty="0"/>
              <a:t>. </a:t>
            </a:r>
            <a:r>
              <a:rPr lang="ro-RO" sz="1000" i="1" dirty="0" err="1"/>
              <a:t>Transl</a:t>
            </a:r>
            <a:r>
              <a:rPr lang="ro-RO" sz="1000" i="1" dirty="0"/>
              <a:t> </a:t>
            </a:r>
            <a:r>
              <a:rPr lang="ro-RO" sz="1000" i="1" dirty="0" err="1"/>
              <a:t>Psychiatry</a:t>
            </a:r>
            <a:r>
              <a:rPr lang="ro-RO" sz="1000" dirty="0"/>
              <a:t> </a:t>
            </a:r>
            <a:r>
              <a:rPr lang="ro-RO" sz="1000" b="1" dirty="0"/>
              <a:t>12</a:t>
            </a:r>
            <a:r>
              <a:rPr lang="ro-RO" sz="1000" dirty="0"/>
              <a:t>, 362 (2022)..</a:t>
            </a:r>
          </a:p>
        </p:txBody>
      </p:sp>
    </p:spTree>
    <p:extLst>
      <p:ext uri="{BB962C8B-B14F-4D97-AF65-F5344CB8AC3E}">
        <p14:creationId xmlns:p14="http://schemas.microsoft.com/office/powerpoint/2010/main" val="3335282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4FA7F-6E33-5D48-804B-8B9B39952491}"/>
              </a:ext>
            </a:extLst>
          </p:cNvPr>
          <p:cNvSpPr>
            <a:spLocks noGrp="1"/>
          </p:cNvSpPr>
          <p:nvPr>
            <p:ph type="title"/>
          </p:nvPr>
        </p:nvSpPr>
        <p:spPr>
          <a:xfrm>
            <a:off x="566737" y="248456"/>
            <a:ext cx="11058526" cy="557456"/>
          </a:xfrm>
        </p:spPr>
        <p:txBody>
          <a:bodyPr>
            <a:noAutofit/>
          </a:bodyPr>
          <a:lstStyle/>
          <a:p>
            <a:endParaRPr lang="en-US" sz="2800" b="1" dirty="0">
              <a:solidFill>
                <a:srgbClr val="691920"/>
              </a:solidFill>
              <a:latin typeface="Calibri" panose="020F0502020204030204" pitchFamily="34" charset="0"/>
              <a:cs typeface="Calibri" panose="020F0502020204030204" pitchFamily="34" charset="0"/>
            </a:endParaRPr>
          </a:p>
        </p:txBody>
      </p:sp>
      <p:graphicFrame>
        <p:nvGraphicFramePr>
          <p:cNvPr id="10" name="Table 4">
            <a:extLst>
              <a:ext uri="{FF2B5EF4-FFF2-40B4-BE49-F238E27FC236}">
                <a16:creationId xmlns:a16="http://schemas.microsoft.com/office/drawing/2014/main" xmlns="" id="{6AD3D692-804D-4E4E-B288-E8727E722FC1}"/>
              </a:ext>
            </a:extLst>
          </p:cNvPr>
          <p:cNvGraphicFramePr>
            <a:graphicFrameLocks noGrp="1"/>
          </p:cNvGraphicFramePr>
          <p:nvPr>
            <p:extLst/>
          </p:nvPr>
        </p:nvGraphicFramePr>
        <p:xfrm>
          <a:off x="278332" y="144945"/>
          <a:ext cx="8256068" cy="6471480"/>
        </p:xfrm>
        <a:graphic>
          <a:graphicData uri="http://schemas.openxmlformats.org/drawingml/2006/table">
            <a:tbl>
              <a:tblPr firstRow="1" bandRow="1">
                <a:tableStyleId>{5C22544A-7EE6-4342-B048-85BDC9FD1C3A}</a:tableStyleId>
              </a:tblPr>
              <a:tblGrid>
                <a:gridCol w="1055793">
                  <a:extLst>
                    <a:ext uri="{9D8B030D-6E8A-4147-A177-3AD203B41FA5}">
                      <a16:colId xmlns:a16="http://schemas.microsoft.com/office/drawing/2014/main" xmlns="" val="1445657601"/>
                    </a:ext>
                  </a:extLst>
                </a:gridCol>
                <a:gridCol w="1183714">
                  <a:extLst>
                    <a:ext uri="{9D8B030D-6E8A-4147-A177-3AD203B41FA5}">
                      <a16:colId xmlns:a16="http://schemas.microsoft.com/office/drawing/2014/main" xmlns="" val="3866500568"/>
                    </a:ext>
                  </a:extLst>
                </a:gridCol>
                <a:gridCol w="1710158">
                  <a:extLst>
                    <a:ext uri="{9D8B030D-6E8A-4147-A177-3AD203B41FA5}">
                      <a16:colId xmlns:a16="http://schemas.microsoft.com/office/drawing/2014/main" xmlns="" val="1184953829"/>
                    </a:ext>
                  </a:extLst>
                </a:gridCol>
                <a:gridCol w="4306403">
                  <a:extLst>
                    <a:ext uri="{9D8B030D-6E8A-4147-A177-3AD203B41FA5}">
                      <a16:colId xmlns:a16="http://schemas.microsoft.com/office/drawing/2014/main" xmlns="" val="2523038408"/>
                    </a:ext>
                  </a:extLst>
                </a:gridCol>
              </a:tblGrid>
              <a:tr h="555672">
                <a:tc rowSpan="9">
                  <a:txBody>
                    <a:bodyPr/>
                    <a:lstStyle/>
                    <a:p>
                      <a:pPr algn="ctr"/>
                      <a:r>
                        <a:rPr lang="x-none" sz="1200" b="1" dirty="0">
                          <a:solidFill>
                            <a:schemeClr val="tx1"/>
                          </a:solidFill>
                          <a:latin typeface="Calibri" panose="020F0502020204030204" pitchFamily="34" charset="0"/>
                          <a:cs typeface="Calibri" panose="020F0502020204030204" pitchFamily="34" charset="0"/>
                        </a:rPr>
                        <a:t>Hipotiroidism primar congenital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3">
                  <a:txBody>
                    <a:bodyPr/>
                    <a:lstStyle/>
                    <a:p>
                      <a:pPr algn="ctr"/>
                      <a:r>
                        <a:rPr lang="x-none" sz="1200" b="1" dirty="0">
                          <a:solidFill>
                            <a:schemeClr val="tx1"/>
                          </a:solidFill>
                          <a:latin typeface="Calibri" panose="020F0502020204030204" pitchFamily="34" charset="0"/>
                          <a:cs typeface="Calibri" panose="020F0502020204030204" pitchFamily="34" charset="0"/>
                        </a:rPr>
                        <a:t>Permament non-sindromic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x-none" sz="1200" b="1" dirty="0">
                          <a:solidFill>
                            <a:schemeClr val="tx1"/>
                          </a:solidFill>
                          <a:latin typeface="Calibri" panose="020F0502020204030204" pitchFamily="34" charset="0"/>
                          <a:cs typeface="Calibri" panose="020F0502020204030204" pitchFamily="34" charset="0"/>
                        </a:rPr>
                        <a:t>Disgenezie tiroidiană </a:t>
                      </a:r>
                    </a:p>
                    <a:p>
                      <a:r>
                        <a:rPr lang="x-none" sz="1200" b="1" dirty="0">
                          <a:solidFill>
                            <a:schemeClr val="tx1"/>
                          </a:solidFill>
                          <a:latin typeface="Calibri" panose="020F0502020204030204" pitchFamily="34" charset="0"/>
                          <a:cs typeface="Calibri" panose="020F0502020204030204" pitchFamily="34" charset="0"/>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x-none" sz="1200">
                          <a:solidFill>
                            <a:schemeClr val="tx1"/>
                          </a:solidFill>
                          <a:latin typeface="Calibri" panose="020F0502020204030204" pitchFamily="34" charset="0"/>
                          <a:cs typeface="Calibri" panose="020F0502020204030204" pitchFamily="34" charset="0"/>
                        </a:rPr>
                        <a:t>Ectopie (40%)</a:t>
                      </a:r>
                    </a:p>
                    <a:p>
                      <a:r>
                        <a:rPr lang="x-none" sz="1200">
                          <a:solidFill>
                            <a:schemeClr val="tx1"/>
                          </a:solidFill>
                          <a:latin typeface="Calibri" panose="020F0502020204030204" pitchFamily="34" charset="0"/>
                          <a:cs typeface="Calibri" panose="020F0502020204030204" pitchFamily="34" charset="0"/>
                        </a:rPr>
                        <a:t>Atireoza (30%)</a:t>
                      </a:r>
                    </a:p>
                    <a:p>
                      <a:r>
                        <a:rPr lang="x-none" sz="1200">
                          <a:solidFill>
                            <a:schemeClr val="tx1"/>
                          </a:solidFill>
                          <a:latin typeface="Calibri" panose="020F0502020204030204" pitchFamily="34" charset="0"/>
                          <a:cs typeface="Calibri" panose="020F0502020204030204" pitchFamily="34" charset="0"/>
                        </a:rPr>
                        <a:t>Hipoplasia in situ (5%)</a:t>
                      </a:r>
                      <a:endParaRPr lang="x-none" sz="8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381756739"/>
                  </a:ext>
                </a:extLst>
              </a:tr>
              <a:tr h="1178025">
                <a:tc vMerge="1">
                  <a:txBody>
                    <a:bodyPr/>
                    <a:lstStyle/>
                    <a:p>
                      <a:endParaRPr lang="x-none"/>
                    </a:p>
                  </a:txBody>
                  <a:tcPr/>
                </a:tc>
                <a:tc vMerge="1">
                  <a:txBody>
                    <a:bodyPr/>
                    <a:lstStyle/>
                    <a:p>
                      <a:endParaRPr lang="x-none"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x-none" sz="1200" b="1" dirty="0">
                          <a:solidFill>
                            <a:schemeClr val="tx1"/>
                          </a:solidFill>
                          <a:latin typeface="Calibri" panose="020F0502020204030204" pitchFamily="34" charset="0"/>
                          <a:cs typeface="Calibri" panose="020F0502020204030204" pitchFamily="34" charset="0"/>
                        </a:rPr>
                        <a:t>Dishormonogeneza tiroidiana</a:t>
                      </a:r>
                    </a:p>
                    <a:p>
                      <a:r>
                        <a:rPr lang="x-none" sz="1200" b="1" dirty="0">
                          <a:solidFill>
                            <a:schemeClr val="tx1"/>
                          </a:solidFill>
                          <a:latin typeface="Calibri" panose="020F0502020204030204" pitchFamily="34" charset="0"/>
                          <a:cs typeface="Calibri" panose="020F050202020403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x-none" sz="1200">
                          <a:solidFill>
                            <a:schemeClr val="tx1"/>
                          </a:solidFill>
                          <a:latin typeface="Calibri" panose="020F0502020204030204" pitchFamily="34" charset="0"/>
                          <a:cs typeface="Calibri" panose="020F0502020204030204" pitchFamily="34" charset="0"/>
                        </a:rPr>
                        <a:t>Defecte ereditare autosomal recisive cu structura normalăa GT,din cauza defectului genetic de codare: </a:t>
                      </a:r>
                    </a:p>
                    <a:p>
                      <a:pPr marL="171450" indent="-171450">
                        <a:buFont typeface="Arial" panose="020B0604020202020204" pitchFamily="34" charset="0"/>
                        <a:buChar char="•"/>
                      </a:pPr>
                      <a:r>
                        <a:rPr lang="en-US" sz="1200">
                          <a:solidFill>
                            <a:schemeClr val="tx1"/>
                          </a:solidFill>
                          <a:latin typeface="Calibri" panose="020F0502020204030204" pitchFamily="34" charset="0"/>
                          <a:cs typeface="Calibri" panose="020F0502020204030204" pitchFamily="34" charset="0"/>
                        </a:rPr>
                        <a:t>T</a:t>
                      </a:r>
                      <a:r>
                        <a:rPr lang="x-none" sz="1200">
                          <a:solidFill>
                            <a:schemeClr val="tx1"/>
                          </a:solidFill>
                          <a:latin typeface="Calibri" panose="020F0502020204030204" pitchFamily="34" charset="0"/>
                          <a:cs typeface="Calibri" panose="020F0502020204030204" pitchFamily="34" charset="0"/>
                        </a:rPr>
                        <a:t>ireoglobulina</a:t>
                      </a:r>
                    </a:p>
                    <a:p>
                      <a:pPr marL="171450" indent="-171450">
                        <a:buFont typeface="Arial" panose="020B0604020202020204" pitchFamily="34" charset="0"/>
                        <a:buChar char="•"/>
                      </a:pPr>
                      <a:r>
                        <a:rPr lang="en-US" sz="1200">
                          <a:solidFill>
                            <a:schemeClr val="tx1"/>
                          </a:solidFill>
                          <a:latin typeface="Calibri" panose="020F0502020204030204" pitchFamily="34" charset="0"/>
                          <a:cs typeface="Calibri" panose="020F0502020204030204" pitchFamily="34" charset="0"/>
                        </a:rPr>
                        <a:t>T</a:t>
                      </a:r>
                      <a:r>
                        <a:rPr lang="x-none" sz="1200">
                          <a:solidFill>
                            <a:schemeClr val="tx1"/>
                          </a:solidFill>
                          <a:latin typeface="Calibri" panose="020F0502020204030204" pitchFamily="34" charset="0"/>
                          <a:cs typeface="Calibri" panose="020F0502020204030204" pitchFamily="34" charset="0"/>
                        </a:rPr>
                        <a:t>ireoperoxidaza</a:t>
                      </a:r>
                    </a:p>
                    <a:p>
                      <a:pPr marL="171450" indent="-171450">
                        <a:buFont typeface="Arial" panose="020B0604020202020204" pitchFamily="34" charset="0"/>
                        <a:buChar char="•"/>
                      </a:pPr>
                      <a:r>
                        <a:rPr lang="x-none" sz="1200">
                          <a:solidFill>
                            <a:schemeClr val="tx1"/>
                          </a:solidFill>
                          <a:latin typeface="Calibri" panose="020F0502020204030204" pitchFamily="34" charset="0"/>
                          <a:cs typeface="Calibri" panose="020F0502020204030204" pitchFamily="34" charset="0"/>
                        </a:rPr>
                        <a:t>Pendrina</a:t>
                      </a:r>
                    </a:p>
                    <a:p>
                      <a:pPr marL="171450" indent="-171450">
                        <a:buFont typeface="Arial" panose="020B0604020202020204" pitchFamily="34" charset="0"/>
                        <a:buChar char="•"/>
                      </a:pPr>
                      <a:r>
                        <a:rPr lang="en-US" sz="1200">
                          <a:solidFill>
                            <a:schemeClr val="tx1"/>
                          </a:solidFill>
                          <a:latin typeface="Calibri" panose="020F0502020204030204" pitchFamily="34" charset="0"/>
                          <a:cs typeface="Calibri" panose="020F0502020204030204" pitchFamily="34" charset="0"/>
                        </a:rPr>
                        <a:t>S</a:t>
                      </a:r>
                      <a:r>
                        <a:rPr lang="x-none" sz="1200">
                          <a:solidFill>
                            <a:schemeClr val="tx1"/>
                          </a:solidFill>
                          <a:latin typeface="Calibri" panose="020F0502020204030204" pitchFamily="34" charset="0"/>
                          <a:cs typeface="Calibri" panose="020F0502020204030204" pitchFamily="34" charset="0"/>
                        </a:rPr>
                        <a:t>istemul dehalogenazei</a:t>
                      </a:r>
                    </a:p>
                    <a:p>
                      <a:pPr marL="171450" indent="-171450">
                        <a:buFont typeface="Arial" panose="020B0604020202020204" pitchFamily="34" charset="0"/>
                        <a:buChar char="•"/>
                      </a:pPr>
                      <a:r>
                        <a:rPr lang="en-US" sz="1200">
                          <a:solidFill>
                            <a:schemeClr val="tx1"/>
                          </a:solidFill>
                          <a:latin typeface="Calibri" panose="020F0502020204030204" pitchFamily="34" charset="0"/>
                          <a:cs typeface="Calibri" panose="020F0502020204030204" pitchFamily="34" charset="0"/>
                        </a:rPr>
                        <a:t>S</a:t>
                      </a:r>
                      <a:r>
                        <a:rPr lang="x-none" sz="1200">
                          <a:solidFill>
                            <a:schemeClr val="tx1"/>
                          </a:solidFill>
                          <a:latin typeface="Calibri" panose="020F0502020204030204" pitchFamily="34" charset="0"/>
                          <a:cs typeface="Calibri" panose="020F0502020204030204" pitchFamily="34" charset="0"/>
                        </a:rPr>
                        <a:t>odiu/iodid simporter</a:t>
                      </a:r>
                    </a:p>
                    <a:p>
                      <a:pPr marL="171450" indent="-171450">
                        <a:buFont typeface="Arial" panose="020B0604020202020204" pitchFamily="34" charset="0"/>
                        <a:buChar char="•"/>
                      </a:pPr>
                      <a:r>
                        <a:rPr lang="x-none" sz="1200">
                          <a:solidFill>
                            <a:schemeClr val="tx1"/>
                          </a:solidFill>
                          <a:latin typeface="Calibri" panose="020F0502020204030204" pitchFamily="34" charset="0"/>
                          <a:cs typeface="Calibri" panose="020F0502020204030204" pitchFamily="34" charset="0"/>
                        </a:rPr>
                        <a:t>Dual oxidaza 2; factorul 2 de maturare al dual oxidazei</a:t>
                      </a:r>
                      <a:endParaRPr lang="x-none" sz="8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3729263947"/>
                  </a:ext>
                </a:extLst>
              </a:tr>
              <a:tr h="360570">
                <a:tc vMerge="1">
                  <a:txBody>
                    <a:bodyPr/>
                    <a:lstStyle/>
                    <a:p>
                      <a:endParaRPr lang="x-none"/>
                    </a:p>
                  </a:txBody>
                  <a:tcPr/>
                </a:tc>
                <a:tc vMerge="1">
                  <a:txBody>
                    <a:bodyPr/>
                    <a:lstStyle/>
                    <a:p>
                      <a:endParaRPr lang="x-none" dirty="0"/>
                    </a:p>
                  </a:txBody>
                  <a:tcPr/>
                </a:tc>
                <a:tc>
                  <a:txBody>
                    <a:bodyPr/>
                    <a:lstStyle/>
                    <a:p>
                      <a:r>
                        <a:rPr lang="x-none" sz="1200" b="1" dirty="0">
                          <a:solidFill>
                            <a:schemeClr val="tx1"/>
                          </a:solidFill>
                          <a:latin typeface="Calibri" panose="020F0502020204030204" pitchFamily="34" charset="0"/>
                          <a:cs typeface="Calibri" panose="020F0502020204030204" pitchFamily="34" charset="0"/>
                        </a:rPr>
                        <a:t>Cauze rare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x-none" sz="1200">
                          <a:solidFill>
                            <a:schemeClr val="tx1"/>
                          </a:solidFill>
                          <a:latin typeface="Calibri" panose="020F0502020204030204" pitchFamily="34" charset="0"/>
                          <a:cs typeface="Calibri" panose="020F0502020204030204" pitchFamily="34" charset="0"/>
                        </a:rPr>
                        <a:t>Tiroidita alloimună, expunere maternală la radio-iodine</a:t>
                      </a:r>
                      <a:endParaRPr lang="x-none" sz="8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90347536"/>
                  </a:ext>
                </a:extLst>
              </a:tr>
              <a:tr h="711260">
                <a:tc vMerge="1">
                  <a:txBody>
                    <a:bodyPr/>
                    <a:lstStyle/>
                    <a:p>
                      <a:endParaRPr lang="x-none"/>
                    </a:p>
                  </a:txBody>
                  <a:tcPr/>
                </a:tc>
                <a:tc rowSpan="2">
                  <a:txBody>
                    <a:bodyPr/>
                    <a:lstStyle/>
                    <a:p>
                      <a:pPr algn="ctr"/>
                      <a:r>
                        <a:rPr lang="x-none" sz="1200" b="1" dirty="0">
                          <a:solidFill>
                            <a:schemeClr val="tx1"/>
                          </a:solidFill>
                          <a:latin typeface="Calibri" panose="020F0502020204030204" pitchFamily="34" charset="0"/>
                          <a:cs typeface="Calibri" panose="020F0502020204030204" pitchFamily="34" charset="0"/>
                        </a:rPr>
                        <a:t>Permenent sindromic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x-none" sz="1200" b="1" dirty="0">
                          <a:solidFill>
                            <a:schemeClr val="tx1"/>
                          </a:solidFill>
                          <a:latin typeface="Calibri" panose="020F0502020204030204" pitchFamily="34" charset="0"/>
                          <a:cs typeface="Calibri" panose="020F0502020204030204" pitchFamily="34" charset="0"/>
                        </a:rPr>
                        <a:t>Disgenezie tiroidiană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200">
                          <a:solidFill>
                            <a:schemeClr val="tx1"/>
                          </a:solidFill>
                          <a:latin typeface="Calibri" panose="020F0502020204030204" pitchFamily="34" charset="0"/>
                          <a:cs typeface="Calibri" panose="020F0502020204030204" pitchFamily="34" charset="0"/>
                        </a:rPr>
                        <a:t>M</a:t>
                      </a:r>
                      <a:r>
                        <a:rPr lang="x-none" sz="1200">
                          <a:solidFill>
                            <a:schemeClr val="tx1"/>
                          </a:solidFill>
                          <a:latin typeface="Calibri" panose="020F0502020204030204" pitchFamily="34" charset="0"/>
                          <a:cs typeface="Calibri" panose="020F0502020204030204" pitchFamily="34" charset="0"/>
                        </a:rPr>
                        <a:t>utatii: GNAS (osteodistrofia ereditară Albright)</a:t>
                      </a:r>
                    </a:p>
                    <a:p>
                      <a:r>
                        <a:rPr lang="x-none" sz="1200">
                          <a:solidFill>
                            <a:schemeClr val="tx1"/>
                          </a:solidFill>
                          <a:latin typeface="Calibri" panose="020F0502020204030204" pitchFamily="34" charset="0"/>
                          <a:cs typeface="Calibri" panose="020F0502020204030204" pitchFamily="34" charset="0"/>
                        </a:rPr>
                        <a:t>PAX8 (cu agenezie renală/malformații genitourinare)</a:t>
                      </a:r>
                    </a:p>
                    <a:p>
                      <a:r>
                        <a:rPr lang="x-none" sz="1200">
                          <a:solidFill>
                            <a:schemeClr val="tx1"/>
                          </a:solidFill>
                          <a:latin typeface="Calibri" panose="020F0502020204030204" pitchFamily="34" charset="0"/>
                          <a:cs typeface="Calibri" panose="020F0502020204030204" pitchFamily="34" charset="0"/>
                        </a:rPr>
                        <a:t>TTF-1/NKX2-1 (afecțiuni pulmonare, choreoathetosă)</a:t>
                      </a:r>
                    </a:p>
                    <a:p>
                      <a:r>
                        <a:rPr lang="x-none" sz="1200">
                          <a:solidFill>
                            <a:schemeClr val="tx1"/>
                          </a:solidFill>
                          <a:latin typeface="Calibri" panose="020F0502020204030204" pitchFamily="34" charset="0"/>
                          <a:cs typeface="Calibri" panose="020F0502020204030204" pitchFamily="34" charset="0"/>
                        </a:rPr>
                        <a:t>TTF-2/FOXE-1(cleft palate, spiky hair)</a:t>
                      </a:r>
                      <a:endParaRPr lang="x-none" sz="8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2385481126"/>
                  </a:ext>
                </a:extLst>
              </a:tr>
              <a:tr h="444538">
                <a:tc vMerge="1">
                  <a:txBody>
                    <a:bodyPr/>
                    <a:lstStyle/>
                    <a:p>
                      <a:endParaRPr lang="x-none"/>
                    </a:p>
                  </a:txBody>
                  <a:tcPr/>
                </a:tc>
                <a:tc vMerge="1">
                  <a:txBody>
                    <a:bodyPr/>
                    <a:lstStyle/>
                    <a:p>
                      <a:endParaRPr lang="x-none" dirty="0"/>
                    </a:p>
                  </a:txBody>
                  <a:tcPr/>
                </a:tc>
                <a:tc>
                  <a:txBody>
                    <a:bodyPr/>
                    <a:lstStyle/>
                    <a:p>
                      <a:r>
                        <a:rPr lang="x-none" sz="1200" b="1" dirty="0">
                          <a:solidFill>
                            <a:schemeClr val="tx1"/>
                          </a:solidFill>
                          <a:latin typeface="Calibri" panose="020F0502020204030204" pitchFamily="34" charset="0"/>
                          <a:cs typeface="Calibri" panose="020F0502020204030204" pitchFamily="34" charset="0"/>
                        </a:rPr>
                        <a:t>Dishormonogeneza tiroidiana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x-none" sz="1200">
                          <a:solidFill>
                            <a:schemeClr val="tx1"/>
                          </a:solidFill>
                          <a:latin typeface="Calibri" panose="020F0502020204030204" pitchFamily="34" charset="0"/>
                          <a:cs typeface="Calibri" panose="020F0502020204030204" pitchFamily="34" charset="0"/>
                        </a:rPr>
                        <a:t>Mutație în gena Pendrin cu gușă și surditate(sindrom Pendred)</a:t>
                      </a:r>
                      <a:endParaRPr lang="x-none" sz="8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043507645"/>
                  </a:ext>
                </a:extLst>
              </a:tr>
              <a:tr h="555672">
                <a:tc vMerge="1">
                  <a:txBody>
                    <a:bodyPr/>
                    <a:lstStyle/>
                    <a:p>
                      <a:endParaRPr lang="x-none"/>
                    </a:p>
                  </a:txBody>
                  <a:tcPr/>
                </a:tc>
                <a:tc rowSpan="4">
                  <a:txBody>
                    <a:bodyPr/>
                    <a:lstStyle/>
                    <a:p>
                      <a:pPr algn="ctr"/>
                      <a:r>
                        <a:rPr lang="x-none" sz="1200" b="1" dirty="0">
                          <a:solidFill>
                            <a:schemeClr val="tx1"/>
                          </a:solidFill>
                          <a:latin typeface="Calibri" panose="020F0502020204030204" pitchFamily="34" charset="0"/>
                          <a:cs typeface="Calibri" panose="020F0502020204030204" pitchFamily="34" charset="0"/>
                        </a:rPr>
                        <a:t>Temporar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x-none" sz="1200" b="1" dirty="0">
                          <a:solidFill>
                            <a:schemeClr val="tx1"/>
                          </a:solidFill>
                          <a:latin typeface="Calibri" panose="020F0502020204030204" pitchFamily="34" charset="0"/>
                          <a:cs typeface="Calibri" panose="020F0502020204030204" pitchFamily="34" charset="0"/>
                        </a:rPr>
                        <a:t>Cauze materne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x-none" sz="1200">
                          <a:solidFill>
                            <a:schemeClr val="tx1"/>
                          </a:solidFill>
                          <a:latin typeface="Calibri" panose="020F0502020204030204" pitchFamily="34" charset="0"/>
                          <a:cs typeface="Calibri" panose="020F0502020204030204" pitchFamily="34" charset="0"/>
                        </a:rPr>
                        <a:t>Deficit de iod</a:t>
                      </a:r>
                    </a:p>
                    <a:p>
                      <a:r>
                        <a:rPr lang="x-none" sz="1200">
                          <a:solidFill>
                            <a:schemeClr val="tx1"/>
                          </a:solidFill>
                          <a:latin typeface="Calibri" panose="020F0502020204030204" pitchFamily="34" charset="0"/>
                          <a:cs typeface="Calibri" panose="020F0502020204030204" pitchFamily="34" charset="0"/>
                        </a:rPr>
                        <a:t>Expunere excesivă la iod</a:t>
                      </a:r>
                    </a:p>
                    <a:p>
                      <a:r>
                        <a:rPr lang="x-none" sz="1200">
                          <a:solidFill>
                            <a:schemeClr val="tx1"/>
                          </a:solidFill>
                          <a:latin typeface="Calibri" panose="020F0502020204030204" pitchFamily="34" charset="0"/>
                          <a:cs typeface="Calibri" panose="020F0502020204030204" pitchFamily="34" charset="0"/>
                        </a:rPr>
                        <a:t>Ac R-TSH</a:t>
                      </a:r>
                      <a:endParaRPr lang="x-none" sz="8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2542690805"/>
                  </a:ext>
                </a:extLst>
              </a:tr>
              <a:tr h="400084">
                <a:tc vMerge="1">
                  <a:txBody>
                    <a:bodyPr/>
                    <a:lstStyle/>
                    <a:p>
                      <a:endParaRPr lang="x-none"/>
                    </a:p>
                  </a:txBody>
                  <a:tcPr/>
                </a:tc>
                <a:tc vMerge="1">
                  <a:txBody>
                    <a:bodyPr/>
                    <a:lstStyle/>
                    <a:p>
                      <a:endParaRPr lang="x-none" dirty="0"/>
                    </a:p>
                  </a:txBody>
                  <a:tcPr/>
                </a:tc>
                <a:tc>
                  <a:txBody>
                    <a:bodyPr/>
                    <a:lstStyle/>
                    <a:p>
                      <a:r>
                        <a:rPr lang="x-none" sz="1200" b="1" dirty="0">
                          <a:solidFill>
                            <a:schemeClr val="tx1"/>
                          </a:solidFill>
                          <a:latin typeface="Calibri" panose="020F0502020204030204" pitchFamily="34" charset="0"/>
                          <a:cs typeface="Calibri" panose="020F0502020204030204" pitchFamily="34" charset="0"/>
                        </a:rPr>
                        <a:t>Anomalii fetale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x-none" sz="1200">
                          <a:solidFill>
                            <a:schemeClr val="tx1"/>
                          </a:solidFill>
                          <a:latin typeface="Calibri" panose="020F0502020204030204" pitchFamily="34" charset="0"/>
                          <a:cs typeface="Calibri" panose="020F0502020204030204" pitchFamily="34" charset="0"/>
                        </a:rPr>
                        <a:t>Anomalii congenitale</a:t>
                      </a:r>
                    </a:p>
                    <a:p>
                      <a:r>
                        <a:rPr lang="x-none" sz="1200">
                          <a:solidFill>
                            <a:schemeClr val="tx1"/>
                          </a:solidFill>
                          <a:latin typeface="Calibri" panose="020F0502020204030204" pitchFamily="34" charset="0"/>
                          <a:cs typeface="Calibri" panose="020F0502020204030204" pitchFamily="34" charset="0"/>
                        </a:rPr>
                        <a:t>Afectiuni sindromale, inclusiv Down</a:t>
                      </a:r>
                      <a:endParaRPr lang="x-none" sz="8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283005532"/>
                  </a:ext>
                </a:extLst>
              </a:tr>
              <a:tr h="360570">
                <a:tc vMerge="1">
                  <a:txBody>
                    <a:bodyPr/>
                    <a:lstStyle/>
                    <a:p>
                      <a:endParaRPr lang="x-none"/>
                    </a:p>
                  </a:txBody>
                  <a:tcPr/>
                </a:tc>
                <a:tc vMerge="1">
                  <a:txBody>
                    <a:bodyPr/>
                    <a:lstStyle/>
                    <a:p>
                      <a:endParaRPr lang="x-none" dirty="0"/>
                    </a:p>
                  </a:txBody>
                  <a:tcPr/>
                </a:tc>
                <a:tc>
                  <a:txBody>
                    <a:bodyPr/>
                    <a:lstStyle/>
                    <a:p>
                      <a:r>
                        <a:rPr lang="x-none" sz="1200" b="1" dirty="0">
                          <a:solidFill>
                            <a:schemeClr val="tx1"/>
                          </a:solidFill>
                          <a:latin typeface="Calibri" panose="020F0502020204030204" pitchFamily="34" charset="0"/>
                          <a:cs typeface="Calibri" panose="020F0502020204030204" pitchFamily="34" charset="0"/>
                        </a:rPr>
                        <a:t>Probleme postnatale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x-none" sz="1200" dirty="0">
                          <a:solidFill>
                            <a:schemeClr val="tx1"/>
                          </a:solidFill>
                          <a:latin typeface="Calibri" panose="020F0502020204030204" pitchFamily="34" charset="0"/>
                          <a:cs typeface="Calibri" panose="020F0502020204030204" pitchFamily="34" charset="0"/>
                        </a:rPr>
                        <a:t>Hipoxia, sepsis, transfuzii (exchange transfusion), expunere la iod</a:t>
                      </a:r>
                      <a:endParaRPr lang="x-none" sz="8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418328587"/>
                  </a:ext>
                </a:extLst>
              </a:tr>
              <a:tr h="360570">
                <a:tc vMerge="1">
                  <a:txBody>
                    <a:bodyPr/>
                    <a:lstStyle/>
                    <a:p>
                      <a:endParaRPr lang="x-none" dirty="0"/>
                    </a:p>
                  </a:txBody>
                  <a:tcPr/>
                </a:tc>
                <a:tc vMerge="1">
                  <a:txBody>
                    <a:bodyPr/>
                    <a:lstStyle/>
                    <a:p>
                      <a:endParaRPr lang="x-none" dirty="0"/>
                    </a:p>
                  </a:txBody>
                  <a:tcPr/>
                </a:tc>
                <a:tc gridSpan="2">
                  <a:txBody>
                    <a:bodyPr/>
                    <a:lstStyle/>
                    <a:p>
                      <a:r>
                        <a:rPr lang="x-none" sz="1200" b="1" dirty="0">
                          <a:solidFill>
                            <a:schemeClr val="tx1"/>
                          </a:solidFill>
                          <a:latin typeface="Calibri" panose="020F0502020204030204" pitchFamily="34" charset="0"/>
                          <a:cs typeface="Calibri" panose="020F0502020204030204" pitchFamily="34" charset="0"/>
                        </a:rPr>
                        <a:t>Idiopatic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x-none"/>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2722382856"/>
                  </a:ext>
                </a:extLst>
              </a:tr>
              <a:tr h="360570">
                <a:tc rowSpan="2">
                  <a:txBody>
                    <a:bodyPr/>
                    <a:lstStyle/>
                    <a:p>
                      <a:pPr algn="ctr"/>
                      <a:r>
                        <a:rPr lang="x-none" sz="1200" b="1" dirty="0">
                          <a:solidFill>
                            <a:schemeClr val="tx1"/>
                          </a:solidFill>
                          <a:latin typeface="Calibri" panose="020F0502020204030204" pitchFamily="34" charset="0"/>
                          <a:cs typeface="Calibri" panose="020F0502020204030204" pitchFamily="34" charset="0"/>
                        </a:rPr>
                        <a:t>Hipotiroidism central congenital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x-none" sz="1200" b="1" dirty="0">
                          <a:solidFill>
                            <a:schemeClr val="tx1"/>
                          </a:solidFill>
                          <a:latin typeface="Calibri" panose="020F0502020204030204" pitchFamily="34" charset="0"/>
                          <a:cs typeface="Calibri" panose="020F0502020204030204" pitchFamily="34" charset="0"/>
                        </a:rPr>
                        <a:t>Permanent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x-none" sz="1200" b="1" dirty="0">
                          <a:solidFill>
                            <a:schemeClr val="tx1"/>
                          </a:solidFill>
                          <a:latin typeface="Calibri" panose="020F0502020204030204" pitchFamily="34" charset="0"/>
                          <a:cs typeface="Calibri" panose="020F0502020204030204" pitchFamily="34" charset="0"/>
                        </a:rPr>
                        <a:t>Panhipopituitarism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x-none" sz="1200" dirty="0">
                          <a:solidFill>
                            <a:schemeClr val="tx1"/>
                          </a:solidFill>
                          <a:latin typeface="Calibri" panose="020F0502020204030204" pitchFamily="34" charset="0"/>
                          <a:cs typeface="Calibri" panose="020F0502020204030204" pitchFamily="34" charset="0"/>
                        </a:rPr>
                        <a:t>Idiopatic panhipopituitarism, displazie septo-optică;PIT-1 deficit; deficit izolat idiopatic TSH (foarte rar)</a:t>
                      </a:r>
                      <a:endParaRPr lang="x-none"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121881239"/>
                  </a:ext>
                </a:extLst>
              </a:tr>
              <a:tr h="360570">
                <a:tc vMerge="1">
                  <a:txBody>
                    <a:bodyPr/>
                    <a:lstStyle/>
                    <a:p>
                      <a:endParaRPr lang="x-none" sz="1200" dirty="0">
                        <a:latin typeface="Calibri" panose="020F0502020204030204" pitchFamily="34" charset="0"/>
                        <a:cs typeface="Calibri" panose="020F0502020204030204" pitchFamily="34" charset="0"/>
                      </a:endParaRPr>
                    </a:p>
                  </a:txBody>
                  <a:tcPr/>
                </a:tc>
                <a:tc>
                  <a:txBody>
                    <a:bodyPr/>
                    <a:lstStyle/>
                    <a:p>
                      <a:pPr algn="ctr"/>
                      <a:r>
                        <a:rPr lang="x-none" sz="1200" b="1" dirty="0">
                          <a:solidFill>
                            <a:schemeClr val="tx1"/>
                          </a:solidFill>
                          <a:latin typeface="Calibri" panose="020F0502020204030204" pitchFamily="34" charset="0"/>
                          <a:cs typeface="Calibri" panose="020F0502020204030204" pitchFamily="34" charset="0"/>
                        </a:rPr>
                        <a:t>Temporar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r>
                        <a:rPr lang="x-none" sz="1200" b="1" dirty="0">
                          <a:solidFill>
                            <a:schemeClr val="tx1"/>
                          </a:solidFill>
                          <a:latin typeface="Calibri" panose="020F0502020204030204" pitchFamily="34" charset="0"/>
                          <a:cs typeface="Calibri" panose="020F0502020204030204" pitchFamily="34" charset="0"/>
                        </a:rPr>
                        <a:t>Idiopatic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x-none"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465415300"/>
                  </a:ext>
                </a:extLst>
              </a:tr>
            </a:tbl>
          </a:graphicData>
        </a:graphic>
      </p:graphicFrame>
      <p:sp>
        <p:nvSpPr>
          <p:cNvPr id="6" name="TextBox 5">
            <a:extLst>
              <a:ext uri="{FF2B5EF4-FFF2-40B4-BE49-F238E27FC236}">
                <a16:creationId xmlns:a16="http://schemas.microsoft.com/office/drawing/2014/main" xmlns="" id="{19438C81-C9F7-7046-A1E8-139FB695B03E}"/>
              </a:ext>
            </a:extLst>
          </p:cNvPr>
          <p:cNvSpPr txBox="1"/>
          <p:nvPr/>
        </p:nvSpPr>
        <p:spPr>
          <a:xfrm>
            <a:off x="8883965" y="248456"/>
            <a:ext cx="2897432" cy="830997"/>
          </a:xfrm>
          <a:prstGeom prst="rect">
            <a:avLst/>
          </a:prstGeom>
          <a:noFill/>
        </p:spPr>
        <p:txBody>
          <a:bodyPr wrap="square">
            <a:spAutoFit/>
          </a:bodyPr>
          <a:lstStyle/>
          <a:p>
            <a:r>
              <a:rPr lang="en-US" sz="2400" b="1" dirty="0" err="1">
                <a:solidFill>
                  <a:srgbClr val="691920"/>
                </a:solidFill>
                <a:latin typeface="Calibri" panose="020F0502020204030204" pitchFamily="34" charset="0"/>
                <a:cs typeface="Calibri" panose="020F0502020204030204" pitchFamily="34" charset="0"/>
              </a:rPr>
              <a:t>Hipotiroidism</a:t>
            </a:r>
            <a:r>
              <a:rPr lang="en-US" sz="2400" b="1" dirty="0">
                <a:solidFill>
                  <a:srgbClr val="691920"/>
                </a:solidFill>
                <a:latin typeface="Calibri" panose="020F0502020204030204" pitchFamily="34" charset="0"/>
                <a:cs typeface="Calibri" panose="020F0502020204030204" pitchFamily="34" charset="0"/>
              </a:rPr>
              <a:t> congenital - </a:t>
            </a:r>
            <a:r>
              <a:rPr lang="en-US" sz="2400" b="1" dirty="0" err="1">
                <a:solidFill>
                  <a:srgbClr val="691920"/>
                </a:solidFill>
                <a:latin typeface="Calibri" panose="020F0502020204030204" pitchFamily="34" charset="0"/>
                <a:cs typeface="Calibri" panose="020F0502020204030204" pitchFamily="34" charset="0"/>
              </a:rPr>
              <a:t>cauze</a:t>
            </a:r>
            <a:endParaRPr lang="x-none" sz="2400" dirty="0"/>
          </a:p>
        </p:txBody>
      </p:sp>
      <p:sp>
        <p:nvSpPr>
          <p:cNvPr id="8" name="TextBox 7">
            <a:extLst>
              <a:ext uri="{FF2B5EF4-FFF2-40B4-BE49-F238E27FC236}">
                <a16:creationId xmlns:a16="http://schemas.microsoft.com/office/drawing/2014/main" xmlns="" id="{4906558F-55A9-CE45-9453-9668760D87BB}"/>
              </a:ext>
            </a:extLst>
          </p:cNvPr>
          <p:cNvSpPr txBox="1"/>
          <p:nvPr/>
        </p:nvSpPr>
        <p:spPr>
          <a:xfrm>
            <a:off x="8742726" y="1464490"/>
            <a:ext cx="3026980" cy="3785652"/>
          </a:xfrm>
          <a:prstGeom prst="rect">
            <a:avLst/>
          </a:prstGeom>
          <a:noFill/>
        </p:spPr>
        <p:txBody>
          <a:bodyPr wrap="square">
            <a:spAutoFit/>
          </a:bodyPr>
          <a:lstStyle/>
          <a:p>
            <a:r>
              <a:rPr lang="en-US" sz="1600" b="0" i="0" u="none" strike="noStrike" dirty="0" err="1">
                <a:solidFill>
                  <a:srgbClr val="2D2415"/>
                </a:solidFill>
                <a:effectLst/>
                <a:latin typeface="Calibri" panose="020F0502020204030204" pitchFamily="34" charset="0"/>
                <a:cs typeface="Calibri" panose="020F0502020204030204" pitchFamily="34" charset="0"/>
              </a:rPr>
              <a:t>Hipotiroidismul</a:t>
            </a:r>
            <a:r>
              <a:rPr lang="en-US" sz="1600" b="0" i="0" u="none" strike="noStrike" dirty="0">
                <a:solidFill>
                  <a:srgbClr val="2D2415"/>
                </a:solidFill>
                <a:effectLst/>
                <a:latin typeface="Calibri" panose="020F0502020204030204" pitchFamily="34" charset="0"/>
                <a:cs typeface="Calibri" panose="020F0502020204030204" pitchFamily="34" charset="0"/>
              </a:rPr>
              <a:t> congenital (CH) -  una </a:t>
            </a:r>
            <a:r>
              <a:rPr lang="en-US" sz="1600" b="0" i="0" u="none" strike="noStrike" dirty="0" err="1">
                <a:solidFill>
                  <a:srgbClr val="2D2415"/>
                </a:solidFill>
                <a:effectLst/>
                <a:latin typeface="Calibri" panose="020F0502020204030204" pitchFamily="34" charset="0"/>
                <a:cs typeface="Calibri" panose="020F0502020204030204" pitchFamily="34" charset="0"/>
              </a:rPr>
              <a:t>dintre</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cele</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mai</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frecvente</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cauze</a:t>
            </a:r>
            <a:r>
              <a:rPr lang="en-US" sz="1600" b="0" i="0" u="none" strike="noStrike" dirty="0">
                <a:solidFill>
                  <a:srgbClr val="2D2415"/>
                </a:solidFill>
                <a:effectLst/>
                <a:latin typeface="Calibri" panose="020F0502020204030204" pitchFamily="34" charset="0"/>
                <a:cs typeface="Calibri" panose="020F0502020204030204" pitchFamily="34" charset="0"/>
              </a:rPr>
              <a:t> de retard mental </a:t>
            </a:r>
            <a:r>
              <a:rPr lang="en-US" sz="1600" b="0" i="0" u="none" strike="noStrike" dirty="0" err="1">
                <a:solidFill>
                  <a:srgbClr val="2D2415"/>
                </a:solidFill>
                <a:effectLst/>
                <a:latin typeface="Calibri" panose="020F0502020204030204" pitchFamily="34" charset="0"/>
                <a:cs typeface="Calibri" panose="020F0502020204030204" pitchFamily="34" charset="0"/>
              </a:rPr>
              <a:t>ireversibil</a:t>
            </a:r>
            <a:r>
              <a:rPr lang="en-US" sz="1600" b="0" i="0" u="none" strike="noStrike" dirty="0">
                <a:solidFill>
                  <a:srgbClr val="2D2415"/>
                </a:solidFill>
                <a:effectLst/>
                <a:latin typeface="Calibri" panose="020F0502020204030204" pitchFamily="34" charset="0"/>
                <a:cs typeface="Calibri" panose="020F0502020204030204" pitchFamily="34" charset="0"/>
              </a:rPr>
              <a:t> care </a:t>
            </a:r>
            <a:r>
              <a:rPr lang="en-US" sz="1600" b="0" i="0" u="none" strike="noStrike" dirty="0" err="1">
                <a:solidFill>
                  <a:srgbClr val="2D2415"/>
                </a:solidFill>
                <a:effectLst/>
                <a:latin typeface="Calibri" panose="020F0502020204030204" pitchFamily="34" charset="0"/>
                <a:cs typeface="Calibri" panose="020F0502020204030204" pitchFamily="34" charset="0"/>
              </a:rPr>
              <a:t>poate</a:t>
            </a:r>
            <a:r>
              <a:rPr lang="en-US" sz="1600" b="0" i="0" u="none" strike="noStrike" dirty="0">
                <a:solidFill>
                  <a:srgbClr val="2D2415"/>
                </a:solidFill>
                <a:effectLst/>
                <a:latin typeface="Calibri" panose="020F0502020204030204" pitchFamily="34" charset="0"/>
                <a:cs typeface="Calibri" panose="020F0502020204030204" pitchFamily="34" charset="0"/>
              </a:rPr>
              <a:t> fi </a:t>
            </a:r>
            <a:r>
              <a:rPr lang="en-US" sz="1600" b="0" i="0" u="none" strike="noStrike" dirty="0" err="1">
                <a:solidFill>
                  <a:srgbClr val="2D2415"/>
                </a:solidFill>
                <a:effectLst/>
                <a:latin typeface="Calibri" panose="020F0502020204030204" pitchFamily="34" charset="0"/>
                <a:cs typeface="Calibri" panose="020F0502020204030204" pitchFamily="34" charset="0"/>
              </a:rPr>
              <a:t>prevenit</a:t>
            </a:r>
            <a:r>
              <a:rPr lang="en-US" sz="1600" dirty="0">
                <a:solidFill>
                  <a:srgbClr val="2D2415"/>
                </a:solidFill>
                <a:latin typeface="Calibri" panose="020F0502020204030204" pitchFamily="34" charset="0"/>
                <a:cs typeface="Calibri" panose="020F0502020204030204" pitchFamily="34" charset="0"/>
              </a:rPr>
              <a:t>.</a:t>
            </a:r>
          </a:p>
          <a:p>
            <a:endParaRPr lang="en-US" sz="1600" b="0" i="0" u="none" strike="noStrike" dirty="0">
              <a:solidFill>
                <a:srgbClr val="2D2415"/>
              </a:solidFill>
              <a:effectLst/>
              <a:latin typeface="Calibri" panose="020F0502020204030204" pitchFamily="34" charset="0"/>
              <a:cs typeface="Calibri" panose="020F0502020204030204" pitchFamily="34" charset="0"/>
            </a:endParaRPr>
          </a:p>
          <a:p>
            <a:r>
              <a:rPr lang="en-US" sz="1600" b="0" i="0" u="none" strike="noStrike" dirty="0" err="1">
                <a:solidFill>
                  <a:srgbClr val="2D2415"/>
                </a:solidFill>
                <a:effectLst/>
                <a:latin typeface="Calibri" panose="020F0502020204030204" pitchFamily="34" charset="0"/>
                <a:cs typeface="Calibri" panose="020F0502020204030204" pitchFamily="34" charset="0"/>
              </a:rPr>
              <a:t>Manifestările</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clinice</a:t>
            </a:r>
            <a:r>
              <a:rPr lang="en-US" sz="1600" b="0" i="0" u="none" strike="noStrike" dirty="0">
                <a:solidFill>
                  <a:srgbClr val="2D2415"/>
                </a:solidFill>
                <a:effectLst/>
                <a:latin typeface="Calibri" panose="020F0502020204030204" pitchFamily="34" charset="0"/>
                <a:cs typeface="Calibri" panose="020F0502020204030204" pitchFamily="34" charset="0"/>
              </a:rPr>
              <a:t> sunt </a:t>
            </a:r>
            <a:r>
              <a:rPr lang="en-US" sz="1600" b="0" i="0" u="none" strike="noStrike" dirty="0" err="1">
                <a:solidFill>
                  <a:srgbClr val="2D2415"/>
                </a:solidFill>
                <a:effectLst/>
                <a:latin typeface="Calibri" panose="020F0502020204030204" pitchFamily="34" charset="0"/>
                <a:cs typeface="Calibri" panose="020F0502020204030204" pitchFamily="34" charset="0"/>
              </a:rPr>
              <a:t>adesea</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subtile</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sau</a:t>
            </a:r>
            <a:r>
              <a:rPr lang="en-US" sz="1600" b="0" i="0" u="none" strike="noStrike" dirty="0">
                <a:solidFill>
                  <a:srgbClr val="2D2415"/>
                </a:solidFill>
                <a:effectLst/>
                <a:latin typeface="Calibri" panose="020F0502020204030204" pitchFamily="34" charset="0"/>
                <a:cs typeface="Calibri" panose="020F0502020204030204" pitchFamily="34" charset="0"/>
              </a:rPr>
              <a:t> nu sunt </a:t>
            </a:r>
            <a:r>
              <a:rPr lang="en-US" sz="1600" b="0" i="0" u="none" strike="noStrike" dirty="0" err="1">
                <a:solidFill>
                  <a:srgbClr val="2D2415"/>
                </a:solidFill>
                <a:effectLst/>
                <a:latin typeface="Calibri" panose="020F0502020204030204" pitchFamily="34" charset="0"/>
                <a:cs typeface="Calibri" panose="020F0502020204030204" pitchFamily="34" charset="0"/>
              </a:rPr>
              <a:t>prezente</a:t>
            </a:r>
            <a:r>
              <a:rPr lang="en-US" sz="1600" b="0" i="0" u="none" strike="noStrike" dirty="0">
                <a:solidFill>
                  <a:srgbClr val="2D2415"/>
                </a:solidFill>
                <a:effectLst/>
                <a:latin typeface="Calibri" panose="020F0502020204030204" pitchFamily="34" charset="0"/>
                <a:cs typeface="Calibri" panose="020F0502020204030204" pitchFamily="34" charset="0"/>
              </a:rPr>
              <a:t> la </a:t>
            </a:r>
            <a:r>
              <a:rPr lang="en-US" sz="1600" b="0" i="0" u="none" strike="noStrike" dirty="0" err="1">
                <a:solidFill>
                  <a:srgbClr val="2D2415"/>
                </a:solidFill>
                <a:effectLst/>
                <a:latin typeface="Calibri" panose="020F0502020204030204" pitchFamily="34" charset="0"/>
                <a:cs typeface="Calibri" panose="020F0502020204030204" pitchFamily="34" charset="0"/>
              </a:rPr>
              <a:t>naștere</a:t>
            </a:r>
            <a:r>
              <a:rPr lang="en-US" sz="1600" b="0" i="0" u="none" strike="noStrike" dirty="0">
                <a:solidFill>
                  <a:srgbClr val="2D2415"/>
                </a:solidFill>
                <a:effectLst/>
                <a:latin typeface="Calibri" panose="020F0502020204030204" pitchFamily="34" charset="0"/>
                <a:cs typeface="Calibri" panose="020F0502020204030204" pitchFamily="34" charset="0"/>
              </a:rPr>
              <a:t>. </a:t>
            </a:r>
          </a:p>
          <a:p>
            <a:endParaRPr lang="en-US" sz="1600" dirty="0">
              <a:solidFill>
                <a:srgbClr val="2D2415"/>
              </a:solidFill>
              <a:latin typeface="Calibri" panose="020F0502020204030204" pitchFamily="34" charset="0"/>
              <a:cs typeface="Calibri" panose="020F0502020204030204" pitchFamily="34" charset="0"/>
            </a:endParaRPr>
          </a:p>
          <a:p>
            <a:r>
              <a:rPr lang="en-US" sz="1600" b="0" i="0" u="none" strike="noStrike" dirty="0" err="1">
                <a:solidFill>
                  <a:srgbClr val="2D2415"/>
                </a:solidFill>
                <a:effectLst/>
                <a:latin typeface="Calibri" panose="020F0502020204030204" pitchFamily="34" charset="0"/>
                <a:cs typeface="Calibri" panose="020F0502020204030204" pitchFamily="34" charset="0"/>
              </a:rPr>
              <a:t>Diagnosticul</a:t>
            </a:r>
            <a:r>
              <a:rPr lang="en-US" sz="1600" b="0" i="0" u="none" strike="noStrike" dirty="0">
                <a:solidFill>
                  <a:srgbClr val="2D2415"/>
                </a:solidFill>
                <a:effectLst/>
                <a:latin typeface="Calibri" panose="020F0502020204030204" pitchFamily="34" charset="0"/>
                <a:cs typeface="Calibri" panose="020F0502020204030204" pitchFamily="34" charset="0"/>
              </a:rPr>
              <a:t> de HC </a:t>
            </a:r>
            <a:r>
              <a:rPr lang="en-US" sz="1600" b="0" i="0" u="none" strike="noStrike" dirty="0" err="1">
                <a:solidFill>
                  <a:srgbClr val="2D2415"/>
                </a:solidFill>
                <a:effectLst/>
                <a:latin typeface="Calibri" panose="020F0502020204030204" pitchFamily="34" charset="0"/>
                <a:cs typeface="Calibri" panose="020F0502020204030204" pitchFamily="34" charset="0"/>
              </a:rPr>
              <a:t>poate</a:t>
            </a:r>
            <a:r>
              <a:rPr lang="en-US" sz="1600" b="0" i="0" u="none" strike="noStrike" dirty="0">
                <a:solidFill>
                  <a:srgbClr val="2D2415"/>
                </a:solidFill>
                <a:effectLst/>
                <a:latin typeface="Calibri" panose="020F0502020204030204" pitchFamily="34" charset="0"/>
                <a:cs typeface="Calibri" panose="020F0502020204030204" pitchFamily="34" charset="0"/>
              </a:rPr>
              <a:t> fi </a:t>
            </a:r>
            <a:r>
              <a:rPr lang="en-US" sz="1600" b="0" i="0" u="none" strike="noStrike" dirty="0" err="1">
                <a:solidFill>
                  <a:srgbClr val="2D2415"/>
                </a:solidFill>
                <a:effectLst/>
                <a:latin typeface="Calibri" panose="020F0502020204030204" pitchFamily="34" charset="0"/>
                <a:cs typeface="Calibri" panose="020F0502020204030204" pitchFamily="34" charset="0"/>
              </a:rPr>
              <a:t>omis</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în</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perioada</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postnatală</a:t>
            </a:r>
            <a:r>
              <a:rPr lang="en-US" sz="1600" b="0" i="0" u="none" strike="noStrike" dirty="0">
                <a:solidFill>
                  <a:srgbClr val="2D2415"/>
                </a:solidFill>
                <a:effectLst/>
                <a:latin typeface="Calibri" panose="020F0502020204030204" pitchFamily="34" charset="0"/>
                <a:cs typeface="Calibri" panose="020F0502020204030204" pitchFamily="34" charset="0"/>
              </a:rPr>
              <a:t>, se </a:t>
            </a:r>
            <a:r>
              <a:rPr lang="en-US" sz="1600" b="0" i="0" u="none" strike="noStrike" dirty="0" err="1">
                <a:solidFill>
                  <a:srgbClr val="2D2415"/>
                </a:solidFill>
                <a:effectLst/>
                <a:latin typeface="Calibri" panose="020F0502020204030204" pitchFamily="34" charset="0"/>
                <a:cs typeface="Calibri" panose="020F0502020204030204" pitchFamily="34" charset="0"/>
              </a:rPr>
              <a:t>recomandă</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presența</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unui</a:t>
            </a:r>
            <a:r>
              <a:rPr lang="en-US" sz="1600" b="0" i="0" u="none" strike="noStrike" dirty="0">
                <a:solidFill>
                  <a:srgbClr val="2D2415"/>
                </a:solidFill>
                <a:effectLst/>
                <a:latin typeface="Calibri" panose="020F0502020204030204" pitchFamily="34" charset="0"/>
                <a:cs typeface="Calibri" panose="020F0502020204030204" pitchFamily="34" charset="0"/>
              </a:rPr>
              <a:t> screening neonatal al HC </a:t>
            </a:r>
            <a:r>
              <a:rPr lang="en-US" sz="1600" b="0" i="0" u="none" strike="noStrike" dirty="0" err="1">
                <a:solidFill>
                  <a:srgbClr val="2D2415"/>
                </a:solidFill>
                <a:effectLst/>
                <a:latin typeface="Calibri" panose="020F0502020204030204" pitchFamily="34" charset="0"/>
                <a:cs typeface="Calibri" panose="020F0502020204030204" pitchFamily="34" charset="0"/>
              </a:rPr>
              <a:t>pentru</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inițierea</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unui</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tratament</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cât</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mai</a:t>
            </a:r>
            <a:r>
              <a:rPr lang="en-US" sz="1600" b="0" i="0" u="none" strike="noStrike" dirty="0">
                <a:solidFill>
                  <a:srgbClr val="2D2415"/>
                </a:solidFill>
                <a:effectLst/>
                <a:latin typeface="Calibri" panose="020F0502020204030204" pitchFamily="34" charset="0"/>
                <a:cs typeface="Calibri" panose="020F0502020204030204" pitchFamily="34" charset="0"/>
              </a:rPr>
              <a:t> </a:t>
            </a:r>
            <a:r>
              <a:rPr lang="en-US" sz="1600" b="0" i="0" u="none" strike="noStrike" dirty="0" err="1">
                <a:solidFill>
                  <a:srgbClr val="2D2415"/>
                </a:solidFill>
                <a:effectLst/>
                <a:latin typeface="Calibri" panose="020F0502020204030204" pitchFamily="34" charset="0"/>
                <a:cs typeface="Calibri" panose="020F0502020204030204" pitchFamily="34" charset="0"/>
              </a:rPr>
              <a:t>precoce</a:t>
            </a:r>
            <a:r>
              <a:rPr lang="en-US" sz="1600" b="0" i="0" u="none" strike="noStrike" dirty="0">
                <a:solidFill>
                  <a:srgbClr val="2D2415"/>
                </a:solidFill>
                <a:effectLst/>
                <a:latin typeface="Calibri" panose="020F0502020204030204" pitchFamily="34" charset="0"/>
                <a:cs typeface="Calibri" panose="020F0502020204030204" pitchFamily="34" charset="0"/>
              </a:rPr>
              <a:t>. </a:t>
            </a:r>
            <a:endParaRPr lang="x-none" sz="16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31DF0A9A-B1D3-B744-8484-4A38E9EEB698}"/>
              </a:ext>
            </a:extLst>
          </p:cNvPr>
          <p:cNvSpPr txBox="1"/>
          <p:nvPr/>
        </p:nvSpPr>
        <p:spPr>
          <a:xfrm>
            <a:off x="8742726" y="5635180"/>
            <a:ext cx="3257348" cy="1015663"/>
          </a:xfrm>
          <a:prstGeom prst="rect">
            <a:avLst/>
          </a:prstGeom>
          <a:noFill/>
        </p:spPr>
        <p:txBody>
          <a:bodyPr wrap="square">
            <a:spAutoFit/>
          </a:bodyPr>
          <a:lstStyle/>
          <a:p>
            <a:pPr algn="r"/>
            <a:r>
              <a:rPr lang="en-US" sz="1200" dirty="0">
                <a:solidFill>
                  <a:srgbClr val="1F1F1F"/>
                </a:solidFill>
                <a:effectLst/>
                <a:latin typeface="Calibri" panose="020F0502020204030204" pitchFamily="34" charset="0"/>
                <a:cs typeface="Calibri" panose="020F0502020204030204" pitchFamily="34" charset="0"/>
              </a:rPr>
              <a:t>Clinical practice guidelines for the diagnosis and management of congenital hypothyroidism, which were endorsed by the European Society for Pediatric Endocrinology and the European Society for Endocrinology. March 2021.</a:t>
            </a:r>
            <a:r>
              <a:rPr lang="en-US" sz="1200" baseline="30000" dirty="0">
                <a:solidFill>
                  <a:srgbClr val="1F1F1F"/>
                </a:solidFill>
                <a:effectLst/>
                <a:latin typeface="Calibri" panose="020F0502020204030204" pitchFamily="34" charset="0"/>
                <a:cs typeface="Calibri" panose="020F0502020204030204" pitchFamily="34" charset="0"/>
              </a:rPr>
              <a:t> </a:t>
            </a:r>
            <a:endParaRPr lang="x-non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8561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9334833" cy="837510"/>
          </a:xfrm>
        </p:spPr>
        <p:txBody>
          <a:bodyPr/>
          <a:lstStyle/>
          <a:p>
            <a:r>
              <a:rPr lang="ro-MD" b="1" dirty="0">
                <a:solidFill>
                  <a:srgbClr val="002060"/>
                </a:solidFill>
              </a:rPr>
              <a:t>Asocierea dintre hipertiroidie și depresie</a:t>
            </a:r>
            <a:endParaRPr lang="en-US" b="1" dirty="0">
              <a:solidFill>
                <a:srgbClr val="002060"/>
              </a:solidFill>
            </a:endParaRPr>
          </a:p>
        </p:txBody>
      </p:sp>
      <p:sp>
        <p:nvSpPr>
          <p:cNvPr id="10" name="Объект 9"/>
          <p:cNvSpPr>
            <a:spLocks noGrp="1"/>
          </p:cNvSpPr>
          <p:nvPr>
            <p:ph idx="1"/>
          </p:nvPr>
        </p:nvSpPr>
        <p:spPr>
          <a:xfrm>
            <a:off x="838200" y="1531620"/>
            <a:ext cx="10680290" cy="4854432"/>
          </a:xfrm>
        </p:spPr>
        <p:txBody>
          <a:bodyPr>
            <a:normAutofit/>
          </a:bodyPr>
          <a:lstStyle/>
          <a:p>
            <a:pPr marL="0" indent="0">
              <a:lnSpc>
                <a:spcPct val="120000"/>
              </a:lnSpc>
              <a:spcBef>
                <a:spcPts val="600"/>
              </a:spcBef>
              <a:spcAft>
                <a:spcPts val="600"/>
              </a:spcAft>
              <a:buNone/>
            </a:pPr>
            <a:r>
              <a:rPr lang="ro-RO" sz="2000" dirty="0">
                <a:solidFill>
                  <a:srgbClr val="002060"/>
                </a:solidFill>
              </a:rPr>
              <a:t>La nivel </a:t>
            </a:r>
            <a:r>
              <a:rPr lang="ro-RO" sz="2000" b="1" dirty="0">
                <a:solidFill>
                  <a:srgbClr val="002060"/>
                </a:solidFill>
              </a:rPr>
              <a:t>fiziopatologic</a:t>
            </a:r>
            <a:r>
              <a:rPr lang="ro-RO" sz="2000" dirty="0">
                <a:solidFill>
                  <a:srgbClr val="002060"/>
                </a:solidFill>
              </a:rPr>
              <a:t> sunt câteva ipoteze care ar explica această asociere:</a:t>
            </a:r>
          </a:p>
          <a:p>
            <a:pPr>
              <a:lnSpc>
                <a:spcPct val="120000"/>
              </a:lnSpc>
              <a:spcBef>
                <a:spcPts val="600"/>
              </a:spcBef>
              <a:spcAft>
                <a:spcPts val="600"/>
              </a:spcAft>
            </a:pPr>
            <a:r>
              <a:rPr lang="ro-RO" sz="2000" dirty="0">
                <a:solidFill>
                  <a:srgbClr val="002060"/>
                </a:solidFill>
              </a:rPr>
              <a:t>Hormonii tiroidieni </a:t>
            </a:r>
            <a:r>
              <a:rPr lang="ro-RO" sz="2000" b="1" dirty="0">
                <a:solidFill>
                  <a:srgbClr val="002060"/>
                </a:solidFill>
              </a:rPr>
              <a:t>stimulează secreția corticală de serotonină </a:t>
            </a:r>
            <a:r>
              <a:rPr lang="ro-RO" sz="2000" dirty="0">
                <a:solidFill>
                  <a:srgbClr val="002060"/>
                </a:solidFill>
              </a:rPr>
              <a:t>și ar putea acționa ca </a:t>
            </a:r>
            <a:r>
              <a:rPr lang="ro-RO" sz="2000" b="1" dirty="0" err="1">
                <a:solidFill>
                  <a:srgbClr val="002060"/>
                </a:solidFill>
              </a:rPr>
              <a:t>co</a:t>
            </a:r>
            <a:r>
              <a:rPr lang="ro-RO" sz="2000" b="1" dirty="0">
                <a:solidFill>
                  <a:srgbClr val="002060"/>
                </a:solidFill>
              </a:rPr>
              <a:t>-transmițători în sistemul </a:t>
            </a:r>
            <a:r>
              <a:rPr lang="ro-RO" sz="2000" b="1" dirty="0" err="1">
                <a:solidFill>
                  <a:srgbClr val="002060"/>
                </a:solidFill>
              </a:rPr>
              <a:t>noradrenergic</a:t>
            </a:r>
            <a:r>
              <a:rPr lang="ro-RO" sz="2000" dirty="0">
                <a:solidFill>
                  <a:srgbClr val="002060"/>
                </a:solidFill>
              </a:rPr>
              <a:t>, influențând transmiterea </a:t>
            </a:r>
            <a:r>
              <a:rPr lang="ro-RO" sz="2000" dirty="0" err="1">
                <a:solidFill>
                  <a:srgbClr val="002060"/>
                </a:solidFill>
              </a:rPr>
              <a:t>monoaminergică</a:t>
            </a:r>
            <a:r>
              <a:rPr lang="ro-RO" sz="2000" dirty="0">
                <a:solidFill>
                  <a:srgbClr val="002060"/>
                </a:solidFill>
              </a:rPr>
              <a:t> în creier.</a:t>
            </a:r>
          </a:p>
          <a:p>
            <a:pPr>
              <a:lnSpc>
                <a:spcPct val="120000"/>
              </a:lnSpc>
              <a:spcBef>
                <a:spcPts val="600"/>
              </a:spcBef>
              <a:spcAft>
                <a:spcPts val="600"/>
              </a:spcAft>
            </a:pPr>
            <a:r>
              <a:rPr lang="ro-RO" sz="2000" dirty="0">
                <a:solidFill>
                  <a:srgbClr val="002060"/>
                </a:solidFill>
              </a:rPr>
              <a:t>Atât tulburările </a:t>
            </a:r>
            <a:r>
              <a:rPr lang="ro-RO" sz="2000" dirty="0" err="1">
                <a:solidFill>
                  <a:srgbClr val="002060"/>
                </a:solidFill>
              </a:rPr>
              <a:t>hipo</a:t>
            </a:r>
            <a:r>
              <a:rPr lang="ro-RO" sz="2000" dirty="0">
                <a:solidFill>
                  <a:srgbClr val="002060"/>
                </a:solidFill>
              </a:rPr>
              <a:t>- și hipertiroidiene ale axei HPT poate duce la </a:t>
            </a:r>
            <a:r>
              <a:rPr lang="ro-RO" sz="2000" b="1" dirty="0" err="1">
                <a:solidFill>
                  <a:srgbClr val="002060"/>
                </a:solidFill>
              </a:rPr>
              <a:t>hipercortizolemie</a:t>
            </a:r>
            <a:r>
              <a:rPr lang="ro-RO" sz="2000" dirty="0">
                <a:solidFill>
                  <a:srgbClr val="002060"/>
                </a:solidFill>
              </a:rPr>
              <a:t>, care este frecvent întâlnită la pacienții ce suferă de depresie.</a:t>
            </a:r>
          </a:p>
          <a:p>
            <a:pPr>
              <a:lnSpc>
                <a:spcPct val="120000"/>
              </a:lnSpc>
              <a:spcBef>
                <a:spcPts val="600"/>
              </a:spcBef>
              <a:spcAft>
                <a:spcPts val="600"/>
              </a:spcAft>
            </a:pPr>
            <a:r>
              <a:rPr lang="ro-RO" sz="2000" b="1" dirty="0">
                <a:solidFill>
                  <a:srgbClr val="002060"/>
                </a:solidFill>
              </a:rPr>
              <a:t>Inflamația</a:t>
            </a:r>
            <a:r>
              <a:rPr lang="ro-RO" sz="2000" dirty="0">
                <a:solidFill>
                  <a:srgbClr val="002060"/>
                </a:solidFill>
              </a:rPr>
              <a:t> </a:t>
            </a:r>
            <a:r>
              <a:rPr lang="ro-RO" sz="2000" b="1" dirty="0">
                <a:solidFill>
                  <a:srgbClr val="002060"/>
                </a:solidFill>
              </a:rPr>
              <a:t>– cale patogenetică comună</a:t>
            </a:r>
            <a:r>
              <a:rPr lang="ro-RO" sz="2000" dirty="0">
                <a:solidFill>
                  <a:srgbClr val="002060"/>
                </a:solidFill>
              </a:rPr>
              <a:t>. Prezența infiltratelor </a:t>
            </a:r>
            <a:r>
              <a:rPr lang="ro-RO" sz="2000" dirty="0" err="1">
                <a:solidFill>
                  <a:srgbClr val="002060"/>
                </a:solidFill>
              </a:rPr>
              <a:t>limfocitare</a:t>
            </a:r>
            <a:r>
              <a:rPr lang="ro-RO" sz="2000" dirty="0">
                <a:solidFill>
                  <a:srgbClr val="002060"/>
                </a:solidFill>
              </a:rPr>
              <a:t> și a nivelurilor crescute de citokine proinflamatorii (IL-6, TNF-alfa) din tiroidita autoimuna, au fost recent găsiți implicați și în etiologia depresiei.</a:t>
            </a:r>
          </a:p>
          <a:p>
            <a:pPr>
              <a:lnSpc>
                <a:spcPct val="120000"/>
              </a:lnSpc>
              <a:spcBef>
                <a:spcPts val="600"/>
              </a:spcBef>
              <a:spcAft>
                <a:spcPts val="600"/>
              </a:spcAft>
            </a:pPr>
            <a:r>
              <a:rPr lang="ro-RO" sz="2000" b="1" dirty="0">
                <a:solidFill>
                  <a:srgbClr val="002060"/>
                </a:solidFill>
              </a:rPr>
              <a:t>Vulnerabilitate genetică comună </a:t>
            </a:r>
            <a:r>
              <a:rPr lang="ro-RO" sz="2000" dirty="0">
                <a:solidFill>
                  <a:srgbClr val="002060"/>
                </a:solidFill>
              </a:rPr>
              <a:t>(variațiile genei OATP1C1), prezentă atât în patologia glandei tiroide, cât și în depresie. </a:t>
            </a:r>
          </a:p>
        </p:txBody>
      </p:sp>
      <p:sp>
        <p:nvSpPr>
          <p:cNvPr id="11" name="Rectangle 10">
            <a:extLst>
              <a:ext uri="{FF2B5EF4-FFF2-40B4-BE49-F238E27FC236}">
                <a16:creationId xmlns:a16="http://schemas.microsoft.com/office/drawing/2014/main" xmlns="" id="{5E0B005A-8C8E-49A8-8937-711098E7F9FC}"/>
              </a:ext>
            </a:extLst>
          </p:cNvPr>
          <p:cNvSpPr/>
          <p:nvPr/>
        </p:nvSpPr>
        <p:spPr>
          <a:xfrm>
            <a:off x="838200" y="6533318"/>
            <a:ext cx="8927690" cy="246221"/>
          </a:xfrm>
          <a:prstGeom prst="rect">
            <a:avLst/>
          </a:prstGeom>
        </p:spPr>
        <p:txBody>
          <a:bodyPr wrap="square">
            <a:spAutoFit/>
          </a:bodyPr>
          <a:lstStyle/>
          <a:p>
            <a:r>
              <a:rPr lang="ro-RO" sz="1000" dirty="0"/>
              <a:t>Bode, H., </a:t>
            </a:r>
            <a:r>
              <a:rPr lang="ro-RO" sz="1000" dirty="0" err="1"/>
              <a:t>Ivens</a:t>
            </a:r>
            <a:r>
              <a:rPr lang="ro-RO" sz="1000" dirty="0"/>
              <a:t>, B., </a:t>
            </a:r>
            <a:r>
              <a:rPr lang="ro-RO" sz="1000" dirty="0" err="1"/>
              <a:t>Bschor</a:t>
            </a:r>
            <a:r>
              <a:rPr lang="ro-RO" sz="1000" dirty="0"/>
              <a:t>, T. </a:t>
            </a:r>
            <a:r>
              <a:rPr lang="ro-RO" sz="1000" i="1" dirty="0"/>
              <a:t>et al.</a:t>
            </a:r>
            <a:r>
              <a:rPr lang="ro-RO" sz="1000" dirty="0"/>
              <a:t> </a:t>
            </a:r>
            <a:r>
              <a:rPr lang="ro-RO" sz="1000" dirty="0" err="1"/>
              <a:t>Hyperthyroidism</a:t>
            </a:r>
            <a:r>
              <a:rPr lang="ro-RO" sz="1000" dirty="0"/>
              <a:t> and </a:t>
            </a:r>
            <a:r>
              <a:rPr lang="ro-RO" sz="1000" dirty="0" err="1"/>
              <a:t>clinical</a:t>
            </a:r>
            <a:r>
              <a:rPr lang="ro-RO" sz="1000" dirty="0"/>
              <a:t> </a:t>
            </a:r>
            <a:r>
              <a:rPr lang="ro-RO" sz="1000" dirty="0" err="1"/>
              <a:t>depression</a:t>
            </a:r>
            <a:r>
              <a:rPr lang="ro-RO" sz="1000" dirty="0"/>
              <a:t>: a </a:t>
            </a:r>
            <a:r>
              <a:rPr lang="ro-RO" sz="1000" dirty="0" err="1"/>
              <a:t>systematic</a:t>
            </a:r>
            <a:r>
              <a:rPr lang="ro-RO" sz="1000" dirty="0"/>
              <a:t> </a:t>
            </a:r>
            <a:r>
              <a:rPr lang="ro-RO" sz="1000" dirty="0" err="1"/>
              <a:t>review</a:t>
            </a:r>
            <a:r>
              <a:rPr lang="ro-RO" sz="1000" dirty="0"/>
              <a:t> and meta-</a:t>
            </a:r>
            <a:r>
              <a:rPr lang="ro-RO" sz="1000" dirty="0" err="1"/>
              <a:t>analysis</a:t>
            </a:r>
            <a:r>
              <a:rPr lang="ro-RO" sz="1000" dirty="0"/>
              <a:t>. </a:t>
            </a:r>
            <a:r>
              <a:rPr lang="ro-RO" sz="1000" i="1" dirty="0" err="1"/>
              <a:t>Transl</a:t>
            </a:r>
            <a:r>
              <a:rPr lang="ro-RO" sz="1000" i="1" dirty="0"/>
              <a:t> </a:t>
            </a:r>
            <a:r>
              <a:rPr lang="ro-RO" sz="1000" i="1" dirty="0" err="1"/>
              <a:t>Psychiatry</a:t>
            </a:r>
            <a:r>
              <a:rPr lang="ro-RO" sz="1000" dirty="0"/>
              <a:t> </a:t>
            </a:r>
            <a:r>
              <a:rPr lang="ro-RO" sz="1000" b="1" dirty="0"/>
              <a:t>12</a:t>
            </a:r>
            <a:r>
              <a:rPr lang="ro-RO" sz="1000" dirty="0"/>
              <a:t>, 362 (2022)..</a:t>
            </a:r>
          </a:p>
        </p:txBody>
      </p:sp>
    </p:spTree>
    <p:extLst>
      <p:ext uri="{BB962C8B-B14F-4D97-AF65-F5344CB8AC3E}">
        <p14:creationId xmlns:p14="http://schemas.microsoft.com/office/powerpoint/2010/main" val="39575403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173033" y="217860"/>
            <a:ext cx="1876506" cy="1563755"/>
          </a:xfrm>
          <a:prstGeom prst="rect">
            <a:avLst/>
          </a:prstGeom>
        </p:spPr>
      </p:pic>
      <p:sp>
        <p:nvSpPr>
          <p:cNvPr id="9" name="Заголовок 8"/>
          <p:cNvSpPr>
            <a:spLocks noGrp="1"/>
          </p:cNvSpPr>
          <p:nvPr>
            <p:ph type="title"/>
          </p:nvPr>
        </p:nvSpPr>
        <p:spPr>
          <a:xfrm>
            <a:off x="838200" y="365126"/>
            <a:ext cx="10515600" cy="991726"/>
          </a:xfrm>
        </p:spPr>
        <p:txBody>
          <a:bodyPr/>
          <a:lstStyle/>
          <a:p>
            <a:r>
              <a:rPr lang="ro-MD" b="1" dirty="0">
                <a:solidFill>
                  <a:srgbClr val="002060"/>
                </a:solidFill>
              </a:rPr>
              <a:t>Concluzii</a:t>
            </a:r>
            <a:endParaRPr lang="en-US" b="1" dirty="0">
              <a:solidFill>
                <a:srgbClr val="002060"/>
              </a:solidFill>
            </a:endParaRPr>
          </a:p>
        </p:txBody>
      </p:sp>
      <p:sp>
        <p:nvSpPr>
          <p:cNvPr id="10" name="Объект 9"/>
          <p:cNvSpPr>
            <a:spLocks noGrp="1"/>
          </p:cNvSpPr>
          <p:nvPr>
            <p:ph idx="1"/>
          </p:nvPr>
        </p:nvSpPr>
        <p:spPr>
          <a:xfrm>
            <a:off x="466711" y="1781615"/>
            <a:ext cx="11258577" cy="4711259"/>
          </a:xfrm>
        </p:spPr>
        <p:txBody>
          <a:bodyPr>
            <a:normAutofit lnSpcReduction="10000"/>
          </a:bodyPr>
          <a:lstStyle/>
          <a:p>
            <a:r>
              <a:rPr lang="ro-RO" altLang="ro-RO" sz="2400" dirty="0">
                <a:solidFill>
                  <a:srgbClr val="002060"/>
                </a:solidFill>
              </a:rPr>
              <a:t>Atât </a:t>
            </a:r>
            <a:r>
              <a:rPr lang="ro-RO" altLang="ro-RO" sz="2400" b="1" dirty="0">
                <a:solidFill>
                  <a:srgbClr val="002060"/>
                </a:solidFill>
              </a:rPr>
              <a:t>creșterea</a:t>
            </a:r>
            <a:r>
              <a:rPr lang="ro-RO" altLang="ro-RO" sz="2400" dirty="0">
                <a:solidFill>
                  <a:srgbClr val="002060"/>
                </a:solidFill>
              </a:rPr>
              <a:t>, cât și </a:t>
            </a:r>
            <a:r>
              <a:rPr lang="ro-RO" altLang="ro-RO" sz="2400" b="1" dirty="0">
                <a:solidFill>
                  <a:srgbClr val="002060"/>
                </a:solidFill>
              </a:rPr>
              <a:t>scăderea</a:t>
            </a:r>
            <a:r>
              <a:rPr lang="ro-RO" altLang="ro-RO" sz="2400" dirty="0">
                <a:solidFill>
                  <a:srgbClr val="002060"/>
                </a:solidFill>
              </a:rPr>
              <a:t> nivelurilor </a:t>
            </a:r>
            <a:r>
              <a:rPr lang="ro-RO" altLang="ro-RO" sz="2400" b="1" dirty="0">
                <a:solidFill>
                  <a:srgbClr val="002060"/>
                </a:solidFill>
              </a:rPr>
              <a:t>hormonilor tiroidieni </a:t>
            </a:r>
            <a:r>
              <a:rPr lang="ro-RO" altLang="ro-RO" sz="2400" dirty="0">
                <a:solidFill>
                  <a:srgbClr val="002060"/>
                </a:solidFill>
              </a:rPr>
              <a:t>pot duce la </a:t>
            </a:r>
            <a:r>
              <a:rPr lang="ro-RO" altLang="ro-RO" sz="2400" b="1" dirty="0">
                <a:solidFill>
                  <a:srgbClr val="002060"/>
                </a:solidFill>
              </a:rPr>
              <a:t>depresie</a:t>
            </a:r>
            <a:r>
              <a:rPr lang="ro-RO" altLang="ro-RO" sz="2400" dirty="0">
                <a:solidFill>
                  <a:srgbClr val="002060"/>
                </a:solidFill>
              </a:rPr>
              <a:t>, care poate fi ameliorată prin echilibrarea hormonilor.</a:t>
            </a:r>
          </a:p>
          <a:p>
            <a:endParaRPr lang="ro-RO" altLang="ro-RO" sz="2400" dirty="0">
              <a:solidFill>
                <a:srgbClr val="002060"/>
              </a:solidFill>
            </a:endParaRPr>
          </a:p>
          <a:p>
            <a:r>
              <a:rPr lang="ro-RO" altLang="ro-RO" sz="2400" dirty="0">
                <a:solidFill>
                  <a:srgbClr val="002060"/>
                </a:solidFill>
              </a:rPr>
              <a:t>La persoanele cu </a:t>
            </a:r>
            <a:r>
              <a:rPr lang="ro-RO" altLang="ro-RO" sz="2400" b="1" dirty="0">
                <a:solidFill>
                  <a:srgbClr val="002060"/>
                </a:solidFill>
              </a:rPr>
              <a:t>tiroidita autoimună </a:t>
            </a:r>
            <a:r>
              <a:rPr lang="ro-RO" altLang="ro-RO" sz="2400" dirty="0">
                <a:solidFill>
                  <a:srgbClr val="002060"/>
                </a:solidFill>
              </a:rPr>
              <a:t>(nivel crescut al anticorpilor)</a:t>
            </a:r>
            <a:r>
              <a:rPr lang="ro-RO" altLang="ro-RO" sz="2400" b="1" dirty="0">
                <a:solidFill>
                  <a:srgbClr val="002060"/>
                </a:solidFill>
              </a:rPr>
              <a:t> </a:t>
            </a:r>
            <a:r>
              <a:rPr lang="ro-RO" altLang="ro-RO" sz="2400" dirty="0">
                <a:solidFill>
                  <a:srgbClr val="002060"/>
                </a:solidFill>
              </a:rPr>
              <a:t>și </a:t>
            </a:r>
            <a:r>
              <a:rPr lang="ro-RO" altLang="ro-RO" sz="2400" b="1" dirty="0">
                <a:solidFill>
                  <a:srgbClr val="002060"/>
                </a:solidFill>
              </a:rPr>
              <a:t>eutiroidie</a:t>
            </a:r>
            <a:r>
              <a:rPr lang="ro-RO" altLang="ro-RO" sz="2400" dirty="0">
                <a:solidFill>
                  <a:srgbClr val="002060"/>
                </a:solidFill>
              </a:rPr>
              <a:t> (nivel normal al hormonilor tiroidieni) </a:t>
            </a:r>
            <a:r>
              <a:rPr lang="ro-RO" altLang="ro-RO" sz="2400" b="1" dirty="0">
                <a:solidFill>
                  <a:srgbClr val="002060"/>
                </a:solidFill>
              </a:rPr>
              <a:t>incidența și severitatea depresiei este semnificativ mai mare</a:t>
            </a:r>
            <a:r>
              <a:rPr lang="ro-RO" altLang="ro-RO" sz="2400" dirty="0">
                <a:solidFill>
                  <a:srgbClr val="002060"/>
                </a:solidFill>
              </a:rPr>
              <a:t>, decât la persoanele fără patologie tiroidiană.</a:t>
            </a:r>
          </a:p>
          <a:p>
            <a:endParaRPr lang="ro-RO" sz="2400" dirty="0">
              <a:solidFill>
                <a:srgbClr val="002060"/>
              </a:solidFill>
            </a:endParaRPr>
          </a:p>
          <a:p>
            <a:r>
              <a:rPr lang="ro-RO" sz="2400" dirty="0">
                <a:solidFill>
                  <a:srgbClr val="002060"/>
                </a:solidFill>
              </a:rPr>
              <a:t>La persoanele cu </a:t>
            </a:r>
            <a:r>
              <a:rPr lang="ro-RO" sz="2400" b="1" dirty="0">
                <a:solidFill>
                  <a:srgbClr val="002060"/>
                </a:solidFill>
              </a:rPr>
              <a:t>depresie și tulburări de anxietate </a:t>
            </a:r>
            <a:r>
              <a:rPr lang="ro-RO" sz="2400" dirty="0">
                <a:solidFill>
                  <a:srgbClr val="002060"/>
                </a:solidFill>
              </a:rPr>
              <a:t>ar trebui </a:t>
            </a:r>
            <a:r>
              <a:rPr lang="ro-RO" sz="2400" b="1" dirty="0">
                <a:solidFill>
                  <a:srgbClr val="C00000"/>
                </a:solidFill>
              </a:rPr>
              <a:t>testați hormonii tiroidieni</a:t>
            </a:r>
            <a:r>
              <a:rPr lang="ro-RO" sz="2400" dirty="0">
                <a:solidFill>
                  <a:srgbClr val="002060"/>
                </a:solidFill>
              </a:rPr>
              <a:t> (</a:t>
            </a:r>
            <a:r>
              <a:rPr lang="ro-RO" sz="2400" b="1" dirty="0">
                <a:solidFill>
                  <a:srgbClr val="002060"/>
                </a:solidFill>
              </a:rPr>
              <a:t>TSH, freeT4, antiTPO</a:t>
            </a:r>
            <a:r>
              <a:rPr lang="en-US" sz="2400" b="1" dirty="0">
                <a:solidFill>
                  <a:srgbClr val="002060"/>
                </a:solidFill>
              </a:rPr>
              <a:t>, antiTG</a:t>
            </a:r>
            <a:r>
              <a:rPr lang="ro-RO" sz="2400" dirty="0">
                <a:solidFill>
                  <a:srgbClr val="002060"/>
                </a:solidFill>
              </a:rPr>
              <a:t>)</a:t>
            </a:r>
          </a:p>
          <a:p>
            <a:endParaRPr lang="ro-RO" sz="2400" dirty="0">
              <a:solidFill>
                <a:srgbClr val="002060"/>
              </a:solidFill>
            </a:endParaRPr>
          </a:p>
          <a:p>
            <a:r>
              <a:rPr lang="ro-RO" sz="2400" dirty="0">
                <a:solidFill>
                  <a:srgbClr val="002060"/>
                </a:solidFill>
              </a:rPr>
              <a:t>La pacienții cu </a:t>
            </a:r>
            <a:r>
              <a:rPr lang="ro-RO" sz="2400" b="1" dirty="0">
                <a:solidFill>
                  <a:srgbClr val="002060"/>
                </a:solidFill>
              </a:rPr>
              <a:t>dereglarea funcției glandei tiroide </a:t>
            </a:r>
            <a:r>
              <a:rPr lang="ro-RO" sz="2400" dirty="0">
                <a:solidFill>
                  <a:srgbClr val="002060"/>
                </a:solidFill>
              </a:rPr>
              <a:t>(atât hipotiroidie, cât și hipertiroidie), ar trebui efectuat </a:t>
            </a:r>
            <a:r>
              <a:rPr lang="ro-RO" sz="2400" b="1" dirty="0">
                <a:solidFill>
                  <a:srgbClr val="C00000"/>
                </a:solidFill>
              </a:rPr>
              <a:t>screeningul pentru tulburările afective</a:t>
            </a:r>
            <a:r>
              <a:rPr lang="ro-RO" sz="2400" b="1" dirty="0">
                <a:solidFill>
                  <a:srgbClr val="002060"/>
                </a:solidFill>
              </a:rPr>
              <a:t> </a:t>
            </a:r>
            <a:r>
              <a:rPr lang="ro-RO" sz="2400" dirty="0">
                <a:solidFill>
                  <a:srgbClr val="002060"/>
                </a:solidFill>
              </a:rPr>
              <a:t>(depresie, anxietate). </a:t>
            </a:r>
            <a:endParaRPr lang="en-US" sz="2400" dirty="0">
              <a:solidFill>
                <a:srgbClr val="002060"/>
              </a:solidFill>
            </a:endParaRPr>
          </a:p>
        </p:txBody>
      </p:sp>
    </p:spTree>
    <p:extLst>
      <p:ext uri="{BB962C8B-B14F-4D97-AF65-F5344CB8AC3E}">
        <p14:creationId xmlns:p14="http://schemas.microsoft.com/office/powerpoint/2010/main" val="42118455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3044687" y="5486400"/>
            <a:ext cx="3554895" cy="954087"/>
          </a:xfrm>
        </p:spPr>
        <p:txBody>
          <a:bodyPr>
            <a:normAutofit/>
          </a:bodyPr>
          <a:lstStyle/>
          <a:p>
            <a:pPr algn="r"/>
            <a:r>
              <a:rPr lang="en-US" dirty="0" smtClean="0"/>
              <a:t>Veronica </a:t>
            </a:r>
            <a:r>
              <a:rPr lang="en-US" dirty="0" err="1" smtClean="0"/>
              <a:t>Cernelev</a:t>
            </a:r>
            <a:endParaRPr lang="ro-MD" dirty="0" smtClean="0"/>
          </a:p>
          <a:p>
            <a:pPr algn="r"/>
            <a:r>
              <a:rPr lang="ro-MD" dirty="0" smtClean="0"/>
              <a:t>Medic endocrinolog</a:t>
            </a:r>
            <a:endParaRPr lang="en-US" dirty="0"/>
          </a:p>
        </p:txBody>
      </p:sp>
      <p:pic>
        <p:nvPicPr>
          <p:cNvPr id="5" name="Рисунок 4"/>
          <p:cNvPicPr>
            <a:picLocks noChangeAspect="1"/>
          </p:cNvPicPr>
          <p:nvPr/>
        </p:nvPicPr>
        <p:blipFill rotWithShape="1">
          <a:blip r:embed="rId2"/>
          <a:srcRect b="4323"/>
          <a:stretch/>
        </p:blipFill>
        <p:spPr>
          <a:xfrm>
            <a:off x="6746599" y="0"/>
            <a:ext cx="5418188" cy="6748670"/>
          </a:xfrm>
          <a:prstGeom prst="rect">
            <a:avLst/>
          </a:prstGeom>
        </p:spPr>
      </p:pic>
      <p:sp>
        <p:nvSpPr>
          <p:cNvPr id="3" name="Заголовок 2"/>
          <p:cNvSpPr>
            <a:spLocks noGrp="1"/>
          </p:cNvSpPr>
          <p:nvPr>
            <p:ph type="ctrTitle"/>
          </p:nvPr>
        </p:nvSpPr>
        <p:spPr>
          <a:xfrm>
            <a:off x="99391" y="2678981"/>
            <a:ext cx="7464287" cy="1128810"/>
          </a:xfrm>
        </p:spPr>
        <p:txBody>
          <a:bodyPr>
            <a:noAutofit/>
          </a:bodyPr>
          <a:lstStyle/>
          <a:p>
            <a:r>
              <a:rPr lang="en-US" sz="4400" b="1" dirty="0" err="1" smtClean="0">
                <a:solidFill>
                  <a:srgbClr val="002060"/>
                </a:solidFill>
              </a:rPr>
              <a:t>Regimul</a:t>
            </a:r>
            <a:r>
              <a:rPr lang="en-US" sz="4400" b="1" dirty="0" smtClean="0">
                <a:solidFill>
                  <a:srgbClr val="002060"/>
                </a:solidFill>
              </a:rPr>
              <a:t> </a:t>
            </a:r>
            <a:r>
              <a:rPr lang="en-US" sz="4400" b="1" dirty="0" err="1" smtClean="0">
                <a:solidFill>
                  <a:srgbClr val="002060"/>
                </a:solidFill>
              </a:rPr>
              <a:t>alimentar</a:t>
            </a:r>
            <a:r>
              <a:rPr lang="en-US" sz="4400" b="1" dirty="0" smtClean="0">
                <a:solidFill>
                  <a:srgbClr val="002060"/>
                </a:solidFill>
              </a:rPr>
              <a:t> </a:t>
            </a:r>
            <a:r>
              <a:rPr lang="ro-MD" sz="4400" b="1" dirty="0" smtClean="0">
                <a:solidFill>
                  <a:srgbClr val="002060"/>
                </a:solidFill>
              </a:rPr>
              <a:t>și tiroida</a:t>
            </a:r>
            <a:endParaRPr lang="ro-MD" sz="4400" b="1" i="1" dirty="0" smtClean="0">
              <a:solidFill>
                <a:srgbClr val="002060"/>
              </a:solidFill>
            </a:endParaRPr>
          </a:p>
        </p:txBody>
      </p:sp>
    </p:spTree>
    <p:extLst>
      <p:ext uri="{BB962C8B-B14F-4D97-AF65-F5344CB8AC3E}">
        <p14:creationId xmlns:p14="http://schemas.microsoft.com/office/powerpoint/2010/main" val="230133337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Рисунок 1"/>
          <p:cNvPicPr/>
          <p:nvPr/>
        </p:nvPicPr>
        <p:blipFill>
          <a:blip r:embed="rId2"/>
          <a:stretch/>
        </p:blipFill>
        <p:spPr>
          <a:xfrm>
            <a:off x="10172880" y="217800"/>
            <a:ext cx="1876320" cy="1563480"/>
          </a:xfrm>
          <a:prstGeom prst="rect">
            <a:avLst/>
          </a:prstGeom>
          <a:ln>
            <a:noFill/>
          </a:ln>
        </p:spPr>
      </p:pic>
      <p:sp>
        <p:nvSpPr>
          <p:cNvPr id="329" name="TextShape 1"/>
          <p:cNvSpPr txBox="1"/>
          <p:nvPr/>
        </p:nvSpPr>
        <p:spPr>
          <a:xfrm>
            <a:off x="838080" y="365040"/>
            <a:ext cx="10515240" cy="837000"/>
          </a:xfrm>
          <a:prstGeom prst="rect">
            <a:avLst/>
          </a:prstGeom>
          <a:noFill/>
          <a:ln>
            <a:noFill/>
          </a:ln>
        </p:spPr>
        <p:txBody>
          <a:bodyPr anchor="ctr">
            <a:noAutofit/>
          </a:bodyPr>
          <a:lstStyle/>
          <a:p>
            <a:pPr>
              <a:lnSpc>
                <a:spcPct val="90000"/>
              </a:lnSpc>
            </a:pPr>
            <a:r>
              <a:rPr lang="en-US" sz="4400" b="1" strike="noStrike" spc="-1">
                <a:solidFill>
                  <a:srgbClr val="002060"/>
                </a:solidFill>
                <a:latin typeface="Calibri Light"/>
              </a:rPr>
              <a:t>Agenda</a:t>
            </a:r>
            <a:endParaRPr lang="en-US" sz="4400" b="0" strike="noStrike" spc="-1">
              <a:solidFill>
                <a:srgbClr val="000000"/>
              </a:solidFill>
              <a:latin typeface="Calibri"/>
            </a:endParaRPr>
          </a:p>
        </p:txBody>
      </p:sp>
      <p:sp>
        <p:nvSpPr>
          <p:cNvPr id="330" name="TextShape 2"/>
          <p:cNvSpPr txBox="1"/>
          <p:nvPr/>
        </p:nvSpPr>
        <p:spPr>
          <a:xfrm>
            <a:off x="576000" y="1265040"/>
            <a:ext cx="4705920" cy="435096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en-US" sz="1800" b="0" strike="noStrike" spc="-1">
                <a:solidFill>
                  <a:srgbClr val="000000"/>
                </a:solidFill>
                <a:latin typeface="Calibri"/>
              </a:rPr>
              <a:t>Legaturile bidirectionale: Nutritie-Sanatate; Nutritie- Glanda tiroida; Glanda tiroida-Sanatate; Glanda tiroida- creier; Glanda tiroida- Intestin.</a:t>
            </a:r>
          </a:p>
          <a:p>
            <a:pPr marL="228600" indent="-228240">
              <a:lnSpc>
                <a:spcPct val="90000"/>
              </a:lnSpc>
              <a:spcBef>
                <a:spcPts val="1001"/>
              </a:spcBef>
              <a:buClr>
                <a:srgbClr val="000000"/>
              </a:buClr>
              <a:buFont typeface="Arial"/>
              <a:buChar char="•"/>
            </a:pPr>
            <a:r>
              <a:rPr lang="en-US" sz="1800" b="0" strike="noStrike" spc="-1">
                <a:solidFill>
                  <a:srgbClr val="000000"/>
                </a:solidFill>
                <a:latin typeface="Calibri"/>
              </a:rPr>
              <a:t>Principiile regimului alimentar sanatos orientat catre mentinerea sanatatii glandei tiroide.</a:t>
            </a:r>
          </a:p>
          <a:p>
            <a:pPr marL="228600" indent="-228240">
              <a:lnSpc>
                <a:spcPct val="90000"/>
              </a:lnSpc>
              <a:spcBef>
                <a:spcPts val="1001"/>
              </a:spcBef>
              <a:buClr>
                <a:srgbClr val="000000"/>
              </a:buClr>
              <a:buFont typeface="Arial"/>
              <a:buChar char="•"/>
            </a:pPr>
            <a:r>
              <a:rPr lang="en-US" sz="1800" b="0" strike="noStrike" spc="-1">
                <a:solidFill>
                  <a:srgbClr val="000000"/>
                </a:solidFill>
                <a:latin typeface="Calibri"/>
              </a:rPr>
              <a:t>Nutrientii indispensabili pentru sinteza hormonilor tiroidieni</a:t>
            </a:r>
          </a:p>
          <a:p>
            <a:pPr marL="228600" indent="-228240">
              <a:lnSpc>
                <a:spcPct val="90000"/>
              </a:lnSpc>
              <a:spcBef>
                <a:spcPts val="1001"/>
              </a:spcBef>
              <a:buClr>
                <a:srgbClr val="000000"/>
              </a:buClr>
              <a:buFont typeface="Arial"/>
              <a:buChar char="•"/>
            </a:pPr>
            <a:r>
              <a:rPr lang="en-US" sz="1800" b="0" strike="noStrike" spc="-1">
                <a:solidFill>
                  <a:srgbClr val="000000"/>
                </a:solidFill>
                <a:latin typeface="Calibri"/>
              </a:rPr>
              <a:t>Cronotiroidologia</a:t>
            </a:r>
          </a:p>
          <a:p>
            <a:pPr marL="228600" indent="-228240">
              <a:lnSpc>
                <a:spcPct val="90000"/>
              </a:lnSpc>
              <a:spcBef>
                <a:spcPts val="1001"/>
              </a:spcBef>
              <a:buClr>
                <a:srgbClr val="000000"/>
              </a:buClr>
              <a:buFont typeface="Arial"/>
              <a:buChar char="•"/>
            </a:pPr>
            <a:endParaRPr lang="en-US" sz="1800" b="0" strike="noStrike" spc="-1">
              <a:solidFill>
                <a:srgbClr val="000000"/>
              </a:solidFill>
              <a:latin typeface="Calibri"/>
            </a:endParaRPr>
          </a:p>
        </p:txBody>
      </p:sp>
      <p:sp>
        <p:nvSpPr>
          <p:cNvPr id="331" name="CustomShape 3"/>
          <p:cNvSpPr/>
          <p:nvPr/>
        </p:nvSpPr>
        <p:spPr>
          <a:xfrm>
            <a:off x="7521840" y="1008720"/>
            <a:ext cx="1550160" cy="9352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1800" b="0" strike="noStrike" spc="-1">
                <a:solidFill>
                  <a:srgbClr val="FFFFFF"/>
                </a:solidFill>
                <a:latin typeface="Arial"/>
                <a:ea typeface="DejaVu Sans"/>
              </a:rPr>
              <a:t>sanatate</a:t>
            </a:r>
            <a:endParaRPr lang="ru-RU" sz="1800" b="0" strike="noStrike" spc="-1">
              <a:latin typeface="Arial"/>
            </a:endParaRPr>
          </a:p>
        </p:txBody>
      </p:sp>
      <p:sp>
        <p:nvSpPr>
          <p:cNvPr id="332" name="CustomShape 4"/>
          <p:cNvSpPr/>
          <p:nvPr/>
        </p:nvSpPr>
        <p:spPr>
          <a:xfrm>
            <a:off x="6081840" y="2520000"/>
            <a:ext cx="1406160" cy="9352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1800" b="0" strike="noStrike" spc="-1">
                <a:solidFill>
                  <a:srgbClr val="FFFFFF"/>
                </a:solidFill>
                <a:latin typeface="Arial"/>
                <a:ea typeface="DejaVu Sans"/>
              </a:rPr>
              <a:t>Nutritie</a:t>
            </a:r>
            <a:endParaRPr lang="ru-RU" sz="1800" b="0" strike="noStrike" spc="-1">
              <a:latin typeface="Arial"/>
            </a:endParaRPr>
          </a:p>
        </p:txBody>
      </p:sp>
      <p:sp>
        <p:nvSpPr>
          <p:cNvPr id="333" name="CustomShape 5"/>
          <p:cNvSpPr/>
          <p:nvPr/>
        </p:nvSpPr>
        <p:spPr>
          <a:xfrm>
            <a:off x="9072000" y="2448000"/>
            <a:ext cx="1368000" cy="9352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1800" b="0" strike="noStrike" spc="-1">
                <a:solidFill>
                  <a:srgbClr val="FFFFFF"/>
                </a:solidFill>
                <a:latin typeface="Arial"/>
                <a:ea typeface="DejaVu Sans"/>
              </a:rPr>
              <a:t>Glanda tiroida</a:t>
            </a:r>
            <a:endParaRPr lang="ru-RU" sz="1800" b="0" strike="noStrike" spc="-1">
              <a:latin typeface="Arial"/>
            </a:endParaRPr>
          </a:p>
        </p:txBody>
      </p:sp>
      <p:sp>
        <p:nvSpPr>
          <p:cNvPr id="334" name="CustomShape 6"/>
          <p:cNvSpPr/>
          <p:nvPr/>
        </p:nvSpPr>
        <p:spPr>
          <a:xfrm>
            <a:off x="7560000" y="4464000"/>
            <a:ext cx="1368000" cy="9352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1800" b="0" strike="noStrike" spc="-1">
                <a:solidFill>
                  <a:srgbClr val="FFFFFF"/>
                </a:solidFill>
                <a:latin typeface="Arial"/>
                <a:ea typeface="DejaVu Sans"/>
              </a:rPr>
              <a:t>Creier</a:t>
            </a:r>
            <a:endParaRPr lang="ru-RU" sz="1800" b="0" strike="noStrike" spc="-1">
              <a:latin typeface="Arial"/>
            </a:endParaRPr>
          </a:p>
        </p:txBody>
      </p:sp>
      <p:sp>
        <p:nvSpPr>
          <p:cNvPr id="335" name="CustomShape 7"/>
          <p:cNvSpPr/>
          <p:nvPr/>
        </p:nvSpPr>
        <p:spPr>
          <a:xfrm>
            <a:off x="10440000" y="4464000"/>
            <a:ext cx="1478160" cy="9352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1800" b="0" strike="noStrike" spc="-1">
                <a:solidFill>
                  <a:srgbClr val="FFFFFF"/>
                </a:solidFill>
                <a:latin typeface="Arial"/>
                <a:ea typeface="DejaVu Sans"/>
              </a:rPr>
              <a:t>Intestin</a:t>
            </a:r>
            <a:endParaRPr lang="ru-RU" sz="1800" b="0" strike="noStrike" spc="-1">
              <a:latin typeface="Arial"/>
            </a:endParaRPr>
          </a:p>
        </p:txBody>
      </p:sp>
      <p:sp>
        <p:nvSpPr>
          <p:cNvPr id="336" name="CustomShape 8"/>
          <p:cNvSpPr/>
          <p:nvPr/>
        </p:nvSpPr>
        <p:spPr>
          <a:xfrm>
            <a:off x="4536000" y="4464720"/>
            <a:ext cx="1406160" cy="9352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1800" b="0" strike="noStrike" spc="-1">
                <a:solidFill>
                  <a:srgbClr val="FFFFFF"/>
                </a:solidFill>
                <a:latin typeface="Arial"/>
                <a:ea typeface="DejaVu Sans"/>
              </a:rPr>
              <a:t>Somn</a:t>
            </a:r>
            <a:endParaRPr lang="ru-RU" sz="1800" b="0" strike="noStrike" spc="-1">
              <a:latin typeface="Arial"/>
            </a:endParaRPr>
          </a:p>
        </p:txBody>
      </p:sp>
      <p:sp>
        <p:nvSpPr>
          <p:cNvPr id="337" name="Line 9"/>
          <p:cNvSpPr/>
          <p:nvPr/>
        </p:nvSpPr>
        <p:spPr>
          <a:xfrm flipV="1">
            <a:off x="7056000" y="1728000"/>
            <a:ext cx="648000" cy="720000"/>
          </a:xfrm>
          <a:prstGeom prst="line">
            <a:avLst/>
          </a:prstGeom>
          <a:ln>
            <a:solidFill>
              <a:srgbClr val="3465A4"/>
            </a:solidFill>
            <a:headEnd type="triangle" w="med" len="med"/>
            <a:tailEnd type="triangle" w="med" len="med"/>
          </a:ln>
        </p:spPr>
        <p:style>
          <a:lnRef idx="0">
            <a:scrgbClr r="0" g="0" b="0"/>
          </a:lnRef>
          <a:fillRef idx="0">
            <a:scrgbClr r="0" g="0" b="0"/>
          </a:fillRef>
          <a:effectRef idx="0">
            <a:scrgbClr r="0" g="0" b="0"/>
          </a:effectRef>
          <a:fontRef idx="minor"/>
        </p:style>
      </p:sp>
      <p:sp>
        <p:nvSpPr>
          <p:cNvPr id="338" name="Line 10"/>
          <p:cNvSpPr/>
          <p:nvPr/>
        </p:nvSpPr>
        <p:spPr>
          <a:xfrm flipV="1">
            <a:off x="5472000" y="3455280"/>
            <a:ext cx="864000" cy="936720"/>
          </a:xfrm>
          <a:prstGeom prst="line">
            <a:avLst/>
          </a:prstGeom>
          <a:ln>
            <a:solidFill>
              <a:srgbClr val="3465A4"/>
            </a:solidFill>
            <a:headEnd type="triangle" w="med" len="med"/>
            <a:tailEnd type="triangle" w="med" len="med"/>
          </a:ln>
        </p:spPr>
        <p:style>
          <a:lnRef idx="0">
            <a:scrgbClr r="0" g="0" b="0"/>
          </a:lnRef>
          <a:fillRef idx="0">
            <a:scrgbClr r="0" g="0" b="0"/>
          </a:fillRef>
          <a:effectRef idx="0">
            <a:scrgbClr r="0" g="0" b="0"/>
          </a:effectRef>
          <a:fontRef idx="minor"/>
        </p:style>
      </p:sp>
      <p:sp>
        <p:nvSpPr>
          <p:cNvPr id="339" name="Line 11"/>
          <p:cNvSpPr/>
          <p:nvPr/>
        </p:nvSpPr>
        <p:spPr>
          <a:xfrm>
            <a:off x="7560000" y="3024000"/>
            <a:ext cx="1512000" cy="0"/>
          </a:xfrm>
          <a:prstGeom prst="line">
            <a:avLst/>
          </a:prstGeom>
          <a:ln>
            <a:solidFill>
              <a:srgbClr val="3465A4"/>
            </a:solidFill>
            <a:headEnd type="triangle" w="med" len="med"/>
            <a:tailEnd type="triangle" w="med" len="med"/>
          </a:ln>
        </p:spPr>
        <p:style>
          <a:lnRef idx="0">
            <a:scrgbClr r="0" g="0" b="0"/>
          </a:lnRef>
          <a:fillRef idx="0">
            <a:scrgbClr r="0" g="0" b="0"/>
          </a:fillRef>
          <a:effectRef idx="0">
            <a:scrgbClr r="0" g="0" b="0"/>
          </a:effectRef>
          <a:fontRef idx="minor"/>
        </p:style>
      </p:sp>
      <p:sp>
        <p:nvSpPr>
          <p:cNvPr id="340" name="Line 12"/>
          <p:cNvSpPr/>
          <p:nvPr/>
        </p:nvSpPr>
        <p:spPr>
          <a:xfrm>
            <a:off x="8928000" y="1800000"/>
            <a:ext cx="648000" cy="648000"/>
          </a:xfrm>
          <a:prstGeom prst="line">
            <a:avLst/>
          </a:prstGeom>
          <a:ln>
            <a:solidFill>
              <a:srgbClr val="3465A4"/>
            </a:solidFill>
            <a:headEnd type="triangle" w="med" len="med"/>
            <a:tailEnd type="triangle" w="med" len="med"/>
          </a:ln>
        </p:spPr>
        <p:style>
          <a:lnRef idx="0">
            <a:scrgbClr r="0" g="0" b="0"/>
          </a:lnRef>
          <a:fillRef idx="0">
            <a:scrgbClr r="0" g="0" b="0"/>
          </a:fillRef>
          <a:effectRef idx="0">
            <a:scrgbClr r="0" g="0" b="0"/>
          </a:effectRef>
          <a:fontRef idx="minor"/>
        </p:style>
      </p:sp>
      <p:sp>
        <p:nvSpPr>
          <p:cNvPr id="341" name="Line 13"/>
          <p:cNvSpPr/>
          <p:nvPr/>
        </p:nvSpPr>
        <p:spPr>
          <a:xfrm>
            <a:off x="7128000" y="3384000"/>
            <a:ext cx="936000" cy="1152000"/>
          </a:xfrm>
          <a:prstGeom prst="line">
            <a:avLst/>
          </a:prstGeom>
          <a:ln>
            <a:solidFill>
              <a:srgbClr val="3465A4"/>
            </a:solidFill>
            <a:headEnd type="triangle" w="med" len="med"/>
            <a:tailEnd type="triangle" w="med" len="med"/>
          </a:ln>
        </p:spPr>
        <p:style>
          <a:lnRef idx="0">
            <a:scrgbClr r="0" g="0" b="0"/>
          </a:lnRef>
          <a:fillRef idx="0">
            <a:scrgbClr r="0" g="0" b="0"/>
          </a:fillRef>
          <a:effectRef idx="0">
            <a:scrgbClr r="0" g="0" b="0"/>
          </a:effectRef>
          <a:fontRef idx="minor"/>
        </p:style>
      </p:sp>
      <p:sp>
        <p:nvSpPr>
          <p:cNvPr id="342" name="Line 14"/>
          <p:cNvSpPr/>
          <p:nvPr/>
        </p:nvSpPr>
        <p:spPr>
          <a:xfrm>
            <a:off x="5942160" y="4896000"/>
            <a:ext cx="1617840" cy="0"/>
          </a:xfrm>
          <a:prstGeom prst="line">
            <a:avLst/>
          </a:prstGeom>
          <a:ln>
            <a:solidFill>
              <a:srgbClr val="3465A4"/>
            </a:solidFill>
            <a:headEnd type="triangle" w="med" len="med"/>
            <a:tailEnd type="triangle" w="med" len="med"/>
          </a:ln>
        </p:spPr>
        <p:style>
          <a:lnRef idx="0">
            <a:scrgbClr r="0" g="0" b="0"/>
          </a:lnRef>
          <a:fillRef idx="0">
            <a:scrgbClr r="0" g="0" b="0"/>
          </a:fillRef>
          <a:effectRef idx="0">
            <a:scrgbClr r="0" g="0" b="0"/>
          </a:effectRef>
          <a:fontRef idx="minor"/>
        </p:style>
      </p:sp>
      <p:sp>
        <p:nvSpPr>
          <p:cNvPr id="343" name="Line 15"/>
          <p:cNvSpPr/>
          <p:nvPr/>
        </p:nvSpPr>
        <p:spPr>
          <a:xfrm flipH="1">
            <a:off x="8712000" y="3383280"/>
            <a:ext cx="792000" cy="1152720"/>
          </a:xfrm>
          <a:prstGeom prst="line">
            <a:avLst/>
          </a:prstGeom>
          <a:ln>
            <a:solidFill>
              <a:srgbClr val="3465A4"/>
            </a:solidFill>
            <a:headEnd type="triangle" w="med" len="med"/>
            <a:tailEnd type="triangle" w="med" len="med"/>
          </a:ln>
        </p:spPr>
        <p:style>
          <a:lnRef idx="0">
            <a:scrgbClr r="0" g="0" b="0"/>
          </a:lnRef>
          <a:fillRef idx="0">
            <a:scrgbClr r="0" g="0" b="0"/>
          </a:fillRef>
          <a:effectRef idx="0">
            <a:scrgbClr r="0" g="0" b="0"/>
          </a:effectRef>
          <a:fontRef idx="minor"/>
        </p:style>
      </p:sp>
      <p:sp>
        <p:nvSpPr>
          <p:cNvPr id="344" name="Line 16"/>
          <p:cNvSpPr/>
          <p:nvPr/>
        </p:nvSpPr>
        <p:spPr>
          <a:xfrm>
            <a:off x="10296000" y="3240000"/>
            <a:ext cx="864000" cy="1224000"/>
          </a:xfrm>
          <a:prstGeom prst="line">
            <a:avLst/>
          </a:prstGeom>
          <a:ln>
            <a:solidFill>
              <a:srgbClr val="3465A4"/>
            </a:solidFill>
            <a:headEnd type="triangle" w="med" len="med"/>
            <a:tailEnd type="triangle" w="med" len="med"/>
          </a:ln>
        </p:spPr>
        <p:style>
          <a:lnRef idx="0">
            <a:scrgbClr r="0" g="0" b="0"/>
          </a:lnRef>
          <a:fillRef idx="0">
            <a:scrgbClr r="0" g="0" b="0"/>
          </a:fillRef>
          <a:effectRef idx="0">
            <a:scrgbClr r="0" g="0" b="0"/>
          </a:effectRef>
          <a:fontRef idx="minor"/>
        </p:style>
      </p:sp>
      <p:sp>
        <p:nvSpPr>
          <p:cNvPr id="345" name="Line 17"/>
          <p:cNvSpPr/>
          <p:nvPr/>
        </p:nvSpPr>
        <p:spPr>
          <a:xfrm>
            <a:off x="8928000" y="4896000"/>
            <a:ext cx="1512000" cy="0"/>
          </a:xfrm>
          <a:prstGeom prst="line">
            <a:avLst/>
          </a:prstGeom>
          <a:ln>
            <a:solidFill>
              <a:srgbClr val="3465A4"/>
            </a:solidFill>
            <a:headEnd type="triangle" w="med" len="med"/>
            <a:tailEnd type="triangle"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2765276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TextShape 1"/>
          <p:cNvSpPr txBox="1"/>
          <p:nvPr/>
        </p:nvSpPr>
        <p:spPr>
          <a:xfrm>
            <a:off x="838080" y="365040"/>
            <a:ext cx="10515240" cy="1325160"/>
          </a:xfrm>
          <a:prstGeom prst="rect">
            <a:avLst/>
          </a:prstGeom>
          <a:noFill/>
          <a:ln>
            <a:noFill/>
          </a:ln>
        </p:spPr>
        <p:txBody>
          <a:bodyPr lIns="0" tIns="0" rIns="0" bIns="0" anchor="ctr">
            <a:spAutoFit/>
          </a:bodyPr>
          <a:lstStyle/>
          <a:p>
            <a:r>
              <a:rPr lang="en-US" sz="4400" b="1" strike="noStrike" spc="-1">
                <a:solidFill>
                  <a:srgbClr val="002060"/>
                </a:solidFill>
                <a:latin typeface="Calibri Light"/>
              </a:rPr>
              <a:t>Legatura dintre glanda tiroida si intestin</a:t>
            </a:r>
            <a:endParaRPr lang="en-US" sz="4400" b="0" strike="noStrike" spc="-1">
              <a:solidFill>
                <a:srgbClr val="000000"/>
              </a:solidFill>
              <a:latin typeface="Calibri"/>
            </a:endParaRPr>
          </a:p>
        </p:txBody>
      </p:sp>
      <p:sp>
        <p:nvSpPr>
          <p:cNvPr id="347" name="TextShape 2"/>
          <p:cNvSpPr txBox="1"/>
          <p:nvPr/>
        </p:nvSpPr>
        <p:spPr>
          <a:xfrm>
            <a:off x="504000" y="2053800"/>
            <a:ext cx="4767120" cy="4210200"/>
          </a:xfrm>
          <a:prstGeom prst="rect">
            <a:avLst/>
          </a:prstGeom>
          <a:noFill/>
          <a:ln>
            <a:noFill/>
          </a:ln>
        </p:spPr>
        <p:txBody>
          <a:bodyPr lIns="0" tIns="0" rIns="0" bIns="0" anchor="ctr">
            <a:noAutofit/>
          </a:bodyPr>
          <a:lstStyle/>
          <a:p>
            <a:pPr marL="343080" indent="-342720">
              <a:lnSpc>
                <a:spcPct val="90000"/>
              </a:lnSpc>
              <a:spcBef>
                <a:spcPts val="1001"/>
              </a:spcBef>
              <a:buClr>
                <a:srgbClr val="000000"/>
              </a:buClr>
              <a:buFont typeface="Wingdings" charset="2"/>
              <a:buChar char=""/>
            </a:pPr>
            <a:r>
              <a:rPr lang="ru-RU" sz="2000" b="0" strike="noStrike" spc="-1">
                <a:solidFill>
                  <a:srgbClr val="000000"/>
                </a:solidFill>
                <a:latin typeface="Calibri"/>
                <a:ea typeface="DejaVu Sans"/>
              </a:rPr>
              <a:t>Corectiile alimentare determina schimbari in calitatea vietii pacientului si mentin functia tractului gastro-intestinal, respectiv se asigura o functie buna a glandei tiroide.</a:t>
            </a:r>
            <a:endParaRPr lang="ru-RU" sz="2000" b="0" strike="noStrike" spc="-1">
              <a:latin typeface="Times New Roman"/>
            </a:endParaRPr>
          </a:p>
          <a:p>
            <a:pPr marL="343080" indent="-342720">
              <a:lnSpc>
                <a:spcPct val="90000"/>
              </a:lnSpc>
              <a:spcBef>
                <a:spcPts val="1001"/>
              </a:spcBef>
              <a:buClr>
                <a:srgbClr val="000000"/>
              </a:buClr>
              <a:buFont typeface="Wingdings" charset="2"/>
              <a:buChar char=""/>
            </a:pPr>
            <a:r>
              <a:rPr lang="ru-RU" sz="2000" b="0" strike="noStrike" spc="-1">
                <a:solidFill>
                  <a:srgbClr val="000000"/>
                </a:solidFill>
                <a:latin typeface="Calibri"/>
                <a:ea typeface="DejaVu Sans"/>
              </a:rPr>
              <a:t>Alimentele proinflamatoare pot induce disbioza si stres oxidativ</a:t>
            </a:r>
            <a:endParaRPr lang="ru-RU" sz="2000" b="0" strike="noStrike" spc="-1">
              <a:latin typeface="Times New Roman"/>
            </a:endParaRPr>
          </a:p>
          <a:p>
            <a:pPr marL="343080" indent="-342720">
              <a:lnSpc>
                <a:spcPct val="90000"/>
              </a:lnSpc>
              <a:spcBef>
                <a:spcPts val="1001"/>
              </a:spcBef>
              <a:buClr>
                <a:srgbClr val="000000"/>
              </a:buClr>
              <a:buFont typeface="Wingdings" charset="2"/>
              <a:buChar char=""/>
            </a:pPr>
            <a:r>
              <a:rPr lang="ru-RU" sz="2000" b="0" strike="noStrike" spc="-1">
                <a:solidFill>
                  <a:srgbClr val="000000"/>
                </a:solidFill>
                <a:latin typeface="Calibri"/>
                <a:ea typeface="DejaVu Sans"/>
              </a:rPr>
              <a:t>Cianotoxinele(microcistin) din crustacee pot induce sindromul de intestin permiabil si favorizeaza aparitia dereglarilor de functie ale glandei tiroide, afectind direct axa hipotalamo-hipofizara-tiroida.</a:t>
            </a:r>
            <a:endParaRPr lang="ru-RU" sz="2000" b="0" strike="noStrike" spc="-1">
              <a:latin typeface="Times New Roman"/>
            </a:endParaRPr>
          </a:p>
          <a:p>
            <a:pPr>
              <a:lnSpc>
                <a:spcPct val="90000"/>
              </a:lnSpc>
              <a:spcBef>
                <a:spcPts val="1001"/>
              </a:spcBef>
            </a:pPr>
            <a:endParaRPr lang="ru-RU" sz="2000" b="0" strike="noStrike" spc="-1">
              <a:latin typeface="Times New Roman"/>
            </a:endParaRPr>
          </a:p>
        </p:txBody>
      </p:sp>
      <p:pic>
        <p:nvPicPr>
          <p:cNvPr id="348" name="Рисунок 1"/>
          <p:cNvPicPr/>
          <p:nvPr/>
        </p:nvPicPr>
        <p:blipFill>
          <a:blip r:embed="rId2"/>
          <a:stretch/>
        </p:blipFill>
        <p:spPr>
          <a:xfrm>
            <a:off x="10172880" y="218160"/>
            <a:ext cx="1876320" cy="1563480"/>
          </a:xfrm>
          <a:prstGeom prst="rect">
            <a:avLst/>
          </a:prstGeom>
          <a:ln>
            <a:noFill/>
          </a:ln>
        </p:spPr>
      </p:pic>
      <p:sp>
        <p:nvSpPr>
          <p:cNvPr id="349" name="CustomShape 3"/>
          <p:cNvSpPr/>
          <p:nvPr/>
        </p:nvSpPr>
        <p:spPr>
          <a:xfrm>
            <a:off x="844200" y="6205680"/>
            <a:ext cx="10514880" cy="3290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90000"/>
              </a:lnSpc>
            </a:pPr>
            <a:r>
              <a:rPr lang="ru-RU" sz="1200" b="0" strike="noStrike" spc="-1">
                <a:solidFill>
                  <a:srgbClr val="000000"/>
                </a:solidFill>
                <a:latin typeface="Times New Roman"/>
                <a:ea typeface="DejaVu Sans"/>
              </a:rPr>
              <a:t>Review </a:t>
            </a:r>
            <a:r>
              <a:rPr lang="ru-RU" sz="1200" b="0" i="1" strike="noStrike" spc="-1">
                <a:solidFill>
                  <a:srgbClr val="000000"/>
                </a:solidFill>
                <a:latin typeface="Times New Roman"/>
                <a:ea typeface="DejaVu Sans"/>
              </a:rPr>
              <a:t>“Nutritional Management of Thyroiditis of Hashimoto” </a:t>
            </a:r>
            <a:r>
              <a:rPr lang="ru-RU" sz="1200" b="0" strike="noStrike" spc="-1">
                <a:solidFill>
                  <a:srgbClr val="000000"/>
                </a:solidFill>
                <a:latin typeface="Times New Roman"/>
                <a:ea typeface="DejaVu Sans"/>
              </a:rPr>
              <a:t>Yana Danailova 1,†, Tsvetelina Velikova 2,* ,† , Georgi Nikolaev 3 , Zorka Mitova 4 , Alexander Shinkov 5 , Hristo Gagov 1 and Rossitza Konakchieva 3. Sofia, Bulgaria. 2022</a:t>
            </a:r>
            <a:endParaRPr lang="ru-RU" sz="1200" b="0" strike="noStrike" spc="-1">
              <a:latin typeface="Arial"/>
            </a:endParaRPr>
          </a:p>
        </p:txBody>
      </p:sp>
      <p:pic>
        <p:nvPicPr>
          <p:cNvPr id="350" name="Рисунок 349"/>
          <p:cNvPicPr/>
          <p:nvPr/>
        </p:nvPicPr>
        <p:blipFill>
          <a:blip r:embed="rId3"/>
          <a:stretch/>
        </p:blipFill>
        <p:spPr>
          <a:xfrm>
            <a:off x="6120000" y="1638720"/>
            <a:ext cx="4896000" cy="4265280"/>
          </a:xfrm>
          <a:prstGeom prst="rect">
            <a:avLst/>
          </a:prstGeom>
          <a:ln>
            <a:noFill/>
          </a:ln>
        </p:spPr>
      </p:pic>
    </p:spTree>
    <p:extLst>
      <p:ext uri="{BB962C8B-B14F-4D97-AF65-F5344CB8AC3E}">
        <p14:creationId xmlns:p14="http://schemas.microsoft.com/office/powerpoint/2010/main" val="321552393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CustomShape 1"/>
          <p:cNvSpPr/>
          <p:nvPr/>
        </p:nvSpPr>
        <p:spPr>
          <a:xfrm>
            <a:off x="1225800" y="201600"/>
            <a:ext cx="9740160" cy="669600"/>
          </a:xfrm>
          <a:prstGeom prst="rect">
            <a:avLst/>
          </a:prstGeom>
          <a:noFill/>
          <a:ln>
            <a:noFill/>
          </a:ln>
        </p:spPr>
        <p:style>
          <a:lnRef idx="0">
            <a:scrgbClr r="0" g="0" b="0"/>
          </a:lnRef>
          <a:fillRef idx="0">
            <a:scrgbClr r="0" g="0" b="0"/>
          </a:fillRef>
          <a:effectRef idx="0">
            <a:scrgbClr r="0" g="0" b="0"/>
          </a:effectRef>
          <a:fontRef idx="minor"/>
        </p:style>
      </p:sp>
      <p:sp>
        <p:nvSpPr>
          <p:cNvPr id="352" name="CustomShape 2"/>
          <p:cNvSpPr/>
          <p:nvPr/>
        </p:nvSpPr>
        <p:spPr>
          <a:xfrm>
            <a:off x="609480" y="1179360"/>
            <a:ext cx="11144880" cy="479772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565200" indent="-456840">
              <a:lnSpc>
                <a:spcPct val="100000"/>
              </a:lnSpc>
              <a:spcBef>
                <a:spcPts val="1417"/>
              </a:spcBef>
              <a:buClr>
                <a:srgbClr val="000000"/>
              </a:buClr>
              <a:buSzPct val="45000"/>
              <a:buFont typeface="Wingdings" charset="2"/>
              <a:buChar char=""/>
            </a:pPr>
            <a:r>
              <a:rPr lang="ru-RU" sz="2000" b="0" strike="noStrike" spc="-1">
                <a:solidFill>
                  <a:srgbClr val="000000"/>
                </a:solidFill>
                <a:latin typeface="Calibri"/>
                <a:ea typeface="DejaVu Sans"/>
              </a:rPr>
              <a:t> </a:t>
            </a:r>
            <a:endParaRPr lang="ru-RU" sz="2000" b="0" strike="noStrike" spc="-1">
              <a:latin typeface="Arial"/>
            </a:endParaRPr>
          </a:p>
          <a:p>
            <a:pPr marL="565200" indent="-456840">
              <a:lnSpc>
                <a:spcPct val="100000"/>
              </a:lnSpc>
              <a:spcBef>
                <a:spcPts val="1417"/>
              </a:spcBef>
              <a:buClr>
                <a:srgbClr val="000000"/>
              </a:buClr>
              <a:buSzPct val="45000"/>
              <a:buFont typeface="Wingdings" charset="2"/>
              <a:buChar char=""/>
            </a:pPr>
            <a:r>
              <a:rPr lang="ru-RU" sz="2000" b="0" strike="noStrike" spc="-1">
                <a:solidFill>
                  <a:srgbClr val="000000"/>
                </a:solidFill>
                <a:latin typeface="Calibri"/>
                <a:ea typeface="DejaVu Sans"/>
              </a:rPr>
              <a:t>Aportul zilnic echilibrat de macronutrienti care include surse alimentare de proteine complete, acizi grasi polinesaturati si fibre.</a:t>
            </a:r>
            <a:endParaRPr lang="ru-RU" sz="2000" b="0" strike="noStrike" spc="-1">
              <a:latin typeface="Arial"/>
            </a:endParaRPr>
          </a:p>
          <a:p>
            <a:pPr marL="565200" indent="-456840">
              <a:lnSpc>
                <a:spcPct val="100000"/>
              </a:lnSpc>
              <a:spcBef>
                <a:spcPts val="1417"/>
              </a:spcBef>
              <a:buClr>
                <a:srgbClr val="000000"/>
              </a:buClr>
              <a:buSzPct val="45000"/>
              <a:buFont typeface="Wingdings" charset="2"/>
              <a:buChar char=""/>
            </a:pPr>
            <a:r>
              <a:rPr lang="ru-RU" sz="2000" b="0" strike="noStrike" spc="-1">
                <a:solidFill>
                  <a:srgbClr val="000000"/>
                </a:solidFill>
                <a:latin typeface="Calibri"/>
                <a:ea typeface="DejaVu Sans"/>
              </a:rPr>
              <a:t>Aportul excesiv de iod, deficitul de seleniu si fier, aportul inadecvat de proteine, acizi grasi nesaturati si fibre pot favoriza declansarea procesului autoimun impotriva glandei tiroide.</a:t>
            </a:r>
            <a:endParaRPr lang="ru-RU" sz="2000" b="0" strike="noStrike" spc="-1">
              <a:latin typeface="Arial"/>
            </a:endParaRPr>
          </a:p>
          <a:p>
            <a:pPr marL="565200" indent="-456840">
              <a:lnSpc>
                <a:spcPct val="100000"/>
              </a:lnSpc>
              <a:spcBef>
                <a:spcPts val="1417"/>
              </a:spcBef>
              <a:buClr>
                <a:srgbClr val="000000"/>
              </a:buClr>
              <a:buSzPct val="45000"/>
              <a:buFont typeface="Wingdings" charset="2"/>
              <a:buChar char=""/>
            </a:pPr>
            <a:r>
              <a:rPr lang="ru-RU" sz="2000" b="1" strike="noStrike" spc="-1">
                <a:solidFill>
                  <a:srgbClr val="000000"/>
                </a:solidFill>
                <a:latin typeface="Calibri"/>
                <a:ea typeface="DejaVu Sans"/>
              </a:rPr>
              <a:t>Fierul</a:t>
            </a:r>
            <a:r>
              <a:rPr lang="ru-RU" sz="2000" b="0" strike="noStrike" spc="-1">
                <a:solidFill>
                  <a:srgbClr val="000000"/>
                </a:solidFill>
                <a:latin typeface="Calibri"/>
                <a:ea typeface="DejaVu Sans"/>
              </a:rPr>
              <a:t> si </a:t>
            </a:r>
            <a:r>
              <a:rPr lang="ru-RU" sz="2000" b="1" strike="noStrike" spc="-1">
                <a:solidFill>
                  <a:srgbClr val="000000"/>
                </a:solidFill>
                <a:latin typeface="Calibri"/>
                <a:ea typeface="DejaVu Sans"/>
              </a:rPr>
              <a:t>Seleniul</a:t>
            </a:r>
            <a:r>
              <a:rPr lang="ru-RU" sz="2000" b="0" strike="noStrike" spc="-1">
                <a:solidFill>
                  <a:srgbClr val="000000"/>
                </a:solidFill>
                <a:latin typeface="Calibri"/>
                <a:ea typeface="DejaVu Sans"/>
              </a:rPr>
              <a:t> participa direct in sinteza hormonilor tiroidieni. </a:t>
            </a:r>
            <a:endParaRPr lang="ru-RU" sz="2000" b="0" strike="noStrike" spc="-1">
              <a:latin typeface="Arial"/>
            </a:endParaRPr>
          </a:p>
          <a:p>
            <a:pPr marL="565200" indent="-456840">
              <a:lnSpc>
                <a:spcPct val="100000"/>
              </a:lnSpc>
              <a:spcBef>
                <a:spcPts val="1417"/>
              </a:spcBef>
              <a:buClr>
                <a:srgbClr val="000000"/>
              </a:buClr>
              <a:buSzPct val="45000"/>
              <a:buFont typeface="Wingdings" charset="2"/>
              <a:buChar char=""/>
            </a:pPr>
            <a:r>
              <a:rPr lang="ru-RU" sz="2000" b="1" strike="noStrike" spc="-1">
                <a:solidFill>
                  <a:srgbClr val="000000"/>
                </a:solidFill>
                <a:latin typeface="Calibri"/>
                <a:ea typeface="DejaVu Sans"/>
              </a:rPr>
              <a:t>Iodul</a:t>
            </a:r>
            <a:r>
              <a:rPr lang="ru-RU" sz="2000" b="0" strike="noStrike" spc="-1">
                <a:solidFill>
                  <a:srgbClr val="000000"/>
                </a:solidFill>
                <a:latin typeface="Calibri"/>
                <a:ea typeface="DejaVu Sans"/>
              </a:rPr>
              <a:t> este parte din hormonii glandei tiroide (T3 si T4)</a:t>
            </a:r>
            <a:endParaRPr lang="ru-RU" sz="2000" b="0" strike="noStrike" spc="-1">
              <a:latin typeface="Arial"/>
            </a:endParaRPr>
          </a:p>
          <a:p>
            <a:pPr marL="565200" indent="-456840">
              <a:lnSpc>
                <a:spcPct val="100000"/>
              </a:lnSpc>
              <a:spcBef>
                <a:spcPts val="1417"/>
              </a:spcBef>
              <a:buClr>
                <a:srgbClr val="000000"/>
              </a:buClr>
              <a:buSzPct val="45000"/>
              <a:buFont typeface="Wingdings" charset="2"/>
              <a:buChar char=""/>
            </a:pPr>
            <a:r>
              <a:rPr lang="ru-RU" sz="2000" b="1" strike="noStrike" spc="-1">
                <a:solidFill>
                  <a:srgbClr val="000000"/>
                </a:solidFill>
                <a:latin typeface="Calibri"/>
                <a:ea typeface="DejaVu Sans"/>
              </a:rPr>
              <a:t>Zincul</a:t>
            </a:r>
            <a:r>
              <a:rPr lang="ru-RU" sz="2000" b="0" strike="noStrike" spc="-1">
                <a:solidFill>
                  <a:srgbClr val="000000"/>
                </a:solidFill>
                <a:latin typeface="Calibri"/>
                <a:ea typeface="DejaVu Sans"/>
              </a:rPr>
              <a:t> este important pentru activarea receptorului T3.</a:t>
            </a:r>
            <a:endParaRPr lang="ru-RU" sz="2000" b="0" strike="noStrike" spc="-1">
              <a:latin typeface="Arial"/>
            </a:endParaRPr>
          </a:p>
          <a:p>
            <a:pPr marL="565200" indent="-456840">
              <a:lnSpc>
                <a:spcPct val="100000"/>
              </a:lnSpc>
              <a:spcBef>
                <a:spcPts val="1417"/>
              </a:spcBef>
              <a:buClr>
                <a:srgbClr val="000000"/>
              </a:buClr>
              <a:buSzPct val="45000"/>
              <a:buFont typeface="Wingdings" charset="2"/>
              <a:buChar char=""/>
            </a:pPr>
            <a:r>
              <a:rPr lang="ru-RU" sz="2000" b="1" strike="noStrike" spc="-1">
                <a:solidFill>
                  <a:srgbClr val="000000"/>
                </a:solidFill>
                <a:latin typeface="Calibri"/>
                <a:ea typeface="DejaVu Sans"/>
              </a:rPr>
              <a:t>Inozitolul(mioinozitol) </a:t>
            </a:r>
            <a:r>
              <a:rPr lang="ru-RU" sz="2000" b="0" strike="noStrike" spc="-1">
                <a:solidFill>
                  <a:srgbClr val="000000"/>
                </a:solidFill>
                <a:latin typeface="Calibri"/>
                <a:ea typeface="DejaVu Sans"/>
              </a:rPr>
              <a:t>are efct protector asupra glandei tiroide imbunatatind relatia cu TSH si inhibind sinteza de citochine proinflamatorii</a:t>
            </a:r>
            <a:endParaRPr lang="ru-RU" sz="2000" b="0" strike="noStrike" spc="-1">
              <a:latin typeface="Arial"/>
            </a:endParaRPr>
          </a:p>
          <a:p>
            <a:pPr>
              <a:lnSpc>
                <a:spcPct val="100000"/>
              </a:lnSpc>
              <a:spcBef>
                <a:spcPts val="1417"/>
              </a:spcBef>
            </a:pPr>
            <a:endParaRPr lang="ru-RU" sz="2000" b="0" strike="noStrike" spc="-1">
              <a:latin typeface="Arial"/>
            </a:endParaRPr>
          </a:p>
        </p:txBody>
      </p:sp>
      <p:sp>
        <p:nvSpPr>
          <p:cNvPr id="353" name="TextShape 3"/>
          <p:cNvSpPr txBox="1"/>
          <p:nvPr/>
        </p:nvSpPr>
        <p:spPr>
          <a:xfrm>
            <a:off x="838440" y="6204240"/>
            <a:ext cx="10514880" cy="331920"/>
          </a:xfrm>
          <a:prstGeom prst="rect">
            <a:avLst/>
          </a:prstGeom>
          <a:noFill/>
          <a:ln>
            <a:noFill/>
          </a:ln>
        </p:spPr>
        <p:txBody>
          <a:bodyPr lIns="0" tIns="0" rIns="0" bIns="0" anchor="ctr">
            <a:noAutofit/>
          </a:bodyPr>
          <a:lstStyle/>
          <a:p>
            <a:pPr>
              <a:lnSpc>
                <a:spcPct val="90000"/>
              </a:lnSpc>
            </a:pPr>
            <a:r>
              <a:rPr lang="x-none" sz="1200" b="0" strike="noStrike" spc="-1">
                <a:solidFill>
                  <a:srgbClr val="000000"/>
                </a:solidFill>
                <a:latin typeface="Times New Roman"/>
                <a:ea typeface="DejaVu Sans"/>
              </a:rPr>
              <a:t>Review </a:t>
            </a:r>
            <a:r>
              <a:rPr lang="x-none" sz="1200" b="0" i="1" strike="noStrike" spc="-1">
                <a:solidFill>
                  <a:srgbClr val="000000"/>
                </a:solidFill>
                <a:latin typeface="Times New Roman"/>
                <a:ea typeface="DejaVu Sans"/>
              </a:rPr>
              <a:t>“Nutritional Management of Thyroiditis of Hashimoto” </a:t>
            </a:r>
            <a:r>
              <a:rPr lang="x-none" sz="1200" b="0" strike="noStrike" spc="-1">
                <a:solidFill>
                  <a:srgbClr val="000000"/>
                </a:solidFill>
                <a:latin typeface="Times New Roman"/>
                <a:ea typeface="DejaVu Sans"/>
              </a:rPr>
              <a:t>Yana Danailova 1,†, Tsvetelina Velikova 2,* ,† , Georgi Nikolaev 3 , Zorka Mitova 4 , Alexander Shinkov 5 , Hristo Gagov 1 and Rossitza Konakchieva 3. Sofia, Bulgaria. 2022</a:t>
            </a:r>
            <a:endParaRPr lang="x-none" sz="1200" b="0" strike="noStrike" spc="-1">
              <a:solidFill>
                <a:srgbClr val="000000"/>
              </a:solidFill>
              <a:latin typeface="Arial"/>
            </a:endParaRPr>
          </a:p>
        </p:txBody>
      </p:sp>
      <p:sp>
        <p:nvSpPr>
          <p:cNvPr id="354" name="TextShape 4"/>
          <p:cNvSpPr txBox="1"/>
          <p:nvPr/>
        </p:nvSpPr>
        <p:spPr>
          <a:xfrm>
            <a:off x="1082160" y="273960"/>
            <a:ext cx="8781840" cy="1209240"/>
          </a:xfrm>
          <a:prstGeom prst="rect">
            <a:avLst/>
          </a:prstGeom>
          <a:noFill/>
          <a:ln>
            <a:noFill/>
          </a:ln>
        </p:spPr>
        <p:txBody>
          <a:bodyPr lIns="90000" tIns="45000" rIns="90000" bIns="45000">
            <a:spAutoFit/>
          </a:bodyPr>
          <a:lstStyle/>
          <a:p>
            <a:r>
              <a:rPr lang="ru-RU" sz="4400" b="1" strike="noStrike" spc="-1">
                <a:solidFill>
                  <a:srgbClr val="002060"/>
                </a:solidFill>
                <a:latin typeface="Calibri"/>
              </a:rPr>
              <a:t>Principiile alimentatiei sanatoase  orientate catre glanda tiroida</a:t>
            </a:r>
            <a:endParaRPr lang="ru-RU" sz="4400" b="0" strike="noStrike" spc="-1">
              <a:latin typeface="Calibri"/>
            </a:endParaRPr>
          </a:p>
        </p:txBody>
      </p:sp>
      <p:pic>
        <p:nvPicPr>
          <p:cNvPr id="355" name="Рисунок 1"/>
          <p:cNvPicPr/>
          <p:nvPr/>
        </p:nvPicPr>
        <p:blipFill>
          <a:blip r:embed="rId2"/>
          <a:stretch/>
        </p:blipFill>
        <p:spPr>
          <a:xfrm>
            <a:off x="10172880" y="218880"/>
            <a:ext cx="1876320" cy="1563480"/>
          </a:xfrm>
          <a:prstGeom prst="rect">
            <a:avLst/>
          </a:prstGeom>
          <a:ln>
            <a:noFill/>
          </a:ln>
        </p:spPr>
      </p:pic>
    </p:spTree>
    <p:extLst>
      <p:ext uri="{BB962C8B-B14F-4D97-AF65-F5344CB8AC3E}">
        <p14:creationId xmlns:p14="http://schemas.microsoft.com/office/powerpoint/2010/main" val="131592085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CustomShape 1"/>
          <p:cNvSpPr/>
          <p:nvPr/>
        </p:nvSpPr>
        <p:spPr>
          <a:xfrm rot="247800">
            <a:off x="4017960" y="1524960"/>
            <a:ext cx="4280760" cy="622800"/>
          </a:xfrm>
          <a:custGeom>
            <a:avLst/>
            <a:gdLst/>
            <a:ahLst/>
            <a:cxnLst/>
            <a:rect l="l" t="t" r="r" b="b"/>
            <a:pathLst>
              <a:path w="11716" h="1816">
                <a:moveTo>
                  <a:pt x="11259" y="1731"/>
                </a:moveTo>
                <a:lnTo>
                  <a:pt x="10451" y="1298"/>
                </a:lnTo>
                <a:lnTo>
                  <a:pt x="10906" y="1298"/>
                </a:lnTo>
                <a:lnTo>
                  <a:pt x="5896" y="0"/>
                </a:lnTo>
                <a:lnTo>
                  <a:pt x="11716" y="1298"/>
                </a:lnTo>
                <a:close/>
                <a:moveTo>
                  <a:pt x="5718" y="1"/>
                </a:moveTo>
                <a:lnTo>
                  <a:pt x="0" y="1731"/>
                </a:lnTo>
                <a:close/>
                <a:moveTo>
                  <a:pt x="5718" y="1"/>
                </a:moveTo>
                <a:lnTo>
                  <a:pt x="0" y="1731"/>
                </a:lnTo>
                <a:lnTo>
                  <a:pt x="5896" y="0"/>
                </a:lnTo>
                <a:lnTo>
                  <a:pt x="11716" y="1298"/>
                </a:lnTo>
                <a:lnTo>
                  <a:pt x="11259" y="1731"/>
                </a:lnTo>
                <a:lnTo>
                  <a:pt x="10451" y="1298"/>
                </a:lnTo>
                <a:lnTo>
                  <a:pt x="10906" y="1298"/>
                </a:lnTo>
              </a:path>
            </a:pathLst>
          </a:custGeom>
          <a:solidFill>
            <a:srgbClr val="D0CECE"/>
          </a:solidFill>
          <a:ln w="12600">
            <a:solidFill>
              <a:srgbClr val="AFABAB"/>
            </a:solidFill>
            <a:miter/>
          </a:ln>
        </p:spPr>
        <p:style>
          <a:lnRef idx="0">
            <a:scrgbClr r="0" g="0" b="0"/>
          </a:lnRef>
          <a:fillRef idx="0">
            <a:scrgbClr r="0" g="0" b="0"/>
          </a:fillRef>
          <a:effectRef idx="0">
            <a:scrgbClr r="0" g="0" b="0"/>
          </a:effectRef>
          <a:fontRef idx="minor"/>
        </p:style>
      </p:sp>
      <p:sp>
        <p:nvSpPr>
          <p:cNvPr id="357" name="CustomShape 2"/>
          <p:cNvSpPr/>
          <p:nvPr/>
        </p:nvSpPr>
        <p:spPr>
          <a:xfrm rot="21387000">
            <a:off x="4016520" y="5477040"/>
            <a:ext cx="4229640" cy="636120"/>
          </a:xfrm>
          <a:custGeom>
            <a:avLst/>
            <a:gdLst/>
            <a:ahLst/>
            <a:cxnLst/>
            <a:rect l="l" t="t" r="r" b="b"/>
            <a:pathLst>
              <a:path w="11569" h="1858">
                <a:moveTo>
                  <a:pt x="11308" y="0"/>
                </a:moveTo>
                <a:lnTo>
                  <a:pt x="11574" y="442"/>
                </a:lnTo>
                <a:lnTo>
                  <a:pt x="11353" y="442"/>
                </a:lnTo>
                <a:lnTo>
                  <a:pt x="10690" y="442"/>
                </a:lnTo>
                <a:close/>
                <a:moveTo>
                  <a:pt x="5544" y="1768"/>
                </a:moveTo>
                <a:lnTo>
                  <a:pt x="442" y="0"/>
                </a:lnTo>
                <a:close/>
                <a:moveTo>
                  <a:pt x="5765" y="1767"/>
                </a:moveTo>
                <a:lnTo>
                  <a:pt x="10690" y="442"/>
                </a:lnTo>
                <a:lnTo>
                  <a:pt x="11308" y="0"/>
                </a:lnTo>
                <a:lnTo>
                  <a:pt x="11574" y="442"/>
                </a:lnTo>
                <a:lnTo>
                  <a:pt x="11353" y="442"/>
                </a:lnTo>
                <a:lnTo>
                  <a:pt x="5544" y="1768"/>
                </a:lnTo>
                <a:lnTo>
                  <a:pt x="442" y="0"/>
                </a:lnTo>
              </a:path>
            </a:pathLst>
          </a:custGeom>
          <a:solidFill>
            <a:srgbClr val="D0CECE"/>
          </a:solidFill>
          <a:ln w="12600">
            <a:solidFill>
              <a:srgbClr val="AFABAB"/>
            </a:solidFill>
            <a:miter/>
          </a:ln>
        </p:spPr>
        <p:style>
          <a:lnRef idx="0">
            <a:scrgbClr r="0" g="0" b="0"/>
          </a:lnRef>
          <a:fillRef idx="0">
            <a:scrgbClr r="0" g="0" b="0"/>
          </a:fillRef>
          <a:effectRef idx="0">
            <a:scrgbClr r="0" g="0" b="0"/>
          </a:effectRef>
          <a:fontRef idx="minor"/>
        </p:style>
      </p:sp>
      <p:pic>
        <p:nvPicPr>
          <p:cNvPr id="358" name="Picture 8"/>
          <p:cNvPicPr/>
          <p:nvPr/>
        </p:nvPicPr>
        <p:blipFill>
          <a:blip r:embed="rId3"/>
          <a:srcRect b="10558"/>
          <a:stretch/>
        </p:blipFill>
        <p:spPr>
          <a:xfrm>
            <a:off x="4195440" y="2406600"/>
            <a:ext cx="3419280" cy="2463120"/>
          </a:xfrm>
          <a:prstGeom prst="rect">
            <a:avLst/>
          </a:prstGeom>
          <a:ln w="9360">
            <a:solidFill>
              <a:srgbClr val="FFFFFF"/>
            </a:solidFill>
            <a:miter/>
          </a:ln>
        </p:spPr>
      </p:pic>
      <p:pic>
        <p:nvPicPr>
          <p:cNvPr id="359" name="Picture 4"/>
          <p:cNvPicPr/>
          <p:nvPr/>
        </p:nvPicPr>
        <p:blipFill>
          <a:blip r:embed="rId4"/>
          <a:srcRect l="66051" t="30928" r="10600" b="38059"/>
          <a:stretch/>
        </p:blipFill>
        <p:spPr>
          <a:xfrm>
            <a:off x="9216000" y="2592000"/>
            <a:ext cx="2017080" cy="1925280"/>
          </a:xfrm>
          <a:prstGeom prst="rect">
            <a:avLst/>
          </a:prstGeom>
          <a:ln>
            <a:noFill/>
          </a:ln>
        </p:spPr>
      </p:pic>
      <p:pic>
        <p:nvPicPr>
          <p:cNvPr id="360" name="Рисунок 11"/>
          <p:cNvPicPr/>
          <p:nvPr/>
        </p:nvPicPr>
        <p:blipFill>
          <a:blip r:embed="rId5"/>
          <a:stretch/>
        </p:blipFill>
        <p:spPr>
          <a:xfrm>
            <a:off x="241920" y="2002320"/>
            <a:ext cx="3815280" cy="3833640"/>
          </a:xfrm>
          <a:prstGeom prst="rect">
            <a:avLst/>
          </a:prstGeom>
          <a:ln>
            <a:noFill/>
          </a:ln>
        </p:spPr>
      </p:pic>
      <p:sp>
        <p:nvSpPr>
          <p:cNvPr id="361" name="CustomShape 3"/>
          <p:cNvSpPr/>
          <p:nvPr/>
        </p:nvSpPr>
        <p:spPr>
          <a:xfrm>
            <a:off x="528480" y="6041880"/>
            <a:ext cx="6095520" cy="36612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ru-RU" sz="1800" b="0" strike="noStrike" spc="-1">
                <a:solidFill>
                  <a:srgbClr val="000000"/>
                </a:solidFill>
                <a:latin typeface="Calibri"/>
              </a:rPr>
              <a:t>Canada’s Dietary Guidelines 2019</a:t>
            </a:r>
            <a:endParaRPr lang="ru-RU" sz="1800" b="0" strike="noStrike" spc="-1">
              <a:latin typeface="Arial"/>
            </a:endParaRPr>
          </a:p>
        </p:txBody>
      </p:sp>
      <p:pic>
        <p:nvPicPr>
          <p:cNvPr id="362" name="Picture 2"/>
          <p:cNvPicPr/>
          <p:nvPr/>
        </p:nvPicPr>
        <p:blipFill>
          <a:blip r:embed="rId6"/>
          <a:stretch/>
        </p:blipFill>
        <p:spPr>
          <a:xfrm>
            <a:off x="4985280" y="1512000"/>
            <a:ext cx="3222720" cy="4104000"/>
          </a:xfrm>
          <a:prstGeom prst="rect">
            <a:avLst/>
          </a:prstGeom>
          <a:ln>
            <a:noFill/>
          </a:ln>
        </p:spPr>
      </p:pic>
      <p:pic>
        <p:nvPicPr>
          <p:cNvPr id="363" name="Picture 2"/>
          <p:cNvPicPr/>
          <p:nvPr/>
        </p:nvPicPr>
        <p:blipFill>
          <a:blip r:embed="rId7"/>
          <a:stretch/>
        </p:blipFill>
        <p:spPr>
          <a:xfrm>
            <a:off x="4464000" y="2484360"/>
            <a:ext cx="4050000" cy="2699640"/>
          </a:xfrm>
          <a:prstGeom prst="rect">
            <a:avLst/>
          </a:prstGeom>
          <a:ln>
            <a:noFill/>
          </a:ln>
        </p:spPr>
      </p:pic>
      <p:pic>
        <p:nvPicPr>
          <p:cNvPr id="364" name="Рисунок 1"/>
          <p:cNvPicPr/>
          <p:nvPr/>
        </p:nvPicPr>
        <p:blipFill>
          <a:blip r:embed="rId8"/>
          <a:stretch/>
        </p:blipFill>
        <p:spPr>
          <a:xfrm>
            <a:off x="10172880" y="218520"/>
            <a:ext cx="1876320" cy="1563480"/>
          </a:xfrm>
          <a:prstGeom prst="rect">
            <a:avLst/>
          </a:prstGeom>
          <a:ln>
            <a:noFill/>
          </a:ln>
        </p:spPr>
      </p:pic>
      <p:sp>
        <p:nvSpPr>
          <p:cNvPr id="365" name="TextShape 4"/>
          <p:cNvSpPr txBox="1"/>
          <p:nvPr/>
        </p:nvSpPr>
        <p:spPr>
          <a:xfrm>
            <a:off x="838440" y="365400"/>
            <a:ext cx="10515240" cy="837000"/>
          </a:xfrm>
          <a:prstGeom prst="rect">
            <a:avLst/>
          </a:prstGeom>
          <a:noFill/>
          <a:ln>
            <a:noFill/>
          </a:ln>
        </p:spPr>
        <p:txBody>
          <a:bodyPr anchor="ctr">
            <a:noAutofit/>
          </a:bodyPr>
          <a:lstStyle/>
          <a:p>
            <a:pPr>
              <a:lnSpc>
                <a:spcPct val="90000"/>
              </a:lnSpc>
            </a:pPr>
            <a:r>
              <a:rPr lang="en-US" sz="4400" b="1" strike="noStrike" spc="-1">
                <a:solidFill>
                  <a:srgbClr val="002060"/>
                </a:solidFill>
                <a:latin typeface="Calibri Light"/>
              </a:rPr>
              <a:t>Principiile alimentatiei sanatoase</a:t>
            </a:r>
            <a:endParaRPr lang="en-US" sz="4400" b="0" strike="noStrike" spc="-1">
              <a:solidFill>
                <a:srgbClr val="000000"/>
              </a:solidFill>
              <a:latin typeface="Calibri"/>
            </a:endParaRPr>
          </a:p>
        </p:txBody>
      </p:sp>
    </p:spTree>
    <p:extLst>
      <p:ext uri="{BB962C8B-B14F-4D97-AF65-F5344CB8AC3E}">
        <p14:creationId xmlns:p14="http://schemas.microsoft.com/office/powerpoint/2010/main" val="282120743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Picture 6"/>
          <p:cNvPicPr/>
          <p:nvPr/>
        </p:nvPicPr>
        <p:blipFill>
          <a:blip r:embed="rId3"/>
          <a:stretch/>
        </p:blipFill>
        <p:spPr>
          <a:xfrm>
            <a:off x="4281120" y="185040"/>
            <a:ext cx="1753560" cy="2279520"/>
          </a:xfrm>
          <a:prstGeom prst="rect">
            <a:avLst/>
          </a:prstGeom>
          <a:ln>
            <a:solidFill>
              <a:schemeClr val="accent1"/>
            </a:solidFill>
          </a:ln>
        </p:spPr>
      </p:pic>
      <p:pic>
        <p:nvPicPr>
          <p:cNvPr id="367" name="Picture 2"/>
          <p:cNvPicPr/>
          <p:nvPr/>
        </p:nvPicPr>
        <p:blipFill>
          <a:blip r:embed="rId4"/>
          <a:stretch/>
        </p:blipFill>
        <p:spPr>
          <a:xfrm>
            <a:off x="274680" y="177840"/>
            <a:ext cx="1519920" cy="2286720"/>
          </a:xfrm>
          <a:prstGeom prst="rect">
            <a:avLst/>
          </a:prstGeom>
          <a:ln>
            <a:solidFill>
              <a:schemeClr val="accent1"/>
            </a:solidFill>
          </a:ln>
        </p:spPr>
      </p:pic>
      <p:pic>
        <p:nvPicPr>
          <p:cNvPr id="368" name="Picture 4"/>
          <p:cNvPicPr/>
          <p:nvPr/>
        </p:nvPicPr>
        <p:blipFill>
          <a:blip r:embed="rId5"/>
          <a:stretch/>
        </p:blipFill>
        <p:spPr>
          <a:xfrm>
            <a:off x="2379960" y="185040"/>
            <a:ext cx="1427040" cy="2279520"/>
          </a:xfrm>
          <a:prstGeom prst="rect">
            <a:avLst/>
          </a:prstGeom>
          <a:ln>
            <a:solidFill>
              <a:schemeClr val="accent1"/>
            </a:solidFill>
          </a:ln>
        </p:spPr>
      </p:pic>
      <p:pic>
        <p:nvPicPr>
          <p:cNvPr id="369" name="Picture 8"/>
          <p:cNvPicPr/>
          <p:nvPr/>
        </p:nvPicPr>
        <p:blipFill>
          <a:blip r:embed="rId6"/>
          <a:stretch/>
        </p:blipFill>
        <p:spPr>
          <a:xfrm>
            <a:off x="6297120" y="185040"/>
            <a:ext cx="1911600" cy="2360520"/>
          </a:xfrm>
          <a:prstGeom prst="rect">
            <a:avLst/>
          </a:prstGeom>
          <a:ln>
            <a:solidFill>
              <a:schemeClr val="accent1"/>
            </a:solidFill>
          </a:ln>
        </p:spPr>
      </p:pic>
      <p:pic>
        <p:nvPicPr>
          <p:cNvPr id="370" name="Picture 10"/>
          <p:cNvPicPr/>
          <p:nvPr/>
        </p:nvPicPr>
        <p:blipFill>
          <a:blip r:embed="rId7"/>
          <a:stretch/>
        </p:blipFill>
        <p:spPr>
          <a:xfrm>
            <a:off x="8471520" y="137520"/>
            <a:ext cx="1660320" cy="2367360"/>
          </a:xfrm>
          <a:prstGeom prst="rect">
            <a:avLst/>
          </a:prstGeom>
          <a:ln>
            <a:solidFill>
              <a:schemeClr val="accent1"/>
            </a:solidFill>
          </a:ln>
        </p:spPr>
      </p:pic>
      <p:pic>
        <p:nvPicPr>
          <p:cNvPr id="371" name="Picture 12"/>
          <p:cNvPicPr/>
          <p:nvPr/>
        </p:nvPicPr>
        <p:blipFill>
          <a:blip r:embed="rId8"/>
          <a:stretch/>
        </p:blipFill>
        <p:spPr>
          <a:xfrm>
            <a:off x="243000" y="2612160"/>
            <a:ext cx="3104280" cy="2069280"/>
          </a:xfrm>
          <a:prstGeom prst="rect">
            <a:avLst/>
          </a:prstGeom>
          <a:ln>
            <a:solidFill>
              <a:schemeClr val="accent1"/>
            </a:solidFill>
          </a:ln>
        </p:spPr>
      </p:pic>
      <p:pic>
        <p:nvPicPr>
          <p:cNvPr id="372" name="Picture 14"/>
          <p:cNvPicPr/>
          <p:nvPr/>
        </p:nvPicPr>
        <p:blipFill>
          <a:blip r:embed="rId9"/>
          <a:stretch/>
        </p:blipFill>
        <p:spPr>
          <a:xfrm>
            <a:off x="3436560" y="2679480"/>
            <a:ext cx="3816360" cy="2002320"/>
          </a:xfrm>
          <a:prstGeom prst="rect">
            <a:avLst/>
          </a:prstGeom>
          <a:ln>
            <a:solidFill>
              <a:schemeClr val="accent1"/>
            </a:solidFill>
          </a:ln>
        </p:spPr>
      </p:pic>
      <p:pic>
        <p:nvPicPr>
          <p:cNvPr id="373" name="Picture 16"/>
          <p:cNvPicPr/>
          <p:nvPr/>
        </p:nvPicPr>
        <p:blipFill>
          <a:blip r:embed="rId10"/>
          <a:stretch/>
        </p:blipFill>
        <p:spPr>
          <a:xfrm>
            <a:off x="7310520" y="2583000"/>
            <a:ext cx="2313000" cy="2313000"/>
          </a:xfrm>
          <a:prstGeom prst="rect">
            <a:avLst/>
          </a:prstGeom>
          <a:ln>
            <a:solidFill>
              <a:schemeClr val="accent1"/>
            </a:solidFill>
          </a:ln>
        </p:spPr>
      </p:pic>
      <p:pic>
        <p:nvPicPr>
          <p:cNvPr id="374" name="Picture 18"/>
          <p:cNvPicPr/>
          <p:nvPr/>
        </p:nvPicPr>
        <p:blipFill>
          <a:blip r:embed="rId11"/>
          <a:stretch/>
        </p:blipFill>
        <p:spPr>
          <a:xfrm>
            <a:off x="10394280" y="137520"/>
            <a:ext cx="1651320" cy="2474640"/>
          </a:xfrm>
          <a:prstGeom prst="rect">
            <a:avLst/>
          </a:prstGeom>
          <a:ln>
            <a:solidFill>
              <a:schemeClr val="accent1"/>
            </a:solidFill>
          </a:ln>
        </p:spPr>
      </p:pic>
      <p:pic>
        <p:nvPicPr>
          <p:cNvPr id="375" name="Picture 20"/>
          <p:cNvPicPr/>
          <p:nvPr/>
        </p:nvPicPr>
        <p:blipFill>
          <a:blip r:embed="rId12"/>
          <a:stretch/>
        </p:blipFill>
        <p:spPr>
          <a:xfrm>
            <a:off x="243000" y="4896360"/>
            <a:ext cx="3365280" cy="1682280"/>
          </a:xfrm>
          <a:prstGeom prst="rect">
            <a:avLst/>
          </a:prstGeom>
          <a:ln>
            <a:noFill/>
          </a:ln>
        </p:spPr>
      </p:pic>
      <p:pic>
        <p:nvPicPr>
          <p:cNvPr id="376" name="Picture 22"/>
          <p:cNvPicPr/>
          <p:nvPr/>
        </p:nvPicPr>
        <p:blipFill>
          <a:blip r:embed="rId13"/>
          <a:stretch/>
        </p:blipFill>
        <p:spPr>
          <a:xfrm>
            <a:off x="3744720" y="4896360"/>
            <a:ext cx="2869560" cy="1779480"/>
          </a:xfrm>
          <a:prstGeom prst="rect">
            <a:avLst/>
          </a:prstGeom>
          <a:ln>
            <a:solidFill>
              <a:schemeClr val="accent1"/>
            </a:solidFill>
          </a:ln>
        </p:spPr>
      </p:pic>
      <p:pic>
        <p:nvPicPr>
          <p:cNvPr id="377" name="Picture 24"/>
          <p:cNvPicPr/>
          <p:nvPr/>
        </p:nvPicPr>
        <p:blipFill>
          <a:blip r:embed="rId14"/>
          <a:stretch/>
        </p:blipFill>
        <p:spPr>
          <a:xfrm>
            <a:off x="9846720" y="2679480"/>
            <a:ext cx="2216880" cy="2216880"/>
          </a:xfrm>
          <a:prstGeom prst="rect">
            <a:avLst/>
          </a:prstGeom>
          <a:ln>
            <a:solidFill>
              <a:schemeClr val="accent1"/>
            </a:solidFill>
          </a:ln>
        </p:spPr>
      </p:pic>
      <p:pic>
        <p:nvPicPr>
          <p:cNvPr id="378" name="Picture 26"/>
          <p:cNvPicPr/>
          <p:nvPr/>
        </p:nvPicPr>
        <p:blipFill>
          <a:blip r:embed="rId15"/>
          <a:stretch/>
        </p:blipFill>
        <p:spPr>
          <a:xfrm>
            <a:off x="6837480" y="4916160"/>
            <a:ext cx="1153080" cy="1842480"/>
          </a:xfrm>
          <a:prstGeom prst="rect">
            <a:avLst/>
          </a:prstGeom>
          <a:ln>
            <a:solidFill>
              <a:schemeClr val="accent1"/>
            </a:solidFill>
          </a:ln>
        </p:spPr>
      </p:pic>
      <p:pic>
        <p:nvPicPr>
          <p:cNvPr id="379" name="Picture 28"/>
          <p:cNvPicPr/>
          <p:nvPr/>
        </p:nvPicPr>
        <p:blipFill>
          <a:blip r:embed="rId16"/>
          <a:stretch/>
        </p:blipFill>
        <p:spPr>
          <a:xfrm>
            <a:off x="9461880" y="4571280"/>
            <a:ext cx="2165400" cy="2165400"/>
          </a:xfrm>
          <a:prstGeom prst="rect">
            <a:avLst/>
          </a:prstGeom>
          <a:ln>
            <a:solidFill>
              <a:schemeClr val="accent1"/>
            </a:solidFill>
          </a:ln>
        </p:spPr>
      </p:pic>
      <p:pic>
        <p:nvPicPr>
          <p:cNvPr id="380" name="Picture 30"/>
          <p:cNvPicPr/>
          <p:nvPr/>
        </p:nvPicPr>
        <p:blipFill>
          <a:blip r:embed="rId17"/>
          <a:stretch/>
        </p:blipFill>
        <p:spPr>
          <a:xfrm>
            <a:off x="8282160" y="5014800"/>
            <a:ext cx="1076400" cy="1721880"/>
          </a:xfrm>
          <a:prstGeom prst="rect">
            <a:avLst/>
          </a:prstGeom>
          <a:ln>
            <a:noFill/>
          </a:ln>
        </p:spPr>
      </p:pic>
      <p:pic>
        <p:nvPicPr>
          <p:cNvPr id="381" name="Picture 32"/>
          <p:cNvPicPr/>
          <p:nvPr/>
        </p:nvPicPr>
        <p:blipFill>
          <a:blip r:embed="rId18"/>
          <a:stretch/>
        </p:blipFill>
        <p:spPr>
          <a:xfrm>
            <a:off x="1679400" y="339480"/>
            <a:ext cx="2917440" cy="2917440"/>
          </a:xfrm>
          <a:prstGeom prst="rect">
            <a:avLst/>
          </a:prstGeom>
          <a:ln>
            <a:solidFill>
              <a:schemeClr val="accent1"/>
            </a:solidFill>
          </a:ln>
        </p:spPr>
      </p:pic>
      <p:pic>
        <p:nvPicPr>
          <p:cNvPr id="382" name="Picture 34"/>
          <p:cNvPicPr/>
          <p:nvPr/>
        </p:nvPicPr>
        <p:blipFill>
          <a:blip r:embed="rId19"/>
          <a:stretch/>
        </p:blipFill>
        <p:spPr>
          <a:xfrm>
            <a:off x="5588280" y="700920"/>
            <a:ext cx="4258440" cy="2395080"/>
          </a:xfrm>
          <a:prstGeom prst="rect">
            <a:avLst/>
          </a:prstGeom>
          <a:ln>
            <a:solidFill>
              <a:schemeClr val="accent1"/>
            </a:solidFill>
          </a:ln>
        </p:spPr>
      </p:pic>
      <p:pic>
        <p:nvPicPr>
          <p:cNvPr id="383" name="Picture 36"/>
          <p:cNvPicPr/>
          <p:nvPr/>
        </p:nvPicPr>
        <p:blipFill>
          <a:blip r:embed="rId20"/>
          <a:stretch/>
        </p:blipFill>
        <p:spPr>
          <a:xfrm>
            <a:off x="5079600" y="3696120"/>
            <a:ext cx="5088960" cy="2403000"/>
          </a:xfrm>
          <a:prstGeom prst="rect">
            <a:avLst/>
          </a:prstGeom>
          <a:ln>
            <a:solidFill>
              <a:schemeClr val="accent1"/>
            </a:solidFill>
          </a:ln>
        </p:spPr>
      </p:pic>
      <p:pic>
        <p:nvPicPr>
          <p:cNvPr id="384" name="Picture 38"/>
          <p:cNvPicPr/>
          <p:nvPr/>
        </p:nvPicPr>
        <p:blipFill>
          <a:blip r:embed="rId21"/>
          <a:stretch/>
        </p:blipFill>
        <p:spPr>
          <a:xfrm>
            <a:off x="1224720" y="3404520"/>
            <a:ext cx="3498120" cy="3315600"/>
          </a:xfrm>
          <a:prstGeom prst="rect">
            <a:avLst/>
          </a:prstGeom>
          <a:ln>
            <a:solidFill>
              <a:schemeClr val="accent1"/>
            </a:solidFill>
          </a:ln>
        </p:spPr>
      </p:pic>
    </p:spTree>
    <p:extLst>
      <p:ext uri="{BB962C8B-B14F-4D97-AF65-F5344CB8AC3E}">
        <p14:creationId xmlns:p14="http://schemas.microsoft.com/office/powerpoint/2010/main" val="314170411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382"/>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383"/>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extShape 1"/>
          <p:cNvSpPr txBox="1"/>
          <p:nvPr/>
        </p:nvSpPr>
        <p:spPr>
          <a:xfrm>
            <a:off x="838080" y="365040"/>
            <a:ext cx="10515240" cy="1325160"/>
          </a:xfrm>
          <a:prstGeom prst="rect">
            <a:avLst/>
          </a:prstGeom>
          <a:noFill/>
          <a:ln>
            <a:noFill/>
          </a:ln>
        </p:spPr>
        <p:txBody>
          <a:bodyPr lIns="0" tIns="0" rIns="0" bIns="0" anchor="ctr">
            <a:spAutoFit/>
          </a:bodyPr>
          <a:lstStyle/>
          <a:p>
            <a:endParaRPr lang="en-US" sz="1800" b="0" strike="noStrike" spc="-1">
              <a:solidFill>
                <a:srgbClr val="000000"/>
              </a:solidFill>
              <a:latin typeface="Calibri"/>
            </a:endParaRPr>
          </a:p>
        </p:txBody>
      </p:sp>
      <p:pic>
        <p:nvPicPr>
          <p:cNvPr id="386" name="Рисунок 1"/>
          <p:cNvPicPr/>
          <p:nvPr/>
        </p:nvPicPr>
        <p:blipFill>
          <a:blip r:embed="rId2"/>
          <a:stretch/>
        </p:blipFill>
        <p:spPr>
          <a:xfrm>
            <a:off x="10172880" y="218160"/>
            <a:ext cx="1876320" cy="1563480"/>
          </a:xfrm>
          <a:prstGeom prst="rect">
            <a:avLst/>
          </a:prstGeom>
          <a:ln>
            <a:noFill/>
          </a:ln>
        </p:spPr>
      </p:pic>
      <p:pic>
        <p:nvPicPr>
          <p:cNvPr id="387" name="Picture 4"/>
          <p:cNvPicPr/>
          <p:nvPr/>
        </p:nvPicPr>
        <p:blipFill>
          <a:blip r:embed="rId3"/>
          <a:stretch/>
        </p:blipFill>
        <p:spPr>
          <a:xfrm>
            <a:off x="756360" y="930960"/>
            <a:ext cx="10087200" cy="5097240"/>
          </a:xfrm>
          <a:prstGeom prst="rect">
            <a:avLst/>
          </a:prstGeom>
          <a:ln>
            <a:noFill/>
          </a:ln>
        </p:spPr>
      </p:pic>
      <p:sp>
        <p:nvSpPr>
          <p:cNvPr id="388" name="TextShape 2"/>
          <p:cNvSpPr txBox="1"/>
          <p:nvPr/>
        </p:nvSpPr>
        <p:spPr>
          <a:xfrm>
            <a:off x="838800" y="365760"/>
            <a:ext cx="10515240" cy="837000"/>
          </a:xfrm>
          <a:prstGeom prst="rect">
            <a:avLst/>
          </a:prstGeom>
          <a:noFill/>
          <a:ln>
            <a:noFill/>
          </a:ln>
        </p:spPr>
        <p:txBody>
          <a:bodyPr anchor="ctr">
            <a:noAutofit/>
          </a:bodyPr>
          <a:lstStyle/>
          <a:p>
            <a:pPr>
              <a:lnSpc>
                <a:spcPct val="90000"/>
              </a:lnSpc>
            </a:pPr>
            <a:r>
              <a:rPr lang="en-US" sz="4400" b="1" strike="noStrike" spc="-1">
                <a:solidFill>
                  <a:srgbClr val="002060"/>
                </a:solidFill>
                <a:latin typeface="Calibri Light"/>
              </a:rPr>
              <a:t>Etapele de sinteza a hormonilor tiroidieni</a:t>
            </a:r>
            <a:endParaRPr lang="en-US" sz="4400" b="0" strike="noStrike" spc="-1">
              <a:solidFill>
                <a:srgbClr val="000000"/>
              </a:solidFill>
              <a:latin typeface="Calibri"/>
            </a:endParaRPr>
          </a:p>
        </p:txBody>
      </p:sp>
      <p:sp>
        <p:nvSpPr>
          <p:cNvPr id="389" name="CustomShape 3"/>
          <p:cNvSpPr/>
          <p:nvPr/>
        </p:nvSpPr>
        <p:spPr>
          <a:xfrm>
            <a:off x="838440" y="6044760"/>
            <a:ext cx="10514880" cy="4932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90000"/>
              </a:lnSpc>
            </a:pPr>
            <a:r>
              <a:rPr lang="ru-RU" sz="1200" b="0" i="1" strike="noStrike" spc="-1">
                <a:solidFill>
                  <a:srgbClr val="000000"/>
                </a:solidFill>
                <a:latin typeface="Arial"/>
                <a:ea typeface="DejaVu Sans"/>
              </a:rPr>
              <a:t>“Nutrient interactions and their role in protection from chronic diseases Multiple nutritional factors and thyroid disease, with particular reference to autoimmune thyroid disease” </a:t>
            </a:r>
            <a:r>
              <a:rPr lang="ru-RU" sz="1200" b="0" strike="noStrike" spc="-1">
                <a:solidFill>
                  <a:srgbClr val="000000"/>
                </a:solidFill>
                <a:latin typeface="Arial"/>
                <a:ea typeface="DejaVu Sans"/>
              </a:rPr>
              <a:t>Margaret P. Rayman Department of Nutritional Sciences, Faculty of Health and Medical Sciences, University of Surrey, Guildford GU2 7XH, UK, 2018</a:t>
            </a:r>
            <a:endParaRPr lang="ru-RU" sz="1200" b="0" strike="noStrike" spc="-1">
              <a:latin typeface="Arial"/>
            </a:endParaRPr>
          </a:p>
        </p:txBody>
      </p:sp>
    </p:spTree>
    <p:extLst>
      <p:ext uri="{BB962C8B-B14F-4D97-AF65-F5344CB8AC3E}">
        <p14:creationId xmlns:p14="http://schemas.microsoft.com/office/powerpoint/2010/main" val="1772179278"/>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Picture 2"/>
          <p:cNvPicPr/>
          <p:nvPr/>
        </p:nvPicPr>
        <p:blipFill>
          <a:blip r:embed="rId3"/>
          <a:stretch/>
        </p:blipFill>
        <p:spPr>
          <a:xfrm>
            <a:off x="3922200" y="30600"/>
            <a:ext cx="6966360" cy="6827040"/>
          </a:xfrm>
          <a:prstGeom prst="rect">
            <a:avLst/>
          </a:prstGeom>
          <a:ln>
            <a:noFill/>
          </a:ln>
        </p:spPr>
      </p:pic>
      <p:sp>
        <p:nvSpPr>
          <p:cNvPr id="391" name="CustomShape 1"/>
          <p:cNvSpPr/>
          <p:nvPr/>
        </p:nvSpPr>
        <p:spPr>
          <a:xfrm>
            <a:off x="1485000" y="2747880"/>
            <a:ext cx="1227960" cy="456120"/>
          </a:xfrm>
          <a:prstGeom prst="rect">
            <a:avLst/>
          </a:prstGeom>
          <a:noFill/>
          <a:ln>
            <a:solidFill>
              <a:schemeClr val="tx1"/>
            </a:solid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400" b="0" strike="noStrike" spc="-1">
                <a:solidFill>
                  <a:srgbClr val="000000"/>
                </a:solidFill>
                <a:latin typeface="Calibri"/>
              </a:rPr>
              <a:t>Proteina</a:t>
            </a:r>
            <a:endParaRPr lang="ru-RU" sz="2400" b="0" strike="noStrike" spc="-1">
              <a:latin typeface="Arial"/>
            </a:endParaRPr>
          </a:p>
        </p:txBody>
      </p:sp>
      <p:sp>
        <p:nvSpPr>
          <p:cNvPr id="392" name="CustomShape 2"/>
          <p:cNvSpPr/>
          <p:nvPr/>
        </p:nvSpPr>
        <p:spPr>
          <a:xfrm>
            <a:off x="217080" y="216000"/>
            <a:ext cx="5614200" cy="1430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4400" b="1" strike="noStrike" spc="-1">
                <a:solidFill>
                  <a:srgbClr val="002060"/>
                </a:solidFill>
                <a:latin typeface="Calibri Light"/>
              </a:rPr>
              <a:t>Nutrientii indispensabili </a:t>
            </a:r>
            <a:endParaRPr lang="ru-RU" sz="4400" b="0" strike="noStrike" spc="-1">
              <a:latin typeface="Arial"/>
            </a:endParaRPr>
          </a:p>
          <a:p>
            <a:pPr>
              <a:lnSpc>
                <a:spcPct val="100000"/>
              </a:lnSpc>
            </a:pPr>
            <a:r>
              <a:rPr lang="ru-RU" sz="4400" b="1" strike="noStrike" spc="-1">
                <a:solidFill>
                  <a:srgbClr val="002060"/>
                </a:solidFill>
                <a:latin typeface="Calibri Light"/>
              </a:rPr>
              <a:t>pentru glanda tiroida </a:t>
            </a:r>
            <a:endParaRPr lang="ru-RU" sz="4400" b="0" strike="noStrike" spc="-1">
              <a:latin typeface="Arial"/>
            </a:endParaRPr>
          </a:p>
        </p:txBody>
      </p:sp>
      <p:sp>
        <p:nvSpPr>
          <p:cNvPr id="393" name="CustomShape 3"/>
          <p:cNvSpPr/>
          <p:nvPr/>
        </p:nvSpPr>
        <p:spPr>
          <a:xfrm flipV="1">
            <a:off x="2719440" y="928080"/>
            <a:ext cx="2912040" cy="2049840"/>
          </a:xfrm>
          <a:custGeom>
            <a:avLst/>
            <a:gdLst/>
            <a:ahLst/>
            <a:cxnLst/>
            <a:rect l="l" t="t" r="r" b="b"/>
            <a:pathLst>
              <a:path w="21600" h="21600">
                <a:moveTo>
                  <a:pt x="0" y="0"/>
                </a:moveTo>
                <a:lnTo>
                  <a:pt x="21600" y="21600"/>
                </a:lnTo>
              </a:path>
            </a:pathLst>
          </a:custGeom>
          <a:noFill/>
          <a:ln>
            <a:solidFill>
              <a:schemeClr val="tx1"/>
            </a:solidFill>
            <a:tailEnd type="triangle" w="med" len="med"/>
          </a:ln>
        </p:spPr>
        <p:style>
          <a:lnRef idx="1">
            <a:schemeClr val="accent1"/>
          </a:lnRef>
          <a:fillRef idx="0">
            <a:schemeClr val="accent1"/>
          </a:fillRef>
          <a:effectRef idx="0">
            <a:schemeClr val="accent1"/>
          </a:effectRef>
          <a:fontRef idx="minor"/>
        </p:style>
      </p:sp>
      <p:sp>
        <p:nvSpPr>
          <p:cNvPr id="394" name="CustomShape 4"/>
          <p:cNvSpPr/>
          <p:nvPr/>
        </p:nvSpPr>
        <p:spPr>
          <a:xfrm>
            <a:off x="2719440" y="2978640"/>
            <a:ext cx="3765600" cy="763200"/>
          </a:xfrm>
          <a:custGeom>
            <a:avLst/>
            <a:gdLst/>
            <a:ahLst/>
            <a:cxnLst/>
            <a:rect l="l" t="t" r="r" b="b"/>
            <a:pathLst>
              <a:path w="21600" h="21600">
                <a:moveTo>
                  <a:pt x="0" y="0"/>
                </a:moveTo>
                <a:lnTo>
                  <a:pt x="21600" y="21600"/>
                </a:lnTo>
              </a:path>
            </a:pathLst>
          </a:custGeom>
          <a:noFill/>
          <a:ln>
            <a:solidFill>
              <a:schemeClr val="tx1"/>
            </a:solidFill>
            <a:tailEnd type="triangle" w="med" len="med"/>
          </a:ln>
        </p:spPr>
        <p:style>
          <a:lnRef idx="1">
            <a:schemeClr val="accent1"/>
          </a:lnRef>
          <a:fillRef idx="0">
            <a:schemeClr val="accent1"/>
          </a:fillRef>
          <a:effectRef idx="0">
            <a:schemeClr val="accent1"/>
          </a:effectRef>
          <a:fontRef idx="minor"/>
        </p:style>
      </p:sp>
      <p:sp>
        <p:nvSpPr>
          <p:cNvPr id="395" name="CustomShape 5"/>
          <p:cNvSpPr/>
          <p:nvPr/>
        </p:nvSpPr>
        <p:spPr>
          <a:xfrm flipV="1">
            <a:off x="2719440" y="1906200"/>
            <a:ext cx="2702160" cy="1071000"/>
          </a:xfrm>
          <a:custGeom>
            <a:avLst/>
            <a:gdLst/>
            <a:ahLst/>
            <a:cxnLst/>
            <a:rect l="l" t="t" r="r" b="b"/>
            <a:pathLst>
              <a:path w="21600" h="21600">
                <a:moveTo>
                  <a:pt x="0" y="0"/>
                </a:moveTo>
                <a:lnTo>
                  <a:pt x="21600" y="21600"/>
                </a:lnTo>
              </a:path>
            </a:pathLst>
          </a:custGeom>
          <a:noFill/>
          <a:ln>
            <a:solidFill>
              <a:schemeClr val="tx1"/>
            </a:solidFill>
            <a:tailEnd type="triangle" w="med" len="med"/>
          </a:ln>
        </p:spPr>
        <p:style>
          <a:lnRef idx="1">
            <a:schemeClr val="accent1"/>
          </a:lnRef>
          <a:fillRef idx="0">
            <a:schemeClr val="accent1"/>
          </a:fillRef>
          <a:effectRef idx="0">
            <a:schemeClr val="accent1"/>
          </a:effectRef>
          <a:fontRef idx="minor"/>
        </p:style>
      </p:sp>
      <p:sp>
        <p:nvSpPr>
          <p:cNvPr id="396" name="CustomShape 6"/>
          <p:cNvSpPr/>
          <p:nvPr/>
        </p:nvSpPr>
        <p:spPr>
          <a:xfrm flipH="1">
            <a:off x="7405560" y="1383120"/>
            <a:ext cx="1575360" cy="225000"/>
          </a:xfrm>
          <a:custGeom>
            <a:avLst/>
            <a:gdLst/>
            <a:ahLst/>
            <a:cxnLst/>
            <a:rect l="l" t="t" r="r" b="b"/>
            <a:pathLst>
              <a:path w="21600" h="21600">
                <a:moveTo>
                  <a:pt x="0" y="0"/>
                </a:moveTo>
                <a:lnTo>
                  <a:pt x="21600" y="21600"/>
                </a:lnTo>
              </a:path>
            </a:pathLst>
          </a:custGeom>
          <a:noFill/>
          <a:ln>
            <a:solidFill>
              <a:schemeClr val="tx1"/>
            </a:solidFill>
            <a:tailEnd type="triangle" w="med" len="med"/>
          </a:ln>
        </p:spPr>
        <p:style>
          <a:lnRef idx="1">
            <a:schemeClr val="accent1"/>
          </a:lnRef>
          <a:fillRef idx="0">
            <a:schemeClr val="accent1"/>
          </a:fillRef>
          <a:effectRef idx="0">
            <a:schemeClr val="accent1"/>
          </a:effectRef>
          <a:fontRef idx="minor"/>
        </p:style>
      </p:sp>
      <p:sp>
        <p:nvSpPr>
          <p:cNvPr id="397" name="CustomShape 7"/>
          <p:cNvSpPr/>
          <p:nvPr/>
        </p:nvSpPr>
        <p:spPr>
          <a:xfrm>
            <a:off x="8986320" y="921600"/>
            <a:ext cx="905040" cy="913320"/>
          </a:xfrm>
          <a:prstGeom prst="rect">
            <a:avLst/>
          </a:prstGeom>
          <a:noFill/>
          <a:ln>
            <a:solidFill>
              <a:schemeClr val="tx1"/>
            </a:solid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0" strike="noStrike" spc="-1">
                <a:solidFill>
                  <a:srgbClr val="000000"/>
                </a:solidFill>
                <a:latin typeface="Calibri"/>
              </a:rPr>
              <a:t>Mg</a:t>
            </a:r>
            <a:endParaRPr lang="ru-RU" sz="1800" b="0" strike="noStrike" spc="-1">
              <a:latin typeface="Arial"/>
            </a:endParaRPr>
          </a:p>
          <a:p>
            <a:pPr>
              <a:lnSpc>
                <a:spcPct val="100000"/>
              </a:lnSpc>
            </a:pPr>
            <a:r>
              <a:rPr lang="ru-RU" sz="1800" b="0" strike="noStrike" spc="-1">
                <a:solidFill>
                  <a:srgbClr val="000000"/>
                </a:solidFill>
                <a:latin typeface="Calibri"/>
              </a:rPr>
              <a:t>Vit. B12</a:t>
            </a:r>
            <a:endParaRPr lang="ru-RU" sz="1800" b="0" strike="noStrike" spc="-1">
              <a:latin typeface="Arial"/>
            </a:endParaRPr>
          </a:p>
          <a:p>
            <a:pPr>
              <a:lnSpc>
                <a:spcPct val="100000"/>
              </a:lnSpc>
            </a:pPr>
            <a:r>
              <a:rPr lang="ru-RU" sz="1800" b="0" strike="noStrike" spc="-1">
                <a:solidFill>
                  <a:srgbClr val="000000"/>
                </a:solidFill>
                <a:latin typeface="Calibri"/>
              </a:rPr>
              <a:t>Zn</a:t>
            </a:r>
            <a:endParaRPr lang="ru-RU" sz="1800" b="0" strike="noStrike" spc="-1">
              <a:latin typeface="Arial"/>
            </a:endParaRPr>
          </a:p>
        </p:txBody>
      </p:sp>
      <p:sp>
        <p:nvSpPr>
          <p:cNvPr id="398" name="CustomShape 8"/>
          <p:cNvSpPr/>
          <p:nvPr/>
        </p:nvSpPr>
        <p:spPr>
          <a:xfrm>
            <a:off x="9217080" y="2391480"/>
            <a:ext cx="2238480" cy="913320"/>
          </a:xfrm>
          <a:prstGeom prst="rect">
            <a:avLst/>
          </a:prstGeom>
          <a:noFill/>
          <a:ln>
            <a:solidFill>
              <a:schemeClr val="tx1"/>
            </a:solid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Calibri"/>
              </a:rPr>
              <a:t>Iodul</a:t>
            </a:r>
            <a:endParaRPr lang="ru-RU" sz="1800" b="0" strike="noStrike" spc="-1">
              <a:latin typeface="Arial"/>
            </a:endParaRPr>
          </a:p>
          <a:p>
            <a:pPr>
              <a:lnSpc>
                <a:spcPct val="100000"/>
              </a:lnSpc>
            </a:pPr>
            <a:r>
              <a:rPr lang="ru-RU" sz="1800" b="0" strike="noStrike" spc="-1">
                <a:solidFill>
                  <a:srgbClr val="000000"/>
                </a:solidFill>
                <a:latin typeface="Calibri"/>
              </a:rPr>
              <a:t>B2</a:t>
            </a:r>
            <a:endParaRPr lang="ru-RU" sz="1800" b="0" strike="noStrike" spc="-1">
              <a:latin typeface="Arial"/>
            </a:endParaRPr>
          </a:p>
          <a:p>
            <a:pPr>
              <a:lnSpc>
                <a:spcPct val="100000"/>
              </a:lnSpc>
            </a:pPr>
            <a:r>
              <a:rPr lang="ru-RU" sz="1800" b="0" strike="noStrike" spc="-1">
                <a:solidFill>
                  <a:srgbClr val="000000"/>
                </a:solidFill>
                <a:latin typeface="Calibri"/>
              </a:rPr>
              <a:t>Vit. C</a:t>
            </a:r>
            <a:endParaRPr lang="ru-RU" sz="1800" b="0" strike="noStrike" spc="-1">
              <a:latin typeface="Arial"/>
            </a:endParaRPr>
          </a:p>
        </p:txBody>
      </p:sp>
      <p:sp>
        <p:nvSpPr>
          <p:cNvPr id="399" name="CustomShape 9"/>
          <p:cNvSpPr/>
          <p:nvPr/>
        </p:nvSpPr>
        <p:spPr>
          <a:xfrm flipH="1">
            <a:off x="6727680" y="2853000"/>
            <a:ext cx="2489040" cy="783000"/>
          </a:xfrm>
          <a:custGeom>
            <a:avLst/>
            <a:gdLst/>
            <a:ahLst/>
            <a:cxnLst/>
            <a:rect l="l" t="t" r="r" b="b"/>
            <a:pathLst>
              <a:path w="21600" h="21600">
                <a:moveTo>
                  <a:pt x="0" y="0"/>
                </a:moveTo>
                <a:lnTo>
                  <a:pt x="21600" y="21600"/>
                </a:lnTo>
              </a:path>
            </a:pathLst>
          </a:custGeom>
          <a:noFill/>
          <a:ln>
            <a:solidFill>
              <a:schemeClr val="tx1"/>
            </a:solidFill>
            <a:tailEnd type="triangle" w="med" len="med"/>
          </a:ln>
        </p:spPr>
        <p:style>
          <a:lnRef idx="1">
            <a:schemeClr val="accent1"/>
          </a:lnRef>
          <a:fillRef idx="0">
            <a:schemeClr val="accent1"/>
          </a:fillRef>
          <a:effectRef idx="0">
            <a:schemeClr val="accent1"/>
          </a:effectRef>
          <a:fontRef idx="minor"/>
        </p:style>
      </p:sp>
      <p:sp>
        <p:nvSpPr>
          <p:cNvPr id="400" name="CustomShape 10"/>
          <p:cNvSpPr/>
          <p:nvPr/>
        </p:nvSpPr>
        <p:spPr>
          <a:xfrm>
            <a:off x="8979480" y="3536640"/>
            <a:ext cx="911160" cy="364680"/>
          </a:xfrm>
          <a:prstGeom prst="rect">
            <a:avLst/>
          </a:prstGeom>
          <a:noFill/>
          <a:ln>
            <a:solidFill>
              <a:schemeClr val="tx1"/>
            </a:solid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0" strike="noStrike" spc="-1">
                <a:solidFill>
                  <a:srgbClr val="000000"/>
                </a:solidFill>
                <a:latin typeface="Calibri"/>
              </a:rPr>
              <a:t>Seleniul</a:t>
            </a:r>
            <a:endParaRPr lang="ru-RU" sz="1800" b="0" strike="noStrike" spc="-1">
              <a:latin typeface="Arial"/>
            </a:endParaRPr>
          </a:p>
        </p:txBody>
      </p:sp>
      <p:sp>
        <p:nvSpPr>
          <p:cNvPr id="401" name="CustomShape 11"/>
          <p:cNvSpPr/>
          <p:nvPr/>
        </p:nvSpPr>
        <p:spPr>
          <a:xfrm flipH="1">
            <a:off x="8737560" y="3911760"/>
            <a:ext cx="243360" cy="846360"/>
          </a:xfrm>
          <a:custGeom>
            <a:avLst/>
            <a:gdLst/>
            <a:ahLst/>
            <a:cxnLst/>
            <a:rect l="l" t="t" r="r" b="b"/>
            <a:pathLst>
              <a:path w="21600" h="21600">
                <a:moveTo>
                  <a:pt x="0" y="0"/>
                </a:moveTo>
                <a:lnTo>
                  <a:pt x="21600" y="21600"/>
                </a:lnTo>
              </a:path>
            </a:pathLst>
          </a:custGeom>
          <a:noFill/>
          <a:ln>
            <a:solidFill>
              <a:schemeClr val="tx1"/>
            </a:solidFill>
            <a:tailEnd type="triangle" w="med" len="med"/>
          </a:ln>
        </p:spPr>
        <p:style>
          <a:lnRef idx="1">
            <a:schemeClr val="accent1"/>
          </a:lnRef>
          <a:fillRef idx="0">
            <a:schemeClr val="accent1"/>
          </a:fillRef>
          <a:effectRef idx="0">
            <a:schemeClr val="accent1"/>
          </a:effectRef>
          <a:fontRef idx="minor"/>
        </p:style>
      </p:sp>
      <p:sp>
        <p:nvSpPr>
          <p:cNvPr id="402" name="CustomShape 12"/>
          <p:cNvSpPr/>
          <p:nvPr/>
        </p:nvSpPr>
        <p:spPr>
          <a:xfrm>
            <a:off x="9897120" y="2747880"/>
            <a:ext cx="78120" cy="461160"/>
          </a:xfrm>
          <a:prstGeom prst="rightBrace">
            <a:avLst>
              <a:gd name="adj1" fmla="val 8333"/>
              <a:gd name="adj2" fmla="val 50000"/>
            </a:avLst>
          </a:prstGeom>
          <a:noFill/>
          <a:ln/>
        </p:spPr>
        <p:style>
          <a:lnRef idx="1">
            <a:schemeClr val="accent1"/>
          </a:lnRef>
          <a:fillRef idx="0">
            <a:schemeClr val="accent1"/>
          </a:fillRef>
          <a:effectRef idx="0">
            <a:schemeClr val="accent1"/>
          </a:effectRef>
          <a:fontRef idx="minor"/>
        </p:style>
      </p:sp>
      <p:sp>
        <p:nvSpPr>
          <p:cNvPr id="403" name="CustomShape 13"/>
          <p:cNvSpPr/>
          <p:nvPr/>
        </p:nvSpPr>
        <p:spPr>
          <a:xfrm>
            <a:off x="9994680" y="2668320"/>
            <a:ext cx="142632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0" strike="noStrike" spc="-1">
                <a:solidFill>
                  <a:srgbClr val="000000"/>
                </a:solidFill>
                <a:latin typeface="Calibri"/>
              </a:rPr>
              <a:t>Simporteri ai </a:t>
            </a:r>
            <a:endParaRPr lang="ru-RU" sz="1800" b="0" strike="noStrike" spc="-1">
              <a:latin typeface="Arial"/>
            </a:endParaRPr>
          </a:p>
          <a:p>
            <a:pPr>
              <a:lnSpc>
                <a:spcPct val="100000"/>
              </a:lnSpc>
            </a:pPr>
            <a:r>
              <a:rPr lang="ru-RU" sz="1800" b="0" strike="noStrike" spc="-1">
                <a:solidFill>
                  <a:srgbClr val="000000"/>
                </a:solidFill>
                <a:latin typeface="Calibri"/>
              </a:rPr>
              <a:t>I in tiroida</a:t>
            </a:r>
            <a:endParaRPr lang="ru-RU" sz="1800" b="0" strike="noStrike" spc="-1">
              <a:latin typeface="Arial"/>
            </a:endParaRPr>
          </a:p>
        </p:txBody>
      </p:sp>
      <p:sp>
        <p:nvSpPr>
          <p:cNvPr id="404" name="CustomShape 14"/>
          <p:cNvSpPr/>
          <p:nvPr/>
        </p:nvSpPr>
        <p:spPr>
          <a:xfrm>
            <a:off x="10302840" y="4011840"/>
            <a:ext cx="688680" cy="639000"/>
          </a:xfrm>
          <a:prstGeom prst="rect">
            <a:avLst/>
          </a:prstGeom>
          <a:noFill/>
          <a:ln>
            <a:solidFill>
              <a:schemeClr val="tx1"/>
            </a:solid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0" strike="noStrike" spc="-1">
                <a:solidFill>
                  <a:srgbClr val="000000"/>
                </a:solidFill>
                <a:latin typeface="Calibri"/>
              </a:rPr>
              <a:t>Vit. D</a:t>
            </a:r>
            <a:endParaRPr lang="ru-RU" sz="1800" b="0" strike="noStrike" spc="-1">
              <a:latin typeface="Arial"/>
            </a:endParaRPr>
          </a:p>
          <a:p>
            <a:pPr>
              <a:lnSpc>
                <a:spcPct val="100000"/>
              </a:lnSpc>
            </a:pPr>
            <a:r>
              <a:rPr lang="ru-RU" sz="1800" b="0" strike="noStrike" spc="-1">
                <a:solidFill>
                  <a:srgbClr val="000000"/>
                </a:solidFill>
                <a:latin typeface="Calibri"/>
              </a:rPr>
              <a:t>Vit. A</a:t>
            </a:r>
            <a:endParaRPr lang="ru-RU" sz="1800" b="0" strike="noStrike" spc="-1">
              <a:latin typeface="Arial"/>
            </a:endParaRPr>
          </a:p>
        </p:txBody>
      </p:sp>
      <p:sp>
        <p:nvSpPr>
          <p:cNvPr id="405" name="CustomShape 15"/>
          <p:cNvSpPr/>
          <p:nvPr/>
        </p:nvSpPr>
        <p:spPr>
          <a:xfrm flipH="1">
            <a:off x="9592560" y="4334760"/>
            <a:ext cx="704880" cy="376200"/>
          </a:xfrm>
          <a:custGeom>
            <a:avLst/>
            <a:gdLst/>
            <a:ahLst/>
            <a:cxnLst/>
            <a:rect l="l" t="t" r="r" b="b"/>
            <a:pathLst>
              <a:path w="21600" h="21600">
                <a:moveTo>
                  <a:pt x="0" y="0"/>
                </a:moveTo>
                <a:lnTo>
                  <a:pt x="21600" y="21600"/>
                </a:lnTo>
              </a:path>
            </a:pathLst>
          </a:custGeom>
          <a:noFill/>
          <a:ln>
            <a:tailEnd type="triangle" w="med" len="med"/>
          </a:ln>
        </p:spPr>
        <p:style>
          <a:lnRef idx="1">
            <a:schemeClr val="accent1"/>
          </a:lnRef>
          <a:fillRef idx="0">
            <a:schemeClr val="accent1"/>
          </a:fillRef>
          <a:effectRef idx="0">
            <a:schemeClr val="accent1"/>
          </a:effectRef>
          <a:fontRef idx="minor"/>
        </p:style>
      </p:sp>
      <p:pic>
        <p:nvPicPr>
          <p:cNvPr id="406" name="Рисунок 1"/>
          <p:cNvPicPr/>
          <p:nvPr/>
        </p:nvPicPr>
        <p:blipFill>
          <a:blip r:embed="rId4"/>
          <a:stretch/>
        </p:blipFill>
        <p:spPr>
          <a:xfrm>
            <a:off x="504000" y="4916520"/>
            <a:ext cx="1876320" cy="1563480"/>
          </a:xfrm>
          <a:prstGeom prst="rect">
            <a:avLst/>
          </a:prstGeom>
          <a:ln>
            <a:noFill/>
          </a:ln>
        </p:spPr>
      </p:pic>
    </p:spTree>
    <p:extLst>
      <p:ext uri="{BB962C8B-B14F-4D97-AF65-F5344CB8AC3E}">
        <p14:creationId xmlns:p14="http://schemas.microsoft.com/office/powerpoint/2010/main" val="112103277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393"/>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395"/>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3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397"/>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3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98"/>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403"/>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399"/>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40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fill="hold" nodeType="clickEffect">
                                  <p:stCondLst>
                                    <p:cond delay="0"/>
                                  </p:stCondLst>
                                  <p:childTnLst>
                                    <p:set>
                                      <p:cBhvr>
                                        <p:cTn id="32" dur="1" fill="hold">
                                          <p:stCondLst>
                                            <p:cond delay="0"/>
                                          </p:stCondLst>
                                        </p:cTn>
                                        <p:tgtEl>
                                          <p:spTgt spid="400"/>
                                        </p:tgtEl>
                                        <p:attrNameLst>
                                          <p:attrName>style.visibility</p:attrName>
                                        </p:attrNameLst>
                                      </p:cBhvr>
                                      <p:to>
                                        <p:strVal val="visible"/>
                                      </p:to>
                                    </p:set>
                                    <p:animEffect transition="in" filter="fade">
                                      <p:cBhvr additive="repl">
                                        <p:cTn id="33" dur="500"/>
                                        <p:tgtEl>
                                          <p:spTgt spid="400"/>
                                        </p:tgtEl>
                                      </p:cBhvr>
                                    </p:animEffect>
                                  </p:childTnLst>
                                </p:cTn>
                              </p:par>
                              <p:par>
                                <p:cTn id="34" presetID="10" presetClass="entr" fill="hold" nodeType="withEffect">
                                  <p:stCondLst>
                                    <p:cond delay="0"/>
                                  </p:stCondLst>
                                  <p:childTnLst>
                                    <p:set>
                                      <p:cBhvr>
                                        <p:cTn id="35" dur="1" fill="hold">
                                          <p:stCondLst>
                                            <p:cond delay="0"/>
                                          </p:stCondLst>
                                        </p:cTn>
                                        <p:tgtEl>
                                          <p:spTgt spid="401"/>
                                        </p:tgtEl>
                                        <p:attrNameLst>
                                          <p:attrName>style.visibility</p:attrName>
                                        </p:attrNameLst>
                                      </p:cBhvr>
                                      <p:to>
                                        <p:strVal val="visible"/>
                                      </p:to>
                                    </p:set>
                                    <p:animEffect transition="in" filter="fade">
                                      <p:cBhvr additive="repl">
                                        <p:cTn id="36" dur="500"/>
                                        <p:tgtEl>
                                          <p:spTgt spid="40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404"/>
                                        </p:tgtEl>
                                        <p:attrNameLst>
                                          <p:attrName>style.visibility</p:attrName>
                                        </p:attrNameLst>
                                      </p:cBhvr>
                                      <p:to>
                                        <p:strVal val="visible"/>
                                      </p:to>
                                    </p:set>
                                  </p:childTnLst>
                                </p:cTn>
                              </p:par>
                              <p:par>
                                <p:cTn id="41" presetID="1" presetClass="entr" fill="hold" nodeType="withEffect">
                                  <p:stCondLst>
                                    <p:cond delay="0"/>
                                  </p:stCondLst>
                                  <p:childTnLst>
                                    <p:set>
                                      <p:cBhvr>
                                        <p:cTn id="42"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WER_USER_ID_TEMPLATES" val="Timeline_5"/>
</p:tagLst>
</file>

<file path=ppt/tags/tag2.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9698</TotalTime>
  <Words>12451</Words>
  <Application>Microsoft Office PowerPoint</Application>
  <PresentationFormat>Широкоэкранный</PresentationFormat>
  <Paragraphs>1509</Paragraphs>
  <Slides>139</Slides>
  <Notes>61</Notes>
  <HiddenSlides>2</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139</vt:i4>
      </vt:variant>
    </vt:vector>
  </HeadingPairs>
  <TitlesOfParts>
    <vt:vector size="156" baseType="lpstr">
      <vt:lpstr>Arial Unicode MS</vt:lpstr>
      <vt:lpstr>Arial</vt:lpstr>
      <vt:lpstr>BlinkMacSystemFont</vt:lpstr>
      <vt:lpstr>Calibri</vt:lpstr>
      <vt:lpstr>Calibri Light</vt:lpstr>
      <vt:lpstr>Cambria Math</vt:lpstr>
      <vt:lpstr>DejaVu Sans</vt:lpstr>
      <vt:lpstr>Georgia</vt:lpstr>
      <vt:lpstr>Helvetica</vt:lpstr>
      <vt:lpstr>inherit</vt:lpstr>
      <vt:lpstr>MuseoSans</vt:lpstr>
      <vt:lpstr>Open Sans</vt:lpstr>
      <vt:lpstr>Symbol</vt:lpstr>
      <vt:lpstr>Tahoma</vt:lpstr>
      <vt:lpstr>Times New Roman</vt:lpstr>
      <vt:lpstr>Wingdings</vt:lpstr>
      <vt:lpstr>Тема Office</vt:lpstr>
      <vt:lpstr>25 mai Ziua Mondială a Tiroidei</vt:lpstr>
      <vt:lpstr>Conferința științifică:  ”Disfuncția tiroidiană – abordarea interdisciplinară ”</vt:lpstr>
      <vt:lpstr>Particularitățile de vârstă ale patologiei tiroidiene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Hipotiroidism la copii – diagnostic </vt:lpstr>
      <vt:lpstr>Презентация PowerPoint</vt:lpstr>
      <vt:lpstr>Formațiuni nodulare ale glandei tiroide la copii</vt:lpstr>
      <vt:lpstr>Formațiuni nodulare ale glandei tiroide la copii</vt:lpstr>
      <vt:lpstr>Formațiuni nodulare ale glandei tiroide la copii</vt:lpstr>
      <vt:lpstr>Tireotoxicoza la copii</vt:lpstr>
      <vt:lpstr>Hipertiroidism neonatal tranzitoriu</vt:lpstr>
      <vt:lpstr> Particularități de diagnostic al patologiei GT la vârstnici</vt:lpstr>
      <vt:lpstr> Particularități de diagnostic al patologie GT la vârstnici</vt:lpstr>
      <vt:lpstr>Hipertiroidismul  la vârstnici</vt:lpstr>
      <vt:lpstr>Hipotiroidismul la vârstnici</vt:lpstr>
      <vt:lpstr>Hipotiroidismul  la vârstnici –  tratament</vt:lpstr>
      <vt:lpstr>Noduli tiroidieni la vârstnici</vt:lpstr>
      <vt:lpstr>Cancer tiroidian la vârstnici </vt:lpstr>
      <vt:lpstr>Презентация PowerPoint</vt:lpstr>
      <vt:lpstr>Manifestările cardiovasculare în patologiile tiroidiene</vt:lpstr>
      <vt:lpstr>Agenda</vt:lpstr>
      <vt:lpstr>Importanța temei</vt:lpstr>
      <vt:lpstr>Interacțiunile între HT și sistemul CV</vt:lpstr>
      <vt:lpstr>      Efectele vasculare ale HT</vt:lpstr>
      <vt:lpstr>Interacțiunile între HT și sistemul CV</vt:lpstr>
      <vt:lpstr>      Efectele cardiace ale HT</vt:lpstr>
      <vt:lpstr>Презентация PowerPoint</vt:lpstr>
      <vt:lpstr>Modificări cardiometabolice în hipotiroidism</vt:lpstr>
      <vt:lpstr>Hipotiroidismul subclinic și BCV</vt:lpstr>
      <vt:lpstr>Tratăm sau  nu hipotiroidismul subclinic?</vt:lpstr>
      <vt:lpstr>Презентация PowerPoint</vt:lpstr>
      <vt:lpstr>Modicările cardiovasculare în hipertirodism</vt:lpstr>
      <vt:lpstr>Durata HT și modificările  asupra SCV</vt:lpstr>
      <vt:lpstr>Hipertiroidismul subclinic</vt:lpstr>
      <vt:lpstr>Fibrilația atrială în Hipertiroidism</vt:lpstr>
      <vt:lpstr>Efectele disfuncției tiroidiene  asupra factorilor de risc CV</vt:lpstr>
      <vt:lpstr>Concluzii</vt:lpstr>
      <vt:lpstr>Dislipidemiile în disfuncțiile tiroidiene</vt:lpstr>
      <vt:lpstr>Agenda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Patologia tiroidiană și  funcția ficatului</vt:lpstr>
      <vt:lpstr>Impactul hormonilor tiroidieni asupra metabolismului lipidic</vt:lpstr>
      <vt:lpstr>Acțiunea hormonilor tiroidieni în hepatocite</vt:lpstr>
      <vt:lpstr>Acțiunea hormonilor tiroidieni în hepatocite</vt:lpstr>
      <vt:lpstr>De la hipotiroidism – la boala ficatului gras</vt:lpstr>
      <vt:lpstr>Afecțiunile tiroidei și riscul pentru NAFLD</vt:lpstr>
      <vt:lpstr>Hipotiroidismul subclinic și NAFLD</vt:lpstr>
      <vt:lpstr>Prevalența NAFLD la persoanele cu eutiroidism</vt:lpstr>
      <vt:lpstr>Managementul pacienților cu NAFLD</vt:lpstr>
      <vt:lpstr>Impactul tratamentului de substituție cu hormoni tiroideni asupra NAFLD</vt:lpstr>
      <vt:lpstr>Impactul tratamentului de substituție cu hormoni tiroideni asupra NAFLD</vt:lpstr>
      <vt:lpstr>Medicamente aflate în studiu cu potențial terapeutic în NAFLD</vt:lpstr>
      <vt:lpstr>Concluzii</vt:lpstr>
      <vt:lpstr>Depresia și tiroida</vt:lpstr>
      <vt:lpstr>Agenda</vt:lpstr>
      <vt:lpstr>Actualitatea temei</vt:lpstr>
      <vt:lpstr>Patogeneza depresiei</vt:lpstr>
      <vt:lpstr>Relația dintre hipotiroidie și depresie</vt:lpstr>
      <vt:lpstr>Manifestările neuropsihiatrice din hipotiroidiei</vt:lpstr>
      <vt:lpstr>Asocierea dintre hipotiroidie și depresie</vt:lpstr>
      <vt:lpstr>Asocierea dintre hipotiroidie și depresie</vt:lpstr>
      <vt:lpstr>Studii care demonstrează asocierea dintre depresie și hipotiroidie</vt:lpstr>
      <vt:lpstr>Hipotiroidia și depresia</vt:lpstr>
      <vt:lpstr>Rolul Levothyroxinei în managementul depresiei la pacienții cu hipotiroidie</vt:lpstr>
      <vt:lpstr>Rolul Levothyroxinei în managementul depresiei la pacienții cu hipotiroidie</vt:lpstr>
      <vt:lpstr>Asocierea dintre antiTPO pozitiv și depresia</vt:lpstr>
      <vt:lpstr>Potențialele mecanisme patologice asociate cu depresia și tiroidita autoimună</vt:lpstr>
      <vt:lpstr>Hipertiroidia și depresia</vt:lpstr>
      <vt:lpstr>Hipertiroidia și depresia</vt:lpstr>
      <vt:lpstr>Hipertiroidia și depresia</vt:lpstr>
      <vt:lpstr>Asocierea dintre hipertiroidie și depresie</vt:lpstr>
      <vt:lpstr>Concluzii</vt:lpstr>
      <vt:lpstr>Regimul alimentar și tiroida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Funcția reproductivă și tiroida</vt:lpstr>
      <vt:lpstr>Презентация PowerPoint</vt:lpstr>
      <vt:lpstr>Agenda</vt:lpstr>
      <vt:lpstr>Mecanisme de acțiune a hormonilor tiroidieni</vt:lpstr>
      <vt:lpstr>Hipotiroidia și dereglările reproductive</vt:lpstr>
      <vt:lpstr>Tireotoxicoza și dereglările reproductive </vt:lpstr>
      <vt:lpstr>Pentru acasă</vt:lpstr>
      <vt:lpstr>Презентация PowerPoint</vt:lpstr>
      <vt:lpstr>Important de cunoscut</vt:lpstr>
      <vt:lpstr>Atenție:</vt:lpstr>
      <vt:lpstr>Tulburări tiroidiene și subfertilitate feminină </vt:lpstr>
      <vt:lpstr>RECOMANDĂRI –  Tulburări tiroidiene și subfertilitate feminină </vt:lpstr>
      <vt:lpstr>Tulburări tiroidiene și subfertilitate masculină </vt:lpstr>
      <vt:lpstr>RECOMANDĂRI –  Tulburări tiroidiene și subfertilitate masculină </vt:lpstr>
      <vt:lpstr> Tulburări tiroidiene și rezerva ovariană </vt:lpstr>
      <vt:lpstr>Презентация PowerPoint</vt:lpstr>
      <vt:lpstr>RECOMANDĂRI  după stimularea ovariană</vt:lpstr>
      <vt:lpstr>Презентация PowerPoint</vt:lpstr>
      <vt:lpstr>Screening-ul disfuncțiilor tiroidiene la femeile cu infertilitate</vt:lpstr>
      <vt:lpstr>Concluzii – probleme de fertilitate </vt:lpstr>
      <vt:lpstr>Modificările funcției tiroidei pe parcursul sarcinii</vt:lpstr>
      <vt:lpstr>Hormonii tiroidieni în sarcină</vt:lpstr>
      <vt:lpstr>Презентация PowerPoint</vt:lpstr>
      <vt:lpstr>Care sunt recomandările pentru aportul de Iod în sarcină?</vt:lpstr>
      <vt:lpstr>Care sunt recomandările pentru aportul de Iod în sarcină?</vt:lpstr>
      <vt:lpstr>Perioada de lactație</vt:lpstr>
      <vt:lpstr>Recomandări pe parcursul sarcinii</vt:lpstr>
      <vt:lpstr>Este nevoie să tratăm hipotiroidia în sarcină?</vt:lpstr>
      <vt:lpstr>Cum tratăm hipotiroidia?</vt:lpstr>
      <vt:lpstr>Hipotiroidia preexistentă sarcinii</vt:lpstr>
      <vt:lpstr>Hipotiroidia preexistentă sarcinii</vt:lpstr>
      <vt:lpstr>Principiul în timpul sarcinii: Mai bine un pic mai mult, decât insuficient</vt:lpstr>
      <vt:lpstr>Презентация PowerPoint</vt:lpstr>
      <vt:lpstr>Mulțumim pentru atenție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25 mai Ziua Mondială a Tiroidei</dc:title>
  <dc:creator>Asus</dc:creator>
  <cp:lastModifiedBy>Presa</cp:lastModifiedBy>
  <cp:revision>25</cp:revision>
  <dcterms:created xsi:type="dcterms:W3CDTF">2023-05-14T13:35:28Z</dcterms:created>
  <dcterms:modified xsi:type="dcterms:W3CDTF">2023-05-26T12:33:15Z</dcterms:modified>
</cp:coreProperties>
</file>