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10.svg" ContentType="image/svg+xml"/>
  <Override PartName="/ppt/media/image102.svg" ContentType="image/svg+xml"/>
  <Override PartName="/ppt/media/image12.svg" ContentType="image/svg+xml"/>
  <Override PartName="/ppt/media/image14.svg" ContentType="image/svg+xml"/>
  <Override PartName="/ppt/media/image16.svg" ContentType="image/svg+xml"/>
  <Override PartName="/ppt/media/image18.svg" ContentType="image/svg+xml"/>
  <Override PartName="/ppt/media/image2.svg" ContentType="image/svg+xml"/>
  <Override PartName="/ppt/media/image21.svg" ContentType="image/svg+xml"/>
  <Override PartName="/ppt/media/image23.svg" ContentType="image/svg+xml"/>
  <Override PartName="/ppt/media/image25.svg" ContentType="image/svg+xml"/>
  <Override PartName="/ppt/media/image27.svg" ContentType="image/svg+xml"/>
  <Override PartName="/ppt/media/image29.svg" ContentType="image/svg+xml"/>
  <Override PartName="/ppt/media/image32.svg" ContentType="image/svg+xml"/>
  <Override PartName="/ppt/media/image34.svg" ContentType="image/svg+xml"/>
  <Override PartName="/ppt/media/image36.svg" ContentType="image/svg+xml"/>
  <Override PartName="/ppt/media/image38.svg" ContentType="image/svg+xml"/>
  <Override PartName="/ppt/media/image4.svg" ContentType="image/svg+xml"/>
  <Override PartName="/ppt/media/image40.svg" ContentType="image/svg+xml"/>
  <Override PartName="/ppt/media/image43.svg" ContentType="image/svg+xml"/>
  <Override PartName="/ppt/media/image45.svg" ContentType="image/svg+xml"/>
  <Override PartName="/ppt/media/image48.svg" ContentType="image/svg+xml"/>
  <Override PartName="/ppt/media/image50.svg" ContentType="image/svg+xml"/>
  <Override PartName="/ppt/media/image52.svg" ContentType="image/svg+xml"/>
  <Override PartName="/ppt/media/image55.svg" ContentType="image/svg+xml"/>
  <Override PartName="/ppt/media/image57.svg" ContentType="image/svg+xml"/>
  <Override PartName="/ppt/media/image59.svg" ContentType="image/svg+xml"/>
  <Override PartName="/ppt/media/image6.svg" ContentType="image/svg+xml"/>
  <Override PartName="/ppt/media/image61.svg" ContentType="image/svg+xml"/>
  <Override PartName="/ppt/media/image63.svg" ContentType="image/svg+xml"/>
  <Override PartName="/ppt/media/image65.svg" ContentType="image/svg+xml"/>
  <Override PartName="/ppt/media/image67.svg" ContentType="image/svg+xml"/>
  <Override PartName="/ppt/media/image69.svg" ContentType="image/svg+xml"/>
  <Override PartName="/ppt/media/image71.svg" ContentType="image/svg+xml"/>
  <Override PartName="/ppt/media/image73.svg" ContentType="image/svg+xml"/>
  <Override PartName="/ppt/media/image76.svg" ContentType="image/svg+xml"/>
  <Override PartName="/ppt/media/image78.svg" ContentType="image/svg+xml"/>
  <Override PartName="/ppt/media/image8.svg" ContentType="image/svg+xml"/>
  <Override PartName="/ppt/media/image80.svg" ContentType="image/svg+xml"/>
  <Override PartName="/ppt/media/image82.svg" ContentType="image/svg+xml"/>
  <Override PartName="/ppt/media/image84.svg" ContentType="image/svg+xml"/>
  <Override PartName="/ppt/media/image86.svg" ContentType="image/svg+xml"/>
  <Override PartName="/ppt/media/image88.svg" ContentType="image/svg+xml"/>
  <Override PartName="/ppt/media/image90.svg" ContentType="image/svg+xml"/>
  <Override PartName="/ppt/media/image92.svg" ContentType="image/svg+xml"/>
  <Override PartName="/ppt/media/image94.svg" ContentType="image/svg+xml"/>
  <Override PartName="/ppt/media/image96.svg" ContentType="image/svg+xml"/>
  <Override PartName="/ppt/media/image99.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8288000" cy="10287000"/>
  <p:notesSz cx="6858000" cy="9144000"/>
  <p:embeddedFontLst>
    <p:embeddedFont>
      <p:font typeface="Montserrat Bold" panose="00000800000000000000"/>
      <p:bold r:id="rId24"/>
    </p:embeddedFont>
    <p:embeddedFont>
      <p:font typeface="Arimo Bold" panose="020B0704020202020204"/>
      <p:bold r:id="rId25"/>
    </p:embeddedFont>
    <p:embeddedFont>
      <p:font typeface="DejaVu Serif Bold" panose="02060803050605020204"/>
      <p:bold r:id="rId26"/>
    </p:embeddedFont>
    <p:embeddedFont>
      <p:font typeface="DejaVu Serif" panose="02060603050605020204"/>
      <p:regular r:id="rId27"/>
    </p:embeddedFont>
    <p:embeddedFont>
      <p:font typeface="Montserrat Medium" panose="00000600000000000000"/>
      <p:regular r:id="rId28"/>
    </p:embeddedFont>
    <p:embeddedFont>
      <p:font typeface="Montserrat Medium Italics" panose="00000600000000000000"/>
      <p:italic r:id="rId29"/>
    </p:embeddedFont>
    <p:embeddedFont>
      <p:font typeface="Montserrat" panose="00000500000000000000"/>
      <p:regular r:id="rId30"/>
    </p:embeddedFont>
    <p:embeddedFont>
      <p:font typeface="Montserrat Bold Italics" panose="00000800000000000000"/>
      <p:boldItalic r:id="rId31"/>
    </p:embeddedFont>
    <p:embeddedFont>
      <p:font typeface="Calibri" panose="020F050202020403020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font" Target="fonts/font12.fntdata"/><Relationship Id="rId34" Type="http://schemas.openxmlformats.org/officeDocument/2006/relationships/font" Target="fonts/font11.fntdata"/><Relationship Id="rId33" Type="http://schemas.openxmlformats.org/officeDocument/2006/relationships/font" Target="fonts/font10.fntdata"/><Relationship Id="rId32" Type="http://schemas.openxmlformats.org/officeDocument/2006/relationships/font" Target="fonts/font9.fntdata"/><Relationship Id="rId31" Type="http://schemas.openxmlformats.org/officeDocument/2006/relationships/font" Target="fonts/font8.fntdata"/><Relationship Id="rId30" Type="http://schemas.openxmlformats.org/officeDocument/2006/relationships/font" Target="fonts/font7.fntdata"/><Relationship Id="rId3" Type="http://schemas.openxmlformats.org/officeDocument/2006/relationships/slide" Target="slides/slide1.xml"/><Relationship Id="rId29" Type="http://schemas.openxmlformats.org/officeDocument/2006/relationships/font" Target="fonts/font6.fntdata"/><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svg"/><Relationship Id="rId7" Type="http://schemas.openxmlformats.org/officeDocument/2006/relationships/image" Target="../media/image7.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svg"/><Relationship Id="rId11" Type="http://schemas.openxmlformats.org/officeDocument/2006/relationships/slideLayout" Target="../slideLayouts/slideLayout7.xml"/><Relationship Id="rId10" Type="http://schemas.openxmlformats.org/officeDocument/2006/relationships/image" Target="../media/image10.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53.png"/><Relationship Id="rId8" Type="http://schemas.openxmlformats.org/officeDocument/2006/relationships/image" Target="../media/image52.svg"/><Relationship Id="rId7" Type="http://schemas.openxmlformats.org/officeDocument/2006/relationships/image" Target="../media/image51.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16.svg"/><Relationship Id="rId3" Type="http://schemas.openxmlformats.org/officeDocument/2006/relationships/image" Target="../media/image15.png"/><Relationship Id="rId26" Type="http://schemas.openxmlformats.org/officeDocument/2006/relationships/slideLayout" Target="../slideLayouts/slideLayout7.xml"/><Relationship Id="rId25" Type="http://schemas.openxmlformats.org/officeDocument/2006/relationships/image" Target="../media/image69.svg"/><Relationship Id="rId24" Type="http://schemas.openxmlformats.org/officeDocument/2006/relationships/image" Target="../media/image68.png"/><Relationship Id="rId23" Type="http://schemas.openxmlformats.org/officeDocument/2006/relationships/image" Target="../media/image67.svg"/><Relationship Id="rId22" Type="http://schemas.openxmlformats.org/officeDocument/2006/relationships/image" Target="../media/image66.png"/><Relationship Id="rId21" Type="http://schemas.openxmlformats.org/officeDocument/2006/relationships/image" Target="../media/image65.svg"/><Relationship Id="rId20" Type="http://schemas.openxmlformats.org/officeDocument/2006/relationships/image" Target="../media/image64.png"/><Relationship Id="rId2" Type="http://schemas.openxmlformats.org/officeDocument/2006/relationships/image" Target="../media/image2.svg"/><Relationship Id="rId19" Type="http://schemas.openxmlformats.org/officeDocument/2006/relationships/image" Target="../media/image63.svg"/><Relationship Id="rId18" Type="http://schemas.openxmlformats.org/officeDocument/2006/relationships/image" Target="../media/image62.png"/><Relationship Id="rId17" Type="http://schemas.openxmlformats.org/officeDocument/2006/relationships/image" Target="../media/image61.svg"/><Relationship Id="rId16" Type="http://schemas.openxmlformats.org/officeDocument/2006/relationships/image" Target="../media/image60.png"/><Relationship Id="rId15" Type="http://schemas.openxmlformats.org/officeDocument/2006/relationships/image" Target="../media/image59.svg"/><Relationship Id="rId14" Type="http://schemas.openxmlformats.org/officeDocument/2006/relationships/image" Target="../media/image58.png"/><Relationship Id="rId13" Type="http://schemas.openxmlformats.org/officeDocument/2006/relationships/image" Target="../media/image57.svg"/><Relationship Id="rId12" Type="http://schemas.openxmlformats.org/officeDocument/2006/relationships/image" Target="../media/image56.png"/><Relationship Id="rId11" Type="http://schemas.openxmlformats.org/officeDocument/2006/relationships/image" Target="../media/image55.svg"/><Relationship Id="rId10" Type="http://schemas.openxmlformats.org/officeDocument/2006/relationships/image" Target="../media/image54.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9" Type="http://schemas.openxmlformats.org/officeDocument/2006/relationships/image" Target="../media/image72.png"/><Relationship Id="rId8" Type="http://schemas.openxmlformats.org/officeDocument/2006/relationships/image" Target="../media/image71.svg"/><Relationship Id="rId7" Type="http://schemas.openxmlformats.org/officeDocument/2006/relationships/image" Target="../media/image70.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6.svg"/><Relationship Id="rId3" Type="http://schemas.openxmlformats.org/officeDocument/2006/relationships/image" Target="../media/image15.png"/><Relationship Id="rId2" Type="http://schemas.openxmlformats.org/officeDocument/2006/relationships/image" Target="../media/image2.svg"/><Relationship Id="rId11" Type="http://schemas.openxmlformats.org/officeDocument/2006/relationships/slideLayout" Target="../slideLayouts/slideLayout7.xml"/><Relationship Id="rId10" Type="http://schemas.openxmlformats.org/officeDocument/2006/relationships/image" Target="../media/image73.sv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svg"/><Relationship Id="rId3" Type="http://schemas.openxmlformats.org/officeDocument/2006/relationships/image" Target="../media/image5.png"/><Relationship Id="rId2" Type="http://schemas.openxmlformats.org/officeDocument/2006/relationships/image" Target="../media/image16.sv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9" Type="http://schemas.openxmlformats.org/officeDocument/2006/relationships/image" Target="../media/image76.svg"/><Relationship Id="rId8" Type="http://schemas.openxmlformats.org/officeDocument/2006/relationships/image" Target="../media/image75.png"/><Relationship Id="rId7" Type="http://schemas.openxmlformats.org/officeDocument/2006/relationships/image" Target="../media/image74.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6.svg"/><Relationship Id="rId3" Type="http://schemas.openxmlformats.org/officeDocument/2006/relationships/image" Target="../media/image5.png"/><Relationship Id="rId2" Type="http://schemas.openxmlformats.org/officeDocument/2006/relationships/image" Target="../media/image16.svg"/><Relationship Id="rId10" Type="http://schemas.openxmlformats.org/officeDocument/2006/relationships/slideLayout" Target="../slideLayouts/slideLayout7.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9" Type="http://schemas.openxmlformats.org/officeDocument/2006/relationships/image" Target="../media/image81.png"/><Relationship Id="rId8" Type="http://schemas.openxmlformats.org/officeDocument/2006/relationships/image" Target="../media/image80.svg"/><Relationship Id="rId7" Type="http://schemas.openxmlformats.org/officeDocument/2006/relationships/image" Target="../media/image79.png"/><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6.svg"/><Relationship Id="rId3" Type="http://schemas.openxmlformats.org/officeDocument/2006/relationships/image" Target="../media/image5.png"/><Relationship Id="rId2" Type="http://schemas.openxmlformats.org/officeDocument/2006/relationships/image" Target="../media/image16.svg"/><Relationship Id="rId17" Type="http://schemas.openxmlformats.org/officeDocument/2006/relationships/slideLayout" Target="../slideLayouts/slideLayout7.xml"/><Relationship Id="rId16" Type="http://schemas.openxmlformats.org/officeDocument/2006/relationships/image" Target="../media/image88.svg"/><Relationship Id="rId15" Type="http://schemas.openxmlformats.org/officeDocument/2006/relationships/image" Target="../media/image87.png"/><Relationship Id="rId14" Type="http://schemas.openxmlformats.org/officeDocument/2006/relationships/image" Target="../media/image86.svg"/><Relationship Id="rId13" Type="http://schemas.openxmlformats.org/officeDocument/2006/relationships/image" Target="../media/image85.png"/><Relationship Id="rId12" Type="http://schemas.openxmlformats.org/officeDocument/2006/relationships/image" Target="../media/image84.svg"/><Relationship Id="rId11" Type="http://schemas.openxmlformats.org/officeDocument/2006/relationships/image" Target="../media/image83.png"/><Relationship Id="rId10" Type="http://schemas.openxmlformats.org/officeDocument/2006/relationships/image" Target="../media/image82.svg"/><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9" Type="http://schemas.openxmlformats.org/officeDocument/2006/relationships/image" Target="../media/image91.png"/><Relationship Id="rId8" Type="http://schemas.openxmlformats.org/officeDocument/2006/relationships/image" Target="../media/image16.svg"/><Relationship Id="rId7" Type="http://schemas.openxmlformats.org/officeDocument/2006/relationships/image" Target="../media/image15.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image" Target="../media/image90.svg"/><Relationship Id="rId15" Type="http://schemas.openxmlformats.org/officeDocument/2006/relationships/slideLayout" Target="../slideLayouts/slideLayout7.xml"/><Relationship Id="rId14" Type="http://schemas.openxmlformats.org/officeDocument/2006/relationships/image" Target="../media/image96.svg"/><Relationship Id="rId13" Type="http://schemas.openxmlformats.org/officeDocument/2006/relationships/image" Target="../media/image95.png"/><Relationship Id="rId12" Type="http://schemas.openxmlformats.org/officeDocument/2006/relationships/image" Target="../media/image94.svg"/><Relationship Id="rId11" Type="http://schemas.openxmlformats.org/officeDocument/2006/relationships/image" Target="../media/image93.png"/><Relationship Id="rId10" Type="http://schemas.openxmlformats.org/officeDocument/2006/relationships/image" Target="../media/image92.svg"/><Relationship Id="rId1" Type="http://schemas.openxmlformats.org/officeDocument/2006/relationships/image" Target="../media/image89.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97.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6.svg"/><Relationship Id="rId3" Type="http://schemas.openxmlformats.org/officeDocument/2006/relationships/image" Target="../media/image15.png"/><Relationship Id="rId2" Type="http://schemas.openxmlformats.org/officeDocument/2006/relationships/image" Target="../media/image2.sv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9" Type="http://schemas.openxmlformats.org/officeDocument/2006/relationships/image" Target="../media/image100.png"/><Relationship Id="rId8" Type="http://schemas.openxmlformats.org/officeDocument/2006/relationships/image" Target="../media/image99.svg"/><Relationship Id="rId7" Type="http://schemas.openxmlformats.org/officeDocument/2006/relationships/image" Target="../media/image98.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6.svg"/><Relationship Id="rId3" Type="http://schemas.openxmlformats.org/officeDocument/2006/relationships/image" Target="../media/image5.png"/><Relationship Id="rId2" Type="http://schemas.openxmlformats.org/officeDocument/2006/relationships/image" Target="../media/image16.svg"/><Relationship Id="rId12" Type="http://schemas.openxmlformats.org/officeDocument/2006/relationships/slideLayout" Target="../slideLayouts/slideLayout7.xml"/><Relationship Id="rId11" Type="http://schemas.openxmlformats.org/officeDocument/2006/relationships/image" Target="../media/image102.svg"/><Relationship Id="rId10" Type="http://schemas.openxmlformats.org/officeDocument/2006/relationships/image" Target="../media/image101.png"/><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svg"/><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image" Target="../media/image12.svg"/><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6.svg"/><Relationship Id="rId7" Type="http://schemas.openxmlformats.org/officeDocument/2006/relationships/image" Target="../media/image5.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 Id="rId3" Type="http://schemas.openxmlformats.org/officeDocument/2006/relationships/image" Target="../media/image13.png"/><Relationship Id="rId2" Type="http://schemas.openxmlformats.org/officeDocument/2006/relationships/image" Target="../media/image2.svg"/><Relationship Id="rId11" Type="http://schemas.openxmlformats.org/officeDocument/2006/relationships/slideLayout" Target="../slideLayouts/slideLayout7.xml"/><Relationship Id="rId10" Type="http://schemas.openxmlformats.org/officeDocument/2006/relationships/image" Target="../media/image18.sv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image" Target="../media/image21.svg"/><Relationship Id="rId8" Type="http://schemas.openxmlformats.org/officeDocument/2006/relationships/image" Target="../media/image20.png"/><Relationship Id="rId7" Type="http://schemas.openxmlformats.org/officeDocument/2006/relationships/image" Target="../media/image19.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image" Target="../media/image16.svg"/><Relationship Id="rId12" Type="http://schemas.openxmlformats.org/officeDocument/2006/relationships/slideLayout" Target="../slideLayouts/slideLayout7.xml"/><Relationship Id="rId11" Type="http://schemas.openxmlformats.org/officeDocument/2006/relationships/image" Target="../media/image23.svg"/><Relationship Id="rId10" Type="http://schemas.openxmlformats.org/officeDocument/2006/relationships/image" Target="../media/image22.png"/><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7.svg"/><Relationship Id="rId7" Type="http://schemas.openxmlformats.org/officeDocument/2006/relationships/image" Target="../media/image26.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6.svg"/><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6.svg"/><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9" Type="http://schemas.openxmlformats.org/officeDocument/2006/relationships/image" Target="../media/image32.svg"/><Relationship Id="rId8" Type="http://schemas.openxmlformats.org/officeDocument/2006/relationships/image" Target="../media/image31.png"/><Relationship Id="rId7" Type="http://schemas.openxmlformats.org/officeDocument/2006/relationships/image" Target="../media/image30.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svg"/><Relationship Id="rId3" Type="http://schemas.openxmlformats.org/officeDocument/2006/relationships/image" Target="../media/image5.png"/><Relationship Id="rId2" Type="http://schemas.openxmlformats.org/officeDocument/2006/relationships/image" Target="../media/image2.svg"/><Relationship Id="rId16" Type="http://schemas.openxmlformats.org/officeDocument/2006/relationships/slideLayout" Target="../slideLayouts/slideLayout7.xml"/><Relationship Id="rId15" Type="http://schemas.openxmlformats.org/officeDocument/2006/relationships/image" Target="../media/image38.svg"/><Relationship Id="rId14" Type="http://schemas.openxmlformats.org/officeDocument/2006/relationships/image" Target="../media/image37.png"/><Relationship Id="rId13" Type="http://schemas.openxmlformats.org/officeDocument/2006/relationships/image" Target="../media/image36.svg"/><Relationship Id="rId12" Type="http://schemas.openxmlformats.org/officeDocument/2006/relationships/image" Target="../media/image35.png"/><Relationship Id="rId11" Type="http://schemas.openxmlformats.org/officeDocument/2006/relationships/image" Target="../media/image34.svg"/><Relationship Id="rId10" Type="http://schemas.openxmlformats.org/officeDocument/2006/relationships/image" Target="../media/image33.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9" Type="http://schemas.openxmlformats.org/officeDocument/2006/relationships/image" Target="../media/image43.svg"/><Relationship Id="rId8" Type="http://schemas.openxmlformats.org/officeDocument/2006/relationships/image" Target="../media/image42.png"/><Relationship Id="rId7" Type="http://schemas.openxmlformats.org/officeDocument/2006/relationships/image" Target="../media/image4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0.svg"/><Relationship Id="rId3" Type="http://schemas.openxmlformats.org/officeDocument/2006/relationships/image" Target="../media/image39.png"/><Relationship Id="rId2" Type="http://schemas.openxmlformats.org/officeDocument/2006/relationships/image" Target="../media/image2.svg"/><Relationship Id="rId10" Type="http://schemas.openxmlformats.org/officeDocument/2006/relationships/slideLayout" Target="../slideLayouts/slideLayout7.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8.svg"/><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6.svg"/><Relationship Id="rId3" Type="http://schemas.openxmlformats.org/officeDocument/2006/relationships/image" Target="../media/image5.png"/><Relationship Id="rId2" Type="http://schemas.openxmlformats.org/officeDocument/2006/relationships/image" Target="../media/image45.svg"/><Relationship Id="rId1"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7C9"/>
        </a:solidFill>
        <a:effectLst/>
      </p:bgPr>
    </p:bg>
    <p:spTree>
      <p:nvGrpSpPr>
        <p:cNvPr id="1" name=""/>
        <p:cNvGrpSpPr/>
        <p:nvPr/>
      </p:nvGrpSpPr>
      <p:grpSpPr>
        <a:xfrm>
          <a:off x="0" y="0"/>
          <a:ext cx="0" cy="0"/>
          <a:chOff x="0" y="0"/>
          <a:chExt cx="0" cy="0"/>
        </a:xfrm>
      </p:grpSpPr>
      <p:sp>
        <p:nvSpPr>
          <p:cNvPr id="2" name="Freeform 2"/>
          <p:cNvSpPr/>
          <p:nvPr/>
        </p:nvSpPr>
        <p:spPr>
          <a:xfrm flipH="1">
            <a:off x="-3206581" y="6071427"/>
            <a:ext cx="10821542" cy="8814638"/>
          </a:xfrm>
          <a:custGeom>
            <a:avLst/>
            <a:gdLst/>
            <a:ahLst/>
            <a:cxnLst/>
            <a:rect l="l" t="t" r="r" b="b"/>
            <a:pathLst>
              <a:path w="10821542" h="8814638">
                <a:moveTo>
                  <a:pt x="10821542" y="0"/>
                </a:moveTo>
                <a:lnTo>
                  <a:pt x="0" y="0"/>
                </a:lnTo>
                <a:lnTo>
                  <a:pt x="0" y="8814638"/>
                </a:lnTo>
                <a:lnTo>
                  <a:pt x="10821542" y="8814638"/>
                </a:lnTo>
                <a:lnTo>
                  <a:pt x="10821542"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10673039" y="6071427"/>
            <a:ext cx="10821542" cy="8814638"/>
          </a:xfrm>
          <a:custGeom>
            <a:avLst/>
            <a:gdLst/>
            <a:ahLst/>
            <a:cxnLst/>
            <a:rect l="l" t="t" r="r" b="b"/>
            <a:pathLst>
              <a:path w="10821542" h="8814638">
                <a:moveTo>
                  <a:pt x="0" y="0"/>
                </a:moveTo>
                <a:lnTo>
                  <a:pt x="10821542" y="0"/>
                </a:lnTo>
                <a:lnTo>
                  <a:pt x="10821542" y="8814638"/>
                </a:lnTo>
                <a:lnTo>
                  <a:pt x="0" y="881463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a:off x="3538380" y="5143500"/>
            <a:ext cx="11211239" cy="6803595"/>
          </a:xfrm>
          <a:custGeom>
            <a:avLst/>
            <a:gdLst/>
            <a:ahLst/>
            <a:cxnLst/>
            <a:rect l="l" t="t" r="r" b="b"/>
            <a:pathLst>
              <a:path w="11211239" h="6803595">
                <a:moveTo>
                  <a:pt x="0" y="0"/>
                </a:moveTo>
                <a:lnTo>
                  <a:pt x="11211240" y="0"/>
                </a:lnTo>
                <a:lnTo>
                  <a:pt x="11211240" y="6803595"/>
                </a:lnTo>
                <a:lnTo>
                  <a:pt x="0" y="68035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8402361" flipH="1">
            <a:off x="-1707719" y="4930339"/>
            <a:ext cx="3882141" cy="3910581"/>
          </a:xfrm>
          <a:custGeom>
            <a:avLst/>
            <a:gdLst/>
            <a:ahLst/>
            <a:cxnLst/>
            <a:rect l="l" t="t" r="r" b="b"/>
            <a:pathLst>
              <a:path w="3882141" h="3910581">
                <a:moveTo>
                  <a:pt x="3882141" y="0"/>
                </a:moveTo>
                <a:lnTo>
                  <a:pt x="0" y="0"/>
                </a:lnTo>
                <a:lnTo>
                  <a:pt x="0" y="3910582"/>
                </a:lnTo>
                <a:lnTo>
                  <a:pt x="3882141" y="3910582"/>
                </a:lnTo>
                <a:lnTo>
                  <a:pt x="3882141"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8409860">
            <a:off x="16114135" y="4930339"/>
            <a:ext cx="3882141" cy="3910581"/>
          </a:xfrm>
          <a:custGeom>
            <a:avLst/>
            <a:gdLst/>
            <a:ahLst/>
            <a:cxnLst/>
            <a:rect l="l" t="t" r="r" b="b"/>
            <a:pathLst>
              <a:path w="3882141" h="3910581">
                <a:moveTo>
                  <a:pt x="0" y="0"/>
                </a:moveTo>
                <a:lnTo>
                  <a:pt x="3882140" y="0"/>
                </a:lnTo>
                <a:lnTo>
                  <a:pt x="3882140" y="3910582"/>
                </a:lnTo>
                <a:lnTo>
                  <a:pt x="0" y="39105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613933" y="1970945"/>
            <a:ext cx="4805606" cy="4114800"/>
          </a:xfrm>
          <a:custGeom>
            <a:avLst/>
            <a:gdLst/>
            <a:ahLst/>
            <a:cxnLst/>
            <a:rect l="l" t="t" r="r" b="b"/>
            <a:pathLst>
              <a:path w="4805606" h="4114800">
                <a:moveTo>
                  <a:pt x="0" y="0"/>
                </a:moveTo>
                <a:lnTo>
                  <a:pt x="4805606" y="0"/>
                </a:lnTo>
                <a:lnTo>
                  <a:pt x="480560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flipH="1">
            <a:off x="12453694" y="1970945"/>
            <a:ext cx="4805606" cy="4114800"/>
          </a:xfrm>
          <a:custGeom>
            <a:avLst/>
            <a:gdLst/>
            <a:ahLst/>
            <a:cxnLst/>
            <a:rect l="l" t="t" r="r" b="b"/>
            <a:pathLst>
              <a:path w="4805606" h="4114800">
                <a:moveTo>
                  <a:pt x="4805606" y="0"/>
                </a:moveTo>
                <a:lnTo>
                  <a:pt x="0" y="0"/>
                </a:lnTo>
                <a:lnTo>
                  <a:pt x="0" y="4114800"/>
                </a:lnTo>
                <a:lnTo>
                  <a:pt x="4805606" y="4114800"/>
                </a:lnTo>
                <a:lnTo>
                  <a:pt x="4805606"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TextBox 9"/>
          <p:cNvSpPr txBox="1"/>
          <p:nvPr/>
        </p:nvSpPr>
        <p:spPr>
          <a:xfrm>
            <a:off x="1028700" y="819699"/>
            <a:ext cx="16230600" cy="2550794"/>
          </a:xfrm>
          <a:prstGeom prst="rect">
            <a:avLst/>
          </a:prstGeom>
        </p:spPr>
        <p:txBody>
          <a:bodyPr lIns="0" tIns="0" rIns="0" bIns="0" rtlCol="0" anchor="t">
            <a:spAutoFit/>
          </a:bodyPr>
          <a:lstStyle/>
          <a:p>
            <a:pPr algn="ctr">
              <a:lnSpc>
                <a:spcPts val="9990"/>
              </a:lnSpc>
            </a:pPr>
            <a:r>
              <a:rPr lang="en-US" sz="9000" spc="179">
                <a:solidFill>
                  <a:srgbClr val="80ABC8"/>
                </a:solidFill>
                <a:latin typeface="Montserrat Bold" panose="00000800000000000000"/>
              </a:rPr>
              <a:t>COMUNICAREA</a:t>
            </a:r>
            <a:endParaRPr lang="en-US" sz="9000" spc="179">
              <a:solidFill>
                <a:srgbClr val="80ABC8"/>
              </a:solidFill>
              <a:latin typeface="Montserrat Bold" panose="00000800000000000000"/>
            </a:endParaRPr>
          </a:p>
          <a:p>
            <a:pPr algn="ctr">
              <a:lnSpc>
                <a:spcPts val="9990"/>
              </a:lnSpc>
            </a:pPr>
            <a:r>
              <a:rPr lang="en-US" sz="9000" spc="179">
                <a:solidFill>
                  <a:srgbClr val="80ABC8"/>
                </a:solidFill>
                <a:latin typeface="Montserrat Bold" panose="00000800000000000000"/>
              </a:rPr>
              <a:t>UMANĂ</a:t>
            </a:r>
            <a:endParaRPr lang="en-US" sz="9000" spc="179">
              <a:solidFill>
                <a:srgbClr val="80ABC8"/>
              </a:solidFill>
              <a:latin typeface="Montserrat Bold" panose="00000800000000000000"/>
            </a:endParaRPr>
          </a:p>
        </p:txBody>
      </p:sp>
      <p:sp>
        <p:nvSpPr>
          <p:cNvPr id="10" name="TextBox 10"/>
          <p:cNvSpPr txBox="1"/>
          <p:nvPr/>
        </p:nvSpPr>
        <p:spPr>
          <a:xfrm>
            <a:off x="2204190" y="1953157"/>
            <a:ext cx="2032159" cy="2510822"/>
          </a:xfrm>
          <a:prstGeom prst="rect">
            <a:avLst/>
          </a:prstGeom>
        </p:spPr>
        <p:txBody>
          <a:bodyPr lIns="0" tIns="0" rIns="0" bIns="0" rtlCol="0" anchor="t">
            <a:spAutoFit/>
          </a:bodyPr>
          <a:lstStyle/>
          <a:p>
            <a:pPr marL="0" lvl="0" indent="0" algn="ctr">
              <a:lnSpc>
                <a:spcPts val="20160"/>
              </a:lnSpc>
              <a:spcBef>
                <a:spcPct val="0"/>
              </a:spcBef>
            </a:pPr>
            <a:r>
              <a:rPr lang="en-US" sz="14400">
                <a:solidFill>
                  <a:srgbClr val="63998C"/>
                </a:solidFill>
                <a:latin typeface="Arimo Bold" panose="020B0704020202020204"/>
              </a:rPr>
              <a:t>... </a:t>
            </a:r>
            <a:endParaRPr lang="en-US" sz="14400">
              <a:solidFill>
                <a:srgbClr val="63998C"/>
              </a:solidFill>
              <a:latin typeface="Arimo Bold" panose="020B0704020202020204"/>
            </a:endParaRPr>
          </a:p>
        </p:txBody>
      </p:sp>
      <p:sp>
        <p:nvSpPr>
          <p:cNvPr id="11" name="TextBox 11"/>
          <p:cNvSpPr txBox="1"/>
          <p:nvPr/>
        </p:nvSpPr>
        <p:spPr>
          <a:xfrm>
            <a:off x="14360002" y="2194148"/>
            <a:ext cx="1270159" cy="2085992"/>
          </a:xfrm>
          <a:prstGeom prst="rect">
            <a:avLst/>
          </a:prstGeom>
        </p:spPr>
        <p:txBody>
          <a:bodyPr lIns="0" tIns="0" rIns="0" bIns="0" rtlCol="0" anchor="t">
            <a:spAutoFit/>
          </a:bodyPr>
          <a:lstStyle/>
          <a:p>
            <a:pPr marL="0" lvl="0" indent="0" algn="ctr">
              <a:lnSpc>
                <a:spcPts val="16800"/>
              </a:lnSpc>
              <a:spcBef>
                <a:spcPct val="0"/>
              </a:spcBef>
            </a:pPr>
            <a:r>
              <a:rPr lang="en-US" sz="12000">
                <a:solidFill>
                  <a:srgbClr val="FFAF4D"/>
                </a:solidFill>
                <a:latin typeface="Arimo Bold" panose="020B0704020202020204"/>
              </a:rPr>
              <a:t>...</a:t>
            </a:r>
            <a:endParaRPr lang="en-US" sz="12000">
              <a:solidFill>
                <a:srgbClr val="FFAF4D"/>
              </a:solidFill>
              <a:latin typeface="Arimo Bold" panose="020B0704020202020204"/>
            </a:endParaRPr>
          </a:p>
        </p:txBody>
      </p:sp>
      <p:sp>
        <p:nvSpPr>
          <p:cNvPr id="12" name="TextBox 12"/>
          <p:cNvSpPr txBox="1"/>
          <p:nvPr/>
        </p:nvSpPr>
        <p:spPr>
          <a:xfrm>
            <a:off x="12453694" y="197045"/>
            <a:ext cx="5445443" cy="688974"/>
          </a:xfrm>
          <a:prstGeom prst="rect">
            <a:avLst/>
          </a:prstGeom>
        </p:spPr>
        <p:txBody>
          <a:bodyPr lIns="0" tIns="0" rIns="0" bIns="0" rtlCol="0" anchor="t">
            <a:spAutoFit/>
          </a:bodyPr>
          <a:lstStyle/>
          <a:p>
            <a:pPr marL="0" lvl="0" indent="0" algn="ctr">
              <a:lnSpc>
                <a:spcPts val="5600"/>
              </a:lnSpc>
              <a:spcBef>
                <a:spcPct val="0"/>
              </a:spcBef>
            </a:pPr>
            <a:r>
              <a:rPr lang="en-US" sz="4000">
                <a:solidFill>
                  <a:srgbClr val="F79A91"/>
                </a:solidFill>
                <a:latin typeface="DejaVu Serif Bold" panose="02060803050605020204"/>
              </a:rPr>
              <a:t>Svetlana Mămăligă</a:t>
            </a:r>
            <a:endParaRPr lang="en-US" sz="4000">
              <a:solidFill>
                <a:srgbClr val="F79A91"/>
              </a:solidFill>
              <a:latin typeface="DejaVu Serif Bold" panose="0206080305060502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7C9"/>
        </a:solidFill>
        <a:effectLst/>
      </p:bgPr>
    </p:bg>
    <p:spTree>
      <p:nvGrpSpPr>
        <p:cNvPr id="1" name=""/>
        <p:cNvGrpSpPr/>
        <p:nvPr/>
      </p:nvGrpSpPr>
      <p:grpSpPr>
        <a:xfrm>
          <a:off x="0" y="0"/>
          <a:ext cx="0" cy="0"/>
          <a:chOff x="0" y="0"/>
          <a:chExt cx="0" cy="0"/>
        </a:xfrm>
      </p:grpSpPr>
      <p:grpSp>
        <p:nvGrpSpPr>
          <p:cNvPr id="2" name="Group 2"/>
          <p:cNvGrpSpPr/>
          <p:nvPr/>
        </p:nvGrpSpPr>
        <p:grpSpPr>
          <a:xfrm rot="0">
            <a:off x="7328788" y="3231921"/>
            <a:ext cx="3274585" cy="327458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99"/>
            </a:solidFill>
          </p:spPr>
        </p:sp>
        <p:sp>
          <p:nvSpPr>
            <p:cNvPr id="4" name="TextBox 4"/>
            <p:cNvSpPr txBox="1"/>
            <p:nvPr/>
          </p:nvSpPr>
          <p:spPr>
            <a:xfrm>
              <a:off x="76200" y="47625"/>
              <a:ext cx="660400" cy="688975"/>
            </a:xfrm>
            <a:prstGeom prst="rect">
              <a:avLst/>
            </a:prstGeom>
          </p:spPr>
          <p:txBody>
            <a:bodyPr lIns="254000" tIns="254000" rIns="254000" bIns="254000" rtlCol="0" anchor="ctr"/>
            <a:lstStyle/>
            <a:p>
              <a:pPr algn="ctr">
                <a:lnSpc>
                  <a:spcPts val="2240"/>
                </a:lnSpc>
              </a:pPr>
            </a:p>
          </p:txBody>
        </p:sp>
      </p:grpSp>
      <p:sp>
        <p:nvSpPr>
          <p:cNvPr id="5" name="Freeform 5"/>
          <p:cNvSpPr/>
          <p:nvPr/>
        </p:nvSpPr>
        <p:spPr>
          <a:xfrm flipH="1">
            <a:off x="-2464945" y="7734171"/>
            <a:ext cx="8081965" cy="6583128"/>
          </a:xfrm>
          <a:custGeom>
            <a:avLst/>
            <a:gdLst/>
            <a:ahLst/>
            <a:cxnLst/>
            <a:rect l="l" t="t" r="r" b="b"/>
            <a:pathLst>
              <a:path w="8081965" h="6583128">
                <a:moveTo>
                  <a:pt x="8081966" y="0"/>
                </a:moveTo>
                <a:lnTo>
                  <a:pt x="0" y="0"/>
                </a:lnTo>
                <a:lnTo>
                  <a:pt x="0" y="6583128"/>
                </a:lnTo>
                <a:lnTo>
                  <a:pt x="8081966" y="6583128"/>
                </a:lnTo>
                <a:lnTo>
                  <a:pt x="8081966"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flipV="1">
            <a:off x="13159849" y="-3808372"/>
            <a:ext cx="8198902" cy="6678378"/>
          </a:xfrm>
          <a:custGeom>
            <a:avLst/>
            <a:gdLst/>
            <a:ahLst/>
            <a:cxnLst/>
            <a:rect l="l" t="t" r="r" b="b"/>
            <a:pathLst>
              <a:path w="8198902" h="6678378">
                <a:moveTo>
                  <a:pt x="0" y="6678379"/>
                </a:moveTo>
                <a:lnTo>
                  <a:pt x="8198902" y="6678379"/>
                </a:lnTo>
                <a:lnTo>
                  <a:pt x="8198902" y="0"/>
                </a:lnTo>
                <a:lnTo>
                  <a:pt x="0" y="0"/>
                </a:lnTo>
                <a:lnTo>
                  <a:pt x="0" y="6678379"/>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9262341">
            <a:off x="16708894" y="846920"/>
            <a:ext cx="3158213" cy="3181350"/>
          </a:xfrm>
          <a:custGeom>
            <a:avLst/>
            <a:gdLst/>
            <a:ahLst/>
            <a:cxnLst/>
            <a:rect l="l" t="t" r="r" b="b"/>
            <a:pathLst>
              <a:path w="3158213" h="3181350">
                <a:moveTo>
                  <a:pt x="0" y="0"/>
                </a:moveTo>
                <a:lnTo>
                  <a:pt x="3158212" y="0"/>
                </a:lnTo>
                <a:lnTo>
                  <a:pt x="3158212" y="3181350"/>
                </a:lnTo>
                <a:lnTo>
                  <a:pt x="0" y="31813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2872934" flipH="1">
            <a:off x="2377235" y="8513629"/>
            <a:ext cx="3158213" cy="3181350"/>
          </a:xfrm>
          <a:custGeom>
            <a:avLst/>
            <a:gdLst/>
            <a:ahLst/>
            <a:cxnLst/>
            <a:rect l="l" t="t" r="r" b="b"/>
            <a:pathLst>
              <a:path w="3158213" h="3181350">
                <a:moveTo>
                  <a:pt x="3158213" y="0"/>
                </a:moveTo>
                <a:lnTo>
                  <a:pt x="0" y="0"/>
                </a:lnTo>
                <a:lnTo>
                  <a:pt x="0" y="3181350"/>
                </a:lnTo>
                <a:lnTo>
                  <a:pt x="3158213" y="3181350"/>
                </a:lnTo>
                <a:lnTo>
                  <a:pt x="3158213"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9" name="Group 9"/>
          <p:cNvGrpSpPr/>
          <p:nvPr/>
        </p:nvGrpSpPr>
        <p:grpSpPr>
          <a:xfrm rot="0">
            <a:off x="2676499" y="6506505"/>
            <a:ext cx="3479966" cy="2997316"/>
            <a:chOff x="0" y="0"/>
            <a:chExt cx="916534" cy="789417"/>
          </a:xfrm>
        </p:grpSpPr>
        <p:sp>
          <p:nvSpPr>
            <p:cNvPr id="10" name="Freeform 10"/>
            <p:cNvSpPr/>
            <p:nvPr/>
          </p:nvSpPr>
          <p:spPr>
            <a:xfrm>
              <a:off x="0" y="0"/>
              <a:ext cx="916534" cy="789417"/>
            </a:xfrm>
            <a:custGeom>
              <a:avLst/>
              <a:gdLst/>
              <a:ahLst/>
              <a:cxnLst/>
              <a:rect l="l" t="t" r="r" b="b"/>
              <a:pathLst>
                <a:path w="916534" h="789417">
                  <a:moveTo>
                    <a:pt x="0" y="0"/>
                  </a:moveTo>
                  <a:lnTo>
                    <a:pt x="916534" y="0"/>
                  </a:lnTo>
                  <a:lnTo>
                    <a:pt x="916534" y="789417"/>
                  </a:lnTo>
                  <a:lnTo>
                    <a:pt x="0" y="789417"/>
                  </a:lnTo>
                  <a:close/>
                </a:path>
              </a:pathLst>
            </a:custGeom>
            <a:solidFill>
              <a:srgbClr val="FFB699"/>
            </a:solidFill>
          </p:spPr>
        </p:sp>
        <p:sp>
          <p:nvSpPr>
            <p:cNvPr id="11" name="TextBox 11"/>
            <p:cNvSpPr txBox="1"/>
            <p:nvPr/>
          </p:nvSpPr>
          <p:spPr>
            <a:xfrm>
              <a:off x="0" y="-28575"/>
              <a:ext cx="916534" cy="817992"/>
            </a:xfrm>
            <a:prstGeom prst="rect">
              <a:avLst/>
            </a:prstGeom>
          </p:spPr>
          <p:txBody>
            <a:bodyPr lIns="50800" tIns="50800" rIns="50800" bIns="50800" rtlCol="0" anchor="ctr"/>
            <a:lstStyle/>
            <a:p>
              <a:pPr algn="ctr">
                <a:lnSpc>
                  <a:spcPts val="2660"/>
                </a:lnSpc>
              </a:pPr>
            </a:p>
          </p:txBody>
        </p:sp>
      </p:grpSp>
      <p:sp>
        <p:nvSpPr>
          <p:cNvPr id="12" name="TextBox 12"/>
          <p:cNvSpPr txBox="1"/>
          <p:nvPr/>
        </p:nvSpPr>
        <p:spPr>
          <a:xfrm>
            <a:off x="7014673" y="4363485"/>
            <a:ext cx="3902816" cy="982881"/>
          </a:xfrm>
          <a:prstGeom prst="rect">
            <a:avLst/>
          </a:prstGeom>
        </p:spPr>
        <p:txBody>
          <a:bodyPr lIns="0" tIns="0" rIns="0" bIns="0" rtlCol="0" anchor="t">
            <a:spAutoFit/>
          </a:bodyPr>
          <a:lstStyle/>
          <a:p>
            <a:pPr algn="ctr">
              <a:lnSpc>
                <a:spcPts val="3950"/>
              </a:lnSpc>
            </a:pPr>
            <a:r>
              <a:rPr lang="en-US" sz="3040">
                <a:solidFill>
                  <a:srgbClr val="452721"/>
                </a:solidFill>
                <a:latin typeface="Montserrat Medium" panose="00000600000000000000"/>
              </a:rPr>
              <a:t>Canale de comunicare</a:t>
            </a:r>
            <a:endParaRPr lang="en-US" sz="3040">
              <a:solidFill>
                <a:srgbClr val="452721"/>
              </a:solidFill>
              <a:latin typeface="Montserrat Medium" panose="00000600000000000000"/>
            </a:endParaRPr>
          </a:p>
        </p:txBody>
      </p:sp>
      <p:sp>
        <p:nvSpPr>
          <p:cNvPr id="13" name="TextBox 13"/>
          <p:cNvSpPr txBox="1"/>
          <p:nvPr/>
        </p:nvSpPr>
        <p:spPr>
          <a:xfrm>
            <a:off x="2293596" y="6607681"/>
            <a:ext cx="4245772" cy="897890"/>
          </a:xfrm>
          <a:prstGeom prst="rect">
            <a:avLst/>
          </a:prstGeom>
        </p:spPr>
        <p:txBody>
          <a:bodyPr lIns="0" tIns="0" rIns="0" bIns="0" rtlCol="0" anchor="t">
            <a:spAutoFit/>
          </a:bodyPr>
          <a:lstStyle/>
          <a:p>
            <a:pPr algn="ctr">
              <a:lnSpc>
                <a:spcPts val="3640"/>
              </a:lnSpc>
            </a:pPr>
            <a:r>
              <a:rPr lang="en-US" sz="2800">
                <a:solidFill>
                  <a:srgbClr val="452721"/>
                </a:solidFill>
                <a:latin typeface="Montserrat Medium" panose="00000600000000000000"/>
              </a:rPr>
              <a:t>Adunări/şedinţe Conferinţe</a:t>
            </a:r>
            <a:endParaRPr lang="en-US" sz="2800">
              <a:solidFill>
                <a:srgbClr val="452721"/>
              </a:solidFill>
              <a:latin typeface="Montserrat Medium" panose="00000600000000000000"/>
            </a:endParaRPr>
          </a:p>
        </p:txBody>
      </p:sp>
      <p:grpSp>
        <p:nvGrpSpPr>
          <p:cNvPr id="14" name="Group 14"/>
          <p:cNvGrpSpPr/>
          <p:nvPr/>
        </p:nvGrpSpPr>
        <p:grpSpPr>
          <a:xfrm rot="0">
            <a:off x="7404017" y="7666809"/>
            <a:ext cx="3479966" cy="1591491"/>
            <a:chOff x="0" y="0"/>
            <a:chExt cx="916534" cy="419158"/>
          </a:xfrm>
        </p:grpSpPr>
        <p:sp>
          <p:nvSpPr>
            <p:cNvPr id="15" name="Freeform 15"/>
            <p:cNvSpPr/>
            <p:nvPr/>
          </p:nvSpPr>
          <p:spPr>
            <a:xfrm>
              <a:off x="0" y="0"/>
              <a:ext cx="916534" cy="419158"/>
            </a:xfrm>
            <a:custGeom>
              <a:avLst/>
              <a:gdLst/>
              <a:ahLst/>
              <a:cxnLst/>
              <a:rect l="l" t="t" r="r" b="b"/>
              <a:pathLst>
                <a:path w="916534" h="419158">
                  <a:moveTo>
                    <a:pt x="0" y="0"/>
                  </a:moveTo>
                  <a:lnTo>
                    <a:pt x="916534" y="0"/>
                  </a:lnTo>
                  <a:lnTo>
                    <a:pt x="916534" y="419158"/>
                  </a:lnTo>
                  <a:lnTo>
                    <a:pt x="0" y="419158"/>
                  </a:lnTo>
                  <a:close/>
                </a:path>
              </a:pathLst>
            </a:custGeom>
            <a:solidFill>
              <a:srgbClr val="FFB699"/>
            </a:solidFill>
          </p:spPr>
        </p:sp>
        <p:sp>
          <p:nvSpPr>
            <p:cNvPr id="16" name="TextBox 16"/>
            <p:cNvSpPr txBox="1"/>
            <p:nvPr/>
          </p:nvSpPr>
          <p:spPr>
            <a:xfrm>
              <a:off x="0" y="-28575"/>
              <a:ext cx="916534" cy="447733"/>
            </a:xfrm>
            <a:prstGeom prst="rect">
              <a:avLst/>
            </a:prstGeom>
          </p:spPr>
          <p:txBody>
            <a:bodyPr lIns="50800" tIns="50800" rIns="50800" bIns="50800" rtlCol="0" anchor="ctr"/>
            <a:lstStyle/>
            <a:p>
              <a:pPr algn="ctr">
                <a:lnSpc>
                  <a:spcPts val="2660"/>
                </a:lnSpc>
              </a:pPr>
            </a:p>
          </p:txBody>
        </p:sp>
      </p:grpSp>
      <p:grpSp>
        <p:nvGrpSpPr>
          <p:cNvPr id="17" name="Group 17"/>
          <p:cNvGrpSpPr/>
          <p:nvPr/>
        </p:nvGrpSpPr>
        <p:grpSpPr>
          <a:xfrm rot="0">
            <a:off x="12696274" y="7144729"/>
            <a:ext cx="3479966" cy="1869804"/>
            <a:chOff x="0" y="0"/>
            <a:chExt cx="916534" cy="492459"/>
          </a:xfrm>
        </p:grpSpPr>
        <p:sp>
          <p:nvSpPr>
            <p:cNvPr id="18" name="Freeform 18"/>
            <p:cNvSpPr/>
            <p:nvPr/>
          </p:nvSpPr>
          <p:spPr>
            <a:xfrm>
              <a:off x="0" y="0"/>
              <a:ext cx="916534" cy="492459"/>
            </a:xfrm>
            <a:custGeom>
              <a:avLst/>
              <a:gdLst/>
              <a:ahLst/>
              <a:cxnLst/>
              <a:rect l="l" t="t" r="r" b="b"/>
              <a:pathLst>
                <a:path w="916534" h="492459">
                  <a:moveTo>
                    <a:pt x="0" y="0"/>
                  </a:moveTo>
                  <a:lnTo>
                    <a:pt x="916534" y="0"/>
                  </a:lnTo>
                  <a:lnTo>
                    <a:pt x="916534" y="492459"/>
                  </a:lnTo>
                  <a:lnTo>
                    <a:pt x="0" y="492459"/>
                  </a:lnTo>
                  <a:close/>
                </a:path>
              </a:pathLst>
            </a:custGeom>
            <a:solidFill>
              <a:srgbClr val="FFB699"/>
            </a:solidFill>
          </p:spPr>
        </p:sp>
        <p:sp>
          <p:nvSpPr>
            <p:cNvPr id="19" name="TextBox 19"/>
            <p:cNvSpPr txBox="1"/>
            <p:nvPr/>
          </p:nvSpPr>
          <p:spPr>
            <a:xfrm>
              <a:off x="0" y="-28575"/>
              <a:ext cx="916534" cy="521034"/>
            </a:xfrm>
            <a:prstGeom prst="rect">
              <a:avLst/>
            </a:prstGeom>
          </p:spPr>
          <p:txBody>
            <a:bodyPr lIns="50800" tIns="50800" rIns="50800" bIns="50800" rtlCol="0" anchor="ctr"/>
            <a:lstStyle/>
            <a:p>
              <a:pPr algn="ctr">
                <a:lnSpc>
                  <a:spcPts val="2660"/>
                </a:lnSpc>
              </a:pPr>
            </a:p>
          </p:txBody>
        </p:sp>
      </p:grpSp>
      <p:grpSp>
        <p:nvGrpSpPr>
          <p:cNvPr id="20" name="Group 20"/>
          <p:cNvGrpSpPr/>
          <p:nvPr/>
        </p:nvGrpSpPr>
        <p:grpSpPr>
          <a:xfrm rot="0">
            <a:off x="12401879" y="4175553"/>
            <a:ext cx="3564273" cy="1845248"/>
            <a:chOff x="0" y="0"/>
            <a:chExt cx="938739" cy="485991"/>
          </a:xfrm>
        </p:grpSpPr>
        <p:sp>
          <p:nvSpPr>
            <p:cNvPr id="21" name="Freeform 21"/>
            <p:cNvSpPr/>
            <p:nvPr/>
          </p:nvSpPr>
          <p:spPr>
            <a:xfrm>
              <a:off x="0" y="0"/>
              <a:ext cx="938739" cy="485991"/>
            </a:xfrm>
            <a:custGeom>
              <a:avLst/>
              <a:gdLst/>
              <a:ahLst/>
              <a:cxnLst/>
              <a:rect l="l" t="t" r="r" b="b"/>
              <a:pathLst>
                <a:path w="938739" h="485991">
                  <a:moveTo>
                    <a:pt x="0" y="0"/>
                  </a:moveTo>
                  <a:lnTo>
                    <a:pt x="938739" y="0"/>
                  </a:lnTo>
                  <a:lnTo>
                    <a:pt x="938739" y="485991"/>
                  </a:lnTo>
                  <a:lnTo>
                    <a:pt x="0" y="485991"/>
                  </a:lnTo>
                  <a:close/>
                </a:path>
              </a:pathLst>
            </a:custGeom>
            <a:solidFill>
              <a:srgbClr val="FFB699"/>
            </a:solidFill>
          </p:spPr>
        </p:sp>
        <p:sp>
          <p:nvSpPr>
            <p:cNvPr id="22" name="TextBox 22"/>
            <p:cNvSpPr txBox="1"/>
            <p:nvPr/>
          </p:nvSpPr>
          <p:spPr>
            <a:xfrm>
              <a:off x="0" y="-28575"/>
              <a:ext cx="938739" cy="514566"/>
            </a:xfrm>
            <a:prstGeom prst="rect">
              <a:avLst/>
            </a:prstGeom>
          </p:spPr>
          <p:txBody>
            <a:bodyPr lIns="50800" tIns="50800" rIns="50800" bIns="50800" rtlCol="0" anchor="ctr"/>
            <a:lstStyle/>
            <a:p>
              <a:pPr algn="ctr">
                <a:lnSpc>
                  <a:spcPts val="2660"/>
                </a:lnSpc>
              </a:pPr>
            </a:p>
          </p:txBody>
        </p:sp>
      </p:grpSp>
      <p:sp>
        <p:nvSpPr>
          <p:cNvPr id="23" name="TextBox 23"/>
          <p:cNvSpPr txBox="1"/>
          <p:nvPr/>
        </p:nvSpPr>
        <p:spPr>
          <a:xfrm>
            <a:off x="12401879" y="4535732"/>
            <a:ext cx="3564273" cy="898856"/>
          </a:xfrm>
          <a:prstGeom prst="rect">
            <a:avLst/>
          </a:prstGeom>
        </p:spPr>
        <p:txBody>
          <a:bodyPr lIns="0" tIns="0" rIns="0" bIns="0" rtlCol="0" anchor="t">
            <a:spAutoFit/>
          </a:bodyPr>
          <a:lstStyle/>
          <a:p>
            <a:pPr algn="ctr">
              <a:lnSpc>
                <a:spcPts val="3645"/>
              </a:lnSpc>
            </a:pPr>
            <a:r>
              <a:rPr lang="en-US" sz="2805">
                <a:solidFill>
                  <a:srgbClr val="452721"/>
                </a:solidFill>
                <a:latin typeface="Montserrat Medium" panose="00000600000000000000"/>
              </a:rPr>
              <a:t>Scrisori Telegrame Fax-uri</a:t>
            </a:r>
            <a:endParaRPr lang="en-US" sz="2805">
              <a:solidFill>
                <a:srgbClr val="452721"/>
              </a:solidFill>
              <a:latin typeface="Montserrat Medium" panose="00000600000000000000"/>
            </a:endParaRPr>
          </a:p>
        </p:txBody>
      </p:sp>
      <p:grpSp>
        <p:nvGrpSpPr>
          <p:cNvPr id="24" name="Group 24"/>
          <p:cNvGrpSpPr/>
          <p:nvPr/>
        </p:nvGrpSpPr>
        <p:grpSpPr>
          <a:xfrm rot="0">
            <a:off x="11649823" y="1822062"/>
            <a:ext cx="5019679" cy="1801041"/>
            <a:chOff x="0" y="0"/>
            <a:chExt cx="1322055" cy="474348"/>
          </a:xfrm>
        </p:grpSpPr>
        <p:sp>
          <p:nvSpPr>
            <p:cNvPr id="25" name="Freeform 25"/>
            <p:cNvSpPr/>
            <p:nvPr/>
          </p:nvSpPr>
          <p:spPr>
            <a:xfrm>
              <a:off x="0" y="0"/>
              <a:ext cx="1322055" cy="474348"/>
            </a:xfrm>
            <a:custGeom>
              <a:avLst/>
              <a:gdLst/>
              <a:ahLst/>
              <a:cxnLst/>
              <a:rect l="l" t="t" r="r" b="b"/>
              <a:pathLst>
                <a:path w="1322055" h="474348">
                  <a:moveTo>
                    <a:pt x="0" y="0"/>
                  </a:moveTo>
                  <a:lnTo>
                    <a:pt x="1322055" y="0"/>
                  </a:lnTo>
                  <a:lnTo>
                    <a:pt x="1322055" y="474348"/>
                  </a:lnTo>
                  <a:lnTo>
                    <a:pt x="0" y="474348"/>
                  </a:lnTo>
                  <a:close/>
                </a:path>
              </a:pathLst>
            </a:custGeom>
            <a:solidFill>
              <a:srgbClr val="FFB699"/>
            </a:solidFill>
          </p:spPr>
        </p:sp>
        <p:sp>
          <p:nvSpPr>
            <p:cNvPr id="26" name="TextBox 26"/>
            <p:cNvSpPr txBox="1"/>
            <p:nvPr/>
          </p:nvSpPr>
          <p:spPr>
            <a:xfrm>
              <a:off x="0" y="-28575"/>
              <a:ext cx="1322055" cy="502923"/>
            </a:xfrm>
            <a:prstGeom prst="rect">
              <a:avLst/>
            </a:prstGeom>
          </p:spPr>
          <p:txBody>
            <a:bodyPr lIns="50800" tIns="50800" rIns="50800" bIns="50800" rtlCol="0" anchor="ctr"/>
            <a:lstStyle/>
            <a:p>
              <a:pPr algn="ctr">
                <a:lnSpc>
                  <a:spcPts val="2660"/>
                </a:lnSpc>
              </a:pPr>
            </a:p>
          </p:txBody>
        </p:sp>
      </p:grpSp>
      <p:grpSp>
        <p:nvGrpSpPr>
          <p:cNvPr id="27" name="Group 27"/>
          <p:cNvGrpSpPr/>
          <p:nvPr/>
        </p:nvGrpSpPr>
        <p:grpSpPr>
          <a:xfrm rot="0">
            <a:off x="5536638" y="1278516"/>
            <a:ext cx="3699763" cy="1591491"/>
            <a:chOff x="0" y="0"/>
            <a:chExt cx="974423" cy="419158"/>
          </a:xfrm>
        </p:grpSpPr>
        <p:sp>
          <p:nvSpPr>
            <p:cNvPr id="28" name="Freeform 28"/>
            <p:cNvSpPr/>
            <p:nvPr/>
          </p:nvSpPr>
          <p:spPr>
            <a:xfrm>
              <a:off x="0" y="0"/>
              <a:ext cx="974423" cy="419158"/>
            </a:xfrm>
            <a:custGeom>
              <a:avLst/>
              <a:gdLst/>
              <a:ahLst/>
              <a:cxnLst/>
              <a:rect l="l" t="t" r="r" b="b"/>
              <a:pathLst>
                <a:path w="974423" h="419158">
                  <a:moveTo>
                    <a:pt x="0" y="0"/>
                  </a:moveTo>
                  <a:lnTo>
                    <a:pt x="974423" y="0"/>
                  </a:lnTo>
                  <a:lnTo>
                    <a:pt x="974423" y="419158"/>
                  </a:lnTo>
                  <a:lnTo>
                    <a:pt x="0" y="419158"/>
                  </a:lnTo>
                  <a:close/>
                </a:path>
              </a:pathLst>
            </a:custGeom>
            <a:solidFill>
              <a:srgbClr val="FFB699"/>
            </a:solidFill>
          </p:spPr>
        </p:sp>
        <p:sp>
          <p:nvSpPr>
            <p:cNvPr id="29" name="TextBox 29"/>
            <p:cNvSpPr txBox="1"/>
            <p:nvPr/>
          </p:nvSpPr>
          <p:spPr>
            <a:xfrm>
              <a:off x="0" y="-28575"/>
              <a:ext cx="974423" cy="447733"/>
            </a:xfrm>
            <a:prstGeom prst="rect">
              <a:avLst/>
            </a:prstGeom>
          </p:spPr>
          <p:txBody>
            <a:bodyPr lIns="50800" tIns="50800" rIns="50800" bIns="50800" rtlCol="0" anchor="ctr"/>
            <a:lstStyle/>
            <a:p>
              <a:pPr algn="ctr">
                <a:lnSpc>
                  <a:spcPts val="2660"/>
                </a:lnSpc>
              </a:pPr>
            </a:p>
          </p:txBody>
        </p:sp>
      </p:grpSp>
      <p:grpSp>
        <p:nvGrpSpPr>
          <p:cNvPr id="30" name="Group 30"/>
          <p:cNvGrpSpPr/>
          <p:nvPr/>
        </p:nvGrpSpPr>
        <p:grpSpPr>
          <a:xfrm rot="0">
            <a:off x="1028700" y="2514164"/>
            <a:ext cx="3479966" cy="1591491"/>
            <a:chOff x="0" y="0"/>
            <a:chExt cx="916534" cy="419158"/>
          </a:xfrm>
        </p:grpSpPr>
        <p:sp>
          <p:nvSpPr>
            <p:cNvPr id="31" name="Freeform 31"/>
            <p:cNvSpPr/>
            <p:nvPr/>
          </p:nvSpPr>
          <p:spPr>
            <a:xfrm>
              <a:off x="0" y="0"/>
              <a:ext cx="916534" cy="419158"/>
            </a:xfrm>
            <a:custGeom>
              <a:avLst/>
              <a:gdLst/>
              <a:ahLst/>
              <a:cxnLst/>
              <a:rect l="l" t="t" r="r" b="b"/>
              <a:pathLst>
                <a:path w="916534" h="419158">
                  <a:moveTo>
                    <a:pt x="0" y="0"/>
                  </a:moveTo>
                  <a:lnTo>
                    <a:pt x="916534" y="0"/>
                  </a:lnTo>
                  <a:lnTo>
                    <a:pt x="916534" y="419158"/>
                  </a:lnTo>
                  <a:lnTo>
                    <a:pt x="0" y="419158"/>
                  </a:lnTo>
                  <a:close/>
                </a:path>
              </a:pathLst>
            </a:custGeom>
            <a:solidFill>
              <a:srgbClr val="FFB699"/>
            </a:solidFill>
          </p:spPr>
        </p:sp>
        <p:sp>
          <p:nvSpPr>
            <p:cNvPr id="32" name="TextBox 32"/>
            <p:cNvSpPr txBox="1"/>
            <p:nvPr/>
          </p:nvSpPr>
          <p:spPr>
            <a:xfrm>
              <a:off x="0" y="-28575"/>
              <a:ext cx="916534" cy="447733"/>
            </a:xfrm>
            <a:prstGeom prst="rect">
              <a:avLst/>
            </a:prstGeom>
          </p:spPr>
          <p:txBody>
            <a:bodyPr lIns="50800" tIns="50800" rIns="50800" bIns="50800" rtlCol="0" anchor="ctr"/>
            <a:lstStyle/>
            <a:p>
              <a:pPr algn="ctr">
                <a:lnSpc>
                  <a:spcPts val="2660"/>
                </a:lnSpc>
              </a:pPr>
            </a:p>
          </p:txBody>
        </p:sp>
      </p:grpSp>
      <p:grpSp>
        <p:nvGrpSpPr>
          <p:cNvPr id="33" name="Group 33"/>
          <p:cNvGrpSpPr/>
          <p:nvPr/>
        </p:nvGrpSpPr>
        <p:grpSpPr>
          <a:xfrm rot="0">
            <a:off x="476375" y="4429310"/>
            <a:ext cx="3479966" cy="1591491"/>
            <a:chOff x="0" y="0"/>
            <a:chExt cx="916534" cy="419158"/>
          </a:xfrm>
        </p:grpSpPr>
        <p:sp>
          <p:nvSpPr>
            <p:cNvPr id="34" name="Freeform 34"/>
            <p:cNvSpPr/>
            <p:nvPr/>
          </p:nvSpPr>
          <p:spPr>
            <a:xfrm>
              <a:off x="0" y="0"/>
              <a:ext cx="916534" cy="419158"/>
            </a:xfrm>
            <a:custGeom>
              <a:avLst/>
              <a:gdLst/>
              <a:ahLst/>
              <a:cxnLst/>
              <a:rect l="l" t="t" r="r" b="b"/>
              <a:pathLst>
                <a:path w="916534" h="419158">
                  <a:moveTo>
                    <a:pt x="0" y="0"/>
                  </a:moveTo>
                  <a:lnTo>
                    <a:pt x="916534" y="0"/>
                  </a:lnTo>
                  <a:lnTo>
                    <a:pt x="916534" y="419158"/>
                  </a:lnTo>
                  <a:lnTo>
                    <a:pt x="0" y="419158"/>
                  </a:lnTo>
                  <a:close/>
                </a:path>
              </a:pathLst>
            </a:custGeom>
            <a:solidFill>
              <a:srgbClr val="FFB699"/>
            </a:solidFill>
          </p:spPr>
        </p:sp>
        <p:sp>
          <p:nvSpPr>
            <p:cNvPr id="35" name="TextBox 35"/>
            <p:cNvSpPr txBox="1"/>
            <p:nvPr/>
          </p:nvSpPr>
          <p:spPr>
            <a:xfrm>
              <a:off x="0" y="-28575"/>
              <a:ext cx="916534" cy="447733"/>
            </a:xfrm>
            <a:prstGeom prst="rect">
              <a:avLst/>
            </a:prstGeom>
          </p:spPr>
          <p:txBody>
            <a:bodyPr lIns="50800" tIns="50800" rIns="50800" bIns="50800" rtlCol="0" anchor="ctr"/>
            <a:lstStyle/>
            <a:p>
              <a:pPr algn="ctr">
                <a:lnSpc>
                  <a:spcPts val="2660"/>
                </a:lnSpc>
              </a:pPr>
            </a:p>
          </p:txBody>
        </p:sp>
      </p:grpSp>
      <p:sp>
        <p:nvSpPr>
          <p:cNvPr id="36" name="AutoShape 36"/>
          <p:cNvSpPr/>
          <p:nvPr/>
        </p:nvSpPr>
        <p:spPr>
          <a:xfrm flipV="1">
            <a:off x="4210493" y="4869213"/>
            <a:ext cx="3118296" cy="477153"/>
          </a:xfrm>
          <a:prstGeom prst="line">
            <a:avLst/>
          </a:prstGeom>
          <a:ln w="38100" cap="flat">
            <a:solidFill>
              <a:srgbClr val="000000"/>
            </a:solidFill>
            <a:prstDash val="solid"/>
            <a:headEnd type="none" w="sm" len="sm"/>
            <a:tailEnd type="none" w="sm" len="sm"/>
          </a:ln>
        </p:spPr>
      </p:sp>
      <p:sp>
        <p:nvSpPr>
          <p:cNvPr id="37" name="AutoShape 37"/>
          <p:cNvSpPr/>
          <p:nvPr/>
        </p:nvSpPr>
        <p:spPr>
          <a:xfrm>
            <a:off x="4508666" y="3309909"/>
            <a:ext cx="3206947" cy="623416"/>
          </a:xfrm>
          <a:prstGeom prst="line">
            <a:avLst/>
          </a:prstGeom>
          <a:ln w="38100" cap="flat">
            <a:solidFill>
              <a:srgbClr val="000000"/>
            </a:solidFill>
            <a:prstDash val="solid"/>
            <a:headEnd type="none" w="sm" len="sm"/>
            <a:tailEnd type="none" w="sm" len="sm"/>
          </a:ln>
        </p:spPr>
      </p:sp>
      <p:sp>
        <p:nvSpPr>
          <p:cNvPr id="38" name="AutoShape 38"/>
          <p:cNvSpPr/>
          <p:nvPr/>
        </p:nvSpPr>
        <p:spPr>
          <a:xfrm flipV="1">
            <a:off x="9782717" y="2722583"/>
            <a:ext cx="1867106" cy="745383"/>
          </a:xfrm>
          <a:prstGeom prst="line">
            <a:avLst/>
          </a:prstGeom>
          <a:ln w="38100" cap="flat">
            <a:solidFill>
              <a:srgbClr val="000000"/>
            </a:solidFill>
            <a:prstDash val="solid"/>
            <a:headEnd type="none" w="sm" len="sm"/>
            <a:tailEnd type="none" w="sm" len="sm"/>
          </a:ln>
        </p:spPr>
      </p:sp>
      <p:sp>
        <p:nvSpPr>
          <p:cNvPr id="39" name="AutoShape 39"/>
          <p:cNvSpPr/>
          <p:nvPr/>
        </p:nvSpPr>
        <p:spPr>
          <a:xfrm>
            <a:off x="10603373" y="4869213"/>
            <a:ext cx="1798507" cy="228964"/>
          </a:xfrm>
          <a:prstGeom prst="line">
            <a:avLst/>
          </a:prstGeom>
          <a:ln w="38100" cap="flat">
            <a:solidFill>
              <a:srgbClr val="000000"/>
            </a:solidFill>
            <a:prstDash val="solid"/>
            <a:headEnd type="none" w="sm" len="sm"/>
            <a:tailEnd type="none" w="sm" len="sm"/>
          </a:ln>
        </p:spPr>
      </p:sp>
      <p:sp>
        <p:nvSpPr>
          <p:cNvPr id="40" name="AutoShape 40"/>
          <p:cNvSpPr/>
          <p:nvPr/>
        </p:nvSpPr>
        <p:spPr>
          <a:xfrm>
            <a:off x="10284101" y="5767044"/>
            <a:ext cx="2412173" cy="2312587"/>
          </a:xfrm>
          <a:prstGeom prst="line">
            <a:avLst/>
          </a:prstGeom>
          <a:ln w="38100" cap="flat">
            <a:solidFill>
              <a:srgbClr val="000000"/>
            </a:solidFill>
            <a:prstDash val="solid"/>
            <a:headEnd type="none" w="sm" len="sm"/>
            <a:tailEnd type="none" w="sm" len="sm"/>
          </a:ln>
        </p:spPr>
      </p:sp>
      <p:sp>
        <p:nvSpPr>
          <p:cNvPr id="41" name="AutoShape 41"/>
          <p:cNvSpPr/>
          <p:nvPr/>
        </p:nvSpPr>
        <p:spPr>
          <a:xfrm>
            <a:off x="9123295" y="6426034"/>
            <a:ext cx="20705" cy="1240775"/>
          </a:xfrm>
          <a:prstGeom prst="line">
            <a:avLst/>
          </a:prstGeom>
          <a:ln w="38100" cap="flat">
            <a:solidFill>
              <a:srgbClr val="000000"/>
            </a:solidFill>
            <a:prstDash val="solid"/>
            <a:headEnd type="none" w="sm" len="sm"/>
            <a:tailEnd type="none" w="sm" len="sm"/>
          </a:ln>
        </p:spPr>
      </p:sp>
      <p:sp>
        <p:nvSpPr>
          <p:cNvPr id="42" name="AutoShape 42"/>
          <p:cNvSpPr/>
          <p:nvPr/>
        </p:nvSpPr>
        <p:spPr>
          <a:xfrm flipH="1">
            <a:off x="6156465" y="6020801"/>
            <a:ext cx="1559148" cy="1984362"/>
          </a:xfrm>
          <a:prstGeom prst="line">
            <a:avLst/>
          </a:prstGeom>
          <a:ln w="38100" cap="flat">
            <a:solidFill>
              <a:srgbClr val="000000"/>
            </a:solidFill>
            <a:prstDash val="solid"/>
            <a:headEnd type="none" w="sm" len="sm"/>
            <a:tailEnd type="none" w="sm" len="sm"/>
          </a:ln>
        </p:spPr>
      </p:sp>
      <p:sp>
        <p:nvSpPr>
          <p:cNvPr id="43" name="AutoShape 43"/>
          <p:cNvSpPr/>
          <p:nvPr/>
        </p:nvSpPr>
        <p:spPr>
          <a:xfrm flipH="1" flipV="1">
            <a:off x="8124834" y="2766568"/>
            <a:ext cx="87736" cy="543342"/>
          </a:xfrm>
          <a:prstGeom prst="line">
            <a:avLst/>
          </a:prstGeom>
          <a:ln w="38100" cap="flat">
            <a:solidFill>
              <a:srgbClr val="000000"/>
            </a:solidFill>
            <a:prstDash val="solid"/>
            <a:headEnd type="none" w="sm" len="sm"/>
            <a:tailEnd type="none" w="sm" len="sm"/>
          </a:ln>
        </p:spPr>
      </p:sp>
      <p:sp>
        <p:nvSpPr>
          <p:cNvPr id="44" name="Freeform 44"/>
          <p:cNvSpPr/>
          <p:nvPr/>
        </p:nvSpPr>
        <p:spPr>
          <a:xfrm>
            <a:off x="5380963" y="2108864"/>
            <a:ext cx="1551003" cy="657704"/>
          </a:xfrm>
          <a:custGeom>
            <a:avLst/>
            <a:gdLst/>
            <a:ahLst/>
            <a:cxnLst/>
            <a:rect l="l" t="t" r="r" b="b"/>
            <a:pathLst>
              <a:path w="1551003" h="657704">
                <a:moveTo>
                  <a:pt x="0" y="0"/>
                </a:moveTo>
                <a:lnTo>
                  <a:pt x="1551003" y="0"/>
                </a:lnTo>
                <a:lnTo>
                  <a:pt x="1551003" y="657704"/>
                </a:lnTo>
                <a:lnTo>
                  <a:pt x="0" y="657704"/>
                </a:lnTo>
                <a:lnTo>
                  <a:pt x="0" y="0"/>
                </a:lnTo>
                <a:close/>
              </a:path>
            </a:pathLst>
          </a:custGeom>
          <a:blipFill>
            <a:blip r:embed="rId9"/>
            <a:stretch>
              <a:fillRect/>
            </a:stretch>
          </a:blipFill>
        </p:spPr>
      </p:sp>
      <p:sp>
        <p:nvSpPr>
          <p:cNvPr id="45" name="Freeform 45"/>
          <p:cNvSpPr/>
          <p:nvPr/>
        </p:nvSpPr>
        <p:spPr>
          <a:xfrm>
            <a:off x="3117678" y="2364289"/>
            <a:ext cx="1425085" cy="1735264"/>
          </a:xfrm>
          <a:custGeom>
            <a:avLst/>
            <a:gdLst/>
            <a:ahLst/>
            <a:cxnLst/>
            <a:rect l="l" t="t" r="r" b="b"/>
            <a:pathLst>
              <a:path w="1425085" h="1735264">
                <a:moveTo>
                  <a:pt x="0" y="0"/>
                </a:moveTo>
                <a:lnTo>
                  <a:pt x="1425085" y="0"/>
                </a:lnTo>
                <a:lnTo>
                  <a:pt x="1425085" y="1735263"/>
                </a:lnTo>
                <a:lnTo>
                  <a:pt x="0" y="17352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6" name="Freeform 46"/>
          <p:cNvSpPr/>
          <p:nvPr/>
        </p:nvSpPr>
        <p:spPr>
          <a:xfrm>
            <a:off x="2676499" y="4707779"/>
            <a:ext cx="1395077" cy="1395077"/>
          </a:xfrm>
          <a:custGeom>
            <a:avLst/>
            <a:gdLst/>
            <a:ahLst/>
            <a:cxnLst/>
            <a:rect l="l" t="t" r="r" b="b"/>
            <a:pathLst>
              <a:path w="1395077" h="1395077">
                <a:moveTo>
                  <a:pt x="0" y="0"/>
                </a:moveTo>
                <a:lnTo>
                  <a:pt x="1395077" y="0"/>
                </a:lnTo>
                <a:lnTo>
                  <a:pt x="1395077" y="1395077"/>
                </a:lnTo>
                <a:lnTo>
                  <a:pt x="0" y="139507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47" name="Freeform 47"/>
          <p:cNvSpPr/>
          <p:nvPr/>
        </p:nvSpPr>
        <p:spPr>
          <a:xfrm>
            <a:off x="2620309" y="7009947"/>
            <a:ext cx="3592345" cy="2357885"/>
          </a:xfrm>
          <a:custGeom>
            <a:avLst/>
            <a:gdLst/>
            <a:ahLst/>
            <a:cxnLst/>
            <a:rect l="l" t="t" r="r" b="b"/>
            <a:pathLst>
              <a:path w="3592345" h="2357885">
                <a:moveTo>
                  <a:pt x="0" y="0"/>
                </a:moveTo>
                <a:lnTo>
                  <a:pt x="3592345" y="0"/>
                </a:lnTo>
                <a:lnTo>
                  <a:pt x="3592345" y="2357885"/>
                </a:lnTo>
                <a:lnTo>
                  <a:pt x="0" y="235788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48" name="Freeform 48"/>
          <p:cNvSpPr/>
          <p:nvPr/>
        </p:nvSpPr>
        <p:spPr>
          <a:xfrm>
            <a:off x="7328788" y="8683683"/>
            <a:ext cx="2043803" cy="1501990"/>
          </a:xfrm>
          <a:custGeom>
            <a:avLst/>
            <a:gdLst/>
            <a:ahLst/>
            <a:cxnLst/>
            <a:rect l="l" t="t" r="r" b="b"/>
            <a:pathLst>
              <a:path w="2043803" h="1501990">
                <a:moveTo>
                  <a:pt x="0" y="0"/>
                </a:moveTo>
                <a:lnTo>
                  <a:pt x="2043803" y="0"/>
                </a:lnTo>
                <a:lnTo>
                  <a:pt x="2043803" y="1501989"/>
                </a:lnTo>
                <a:lnTo>
                  <a:pt x="0" y="150198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49" name="Freeform 49"/>
          <p:cNvSpPr/>
          <p:nvPr/>
        </p:nvSpPr>
        <p:spPr>
          <a:xfrm>
            <a:off x="13083695" y="7970637"/>
            <a:ext cx="3092545" cy="2215035"/>
          </a:xfrm>
          <a:custGeom>
            <a:avLst/>
            <a:gdLst/>
            <a:ahLst/>
            <a:cxnLst/>
            <a:rect l="l" t="t" r="r" b="b"/>
            <a:pathLst>
              <a:path w="3092545" h="2215035">
                <a:moveTo>
                  <a:pt x="0" y="0"/>
                </a:moveTo>
                <a:lnTo>
                  <a:pt x="3092545" y="0"/>
                </a:lnTo>
                <a:lnTo>
                  <a:pt x="3092545" y="2215035"/>
                </a:lnTo>
                <a:lnTo>
                  <a:pt x="0" y="221503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50" name="Freeform 50"/>
          <p:cNvSpPr/>
          <p:nvPr/>
        </p:nvSpPr>
        <p:spPr>
          <a:xfrm>
            <a:off x="11606389" y="5224717"/>
            <a:ext cx="2179770" cy="1675698"/>
          </a:xfrm>
          <a:custGeom>
            <a:avLst/>
            <a:gdLst/>
            <a:ahLst/>
            <a:cxnLst/>
            <a:rect l="l" t="t" r="r" b="b"/>
            <a:pathLst>
              <a:path w="2179770" h="1675698">
                <a:moveTo>
                  <a:pt x="0" y="0"/>
                </a:moveTo>
                <a:lnTo>
                  <a:pt x="2179770" y="0"/>
                </a:lnTo>
                <a:lnTo>
                  <a:pt x="2179770" y="1675698"/>
                </a:lnTo>
                <a:lnTo>
                  <a:pt x="0" y="1675698"/>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51" name="Freeform 51"/>
          <p:cNvSpPr/>
          <p:nvPr/>
        </p:nvSpPr>
        <p:spPr>
          <a:xfrm>
            <a:off x="14436257" y="2644580"/>
            <a:ext cx="2079155" cy="1330659"/>
          </a:xfrm>
          <a:custGeom>
            <a:avLst/>
            <a:gdLst/>
            <a:ahLst/>
            <a:cxnLst/>
            <a:rect l="l" t="t" r="r" b="b"/>
            <a:pathLst>
              <a:path w="2079155" h="1330659">
                <a:moveTo>
                  <a:pt x="0" y="0"/>
                </a:moveTo>
                <a:lnTo>
                  <a:pt x="2079155" y="0"/>
                </a:lnTo>
                <a:lnTo>
                  <a:pt x="2079155" y="1330659"/>
                </a:lnTo>
                <a:lnTo>
                  <a:pt x="0" y="1330659"/>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52" name="Freeform 52"/>
          <p:cNvSpPr/>
          <p:nvPr/>
        </p:nvSpPr>
        <p:spPr>
          <a:xfrm>
            <a:off x="14684325" y="1244333"/>
            <a:ext cx="1583019" cy="1085088"/>
          </a:xfrm>
          <a:custGeom>
            <a:avLst/>
            <a:gdLst/>
            <a:ahLst/>
            <a:cxnLst/>
            <a:rect l="l" t="t" r="r" b="b"/>
            <a:pathLst>
              <a:path w="1583019" h="1085088">
                <a:moveTo>
                  <a:pt x="0" y="0"/>
                </a:moveTo>
                <a:lnTo>
                  <a:pt x="1583019" y="0"/>
                </a:lnTo>
                <a:lnTo>
                  <a:pt x="1583019" y="1085088"/>
                </a:lnTo>
                <a:lnTo>
                  <a:pt x="0" y="1085088"/>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53" name="TextBox 53"/>
          <p:cNvSpPr txBox="1"/>
          <p:nvPr/>
        </p:nvSpPr>
        <p:spPr>
          <a:xfrm>
            <a:off x="-153753" y="320408"/>
            <a:ext cx="11541548" cy="923925"/>
          </a:xfrm>
          <a:prstGeom prst="rect">
            <a:avLst/>
          </a:prstGeom>
        </p:spPr>
        <p:txBody>
          <a:bodyPr lIns="0" tIns="0" rIns="0" bIns="0" rtlCol="0" anchor="t">
            <a:spAutoFit/>
          </a:bodyPr>
          <a:lstStyle/>
          <a:p>
            <a:pPr algn="ctr">
              <a:lnSpc>
                <a:spcPts val="7320"/>
              </a:lnSpc>
            </a:pPr>
            <a:r>
              <a:rPr lang="en-US" sz="6100" spc="61">
                <a:solidFill>
                  <a:srgbClr val="80ABC8"/>
                </a:solidFill>
                <a:latin typeface="Montserrat Bold" panose="00000800000000000000"/>
              </a:rPr>
              <a:t>CANALE COMUNICARE:</a:t>
            </a:r>
            <a:endParaRPr lang="en-US" sz="6100" spc="61">
              <a:solidFill>
                <a:srgbClr val="80ABC8"/>
              </a:solidFill>
              <a:latin typeface="Montserrat Bold" panose="00000800000000000000"/>
            </a:endParaRPr>
          </a:p>
        </p:txBody>
      </p:sp>
      <p:sp>
        <p:nvSpPr>
          <p:cNvPr id="54" name="TextBox 54"/>
          <p:cNvSpPr txBox="1"/>
          <p:nvPr/>
        </p:nvSpPr>
        <p:spPr>
          <a:xfrm>
            <a:off x="7000408" y="7730419"/>
            <a:ext cx="4245772" cy="897890"/>
          </a:xfrm>
          <a:prstGeom prst="rect">
            <a:avLst/>
          </a:prstGeom>
        </p:spPr>
        <p:txBody>
          <a:bodyPr lIns="0" tIns="0" rIns="0" bIns="0" rtlCol="0" anchor="t">
            <a:spAutoFit/>
          </a:bodyPr>
          <a:lstStyle/>
          <a:p>
            <a:pPr algn="ctr">
              <a:lnSpc>
                <a:spcPts val="3640"/>
              </a:lnSpc>
            </a:pPr>
            <a:r>
              <a:rPr lang="en-US" sz="2800">
                <a:solidFill>
                  <a:srgbClr val="452721"/>
                </a:solidFill>
                <a:latin typeface="Montserrat Medium" panose="00000600000000000000"/>
              </a:rPr>
              <a:t>Reviste Publicaţii informative</a:t>
            </a:r>
            <a:endParaRPr lang="en-US" sz="2800">
              <a:solidFill>
                <a:srgbClr val="452721"/>
              </a:solidFill>
              <a:latin typeface="Montserrat Medium" panose="00000600000000000000"/>
            </a:endParaRPr>
          </a:p>
        </p:txBody>
      </p:sp>
      <p:sp>
        <p:nvSpPr>
          <p:cNvPr id="55" name="TextBox 55"/>
          <p:cNvSpPr txBox="1"/>
          <p:nvPr/>
        </p:nvSpPr>
        <p:spPr>
          <a:xfrm>
            <a:off x="12906361" y="7436707"/>
            <a:ext cx="3059792" cy="441153"/>
          </a:xfrm>
          <a:prstGeom prst="rect">
            <a:avLst/>
          </a:prstGeom>
        </p:spPr>
        <p:txBody>
          <a:bodyPr lIns="0" tIns="0" rIns="0" bIns="0" rtlCol="0" anchor="t">
            <a:spAutoFit/>
          </a:bodyPr>
          <a:lstStyle/>
          <a:p>
            <a:pPr algn="ctr">
              <a:lnSpc>
                <a:spcPts val="3645"/>
              </a:lnSpc>
            </a:pPr>
            <a:r>
              <a:rPr lang="en-US" sz="2805">
                <a:solidFill>
                  <a:srgbClr val="452721"/>
                </a:solidFill>
                <a:latin typeface="Montserrat Medium" panose="00000600000000000000"/>
              </a:rPr>
              <a:t>videoconferinţe</a:t>
            </a:r>
            <a:endParaRPr lang="en-US" sz="2805">
              <a:solidFill>
                <a:srgbClr val="452721"/>
              </a:solidFill>
              <a:latin typeface="Montserrat Medium" panose="00000600000000000000"/>
            </a:endParaRPr>
          </a:p>
        </p:txBody>
      </p:sp>
      <p:sp>
        <p:nvSpPr>
          <p:cNvPr id="56" name="TextBox 56"/>
          <p:cNvSpPr txBox="1"/>
          <p:nvPr/>
        </p:nvSpPr>
        <p:spPr>
          <a:xfrm>
            <a:off x="11947997" y="2158855"/>
            <a:ext cx="2883619" cy="898856"/>
          </a:xfrm>
          <a:prstGeom prst="rect">
            <a:avLst/>
          </a:prstGeom>
        </p:spPr>
        <p:txBody>
          <a:bodyPr lIns="0" tIns="0" rIns="0" bIns="0" rtlCol="0" anchor="t">
            <a:spAutoFit/>
          </a:bodyPr>
          <a:lstStyle/>
          <a:p>
            <a:pPr algn="ctr">
              <a:lnSpc>
                <a:spcPts val="3645"/>
              </a:lnSpc>
            </a:pPr>
            <a:r>
              <a:rPr lang="en-US" sz="2805">
                <a:solidFill>
                  <a:srgbClr val="452721"/>
                </a:solidFill>
                <a:latin typeface="Montserrat Medium" panose="00000600000000000000"/>
              </a:rPr>
              <a:t>Televiziune Radio</a:t>
            </a:r>
            <a:endParaRPr lang="en-US" sz="2805">
              <a:solidFill>
                <a:srgbClr val="452721"/>
              </a:solidFill>
              <a:latin typeface="Montserrat Medium" panose="00000600000000000000"/>
            </a:endParaRPr>
          </a:p>
        </p:txBody>
      </p:sp>
      <p:sp>
        <p:nvSpPr>
          <p:cNvPr id="57" name="TextBox 57"/>
          <p:cNvSpPr txBox="1"/>
          <p:nvPr/>
        </p:nvSpPr>
        <p:spPr>
          <a:xfrm>
            <a:off x="6054608" y="1615308"/>
            <a:ext cx="2883619" cy="898856"/>
          </a:xfrm>
          <a:prstGeom prst="rect">
            <a:avLst/>
          </a:prstGeom>
        </p:spPr>
        <p:txBody>
          <a:bodyPr lIns="0" tIns="0" rIns="0" bIns="0" rtlCol="0" anchor="t">
            <a:spAutoFit/>
          </a:bodyPr>
          <a:lstStyle/>
          <a:p>
            <a:pPr algn="ctr">
              <a:lnSpc>
                <a:spcPts val="3645"/>
              </a:lnSpc>
            </a:pPr>
            <a:r>
              <a:rPr lang="en-US" sz="2805">
                <a:solidFill>
                  <a:srgbClr val="452721"/>
                </a:solidFill>
                <a:latin typeface="Montserrat Medium" panose="00000600000000000000"/>
              </a:rPr>
              <a:t>Discuţii între 4 ochi</a:t>
            </a:r>
            <a:endParaRPr lang="en-US" sz="2805">
              <a:solidFill>
                <a:srgbClr val="452721"/>
              </a:solidFill>
              <a:latin typeface="Montserrat Medium" panose="00000600000000000000"/>
            </a:endParaRPr>
          </a:p>
        </p:txBody>
      </p:sp>
      <p:sp>
        <p:nvSpPr>
          <p:cNvPr id="58" name="TextBox 58"/>
          <p:cNvSpPr txBox="1"/>
          <p:nvPr/>
        </p:nvSpPr>
        <p:spPr>
          <a:xfrm>
            <a:off x="946601" y="3079808"/>
            <a:ext cx="2883619" cy="441153"/>
          </a:xfrm>
          <a:prstGeom prst="rect">
            <a:avLst/>
          </a:prstGeom>
        </p:spPr>
        <p:txBody>
          <a:bodyPr lIns="0" tIns="0" rIns="0" bIns="0" rtlCol="0" anchor="t">
            <a:spAutoFit/>
          </a:bodyPr>
          <a:lstStyle/>
          <a:p>
            <a:pPr algn="ctr">
              <a:lnSpc>
                <a:spcPts val="3645"/>
              </a:lnSpc>
            </a:pPr>
            <a:r>
              <a:rPr lang="en-US" sz="2805">
                <a:solidFill>
                  <a:srgbClr val="452721"/>
                </a:solidFill>
                <a:latin typeface="Montserrat Medium" panose="00000600000000000000"/>
              </a:rPr>
              <a:t>Telefon</a:t>
            </a:r>
            <a:endParaRPr lang="en-US" sz="2805">
              <a:solidFill>
                <a:srgbClr val="452721"/>
              </a:solidFill>
              <a:latin typeface="Montserrat Medium" panose="00000600000000000000"/>
            </a:endParaRPr>
          </a:p>
        </p:txBody>
      </p:sp>
      <p:sp>
        <p:nvSpPr>
          <p:cNvPr id="59" name="TextBox 59"/>
          <p:cNvSpPr txBox="1"/>
          <p:nvPr/>
        </p:nvSpPr>
        <p:spPr>
          <a:xfrm>
            <a:off x="275582" y="4554780"/>
            <a:ext cx="2883619" cy="898856"/>
          </a:xfrm>
          <a:prstGeom prst="rect">
            <a:avLst/>
          </a:prstGeom>
        </p:spPr>
        <p:txBody>
          <a:bodyPr lIns="0" tIns="0" rIns="0" bIns="0" rtlCol="0" anchor="t">
            <a:spAutoFit/>
          </a:bodyPr>
          <a:lstStyle/>
          <a:p>
            <a:pPr algn="ctr">
              <a:lnSpc>
                <a:spcPts val="3645"/>
              </a:lnSpc>
            </a:pPr>
            <a:r>
              <a:rPr lang="en-US" sz="2805">
                <a:solidFill>
                  <a:srgbClr val="452721"/>
                </a:solidFill>
                <a:latin typeface="Montserrat Medium" panose="00000600000000000000"/>
              </a:rPr>
              <a:t>Internet Mail/Chat</a:t>
            </a:r>
            <a:endParaRPr lang="en-US" sz="2805">
              <a:solidFill>
                <a:srgbClr val="452721"/>
              </a:solidFill>
              <a:latin typeface="Montserrat Medium" panose="0000060000000000000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7C9"/>
        </a:solidFill>
        <a:effectLst/>
      </p:bgPr>
    </p:bg>
    <p:spTree>
      <p:nvGrpSpPr>
        <p:cNvPr id="1" name=""/>
        <p:cNvGrpSpPr/>
        <p:nvPr/>
      </p:nvGrpSpPr>
      <p:grpSpPr>
        <a:xfrm>
          <a:off x="0" y="0"/>
          <a:ext cx="0" cy="0"/>
          <a:chOff x="0" y="0"/>
          <a:chExt cx="0" cy="0"/>
        </a:xfrm>
      </p:grpSpPr>
      <p:sp>
        <p:nvSpPr>
          <p:cNvPr id="2" name="Freeform 2"/>
          <p:cNvSpPr/>
          <p:nvPr/>
        </p:nvSpPr>
        <p:spPr>
          <a:xfrm flipV="1">
            <a:off x="13159849" y="-3808372"/>
            <a:ext cx="8198902" cy="6678378"/>
          </a:xfrm>
          <a:custGeom>
            <a:avLst/>
            <a:gdLst/>
            <a:ahLst/>
            <a:cxnLst/>
            <a:rect l="l" t="t" r="r" b="b"/>
            <a:pathLst>
              <a:path w="8198902" h="6678378">
                <a:moveTo>
                  <a:pt x="0" y="6678379"/>
                </a:moveTo>
                <a:lnTo>
                  <a:pt x="8198902" y="6678379"/>
                </a:lnTo>
                <a:lnTo>
                  <a:pt x="8198902" y="0"/>
                </a:lnTo>
                <a:lnTo>
                  <a:pt x="0" y="0"/>
                </a:lnTo>
                <a:lnTo>
                  <a:pt x="0" y="6678379"/>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flipH="1">
            <a:off x="-2325531" y="7863129"/>
            <a:ext cx="8081965" cy="6583128"/>
          </a:xfrm>
          <a:custGeom>
            <a:avLst/>
            <a:gdLst/>
            <a:ahLst/>
            <a:cxnLst/>
            <a:rect l="l" t="t" r="r" b="b"/>
            <a:pathLst>
              <a:path w="8081965" h="6583128">
                <a:moveTo>
                  <a:pt x="8081966" y="0"/>
                </a:moveTo>
                <a:lnTo>
                  <a:pt x="0" y="0"/>
                </a:lnTo>
                <a:lnTo>
                  <a:pt x="0" y="6583128"/>
                </a:lnTo>
                <a:lnTo>
                  <a:pt x="8081966" y="6583128"/>
                </a:lnTo>
                <a:lnTo>
                  <a:pt x="8081966"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9262341">
            <a:off x="16708894" y="846920"/>
            <a:ext cx="3158213" cy="3181350"/>
          </a:xfrm>
          <a:custGeom>
            <a:avLst/>
            <a:gdLst/>
            <a:ahLst/>
            <a:cxnLst/>
            <a:rect l="l" t="t" r="r" b="b"/>
            <a:pathLst>
              <a:path w="3158213" h="3181350">
                <a:moveTo>
                  <a:pt x="0" y="0"/>
                </a:moveTo>
                <a:lnTo>
                  <a:pt x="3158212" y="0"/>
                </a:lnTo>
                <a:lnTo>
                  <a:pt x="3158212" y="3181350"/>
                </a:lnTo>
                <a:lnTo>
                  <a:pt x="0" y="31813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rot="2872934" flipH="1">
            <a:off x="2377235" y="8513629"/>
            <a:ext cx="3158213" cy="3181350"/>
          </a:xfrm>
          <a:custGeom>
            <a:avLst/>
            <a:gdLst/>
            <a:ahLst/>
            <a:cxnLst/>
            <a:rect l="l" t="t" r="r" b="b"/>
            <a:pathLst>
              <a:path w="3158213" h="3181350">
                <a:moveTo>
                  <a:pt x="3158213" y="0"/>
                </a:moveTo>
                <a:lnTo>
                  <a:pt x="0" y="0"/>
                </a:lnTo>
                <a:lnTo>
                  <a:pt x="0" y="3181350"/>
                </a:lnTo>
                <a:lnTo>
                  <a:pt x="3158213" y="3181350"/>
                </a:lnTo>
                <a:lnTo>
                  <a:pt x="3158213"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2209363" y="5989504"/>
            <a:ext cx="5815972" cy="4114800"/>
          </a:xfrm>
          <a:custGeom>
            <a:avLst/>
            <a:gdLst/>
            <a:ahLst/>
            <a:cxnLst/>
            <a:rect l="l" t="t" r="r" b="b"/>
            <a:pathLst>
              <a:path w="5815972" h="4114800">
                <a:moveTo>
                  <a:pt x="0" y="0"/>
                </a:moveTo>
                <a:lnTo>
                  <a:pt x="5815972" y="0"/>
                </a:lnTo>
                <a:lnTo>
                  <a:pt x="5815972"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13438057" y="1569042"/>
            <a:ext cx="4230168" cy="4114800"/>
          </a:xfrm>
          <a:custGeom>
            <a:avLst/>
            <a:gdLst/>
            <a:ahLst/>
            <a:cxnLst/>
            <a:rect l="l" t="t" r="r" b="b"/>
            <a:pathLst>
              <a:path w="4230168" h="4114800">
                <a:moveTo>
                  <a:pt x="0" y="0"/>
                </a:moveTo>
                <a:lnTo>
                  <a:pt x="4230168" y="0"/>
                </a:lnTo>
                <a:lnTo>
                  <a:pt x="423016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TextBox 8"/>
          <p:cNvSpPr txBox="1"/>
          <p:nvPr/>
        </p:nvSpPr>
        <p:spPr>
          <a:xfrm>
            <a:off x="604204" y="1114425"/>
            <a:ext cx="12555645" cy="6271009"/>
          </a:xfrm>
          <a:prstGeom prst="rect">
            <a:avLst/>
          </a:prstGeom>
        </p:spPr>
        <p:txBody>
          <a:bodyPr lIns="0" tIns="0" rIns="0" bIns="0" rtlCol="0" anchor="t">
            <a:spAutoFit/>
          </a:bodyPr>
          <a:lstStyle/>
          <a:p>
            <a:pPr>
              <a:lnSpc>
                <a:spcPts val="9880"/>
              </a:lnSpc>
            </a:pPr>
            <a:r>
              <a:rPr lang="en-US" sz="8900" spc="178">
                <a:solidFill>
                  <a:srgbClr val="80ABC8"/>
                </a:solidFill>
                <a:latin typeface="Montserrat Bold" panose="00000800000000000000"/>
              </a:rPr>
              <a:t>RECEPȚIONAREA ȘI TRANSMITEREA MESAJULUI SUNT DE O IMPORTANȚĂ MAJORĂ!!!</a:t>
            </a:r>
            <a:endParaRPr lang="en-US" sz="8900" spc="178">
              <a:solidFill>
                <a:srgbClr val="80ABC8"/>
              </a:solidFill>
              <a:latin typeface="Montserrat Bold" panose="0000080000000000000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7C9"/>
        </a:solidFill>
        <a:effectLst/>
      </p:bgPr>
    </p:bg>
    <p:spTree>
      <p:nvGrpSpPr>
        <p:cNvPr id="1" name=""/>
        <p:cNvGrpSpPr/>
        <p:nvPr/>
      </p:nvGrpSpPr>
      <p:grpSpPr>
        <a:xfrm>
          <a:off x="0" y="0"/>
          <a:ext cx="0" cy="0"/>
          <a:chOff x="0" y="0"/>
          <a:chExt cx="0" cy="0"/>
        </a:xfrm>
      </p:grpSpPr>
      <p:sp>
        <p:nvSpPr>
          <p:cNvPr id="2" name="TextBox 2"/>
          <p:cNvSpPr txBox="1"/>
          <p:nvPr/>
        </p:nvSpPr>
        <p:spPr>
          <a:xfrm>
            <a:off x="121863" y="523392"/>
            <a:ext cx="13557171" cy="2513330"/>
          </a:xfrm>
          <a:prstGeom prst="rect">
            <a:avLst/>
          </a:prstGeom>
        </p:spPr>
        <p:txBody>
          <a:bodyPr lIns="0" tIns="0" rIns="0" bIns="0" rtlCol="0" anchor="t">
            <a:spAutoFit/>
          </a:bodyPr>
          <a:lstStyle/>
          <a:p>
            <a:pPr algn="ctr">
              <a:lnSpc>
                <a:spcPts val="8820"/>
              </a:lnSpc>
            </a:pPr>
            <a:r>
              <a:rPr lang="en-US" sz="6000">
                <a:solidFill>
                  <a:srgbClr val="CC614D"/>
                </a:solidFill>
                <a:latin typeface="Arimo Bold" panose="020B0704020202020204"/>
              </a:rPr>
              <a:t>NIVELURILE COMUNICARII UMANE</a:t>
            </a:r>
            <a:endParaRPr lang="en-US" sz="6000">
              <a:solidFill>
                <a:srgbClr val="CC614D"/>
              </a:solidFill>
              <a:latin typeface="Arimo Bold" panose="020B0704020202020204"/>
            </a:endParaRPr>
          </a:p>
          <a:p>
            <a:pPr marL="0" lvl="0" indent="0" algn="ctr">
              <a:lnSpc>
                <a:spcPts val="10780"/>
              </a:lnSpc>
              <a:spcBef>
                <a:spcPct val="0"/>
              </a:spcBef>
            </a:pPr>
            <a:endParaRPr lang="en-US" sz="6000">
              <a:solidFill>
                <a:srgbClr val="CC614D"/>
              </a:solidFill>
              <a:latin typeface="Arimo Bold" panose="020B0704020202020204"/>
            </a:endParaRPr>
          </a:p>
        </p:txBody>
      </p:sp>
      <p:sp>
        <p:nvSpPr>
          <p:cNvPr id="3" name="Freeform 3"/>
          <p:cNvSpPr/>
          <p:nvPr/>
        </p:nvSpPr>
        <p:spPr>
          <a:xfrm flipH="1">
            <a:off x="-2325531" y="7863129"/>
            <a:ext cx="8081965" cy="6583128"/>
          </a:xfrm>
          <a:custGeom>
            <a:avLst/>
            <a:gdLst/>
            <a:ahLst/>
            <a:cxnLst/>
            <a:rect l="l" t="t" r="r" b="b"/>
            <a:pathLst>
              <a:path w="8081965" h="6583128">
                <a:moveTo>
                  <a:pt x="8081966" y="0"/>
                </a:moveTo>
                <a:lnTo>
                  <a:pt x="0" y="0"/>
                </a:lnTo>
                <a:lnTo>
                  <a:pt x="0" y="6583128"/>
                </a:lnTo>
                <a:lnTo>
                  <a:pt x="8081966" y="6583128"/>
                </a:lnTo>
                <a:lnTo>
                  <a:pt x="8081966"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7921614">
            <a:off x="16005237" y="4923297"/>
            <a:ext cx="3935817" cy="3964651"/>
          </a:xfrm>
          <a:custGeom>
            <a:avLst/>
            <a:gdLst/>
            <a:ahLst/>
            <a:cxnLst/>
            <a:rect l="l" t="t" r="r" b="b"/>
            <a:pathLst>
              <a:path w="3935817" h="3964651">
                <a:moveTo>
                  <a:pt x="0" y="0"/>
                </a:moveTo>
                <a:lnTo>
                  <a:pt x="3935817" y="0"/>
                </a:lnTo>
                <a:lnTo>
                  <a:pt x="3935817" y="3964650"/>
                </a:lnTo>
                <a:lnTo>
                  <a:pt x="0" y="39646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flipV="1">
            <a:off x="11470061" y="-4318237"/>
            <a:ext cx="8198902" cy="6678378"/>
          </a:xfrm>
          <a:custGeom>
            <a:avLst/>
            <a:gdLst/>
            <a:ahLst/>
            <a:cxnLst/>
            <a:rect l="l" t="t" r="r" b="b"/>
            <a:pathLst>
              <a:path w="8198902" h="6678378">
                <a:moveTo>
                  <a:pt x="0" y="6678378"/>
                </a:moveTo>
                <a:lnTo>
                  <a:pt x="8198902" y="6678378"/>
                </a:lnTo>
                <a:lnTo>
                  <a:pt x="8198902" y="0"/>
                </a:lnTo>
                <a:lnTo>
                  <a:pt x="0" y="0"/>
                </a:lnTo>
                <a:lnTo>
                  <a:pt x="0" y="6678378"/>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TextBox 6"/>
          <p:cNvSpPr txBox="1"/>
          <p:nvPr/>
        </p:nvSpPr>
        <p:spPr>
          <a:xfrm>
            <a:off x="257747" y="1598671"/>
            <a:ext cx="15311765" cy="4510408"/>
          </a:xfrm>
          <a:prstGeom prst="rect">
            <a:avLst/>
          </a:prstGeom>
        </p:spPr>
        <p:txBody>
          <a:bodyPr lIns="0" tIns="0" rIns="0" bIns="0" rtlCol="0" anchor="t">
            <a:spAutoFit/>
          </a:bodyPr>
          <a:lstStyle/>
          <a:p>
            <a:pPr algn="ctr">
              <a:lnSpc>
                <a:spcPts val="4200"/>
              </a:lnSpc>
            </a:pPr>
            <a:r>
              <a:rPr lang="en-US" sz="3000">
                <a:solidFill>
                  <a:srgbClr val="000000"/>
                </a:solidFill>
                <a:latin typeface="Montserrat" panose="00000500000000000000"/>
              </a:rPr>
              <a:t>În functie de numarul participantilor si de natura relatiilor care se stabilesc intre ei, comunicarea umana se poate desfasura pe patru niveluri relativ distincte.</a:t>
            </a:r>
            <a:endParaRPr lang="en-US" sz="3000">
              <a:solidFill>
                <a:srgbClr val="000000"/>
              </a:solidFill>
              <a:latin typeface="Montserrat" panose="00000500000000000000"/>
            </a:endParaRPr>
          </a:p>
          <a:p>
            <a:pPr algn="ctr">
              <a:lnSpc>
                <a:spcPts val="14140"/>
              </a:lnSpc>
            </a:pPr>
          </a:p>
          <a:p>
            <a:pPr marL="0" lvl="0" indent="0" algn="ctr">
              <a:lnSpc>
                <a:spcPts val="14140"/>
              </a:lnSpc>
              <a:spcBef>
                <a:spcPct val="0"/>
              </a:spcBef>
            </a:pPr>
          </a:p>
        </p:txBody>
      </p:sp>
      <p:grpSp>
        <p:nvGrpSpPr>
          <p:cNvPr id="7" name="Group 7"/>
          <p:cNvGrpSpPr/>
          <p:nvPr/>
        </p:nvGrpSpPr>
        <p:grpSpPr>
          <a:xfrm rot="0">
            <a:off x="240923" y="2964956"/>
            <a:ext cx="8644457" cy="2178544"/>
            <a:chOff x="0" y="0"/>
            <a:chExt cx="2276729" cy="573773"/>
          </a:xfrm>
        </p:grpSpPr>
        <p:sp>
          <p:nvSpPr>
            <p:cNvPr id="8" name="Freeform 8"/>
            <p:cNvSpPr/>
            <p:nvPr/>
          </p:nvSpPr>
          <p:spPr>
            <a:xfrm>
              <a:off x="0" y="0"/>
              <a:ext cx="2276729" cy="573773"/>
            </a:xfrm>
            <a:custGeom>
              <a:avLst/>
              <a:gdLst/>
              <a:ahLst/>
              <a:cxnLst/>
              <a:rect l="l" t="t" r="r" b="b"/>
              <a:pathLst>
                <a:path w="2276729" h="573773">
                  <a:moveTo>
                    <a:pt x="45675" y="0"/>
                  </a:moveTo>
                  <a:lnTo>
                    <a:pt x="2231054" y="0"/>
                  </a:lnTo>
                  <a:cubicBezTo>
                    <a:pt x="2256280" y="0"/>
                    <a:pt x="2276729" y="20450"/>
                    <a:pt x="2276729" y="45675"/>
                  </a:cubicBezTo>
                  <a:lnTo>
                    <a:pt x="2276729" y="528098"/>
                  </a:lnTo>
                  <a:cubicBezTo>
                    <a:pt x="2276729" y="553323"/>
                    <a:pt x="2256280" y="573773"/>
                    <a:pt x="2231054" y="573773"/>
                  </a:cubicBezTo>
                  <a:lnTo>
                    <a:pt x="45675" y="573773"/>
                  </a:lnTo>
                  <a:cubicBezTo>
                    <a:pt x="33561" y="573773"/>
                    <a:pt x="21944" y="568961"/>
                    <a:pt x="13378" y="560395"/>
                  </a:cubicBezTo>
                  <a:cubicBezTo>
                    <a:pt x="4812" y="551829"/>
                    <a:pt x="0" y="540211"/>
                    <a:pt x="0" y="528098"/>
                  </a:cubicBezTo>
                  <a:lnTo>
                    <a:pt x="0" y="45675"/>
                  </a:lnTo>
                  <a:cubicBezTo>
                    <a:pt x="0" y="20450"/>
                    <a:pt x="20450" y="0"/>
                    <a:pt x="45675" y="0"/>
                  </a:cubicBezTo>
                  <a:close/>
                </a:path>
              </a:pathLst>
            </a:custGeom>
            <a:solidFill>
              <a:srgbClr val="80ABC8"/>
            </a:solidFill>
          </p:spPr>
        </p:sp>
        <p:sp>
          <p:nvSpPr>
            <p:cNvPr id="9" name="TextBox 9"/>
            <p:cNvSpPr txBox="1"/>
            <p:nvPr/>
          </p:nvSpPr>
          <p:spPr>
            <a:xfrm>
              <a:off x="0" y="-28575"/>
              <a:ext cx="2276729" cy="602348"/>
            </a:xfrm>
            <a:prstGeom prst="rect">
              <a:avLst/>
            </a:prstGeom>
          </p:spPr>
          <p:txBody>
            <a:bodyPr lIns="50800" tIns="50800" rIns="50800" bIns="50800" rtlCol="0" anchor="ctr"/>
            <a:lstStyle/>
            <a:p>
              <a:pPr algn="ctr">
                <a:lnSpc>
                  <a:spcPts val="2660"/>
                </a:lnSpc>
              </a:pPr>
            </a:p>
          </p:txBody>
        </p:sp>
      </p:grpSp>
      <p:grpSp>
        <p:nvGrpSpPr>
          <p:cNvPr id="10" name="Group 10"/>
          <p:cNvGrpSpPr/>
          <p:nvPr/>
        </p:nvGrpSpPr>
        <p:grpSpPr>
          <a:xfrm rot="0">
            <a:off x="9384923" y="2964956"/>
            <a:ext cx="8588222" cy="2178544"/>
            <a:chOff x="0" y="0"/>
            <a:chExt cx="2261919" cy="573773"/>
          </a:xfrm>
        </p:grpSpPr>
        <p:sp>
          <p:nvSpPr>
            <p:cNvPr id="11" name="Freeform 11"/>
            <p:cNvSpPr/>
            <p:nvPr/>
          </p:nvSpPr>
          <p:spPr>
            <a:xfrm>
              <a:off x="0" y="0"/>
              <a:ext cx="2261919" cy="573773"/>
            </a:xfrm>
            <a:custGeom>
              <a:avLst/>
              <a:gdLst/>
              <a:ahLst/>
              <a:cxnLst/>
              <a:rect l="l" t="t" r="r" b="b"/>
              <a:pathLst>
                <a:path w="2261919" h="573773">
                  <a:moveTo>
                    <a:pt x="45974" y="0"/>
                  </a:moveTo>
                  <a:lnTo>
                    <a:pt x="2215944" y="0"/>
                  </a:lnTo>
                  <a:cubicBezTo>
                    <a:pt x="2228137" y="0"/>
                    <a:pt x="2239831" y="4844"/>
                    <a:pt x="2248453" y="13466"/>
                  </a:cubicBezTo>
                  <a:cubicBezTo>
                    <a:pt x="2257075" y="22087"/>
                    <a:pt x="2261919" y="33781"/>
                    <a:pt x="2261919" y="45974"/>
                  </a:cubicBezTo>
                  <a:lnTo>
                    <a:pt x="2261919" y="527799"/>
                  </a:lnTo>
                  <a:cubicBezTo>
                    <a:pt x="2261919" y="553189"/>
                    <a:pt x="2241335" y="573773"/>
                    <a:pt x="2215944" y="573773"/>
                  </a:cubicBezTo>
                  <a:lnTo>
                    <a:pt x="45974" y="573773"/>
                  </a:lnTo>
                  <a:cubicBezTo>
                    <a:pt x="33781" y="573773"/>
                    <a:pt x="22087" y="568929"/>
                    <a:pt x="13466" y="560307"/>
                  </a:cubicBezTo>
                  <a:cubicBezTo>
                    <a:pt x="4844" y="551685"/>
                    <a:pt x="0" y="539992"/>
                    <a:pt x="0" y="527799"/>
                  </a:cubicBezTo>
                  <a:lnTo>
                    <a:pt x="0" y="45974"/>
                  </a:lnTo>
                  <a:cubicBezTo>
                    <a:pt x="0" y="33781"/>
                    <a:pt x="4844" y="22087"/>
                    <a:pt x="13466" y="13466"/>
                  </a:cubicBezTo>
                  <a:cubicBezTo>
                    <a:pt x="22087" y="4844"/>
                    <a:pt x="33781" y="0"/>
                    <a:pt x="45974" y="0"/>
                  </a:cubicBezTo>
                  <a:close/>
                </a:path>
              </a:pathLst>
            </a:custGeom>
            <a:solidFill>
              <a:srgbClr val="FDC128"/>
            </a:solidFill>
          </p:spPr>
        </p:sp>
        <p:sp>
          <p:nvSpPr>
            <p:cNvPr id="12" name="TextBox 12"/>
            <p:cNvSpPr txBox="1"/>
            <p:nvPr/>
          </p:nvSpPr>
          <p:spPr>
            <a:xfrm>
              <a:off x="0" y="-28575"/>
              <a:ext cx="2261919" cy="602348"/>
            </a:xfrm>
            <a:prstGeom prst="rect">
              <a:avLst/>
            </a:prstGeom>
          </p:spPr>
          <p:txBody>
            <a:bodyPr lIns="50800" tIns="50800" rIns="50800" bIns="50800" rtlCol="0" anchor="ctr"/>
            <a:lstStyle/>
            <a:p>
              <a:pPr algn="ctr">
                <a:lnSpc>
                  <a:spcPts val="2660"/>
                </a:lnSpc>
              </a:pPr>
            </a:p>
          </p:txBody>
        </p:sp>
      </p:grpSp>
      <p:grpSp>
        <p:nvGrpSpPr>
          <p:cNvPr id="13" name="Group 13"/>
          <p:cNvGrpSpPr/>
          <p:nvPr/>
        </p:nvGrpSpPr>
        <p:grpSpPr>
          <a:xfrm rot="0">
            <a:off x="257747" y="5406041"/>
            <a:ext cx="8627632" cy="4581189"/>
            <a:chOff x="0" y="0"/>
            <a:chExt cx="2272298" cy="1206568"/>
          </a:xfrm>
        </p:grpSpPr>
        <p:sp>
          <p:nvSpPr>
            <p:cNvPr id="14" name="Freeform 14"/>
            <p:cNvSpPr/>
            <p:nvPr/>
          </p:nvSpPr>
          <p:spPr>
            <a:xfrm>
              <a:off x="0" y="0"/>
              <a:ext cx="2272298" cy="1206568"/>
            </a:xfrm>
            <a:custGeom>
              <a:avLst/>
              <a:gdLst/>
              <a:ahLst/>
              <a:cxnLst/>
              <a:rect l="l" t="t" r="r" b="b"/>
              <a:pathLst>
                <a:path w="2272298" h="1206568">
                  <a:moveTo>
                    <a:pt x="45764" y="0"/>
                  </a:moveTo>
                  <a:lnTo>
                    <a:pt x="2226534" y="0"/>
                  </a:lnTo>
                  <a:cubicBezTo>
                    <a:pt x="2251809" y="0"/>
                    <a:pt x="2272298" y="20489"/>
                    <a:pt x="2272298" y="45764"/>
                  </a:cubicBezTo>
                  <a:lnTo>
                    <a:pt x="2272298" y="1160804"/>
                  </a:lnTo>
                  <a:cubicBezTo>
                    <a:pt x="2272298" y="1186079"/>
                    <a:pt x="2251809" y="1206568"/>
                    <a:pt x="2226534" y="1206568"/>
                  </a:cubicBezTo>
                  <a:lnTo>
                    <a:pt x="45764" y="1206568"/>
                  </a:lnTo>
                  <a:cubicBezTo>
                    <a:pt x="20489" y="1206568"/>
                    <a:pt x="0" y="1186079"/>
                    <a:pt x="0" y="1160804"/>
                  </a:cubicBezTo>
                  <a:lnTo>
                    <a:pt x="0" y="45764"/>
                  </a:lnTo>
                  <a:cubicBezTo>
                    <a:pt x="0" y="20489"/>
                    <a:pt x="20489" y="0"/>
                    <a:pt x="45764" y="0"/>
                  </a:cubicBezTo>
                  <a:close/>
                </a:path>
              </a:pathLst>
            </a:custGeom>
            <a:solidFill>
              <a:srgbClr val="FEFFD3"/>
            </a:solidFill>
          </p:spPr>
        </p:sp>
        <p:sp>
          <p:nvSpPr>
            <p:cNvPr id="15" name="TextBox 15"/>
            <p:cNvSpPr txBox="1"/>
            <p:nvPr/>
          </p:nvSpPr>
          <p:spPr>
            <a:xfrm>
              <a:off x="0" y="-28575"/>
              <a:ext cx="2272298" cy="1235143"/>
            </a:xfrm>
            <a:prstGeom prst="rect">
              <a:avLst/>
            </a:prstGeom>
          </p:spPr>
          <p:txBody>
            <a:bodyPr lIns="50800" tIns="50800" rIns="50800" bIns="50800" rtlCol="0" anchor="ctr"/>
            <a:lstStyle/>
            <a:p>
              <a:pPr algn="ctr">
                <a:lnSpc>
                  <a:spcPts val="2660"/>
                </a:lnSpc>
              </a:pPr>
            </a:p>
          </p:txBody>
        </p:sp>
      </p:grpSp>
      <p:grpSp>
        <p:nvGrpSpPr>
          <p:cNvPr id="16" name="Group 16"/>
          <p:cNvGrpSpPr/>
          <p:nvPr/>
        </p:nvGrpSpPr>
        <p:grpSpPr>
          <a:xfrm rot="0">
            <a:off x="9384923" y="5302749"/>
            <a:ext cx="8588222" cy="4829313"/>
            <a:chOff x="0" y="0"/>
            <a:chExt cx="2261919" cy="1271918"/>
          </a:xfrm>
        </p:grpSpPr>
        <p:sp>
          <p:nvSpPr>
            <p:cNvPr id="17" name="Freeform 17"/>
            <p:cNvSpPr/>
            <p:nvPr/>
          </p:nvSpPr>
          <p:spPr>
            <a:xfrm>
              <a:off x="0" y="0"/>
              <a:ext cx="2261919" cy="1271918"/>
            </a:xfrm>
            <a:custGeom>
              <a:avLst/>
              <a:gdLst/>
              <a:ahLst/>
              <a:cxnLst/>
              <a:rect l="l" t="t" r="r" b="b"/>
              <a:pathLst>
                <a:path w="2261919" h="1271918">
                  <a:moveTo>
                    <a:pt x="45974" y="0"/>
                  </a:moveTo>
                  <a:lnTo>
                    <a:pt x="2215944" y="0"/>
                  </a:lnTo>
                  <a:cubicBezTo>
                    <a:pt x="2228137" y="0"/>
                    <a:pt x="2239831" y="4844"/>
                    <a:pt x="2248453" y="13466"/>
                  </a:cubicBezTo>
                  <a:cubicBezTo>
                    <a:pt x="2257075" y="22087"/>
                    <a:pt x="2261919" y="33781"/>
                    <a:pt x="2261919" y="45974"/>
                  </a:cubicBezTo>
                  <a:lnTo>
                    <a:pt x="2261919" y="1225944"/>
                  </a:lnTo>
                  <a:cubicBezTo>
                    <a:pt x="2261919" y="1238137"/>
                    <a:pt x="2257075" y="1249830"/>
                    <a:pt x="2248453" y="1258452"/>
                  </a:cubicBezTo>
                  <a:cubicBezTo>
                    <a:pt x="2239831" y="1267074"/>
                    <a:pt x="2228137" y="1271918"/>
                    <a:pt x="2215944" y="1271918"/>
                  </a:cubicBezTo>
                  <a:lnTo>
                    <a:pt x="45974" y="1271918"/>
                  </a:lnTo>
                  <a:cubicBezTo>
                    <a:pt x="33781" y="1271918"/>
                    <a:pt x="22087" y="1267074"/>
                    <a:pt x="13466" y="1258452"/>
                  </a:cubicBezTo>
                  <a:cubicBezTo>
                    <a:pt x="4844" y="1249830"/>
                    <a:pt x="0" y="1238137"/>
                    <a:pt x="0" y="1225944"/>
                  </a:cubicBezTo>
                  <a:lnTo>
                    <a:pt x="0" y="45974"/>
                  </a:lnTo>
                  <a:cubicBezTo>
                    <a:pt x="0" y="33781"/>
                    <a:pt x="4844" y="22087"/>
                    <a:pt x="13466" y="13466"/>
                  </a:cubicBezTo>
                  <a:cubicBezTo>
                    <a:pt x="22087" y="4844"/>
                    <a:pt x="33781" y="0"/>
                    <a:pt x="45974" y="0"/>
                  </a:cubicBezTo>
                  <a:close/>
                </a:path>
              </a:pathLst>
            </a:custGeom>
            <a:solidFill>
              <a:srgbClr val="FFD9CC"/>
            </a:solidFill>
          </p:spPr>
        </p:sp>
        <p:sp>
          <p:nvSpPr>
            <p:cNvPr id="18" name="TextBox 18"/>
            <p:cNvSpPr txBox="1"/>
            <p:nvPr/>
          </p:nvSpPr>
          <p:spPr>
            <a:xfrm>
              <a:off x="0" y="-28575"/>
              <a:ext cx="2261919" cy="1300493"/>
            </a:xfrm>
            <a:prstGeom prst="rect">
              <a:avLst/>
            </a:prstGeom>
          </p:spPr>
          <p:txBody>
            <a:bodyPr lIns="50800" tIns="50800" rIns="50800" bIns="50800" rtlCol="0" anchor="ctr"/>
            <a:lstStyle/>
            <a:p>
              <a:pPr algn="ctr">
                <a:lnSpc>
                  <a:spcPts val="2660"/>
                </a:lnSpc>
              </a:pPr>
            </a:p>
          </p:txBody>
        </p:sp>
      </p:grpSp>
      <p:sp>
        <p:nvSpPr>
          <p:cNvPr id="19" name="TextBox 19"/>
          <p:cNvSpPr txBox="1"/>
          <p:nvPr/>
        </p:nvSpPr>
        <p:spPr>
          <a:xfrm>
            <a:off x="815962" y="3227356"/>
            <a:ext cx="7549848" cy="2178685"/>
          </a:xfrm>
          <a:prstGeom prst="rect">
            <a:avLst/>
          </a:prstGeom>
        </p:spPr>
        <p:txBody>
          <a:bodyPr lIns="0" tIns="0" rIns="0" bIns="0" rtlCol="0" anchor="t">
            <a:spAutoFit/>
          </a:bodyPr>
          <a:lstStyle/>
          <a:p>
            <a:pPr algn="ctr">
              <a:lnSpc>
                <a:spcPts val="3500"/>
              </a:lnSpc>
            </a:pPr>
            <a:r>
              <a:rPr lang="en-US" sz="2500">
                <a:solidFill>
                  <a:srgbClr val="000000"/>
                </a:solidFill>
                <a:latin typeface="Montserrat" panose="00000500000000000000"/>
              </a:rPr>
              <a:t>1.Comunicarea intrapersonala - acea tainica relatie in care o persoana asculta propria voce interioara si poarta un dialog cu sine.</a:t>
            </a:r>
            <a:endParaRPr lang="en-US" sz="2500">
              <a:solidFill>
                <a:srgbClr val="000000"/>
              </a:solidFill>
              <a:latin typeface="Montserrat" panose="00000500000000000000"/>
            </a:endParaRPr>
          </a:p>
          <a:p>
            <a:pPr marL="0" lvl="0" indent="0" algn="ctr">
              <a:lnSpc>
                <a:spcPts val="7280"/>
              </a:lnSpc>
              <a:spcBef>
                <a:spcPct val="0"/>
              </a:spcBef>
            </a:pPr>
          </a:p>
        </p:txBody>
      </p:sp>
      <p:sp>
        <p:nvSpPr>
          <p:cNvPr id="20" name="TextBox 20"/>
          <p:cNvSpPr txBox="1"/>
          <p:nvPr/>
        </p:nvSpPr>
        <p:spPr>
          <a:xfrm>
            <a:off x="570550" y="5692494"/>
            <a:ext cx="8002028" cy="4277995"/>
          </a:xfrm>
          <a:prstGeom prst="rect">
            <a:avLst/>
          </a:prstGeom>
        </p:spPr>
        <p:txBody>
          <a:bodyPr lIns="0" tIns="0" rIns="0" bIns="0" rtlCol="0" anchor="t">
            <a:spAutoFit/>
          </a:bodyPr>
          <a:lstStyle/>
          <a:p>
            <a:pPr algn="ctr">
              <a:lnSpc>
                <a:spcPts val="3080"/>
              </a:lnSpc>
            </a:pPr>
            <a:r>
              <a:rPr lang="en-US" sz="2200">
                <a:solidFill>
                  <a:srgbClr val="000000"/>
                </a:solidFill>
                <a:latin typeface="Montserrat" panose="00000500000000000000"/>
              </a:rPr>
              <a:t>3.Comunicarea de grup - comunicarea intr-un anturaj intim, in interiorul echipei, al echipajului, al familiei largite sau chiar intr-un cerc restrans de persoane, constituit ad-hoc cu o misiune precisa. În general, in micile colectivitati umane, de pana la maximum 9-11 persoane, individul isi petrece mare parte din viata sa sociala si profesionala. Aici, se impartasesc cunostinte si experiente personale, se rezolva probleme, se creeaza si se detensioneaza conflicte, se dezvolta idei noi, se inventeaza si se iau decizii importante.</a:t>
            </a:r>
            <a:endParaRPr lang="en-US" sz="2200">
              <a:solidFill>
                <a:srgbClr val="000000"/>
              </a:solidFill>
              <a:latin typeface="Montserrat" panose="00000500000000000000"/>
            </a:endParaRPr>
          </a:p>
          <a:p>
            <a:pPr marL="0" lvl="0" indent="0" algn="ctr">
              <a:lnSpc>
                <a:spcPts val="3080"/>
              </a:lnSpc>
              <a:spcBef>
                <a:spcPct val="0"/>
              </a:spcBef>
            </a:pPr>
          </a:p>
        </p:txBody>
      </p:sp>
      <p:sp>
        <p:nvSpPr>
          <p:cNvPr id="21" name="TextBox 21"/>
          <p:cNvSpPr txBox="1"/>
          <p:nvPr/>
        </p:nvSpPr>
        <p:spPr>
          <a:xfrm>
            <a:off x="9680312" y="3057904"/>
            <a:ext cx="7997445" cy="2389505"/>
          </a:xfrm>
          <a:prstGeom prst="rect">
            <a:avLst/>
          </a:prstGeom>
        </p:spPr>
        <p:txBody>
          <a:bodyPr lIns="0" tIns="0" rIns="0" bIns="0" rtlCol="0" anchor="t">
            <a:spAutoFit/>
          </a:bodyPr>
          <a:lstStyle/>
          <a:p>
            <a:pPr algn="ctr">
              <a:lnSpc>
                <a:spcPts val="3220"/>
              </a:lnSpc>
            </a:pPr>
            <a:r>
              <a:rPr lang="en-US" sz="2300">
                <a:solidFill>
                  <a:srgbClr val="000000"/>
                </a:solidFill>
                <a:latin typeface="Montserrat" panose="00000500000000000000"/>
              </a:rPr>
              <a:t>2.Comunicarea interpersonala - relatia "de la om la om' si "intre patru ochi' ce ia nastere in dialogul exclusiv dintre doi interlocutori. Farmecul personal si intreaga gama a limbajelor non-verbale gasesc aici un fertil camp de manifestare.</a:t>
            </a:r>
            <a:endParaRPr lang="en-US" sz="2300">
              <a:solidFill>
                <a:srgbClr val="000000"/>
              </a:solidFill>
              <a:latin typeface="Montserrat" panose="00000500000000000000"/>
            </a:endParaRPr>
          </a:p>
          <a:p>
            <a:pPr marL="0" lvl="0" indent="0" algn="ctr">
              <a:lnSpc>
                <a:spcPts val="3220"/>
              </a:lnSpc>
              <a:spcBef>
                <a:spcPct val="0"/>
              </a:spcBef>
            </a:pPr>
          </a:p>
        </p:txBody>
      </p:sp>
      <p:sp>
        <p:nvSpPr>
          <p:cNvPr id="22" name="TextBox 22"/>
          <p:cNvSpPr txBox="1"/>
          <p:nvPr/>
        </p:nvSpPr>
        <p:spPr>
          <a:xfrm>
            <a:off x="9680312" y="5367941"/>
            <a:ext cx="8263693" cy="5059045"/>
          </a:xfrm>
          <a:prstGeom prst="rect">
            <a:avLst/>
          </a:prstGeom>
        </p:spPr>
        <p:txBody>
          <a:bodyPr lIns="0" tIns="0" rIns="0" bIns="0" rtlCol="0" anchor="t">
            <a:spAutoFit/>
          </a:bodyPr>
          <a:lstStyle/>
          <a:p>
            <a:pPr>
              <a:lnSpc>
                <a:spcPts val="3080"/>
              </a:lnSpc>
            </a:pPr>
            <a:r>
              <a:rPr lang="en-US" sz="2200">
                <a:solidFill>
                  <a:srgbClr val="000000"/>
                </a:solidFill>
                <a:latin typeface="Montserrat Bold" panose="00000800000000000000"/>
              </a:rPr>
              <a:t>  </a:t>
            </a:r>
            <a:r>
              <a:rPr lang="en-US" sz="2200">
                <a:solidFill>
                  <a:srgbClr val="000000"/>
                </a:solidFill>
                <a:latin typeface="Montserrat" panose="00000500000000000000"/>
              </a:rPr>
              <a:t>4. Comunicarea publica - orice gen de cuvantare, expunere sau prezentare sustinuta de catre o persoana direct in prezenta unui auditoriu, mai mult sau mai putin numeros, dar nu mai mic de 3 persoane, este o forma de discurs public sau comunicare publica. În aceasta categorie intra conferinta, pledoaria avocatului, cursurile, prezentarea vanzarilor, comunicarile stiintifice si multe altele. Este tipul de comunicare interumana care s-a bucurat de cea mai mare atentie de-a lungul timpului, incepand cu retorica antica. De cele mai multe ori, obiectivul discursului public nu este transmiterea de informatii corecte si precise, ci castigarea publicului.</a:t>
            </a:r>
            <a:endParaRPr lang="en-US" sz="2200">
              <a:solidFill>
                <a:srgbClr val="000000"/>
              </a:solidFill>
              <a:latin typeface="Montserrat" panose="00000500000000000000"/>
            </a:endParaRPr>
          </a:p>
          <a:p>
            <a:pPr marL="0" lvl="0" indent="0">
              <a:lnSpc>
                <a:spcPts val="3080"/>
              </a:lnSpc>
              <a:spcBef>
                <a:spcPct val="0"/>
              </a:spcBef>
            </a:p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7C9"/>
        </a:solidFill>
        <a:effectLst/>
      </p:bgPr>
    </p:bg>
    <p:spTree>
      <p:nvGrpSpPr>
        <p:cNvPr id="1" name=""/>
        <p:cNvGrpSpPr/>
        <p:nvPr/>
      </p:nvGrpSpPr>
      <p:grpSpPr>
        <a:xfrm>
          <a:off x="0" y="0"/>
          <a:ext cx="0" cy="0"/>
          <a:chOff x="0" y="0"/>
          <a:chExt cx="0" cy="0"/>
        </a:xfrm>
      </p:grpSpPr>
      <p:sp>
        <p:nvSpPr>
          <p:cNvPr id="2" name="Freeform 2"/>
          <p:cNvSpPr/>
          <p:nvPr/>
        </p:nvSpPr>
        <p:spPr>
          <a:xfrm flipH="1">
            <a:off x="-2325531" y="7863129"/>
            <a:ext cx="8081965" cy="6583128"/>
          </a:xfrm>
          <a:custGeom>
            <a:avLst/>
            <a:gdLst/>
            <a:ahLst/>
            <a:cxnLst/>
            <a:rect l="l" t="t" r="r" b="b"/>
            <a:pathLst>
              <a:path w="8081965" h="6583128">
                <a:moveTo>
                  <a:pt x="8081966" y="0"/>
                </a:moveTo>
                <a:lnTo>
                  <a:pt x="0" y="0"/>
                </a:lnTo>
                <a:lnTo>
                  <a:pt x="0" y="6583128"/>
                </a:lnTo>
                <a:lnTo>
                  <a:pt x="8081966" y="6583128"/>
                </a:lnTo>
                <a:lnTo>
                  <a:pt x="8081966"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flipV="1">
            <a:off x="13159849" y="-3808372"/>
            <a:ext cx="8198902" cy="6678378"/>
          </a:xfrm>
          <a:custGeom>
            <a:avLst/>
            <a:gdLst/>
            <a:ahLst/>
            <a:cxnLst/>
            <a:rect l="l" t="t" r="r" b="b"/>
            <a:pathLst>
              <a:path w="8198902" h="6678378">
                <a:moveTo>
                  <a:pt x="0" y="6678379"/>
                </a:moveTo>
                <a:lnTo>
                  <a:pt x="8198902" y="6678379"/>
                </a:lnTo>
                <a:lnTo>
                  <a:pt x="8198902" y="0"/>
                </a:lnTo>
                <a:lnTo>
                  <a:pt x="0" y="0"/>
                </a:lnTo>
                <a:lnTo>
                  <a:pt x="0" y="6678379"/>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9262341">
            <a:off x="16708894" y="846920"/>
            <a:ext cx="3158213" cy="3181350"/>
          </a:xfrm>
          <a:custGeom>
            <a:avLst/>
            <a:gdLst/>
            <a:ahLst/>
            <a:cxnLst/>
            <a:rect l="l" t="t" r="r" b="b"/>
            <a:pathLst>
              <a:path w="3158213" h="3181350">
                <a:moveTo>
                  <a:pt x="0" y="0"/>
                </a:moveTo>
                <a:lnTo>
                  <a:pt x="3158212" y="0"/>
                </a:lnTo>
                <a:lnTo>
                  <a:pt x="3158212" y="3181350"/>
                </a:lnTo>
                <a:lnTo>
                  <a:pt x="0" y="31813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2872934" flipH="1">
            <a:off x="2377235" y="8513629"/>
            <a:ext cx="3158213" cy="3181350"/>
          </a:xfrm>
          <a:custGeom>
            <a:avLst/>
            <a:gdLst/>
            <a:ahLst/>
            <a:cxnLst/>
            <a:rect l="l" t="t" r="r" b="b"/>
            <a:pathLst>
              <a:path w="3158213" h="3181350">
                <a:moveTo>
                  <a:pt x="3158213" y="0"/>
                </a:moveTo>
                <a:lnTo>
                  <a:pt x="0" y="0"/>
                </a:lnTo>
                <a:lnTo>
                  <a:pt x="0" y="3181350"/>
                </a:lnTo>
                <a:lnTo>
                  <a:pt x="3158213" y="3181350"/>
                </a:lnTo>
                <a:lnTo>
                  <a:pt x="3158213"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6" name="Group 6"/>
          <p:cNvGrpSpPr/>
          <p:nvPr/>
        </p:nvGrpSpPr>
        <p:grpSpPr>
          <a:xfrm rot="0">
            <a:off x="1486726" y="7454267"/>
            <a:ext cx="15314548" cy="2416659"/>
            <a:chOff x="0" y="0"/>
            <a:chExt cx="4033461" cy="636486"/>
          </a:xfrm>
        </p:grpSpPr>
        <p:sp>
          <p:nvSpPr>
            <p:cNvPr id="7" name="Freeform 7"/>
            <p:cNvSpPr/>
            <p:nvPr/>
          </p:nvSpPr>
          <p:spPr>
            <a:xfrm>
              <a:off x="0" y="0"/>
              <a:ext cx="4033461" cy="636486"/>
            </a:xfrm>
            <a:custGeom>
              <a:avLst/>
              <a:gdLst/>
              <a:ahLst/>
              <a:cxnLst/>
              <a:rect l="l" t="t" r="r" b="b"/>
              <a:pathLst>
                <a:path w="4033461" h="636486">
                  <a:moveTo>
                    <a:pt x="25782" y="0"/>
                  </a:moveTo>
                  <a:lnTo>
                    <a:pt x="4007679" y="0"/>
                  </a:lnTo>
                  <a:cubicBezTo>
                    <a:pt x="4021918" y="0"/>
                    <a:pt x="4033461" y="11543"/>
                    <a:pt x="4033461" y="25782"/>
                  </a:cubicBezTo>
                  <a:lnTo>
                    <a:pt x="4033461" y="610705"/>
                  </a:lnTo>
                  <a:cubicBezTo>
                    <a:pt x="4033461" y="624943"/>
                    <a:pt x="4021918" y="636486"/>
                    <a:pt x="4007679" y="636486"/>
                  </a:cubicBezTo>
                  <a:lnTo>
                    <a:pt x="25782" y="636486"/>
                  </a:lnTo>
                  <a:cubicBezTo>
                    <a:pt x="11543" y="636486"/>
                    <a:pt x="0" y="624943"/>
                    <a:pt x="0" y="610705"/>
                  </a:cubicBezTo>
                  <a:lnTo>
                    <a:pt x="0" y="25782"/>
                  </a:lnTo>
                  <a:cubicBezTo>
                    <a:pt x="0" y="11543"/>
                    <a:pt x="11543" y="0"/>
                    <a:pt x="25782" y="0"/>
                  </a:cubicBezTo>
                  <a:close/>
                </a:path>
              </a:pathLst>
            </a:custGeom>
            <a:solidFill>
              <a:srgbClr val="FFB699"/>
            </a:solidFill>
          </p:spPr>
        </p:sp>
        <p:sp>
          <p:nvSpPr>
            <p:cNvPr id="8" name="TextBox 8"/>
            <p:cNvSpPr txBox="1"/>
            <p:nvPr/>
          </p:nvSpPr>
          <p:spPr>
            <a:xfrm>
              <a:off x="0" y="-28575"/>
              <a:ext cx="4033461" cy="665061"/>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1191001" y="2001283"/>
            <a:ext cx="6986723" cy="4995602"/>
            <a:chOff x="0" y="0"/>
            <a:chExt cx="1840125" cy="1315714"/>
          </a:xfrm>
        </p:grpSpPr>
        <p:sp>
          <p:nvSpPr>
            <p:cNvPr id="10" name="Freeform 10"/>
            <p:cNvSpPr/>
            <p:nvPr/>
          </p:nvSpPr>
          <p:spPr>
            <a:xfrm>
              <a:off x="0" y="0"/>
              <a:ext cx="1840125" cy="1315714"/>
            </a:xfrm>
            <a:custGeom>
              <a:avLst/>
              <a:gdLst/>
              <a:ahLst/>
              <a:cxnLst/>
              <a:rect l="l" t="t" r="r" b="b"/>
              <a:pathLst>
                <a:path w="1840125" h="1315714">
                  <a:moveTo>
                    <a:pt x="56513" y="0"/>
                  </a:moveTo>
                  <a:lnTo>
                    <a:pt x="1783612" y="0"/>
                  </a:lnTo>
                  <a:cubicBezTo>
                    <a:pt x="1814823" y="0"/>
                    <a:pt x="1840125" y="25302"/>
                    <a:pt x="1840125" y="56513"/>
                  </a:cubicBezTo>
                  <a:lnTo>
                    <a:pt x="1840125" y="1259202"/>
                  </a:lnTo>
                  <a:cubicBezTo>
                    <a:pt x="1840125" y="1290413"/>
                    <a:pt x="1814823" y="1315714"/>
                    <a:pt x="1783612" y="1315714"/>
                  </a:cubicBezTo>
                  <a:lnTo>
                    <a:pt x="56513" y="1315714"/>
                  </a:lnTo>
                  <a:cubicBezTo>
                    <a:pt x="25302" y="1315714"/>
                    <a:pt x="0" y="1290413"/>
                    <a:pt x="0" y="1259202"/>
                  </a:cubicBezTo>
                  <a:lnTo>
                    <a:pt x="0" y="56513"/>
                  </a:lnTo>
                  <a:cubicBezTo>
                    <a:pt x="0" y="25302"/>
                    <a:pt x="25302" y="0"/>
                    <a:pt x="56513" y="0"/>
                  </a:cubicBezTo>
                  <a:close/>
                </a:path>
              </a:pathLst>
            </a:custGeom>
            <a:solidFill>
              <a:srgbClr val="80ABC8"/>
            </a:solidFill>
          </p:spPr>
        </p:sp>
        <p:sp>
          <p:nvSpPr>
            <p:cNvPr id="11" name="TextBox 11"/>
            <p:cNvSpPr txBox="1"/>
            <p:nvPr/>
          </p:nvSpPr>
          <p:spPr>
            <a:xfrm>
              <a:off x="0" y="-28575"/>
              <a:ext cx="1840125" cy="1344289"/>
            </a:xfrm>
            <a:prstGeom prst="rect">
              <a:avLst/>
            </a:prstGeom>
          </p:spPr>
          <p:txBody>
            <a:bodyPr lIns="50800" tIns="50800" rIns="50800" bIns="50800" rtlCol="0" anchor="ctr"/>
            <a:lstStyle/>
            <a:p>
              <a:pPr algn="ctr">
                <a:lnSpc>
                  <a:spcPts val="2660"/>
                </a:lnSpc>
              </a:pPr>
            </a:p>
          </p:txBody>
        </p:sp>
      </p:grpSp>
      <p:pic>
        <p:nvPicPr>
          <p:cNvPr id="12" name="Picture 12"/>
          <p:cNvPicPr>
            <a:picLocks noChangeAspect="1"/>
          </p:cNvPicPr>
          <p:nvPr/>
        </p:nvPicPr>
        <p:blipFill>
          <a:blip r:embed="rId7"/>
          <a:stretch>
            <a:fillRect/>
          </a:stretch>
        </p:blipFill>
        <p:spPr>
          <a:xfrm>
            <a:off x="10687301" y="1403302"/>
            <a:ext cx="7844146" cy="6191565"/>
          </a:xfrm>
          <a:prstGeom prst="rect">
            <a:avLst/>
          </a:prstGeom>
        </p:spPr>
      </p:pic>
      <p:sp>
        <p:nvSpPr>
          <p:cNvPr id="13" name="Freeform 13"/>
          <p:cNvSpPr/>
          <p:nvPr/>
        </p:nvSpPr>
        <p:spPr>
          <a:xfrm>
            <a:off x="8258578" y="989605"/>
            <a:ext cx="3965255" cy="2438632"/>
          </a:xfrm>
          <a:custGeom>
            <a:avLst/>
            <a:gdLst/>
            <a:ahLst/>
            <a:cxnLst/>
            <a:rect l="l" t="t" r="r" b="b"/>
            <a:pathLst>
              <a:path w="3965255" h="2438632">
                <a:moveTo>
                  <a:pt x="0" y="0"/>
                </a:moveTo>
                <a:lnTo>
                  <a:pt x="3965254" y="0"/>
                </a:lnTo>
                <a:lnTo>
                  <a:pt x="3965254" y="2438631"/>
                </a:lnTo>
                <a:lnTo>
                  <a:pt x="0" y="24386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TextBox 14"/>
          <p:cNvSpPr txBox="1"/>
          <p:nvPr/>
        </p:nvSpPr>
        <p:spPr>
          <a:xfrm>
            <a:off x="168658" y="3390136"/>
            <a:ext cx="10383753" cy="4673446"/>
          </a:xfrm>
          <a:prstGeom prst="rect">
            <a:avLst/>
          </a:prstGeom>
        </p:spPr>
        <p:txBody>
          <a:bodyPr lIns="0" tIns="0" rIns="0" bIns="0" rtlCol="0" anchor="t">
            <a:spAutoFit/>
          </a:bodyPr>
          <a:lstStyle/>
          <a:p>
            <a:pPr>
              <a:lnSpc>
                <a:spcPts val="3380"/>
              </a:lnSpc>
            </a:pPr>
            <a:r>
              <a:rPr lang="en-US" sz="2415" spc="24">
                <a:solidFill>
                  <a:srgbClr val="FFAF4D"/>
                </a:solidFill>
                <a:latin typeface="Montserrat Bold" panose="00000800000000000000"/>
              </a:rPr>
              <a:t>limbajul verbal-</a:t>
            </a:r>
            <a:r>
              <a:rPr lang="en-US" sz="2415" spc="24">
                <a:solidFill>
                  <a:srgbClr val="63998C"/>
                </a:solidFill>
                <a:latin typeface="Montserrat Bold" panose="00000800000000000000"/>
              </a:rPr>
              <a:t> </a:t>
            </a:r>
            <a:r>
              <a:rPr lang="en-US" sz="2415" spc="24">
                <a:solidFill>
                  <a:srgbClr val="000000"/>
                </a:solidFill>
                <a:latin typeface="Montserrat" panose="00000500000000000000"/>
              </a:rPr>
              <a:t>graiul articulat si intelesurile transmise cu ajutorul cuvin­telor unei limbi;</a:t>
            </a:r>
            <a:endParaRPr lang="en-US" sz="2415" spc="24">
              <a:solidFill>
                <a:srgbClr val="000000"/>
              </a:solidFill>
              <a:latin typeface="Montserrat" panose="00000500000000000000"/>
            </a:endParaRPr>
          </a:p>
          <a:p>
            <a:pPr>
              <a:lnSpc>
                <a:spcPts val="3380"/>
              </a:lnSpc>
            </a:pPr>
          </a:p>
          <a:p>
            <a:pPr>
              <a:lnSpc>
                <a:spcPts val="3380"/>
              </a:lnSpc>
            </a:pPr>
            <a:r>
              <a:rPr lang="en-US" sz="2415" spc="24">
                <a:solidFill>
                  <a:srgbClr val="FF966D"/>
                </a:solidFill>
                <a:latin typeface="Montserrat Bold" panose="00000800000000000000"/>
              </a:rPr>
              <a:t>limbajul paraverbal-</a:t>
            </a:r>
            <a:r>
              <a:rPr lang="en-US" sz="2415" spc="24">
                <a:solidFill>
                  <a:srgbClr val="FFB699"/>
                </a:solidFill>
                <a:latin typeface="Montserrat Bold" panose="00000800000000000000"/>
              </a:rPr>
              <a:t> </a:t>
            </a:r>
            <a:r>
              <a:rPr lang="en-US" sz="2415" spc="24">
                <a:solidFill>
                  <a:srgbClr val="000000"/>
                </a:solidFill>
                <a:latin typeface="Montserrat" panose="00000500000000000000"/>
              </a:rPr>
              <a:t>intelesurile de dincolo de cuvinte, intregul bagaj de stimuli si semnale transmise prin tonul, volumul si ritmul vocii</a:t>
            </a:r>
            <a:endParaRPr lang="en-US" sz="2415" spc="24">
              <a:solidFill>
                <a:srgbClr val="000000"/>
              </a:solidFill>
              <a:latin typeface="Montserrat" panose="00000500000000000000"/>
            </a:endParaRPr>
          </a:p>
          <a:p>
            <a:pPr>
              <a:lnSpc>
                <a:spcPts val="3380"/>
              </a:lnSpc>
            </a:pPr>
          </a:p>
          <a:p>
            <a:pPr>
              <a:lnSpc>
                <a:spcPts val="3380"/>
              </a:lnSpc>
            </a:pPr>
            <a:r>
              <a:rPr lang="en-US" sz="2415" spc="24">
                <a:solidFill>
                  <a:srgbClr val="63998C"/>
                </a:solidFill>
                <a:latin typeface="Montserrat Bold" panose="00000800000000000000"/>
              </a:rPr>
              <a:t>limbajul trupului</a:t>
            </a:r>
            <a:r>
              <a:rPr lang="en-US" sz="2415" spc="24">
                <a:solidFill>
                  <a:srgbClr val="63998C"/>
                </a:solidFill>
                <a:latin typeface="Montserrat" panose="00000500000000000000"/>
              </a:rPr>
              <a:t>-</a:t>
            </a:r>
            <a:r>
              <a:rPr lang="en-US" sz="2415" spc="24">
                <a:solidFill>
                  <a:srgbClr val="000000"/>
                </a:solidFill>
                <a:latin typeface="Montserrat" panose="00000500000000000000"/>
              </a:rPr>
              <a:t> intregul complex de stimuli si semnale transmise prin postura, fizionomie, mimica, gestica, privire si distante.</a:t>
            </a:r>
            <a:endParaRPr lang="en-US" sz="2415" spc="24">
              <a:solidFill>
                <a:srgbClr val="000000"/>
              </a:solidFill>
              <a:latin typeface="Montserrat" panose="00000500000000000000"/>
            </a:endParaRPr>
          </a:p>
          <a:p>
            <a:pPr>
              <a:lnSpc>
                <a:spcPts val="3380"/>
              </a:lnSpc>
            </a:pPr>
          </a:p>
        </p:txBody>
      </p:sp>
      <p:sp>
        <p:nvSpPr>
          <p:cNvPr id="15" name="TextBox 15"/>
          <p:cNvSpPr txBox="1"/>
          <p:nvPr/>
        </p:nvSpPr>
        <p:spPr>
          <a:xfrm>
            <a:off x="337292" y="197046"/>
            <a:ext cx="10046484" cy="923925"/>
          </a:xfrm>
          <a:prstGeom prst="rect">
            <a:avLst/>
          </a:prstGeom>
        </p:spPr>
        <p:txBody>
          <a:bodyPr lIns="0" tIns="0" rIns="0" bIns="0" rtlCol="0" anchor="t">
            <a:spAutoFit/>
          </a:bodyPr>
          <a:lstStyle/>
          <a:p>
            <a:pPr>
              <a:lnSpc>
                <a:spcPts val="7320"/>
              </a:lnSpc>
            </a:pPr>
            <a:r>
              <a:rPr lang="en-US" sz="6100" spc="61">
                <a:solidFill>
                  <a:srgbClr val="80ABC8"/>
                </a:solidFill>
                <a:latin typeface="Montserrat Bold" panose="00000800000000000000"/>
              </a:rPr>
              <a:t>CATEGORII DE LIMBAJ</a:t>
            </a:r>
            <a:endParaRPr lang="en-US" sz="6100" spc="61">
              <a:solidFill>
                <a:srgbClr val="80ABC8"/>
              </a:solidFill>
              <a:latin typeface="Montserrat Bold" panose="00000800000000000000"/>
            </a:endParaRPr>
          </a:p>
        </p:txBody>
      </p:sp>
      <p:sp>
        <p:nvSpPr>
          <p:cNvPr id="16" name="TextBox 16"/>
          <p:cNvSpPr txBox="1"/>
          <p:nvPr/>
        </p:nvSpPr>
        <p:spPr>
          <a:xfrm>
            <a:off x="505927" y="1301946"/>
            <a:ext cx="7752651" cy="1924050"/>
          </a:xfrm>
          <a:prstGeom prst="rect">
            <a:avLst/>
          </a:prstGeom>
        </p:spPr>
        <p:txBody>
          <a:bodyPr lIns="0" tIns="0" rIns="0" bIns="0" rtlCol="0" anchor="t">
            <a:spAutoFit/>
          </a:bodyPr>
          <a:lstStyle/>
          <a:p>
            <a:pPr>
              <a:lnSpc>
                <a:spcPts val="3900"/>
              </a:lnSpc>
            </a:pPr>
            <a:r>
              <a:rPr lang="en-US" sz="3000">
                <a:solidFill>
                  <a:srgbClr val="452721"/>
                </a:solidFill>
                <a:latin typeface="Montserrat Medium" panose="00000600000000000000"/>
              </a:rPr>
              <a:t> </a:t>
            </a:r>
            <a:r>
              <a:rPr lang="en-US" sz="3000">
                <a:solidFill>
                  <a:srgbClr val="452721"/>
                </a:solidFill>
                <a:latin typeface="Montserrat Medium" panose="00000600000000000000"/>
              </a:rPr>
              <a:t>Comunicarea umana opereaza cu un ansamblu complex de stimuli, configurat, in linii mari, din urmatoarele trei mari categorii de limbaj:</a:t>
            </a:r>
            <a:endParaRPr lang="en-US" sz="3000">
              <a:solidFill>
                <a:srgbClr val="452721"/>
              </a:solidFill>
              <a:latin typeface="Montserrat Medium" panose="00000600000000000000"/>
            </a:endParaRPr>
          </a:p>
        </p:txBody>
      </p:sp>
      <p:sp>
        <p:nvSpPr>
          <p:cNvPr id="17" name="TextBox 17"/>
          <p:cNvSpPr txBox="1"/>
          <p:nvPr/>
        </p:nvSpPr>
        <p:spPr>
          <a:xfrm>
            <a:off x="1763265" y="7607227"/>
            <a:ext cx="14412975" cy="2072638"/>
          </a:xfrm>
          <a:prstGeom prst="rect">
            <a:avLst/>
          </a:prstGeom>
        </p:spPr>
        <p:txBody>
          <a:bodyPr lIns="0" tIns="0" rIns="0" bIns="0" rtlCol="0" anchor="t">
            <a:spAutoFit/>
          </a:bodyPr>
          <a:lstStyle/>
          <a:p>
            <a:pPr marL="0" lvl="0" indent="0" algn="ctr">
              <a:lnSpc>
                <a:spcPts val="3360"/>
              </a:lnSpc>
              <a:spcBef>
                <a:spcPct val="0"/>
              </a:spcBef>
            </a:pPr>
            <a:r>
              <a:rPr lang="en-US" sz="2400">
                <a:solidFill>
                  <a:srgbClr val="000000"/>
                </a:solidFill>
                <a:latin typeface="Montserrat" panose="00000500000000000000"/>
              </a:rPr>
              <a:t> </a:t>
            </a:r>
            <a:r>
              <a:rPr lang="en-US" sz="2400">
                <a:solidFill>
                  <a:srgbClr val="000000"/>
                </a:solidFill>
                <a:latin typeface="Montserrat" panose="00000500000000000000"/>
              </a:rPr>
              <a:t>Semnalele sonore ale vocii si tonul vorbirii sunt mai importante decat intelesul cuvintelor. Dupa Albert Mehrabian, cuvintele inseamna 7 % din comunicarea interumana, iar tonul inseamna 38%. Restul de 55% vine din limbajul trupului. Majoritatea cercetatorilor atribuie cuvintelor o pondere de cel mult 10%. În timp ce vorbeste, omul dezvaluie o cantitate imensa de informatii despre sine, dar nu atat prin cuvinte, cat prin voce.</a:t>
            </a:r>
            <a:endParaRPr lang="en-US" sz="2400">
              <a:solidFill>
                <a:srgbClr val="000000"/>
              </a:solidFill>
              <a:latin typeface="Montserrat" panose="0000050000000000000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7C9"/>
        </a:solidFill>
        <a:effectLst/>
      </p:bgPr>
    </p:bg>
    <p:spTree>
      <p:nvGrpSpPr>
        <p:cNvPr id="1" name=""/>
        <p:cNvGrpSpPr/>
        <p:nvPr/>
      </p:nvGrpSpPr>
      <p:grpSpPr>
        <a:xfrm>
          <a:off x="0" y="0"/>
          <a:ext cx="0" cy="0"/>
          <a:chOff x="0" y="0"/>
          <a:chExt cx="0" cy="0"/>
        </a:xfrm>
      </p:grpSpPr>
      <p:sp>
        <p:nvSpPr>
          <p:cNvPr id="2" name="TextBox 2"/>
          <p:cNvSpPr txBox="1"/>
          <p:nvPr/>
        </p:nvSpPr>
        <p:spPr>
          <a:xfrm>
            <a:off x="262761" y="434708"/>
            <a:ext cx="9716480" cy="2355215"/>
          </a:xfrm>
          <a:prstGeom prst="rect">
            <a:avLst/>
          </a:prstGeom>
        </p:spPr>
        <p:txBody>
          <a:bodyPr lIns="0" tIns="0" rIns="0" bIns="0" rtlCol="0" anchor="t">
            <a:spAutoFit/>
          </a:bodyPr>
          <a:lstStyle/>
          <a:p>
            <a:pPr>
              <a:lnSpc>
                <a:spcPts val="6100"/>
              </a:lnSpc>
            </a:pPr>
            <a:r>
              <a:rPr lang="en-US" sz="6100" spc="61">
                <a:solidFill>
                  <a:srgbClr val="90AEB0"/>
                </a:solidFill>
                <a:latin typeface="Montserrat Bold" panose="00000800000000000000"/>
              </a:rPr>
              <a:t>DUPA MODUL DE TRANSMITERE EXISTĂ:</a:t>
            </a:r>
            <a:endParaRPr lang="en-US" sz="6100" spc="61">
              <a:solidFill>
                <a:srgbClr val="90AEB0"/>
              </a:solidFill>
              <a:latin typeface="Montserrat Bold" panose="00000800000000000000"/>
            </a:endParaRPr>
          </a:p>
          <a:p>
            <a:pPr>
              <a:lnSpc>
                <a:spcPts val="6100"/>
              </a:lnSpc>
            </a:pPr>
          </a:p>
        </p:txBody>
      </p:sp>
      <p:sp>
        <p:nvSpPr>
          <p:cNvPr id="3" name="Freeform 3"/>
          <p:cNvSpPr/>
          <p:nvPr/>
        </p:nvSpPr>
        <p:spPr>
          <a:xfrm flipH="1">
            <a:off x="-2591929" y="8975121"/>
            <a:ext cx="8081965" cy="6583128"/>
          </a:xfrm>
          <a:custGeom>
            <a:avLst/>
            <a:gdLst/>
            <a:ahLst/>
            <a:cxnLst/>
            <a:rect l="l" t="t" r="r" b="b"/>
            <a:pathLst>
              <a:path w="8081965" h="6583128">
                <a:moveTo>
                  <a:pt x="8081966" y="0"/>
                </a:moveTo>
                <a:lnTo>
                  <a:pt x="0" y="0"/>
                </a:lnTo>
                <a:lnTo>
                  <a:pt x="0" y="6583128"/>
                </a:lnTo>
                <a:lnTo>
                  <a:pt x="8081966" y="6583128"/>
                </a:lnTo>
                <a:lnTo>
                  <a:pt x="8081966"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2872934" flipH="1">
            <a:off x="2377235" y="8513629"/>
            <a:ext cx="3158213" cy="3181350"/>
          </a:xfrm>
          <a:custGeom>
            <a:avLst/>
            <a:gdLst/>
            <a:ahLst/>
            <a:cxnLst/>
            <a:rect l="l" t="t" r="r" b="b"/>
            <a:pathLst>
              <a:path w="3158213" h="3181350">
                <a:moveTo>
                  <a:pt x="3158213" y="0"/>
                </a:moveTo>
                <a:lnTo>
                  <a:pt x="0" y="0"/>
                </a:lnTo>
                <a:lnTo>
                  <a:pt x="0" y="3181350"/>
                </a:lnTo>
                <a:lnTo>
                  <a:pt x="3158213" y="3181350"/>
                </a:lnTo>
                <a:lnTo>
                  <a:pt x="3158213"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TextBox 5"/>
          <p:cNvSpPr txBox="1"/>
          <p:nvPr/>
        </p:nvSpPr>
        <p:spPr>
          <a:xfrm>
            <a:off x="262761" y="2148884"/>
            <a:ext cx="15019203" cy="7079234"/>
          </a:xfrm>
          <a:prstGeom prst="rect">
            <a:avLst/>
          </a:prstGeom>
        </p:spPr>
        <p:txBody>
          <a:bodyPr lIns="0" tIns="0" rIns="0" bIns="0" rtlCol="0" anchor="t">
            <a:spAutoFit/>
          </a:bodyPr>
          <a:lstStyle/>
          <a:p>
            <a:pPr>
              <a:lnSpc>
                <a:spcPts val="2400"/>
              </a:lnSpc>
            </a:pPr>
            <a:r>
              <a:rPr lang="en-US" sz="2200" spc="22">
                <a:solidFill>
                  <a:srgbClr val="452721"/>
                </a:solidFill>
                <a:latin typeface="Montserrat Bold Italics" panose="00000800000000000000"/>
              </a:rPr>
              <a:t>Comunicarea scrisa </a:t>
            </a:r>
            <a:r>
              <a:rPr lang="en-US" sz="2200" spc="22">
                <a:solidFill>
                  <a:srgbClr val="452721"/>
                </a:solidFill>
                <a:latin typeface="Montserrat Bold" panose="00000800000000000000"/>
              </a:rPr>
              <a:t>-</a:t>
            </a:r>
            <a:r>
              <a:rPr lang="en-US" sz="2200" spc="22">
                <a:solidFill>
                  <a:srgbClr val="452721"/>
                </a:solidFill>
                <a:latin typeface="Montserrat Medium" panose="00000600000000000000"/>
              </a:rPr>
              <a:t> este utilizata, in proportie ridicata in organizatie pentru solicitarea sau </a:t>
            </a:r>
            <a:endParaRPr lang="en-US" sz="2200" spc="22">
              <a:solidFill>
                <a:srgbClr val="452721"/>
              </a:solidFill>
              <a:latin typeface="Montserrat Medium" panose="00000600000000000000"/>
            </a:endParaRPr>
          </a:p>
          <a:p>
            <a:pPr>
              <a:lnSpc>
                <a:spcPts val="2400"/>
              </a:lnSpc>
            </a:pPr>
            <a:r>
              <a:rPr lang="en-US" sz="2200" spc="22">
                <a:solidFill>
                  <a:srgbClr val="452721"/>
                </a:solidFill>
                <a:latin typeface="Montserrat Medium" panose="00000600000000000000"/>
              </a:rPr>
              <a:t>transmiterea de note interne( rapoarte, decizii, planuri) </a:t>
            </a:r>
            <a:endParaRPr lang="en-US" sz="2200" spc="22">
              <a:solidFill>
                <a:srgbClr val="452721"/>
              </a:solidFill>
              <a:latin typeface="Montserrat Medium" panose="00000600000000000000"/>
            </a:endParaRPr>
          </a:p>
          <a:p>
            <a:pPr>
              <a:lnSpc>
                <a:spcPts val="2400"/>
              </a:lnSpc>
            </a:pPr>
            <a:r>
              <a:rPr lang="en-US" sz="2200" spc="22">
                <a:solidFill>
                  <a:srgbClr val="452721"/>
                </a:solidFill>
                <a:latin typeface="Montserrat Medium" panose="00000600000000000000"/>
              </a:rPr>
              <a:t>Dincolo de situatiile in care comunicarea scrisa este absolut necesara, in practica se inregistreaza asa?</a:t>
            </a:r>
            <a:endParaRPr lang="en-US" sz="2200" spc="22">
              <a:solidFill>
                <a:srgbClr val="452721"/>
              </a:solidFill>
              <a:latin typeface="Montserrat Medium" panose="00000600000000000000"/>
            </a:endParaRPr>
          </a:p>
          <a:p>
            <a:pPr>
              <a:lnSpc>
                <a:spcPts val="2400"/>
              </a:lnSpc>
            </a:pPr>
            <a:r>
              <a:rPr lang="en-US" sz="2200" spc="22">
                <a:solidFill>
                  <a:srgbClr val="452721"/>
                </a:solidFill>
                <a:latin typeface="Montserrat Medium" panose="00000600000000000000"/>
              </a:rPr>
              <a:t>numitul „mit al hârtiei". Studii efectuate in acest sens arata ca aproximativ 75% din documentele care </a:t>
            </a:r>
            <a:endParaRPr lang="en-US" sz="2200" spc="22">
              <a:solidFill>
                <a:srgbClr val="452721"/>
              </a:solidFill>
              <a:latin typeface="Montserrat Medium" panose="00000600000000000000"/>
            </a:endParaRPr>
          </a:p>
          <a:p>
            <a:pPr>
              <a:lnSpc>
                <a:spcPts val="2400"/>
              </a:lnSpc>
            </a:pPr>
            <a:r>
              <a:rPr lang="en-US" sz="2200" spc="22">
                <a:solidFill>
                  <a:srgbClr val="452721"/>
                </a:solidFill>
                <a:latin typeface="Montserrat Medium" panose="00000600000000000000"/>
              </a:rPr>
              <a:t>circula sunt adresate unei singure persoane, 10% vizeaza doua persoane, iar restul unui numar mai mare </a:t>
            </a:r>
            <a:endParaRPr lang="en-US" sz="2200" spc="22">
              <a:solidFill>
                <a:srgbClr val="452721"/>
              </a:solidFill>
              <a:latin typeface="Montserrat Medium" panose="00000600000000000000"/>
            </a:endParaRPr>
          </a:p>
          <a:p>
            <a:pPr>
              <a:lnSpc>
                <a:spcPts val="2400"/>
              </a:lnSpc>
            </a:pPr>
            <a:r>
              <a:rPr lang="en-US" sz="2200" spc="22">
                <a:solidFill>
                  <a:srgbClr val="452721"/>
                </a:solidFill>
                <a:latin typeface="Montserrat Medium" panose="00000600000000000000"/>
              </a:rPr>
              <a:t>de persoane. </a:t>
            </a:r>
            <a:endParaRPr lang="en-US" sz="2200" spc="22">
              <a:solidFill>
                <a:srgbClr val="452721"/>
              </a:solidFill>
              <a:latin typeface="Montserrat Medium" panose="00000600000000000000"/>
            </a:endParaRPr>
          </a:p>
          <a:p>
            <a:pPr>
              <a:lnSpc>
                <a:spcPts val="2400"/>
              </a:lnSpc>
            </a:pPr>
          </a:p>
          <a:p>
            <a:pPr>
              <a:lnSpc>
                <a:spcPts val="2400"/>
              </a:lnSpc>
            </a:pPr>
            <a:r>
              <a:rPr lang="en-US" sz="2200" spc="22">
                <a:solidFill>
                  <a:srgbClr val="452721"/>
                </a:solidFill>
                <a:latin typeface="Montserrat Bold" panose="00000800000000000000"/>
              </a:rPr>
              <a:t> </a:t>
            </a:r>
            <a:r>
              <a:rPr lang="en-US" sz="2200" spc="22">
                <a:solidFill>
                  <a:srgbClr val="452721"/>
                </a:solidFill>
                <a:latin typeface="Montserrat Bold Italics" panose="00000800000000000000"/>
              </a:rPr>
              <a:t>Comunicarea verbala </a:t>
            </a:r>
            <a:r>
              <a:rPr lang="en-US" sz="2200" spc="22">
                <a:solidFill>
                  <a:srgbClr val="452721"/>
                </a:solidFill>
                <a:latin typeface="Montserrat Medium" panose="00000600000000000000"/>
              </a:rPr>
              <a:t>- este cea mai frecvent utilizata in cadrul organizatiei. Acest tip de comunicare </a:t>
            </a:r>
            <a:endParaRPr lang="en-US" sz="2200" spc="22">
              <a:solidFill>
                <a:srgbClr val="452721"/>
              </a:solidFill>
              <a:latin typeface="Montserrat Medium" panose="00000600000000000000"/>
            </a:endParaRPr>
          </a:p>
          <a:p>
            <a:pPr>
              <a:lnSpc>
                <a:spcPts val="2400"/>
              </a:lnSpc>
            </a:pPr>
            <a:r>
              <a:rPr lang="en-US" sz="2200" spc="22">
                <a:solidFill>
                  <a:srgbClr val="452721"/>
                </a:solidFill>
                <a:latin typeface="Montserrat Medium" panose="00000600000000000000"/>
              </a:rPr>
              <a:t>se desfasoara prin intermediul limbajului, influentata, insa, de parerile personale, valorile, reperele la </a:t>
            </a:r>
            <a:endParaRPr lang="en-US" sz="2200" spc="22">
              <a:solidFill>
                <a:srgbClr val="452721"/>
              </a:solidFill>
              <a:latin typeface="Montserrat Medium" panose="00000600000000000000"/>
            </a:endParaRPr>
          </a:p>
          <a:p>
            <a:pPr>
              <a:lnSpc>
                <a:spcPts val="2400"/>
              </a:lnSpc>
            </a:pPr>
            <a:r>
              <a:rPr lang="en-US" sz="2200" spc="22">
                <a:solidFill>
                  <a:srgbClr val="452721"/>
                </a:solidFill>
                <a:latin typeface="Montserrat Medium" panose="00000600000000000000"/>
              </a:rPr>
              <a:t>care se raporteaza indivizii atunci când transmit si recepteaza mesaje. </a:t>
            </a:r>
            <a:endParaRPr lang="en-US" sz="2200" spc="22">
              <a:solidFill>
                <a:srgbClr val="452721"/>
              </a:solidFill>
              <a:latin typeface="Montserrat Medium" panose="00000600000000000000"/>
            </a:endParaRPr>
          </a:p>
          <a:p>
            <a:pPr>
              <a:lnSpc>
                <a:spcPts val="2400"/>
              </a:lnSpc>
            </a:pPr>
            <a:r>
              <a:rPr lang="en-US" sz="2200" spc="22">
                <a:solidFill>
                  <a:srgbClr val="452721"/>
                </a:solidFill>
                <a:latin typeface="Montserrat Medium" panose="00000600000000000000"/>
              </a:rPr>
              <a:t>Comunicarea verbala solicita din partea cadrului de conducere nu numai capacitatea de a emite semnale </a:t>
            </a:r>
            <a:endParaRPr lang="en-US" sz="2200" spc="22">
              <a:solidFill>
                <a:srgbClr val="452721"/>
              </a:solidFill>
              <a:latin typeface="Montserrat Medium" panose="00000600000000000000"/>
            </a:endParaRPr>
          </a:p>
          <a:p>
            <a:pPr>
              <a:lnSpc>
                <a:spcPts val="2400"/>
              </a:lnSpc>
            </a:pPr>
            <a:r>
              <a:rPr lang="en-US" sz="2200" spc="22">
                <a:solidFill>
                  <a:srgbClr val="452721"/>
                </a:solidFill>
                <a:latin typeface="Montserrat Medium" panose="00000600000000000000"/>
              </a:rPr>
              <a:t>ci si pe aceea de a asculta. </a:t>
            </a:r>
            <a:endParaRPr lang="en-US" sz="2200" spc="22">
              <a:solidFill>
                <a:srgbClr val="452721"/>
              </a:solidFill>
              <a:latin typeface="Montserrat Medium" panose="00000600000000000000"/>
            </a:endParaRPr>
          </a:p>
          <a:p>
            <a:pPr>
              <a:lnSpc>
                <a:spcPts val="2400"/>
              </a:lnSpc>
            </a:pPr>
            <a:r>
              <a:rPr lang="en-US" sz="2200" spc="22">
                <a:solidFill>
                  <a:srgbClr val="452721"/>
                </a:solidFill>
                <a:latin typeface="Montserrat Medium" panose="00000600000000000000"/>
              </a:rPr>
              <a:t>Specialistii au identificat ca numai 28% din adulti asculta ceea ce li se spune. </a:t>
            </a:r>
            <a:endParaRPr lang="en-US" sz="2200" spc="22">
              <a:solidFill>
                <a:srgbClr val="452721"/>
              </a:solidFill>
              <a:latin typeface="Montserrat Medium" panose="00000600000000000000"/>
            </a:endParaRPr>
          </a:p>
          <a:p>
            <a:pPr>
              <a:lnSpc>
                <a:spcPts val="2400"/>
              </a:lnSpc>
            </a:pPr>
            <a:r>
              <a:rPr lang="en-US" sz="2200" spc="22">
                <a:solidFill>
                  <a:srgbClr val="452721"/>
                </a:solidFill>
                <a:latin typeface="Montserrat Medium" panose="00000600000000000000"/>
              </a:rPr>
              <a:t>In ceea ce-i priveste pe conducatori, se considera ca, daca acestia si-ar mari capacitatea de ascultare, </a:t>
            </a:r>
            <a:endParaRPr lang="en-US" sz="2200" spc="22">
              <a:solidFill>
                <a:srgbClr val="452721"/>
              </a:solidFill>
              <a:latin typeface="Montserrat Medium" panose="00000600000000000000"/>
            </a:endParaRPr>
          </a:p>
          <a:p>
            <a:pPr>
              <a:lnSpc>
                <a:spcPts val="2400"/>
              </a:lnSpc>
            </a:pPr>
            <a:r>
              <a:rPr lang="en-US" sz="2200" spc="22">
                <a:solidFill>
                  <a:srgbClr val="452721"/>
                </a:solidFill>
                <a:latin typeface="Montserrat Medium" panose="00000600000000000000"/>
              </a:rPr>
              <a:t>pentru executarea aceleasi sarcini, cu aceleasi rezultate, consumul de timp ar putea sa scada cu pâna la </a:t>
            </a:r>
            <a:endParaRPr lang="en-US" sz="2200" spc="22">
              <a:solidFill>
                <a:srgbClr val="452721"/>
              </a:solidFill>
              <a:latin typeface="Montserrat Medium" panose="00000600000000000000"/>
            </a:endParaRPr>
          </a:p>
          <a:p>
            <a:pPr>
              <a:lnSpc>
                <a:spcPts val="2400"/>
              </a:lnSpc>
            </a:pPr>
            <a:r>
              <a:rPr lang="en-US" sz="2200" spc="22">
                <a:solidFill>
                  <a:srgbClr val="452721"/>
                </a:solidFill>
                <a:latin typeface="Montserrat Medium" panose="00000600000000000000"/>
              </a:rPr>
              <a:t>30%. </a:t>
            </a:r>
            <a:endParaRPr lang="en-US" sz="2200" spc="22">
              <a:solidFill>
                <a:srgbClr val="452721"/>
              </a:solidFill>
              <a:latin typeface="Montserrat Medium" panose="00000600000000000000"/>
            </a:endParaRPr>
          </a:p>
          <a:p>
            <a:pPr>
              <a:lnSpc>
                <a:spcPts val="2290"/>
              </a:lnSpc>
            </a:pPr>
            <a:r>
              <a:rPr lang="en-US" sz="2100" spc="21">
                <a:solidFill>
                  <a:srgbClr val="452721"/>
                </a:solidFill>
                <a:latin typeface="Montserrat" panose="00000500000000000000"/>
              </a:rPr>
              <a:t> </a:t>
            </a:r>
            <a:r>
              <a:rPr lang="en-US" sz="2100" spc="21">
                <a:solidFill>
                  <a:srgbClr val="452721"/>
                </a:solidFill>
                <a:latin typeface="Montserrat Bold Italics" panose="00000800000000000000"/>
              </a:rPr>
              <a:t>Comunicarea nonverbala </a:t>
            </a:r>
            <a:r>
              <a:rPr lang="en-US" sz="2100" spc="21">
                <a:solidFill>
                  <a:srgbClr val="452721"/>
                </a:solidFill>
                <a:latin typeface="Montserrat Medium" panose="00000600000000000000"/>
              </a:rPr>
              <a:t>- este un instrument eficient care, mânuit cu abilitate, faciliteaza emiterea </a:t>
            </a:r>
            <a:endParaRPr lang="en-US" sz="2100" spc="21">
              <a:solidFill>
                <a:srgbClr val="452721"/>
              </a:solidFill>
              <a:latin typeface="Montserrat Medium" panose="00000600000000000000"/>
            </a:endParaRPr>
          </a:p>
          <a:p>
            <a:pPr>
              <a:lnSpc>
                <a:spcPts val="2400"/>
              </a:lnSpc>
            </a:pPr>
            <a:r>
              <a:rPr lang="en-US" sz="2200" spc="22">
                <a:solidFill>
                  <a:srgbClr val="452721"/>
                </a:solidFill>
                <a:latin typeface="Montserrat Medium" panose="00000600000000000000"/>
              </a:rPr>
              <a:t>si descifrarea mesajelor. </a:t>
            </a:r>
            <a:endParaRPr lang="en-US" sz="2200" spc="22">
              <a:solidFill>
                <a:srgbClr val="452721"/>
              </a:solidFill>
              <a:latin typeface="Montserrat Medium" panose="00000600000000000000"/>
            </a:endParaRPr>
          </a:p>
          <a:p>
            <a:pPr>
              <a:lnSpc>
                <a:spcPts val="2400"/>
              </a:lnSpc>
            </a:pPr>
            <a:r>
              <a:rPr lang="en-US" sz="2200" spc="22">
                <a:solidFill>
                  <a:srgbClr val="452721"/>
                </a:solidFill>
                <a:latin typeface="Montserrat Medium" panose="00000600000000000000"/>
              </a:rPr>
              <a:t>Caracteristica acestui tip de comunicare consta in concurenta ei cu comunicarea verbala, ceea ce, </a:t>
            </a:r>
            <a:endParaRPr lang="en-US" sz="2200" spc="22">
              <a:solidFill>
                <a:srgbClr val="452721"/>
              </a:solidFill>
              <a:latin typeface="Montserrat Medium" panose="00000600000000000000"/>
            </a:endParaRPr>
          </a:p>
          <a:p>
            <a:pPr>
              <a:lnSpc>
                <a:spcPts val="2400"/>
              </a:lnSpc>
            </a:pPr>
            <a:r>
              <a:rPr lang="en-US" sz="2200" spc="22">
                <a:solidFill>
                  <a:srgbClr val="452721"/>
                </a:solidFill>
                <a:latin typeface="Montserrat Medium" panose="00000600000000000000"/>
              </a:rPr>
              <a:t>permite transmiterea unor mesaje chiar in timp ce partenerii discuta. Aproape 90% dintr-un mesaj se </a:t>
            </a:r>
            <a:endParaRPr lang="en-US" sz="2200" spc="22">
              <a:solidFill>
                <a:srgbClr val="452721"/>
              </a:solidFill>
              <a:latin typeface="Montserrat Medium" panose="00000600000000000000"/>
            </a:endParaRPr>
          </a:p>
          <a:p>
            <a:pPr>
              <a:lnSpc>
                <a:spcPts val="2400"/>
              </a:lnSpc>
            </a:pPr>
            <a:r>
              <a:rPr lang="en-US" sz="2200" spc="22">
                <a:solidFill>
                  <a:srgbClr val="452721"/>
                </a:solidFill>
                <a:latin typeface="Montserrat Medium" panose="00000600000000000000"/>
              </a:rPr>
              <a:t>transmite pe cale nonverbala (gesturile, mimica, pozitia capului).</a:t>
            </a:r>
            <a:endParaRPr lang="en-US" sz="2200" spc="22">
              <a:solidFill>
                <a:srgbClr val="452721"/>
              </a:solidFill>
              <a:latin typeface="Montserrat Medium" panose="00000600000000000000"/>
            </a:endParaRPr>
          </a:p>
          <a:p>
            <a:pPr>
              <a:lnSpc>
                <a:spcPts val="2400"/>
              </a:lnSpc>
            </a:pPr>
          </a:p>
        </p:txBody>
      </p:sp>
      <p:sp>
        <p:nvSpPr>
          <p:cNvPr id="6" name="Freeform 6"/>
          <p:cNvSpPr/>
          <p:nvPr/>
        </p:nvSpPr>
        <p:spPr>
          <a:xfrm flipV="1">
            <a:off x="13159849" y="-3808372"/>
            <a:ext cx="8198902" cy="6678378"/>
          </a:xfrm>
          <a:custGeom>
            <a:avLst/>
            <a:gdLst/>
            <a:ahLst/>
            <a:cxnLst/>
            <a:rect l="l" t="t" r="r" b="b"/>
            <a:pathLst>
              <a:path w="8198902" h="6678378">
                <a:moveTo>
                  <a:pt x="0" y="6678379"/>
                </a:moveTo>
                <a:lnTo>
                  <a:pt x="8198902" y="6678379"/>
                </a:lnTo>
                <a:lnTo>
                  <a:pt x="8198902" y="0"/>
                </a:lnTo>
                <a:lnTo>
                  <a:pt x="0" y="0"/>
                </a:lnTo>
                <a:lnTo>
                  <a:pt x="0" y="6678379"/>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9262341">
            <a:off x="16708894" y="846920"/>
            <a:ext cx="3158213" cy="3181350"/>
          </a:xfrm>
          <a:custGeom>
            <a:avLst/>
            <a:gdLst/>
            <a:ahLst/>
            <a:cxnLst/>
            <a:rect l="l" t="t" r="r" b="b"/>
            <a:pathLst>
              <a:path w="3158213" h="3181350">
                <a:moveTo>
                  <a:pt x="0" y="0"/>
                </a:moveTo>
                <a:lnTo>
                  <a:pt x="3158212" y="0"/>
                </a:lnTo>
                <a:lnTo>
                  <a:pt x="3158212" y="3181350"/>
                </a:lnTo>
                <a:lnTo>
                  <a:pt x="0" y="31813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14659780" y="1256393"/>
            <a:ext cx="1556773" cy="1181202"/>
          </a:xfrm>
          <a:custGeom>
            <a:avLst/>
            <a:gdLst/>
            <a:ahLst/>
            <a:cxnLst/>
            <a:rect l="l" t="t" r="r" b="b"/>
            <a:pathLst>
              <a:path w="1556773" h="1181202">
                <a:moveTo>
                  <a:pt x="0" y="0"/>
                </a:moveTo>
                <a:lnTo>
                  <a:pt x="1556773" y="0"/>
                </a:lnTo>
                <a:lnTo>
                  <a:pt x="1556773" y="1181202"/>
                </a:lnTo>
                <a:lnTo>
                  <a:pt x="0" y="11812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16477161" y="1179374"/>
            <a:ext cx="1284376" cy="1881869"/>
          </a:xfrm>
          <a:custGeom>
            <a:avLst/>
            <a:gdLst/>
            <a:ahLst/>
            <a:cxnLst/>
            <a:rect l="l" t="t" r="r" b="b"/>
            <a:pathLst>
              <a:path w="1284376" h="1881869">
                <a:moveTo>
                  <a:pt x="0" y="0"/>
                </a:moveTo>
                <a:lnTo>
                  <a:pt x="1284376" y="0"/>
                </a:lnTo>
                <a:lnTo>
                  <a:pt x="1284376" y="1881869"/>
                </a:lnTo>
                <a:lnTo>
                  <a:pt x="0" y="18818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Freeform 10"/>
          <p:cNvSpPr/>
          <p:nvPr/>
        </p:nvSpPr>
        <p:spPr>
          <a:xfrm>
            <a:off x="15939993" y="3312132"/>
            <a:ext cx="1634141" cy="1366736"/>
          </a:xfrm>
          <a:custGeom>
            <a:avLst/>
            <a:gdLst/>
            <a:ahLst/>
            <a:cxnLst/>
            <a:rect l="l" t="t" r="r" b="b"/>
            <a:pathLst>
              <a:path w="1634141" h="1366736">
                <a:moveTo>
                  <a:pt x="0" y="0"/>
                </a:moveTo>
                <a:lnTo>
                  <a:pt x="1634140" y="0"/>
                </a:lnTo>
                <a:lnTo>
                  <a:pt x="1634140" y="1366736"/>
                </a:lnTo>
                <a:lnTo>
                  <a:pt x="0" y="136673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1" name="Freeform 11"/>
          <p:cNvSpPr/>
          <p:nvPr/>
        </p:nvSpPr>
        <p:spPr>
          <a:xfrm>
            <a:off x="15438166" y="7551005"/>
            <a:ext cx="2944809" cy="2735995"/>
          </a:xfrm>
          <a:custGeom>
            <a:avLst/>
            <a:gdLst/>
            <a:ahLst/>
            <a:cxnLst/>
            <a:rect l="l" t="t" r="r" b="b"/>
            <a:pathLst>
              <a:path w="2944809" h="2735995">
                <a:moveTo>
                  <a:pt x="0" y="0"/>
                </a:moveTo>
                <a:lnTo>
                  <a:pt x="2944809" y="0"/>
                </a:lnTo>
                <a:lnTo>
                  <a:pt x="2944809" y="2735995"/>
                </a:lnTo>
                <a:lnTo>
                  <a:pt x="0" y="273599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2" name="Freeform 12"/>
          <p:cNvSpPr/>
          <p:nvPr/>
        </p:nvSpPr>
        <p:spPr>
          <a:xfrm>
            <a:off x="14901093" y="5120994"/>
            <a:ext cx="3152137" cy="2430011"/>
          </a:xfrm>
          <a:custGeom>
            <a:avLst/>
            <a:gdLst/>
            <a:ahLst/>
            <a:cxnLst/>
            <a:rect l="l" t="t" r="r" b="b"/>
            <a:pathLst>
              <a:path w="3152137" h="2430011">
                <a:moveTo>
                  <a:pt x="0" y="0"/>
                </a:moveTo>
                <a:lnTo>
                  <a:pt x="3152137" y="0"/>
                </a:lnTo>
                <a:lnTo>
                  <a:pt x="3152137" y="2430011"/>
                </a:lnTo>
                <a:lnTo>
                  <a:pt x="0" y="24300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7C9"/>
        </a:solidFill>
        <a:effectLst/>
      </p:bgPr>
    </p:bg>
    <p:spTree>
      <p:nvGrpSpPr>
        <p:cNvPr id="1" name=""/>
        <p:cNvGrpSpPr/>
        <p:nvPr/>
      </p:nvGrpSpPr>
      <p:grpSpPr>
        <a:xfrm>
          <a:off x="0" y="0"/>
          <a:ext cx="0" cy="0"/>
          <a:chOff x="0" y="0"/>
          <a:chExt cx="0" cy="0"/>
        </a:xfrm>
      </p:grpSpPr>
      <p:sp>
        <p:nvSpPr>
          <p:cNvPr id="2" name="Freeform 2"/>
          <p:cNvSpPr/>
          <p:nvPr/>
        </p:nvSpPr>
        <p:spPr>
          <a:xfrm rot="860580">
            <a:off x="13799663" y="4018642"/>
            <a:ext cx="3347978" cy="5915564"/>
          </a:xfrm>
          <a:custGeom>
            <a:avLst/>
            <a:gdLst/>
            <a:ahLst/>
            <a:cxnLst/>
            <a:rect l="l" t="t" r="r" b="b"/>
            <a:pathLst>
              <a:path w="3347978" h="5915564">
                <a:moveTo>
                  <a:pt x="0" y="0"/>
                </a:moveTo>
                <a:lnTo>
                  <a:pt x="3347978" y="0"/>
                </a:lnTo>
                <a:lnTo>
                  <a:pt x="3347978" y="5915565"/>
                </a:lnTo>
                <a:lnTo>
                  <a:pt x="0" y="5915565"/>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TextBox 3"/>
          <p:cNvSpPr txBox="1"/>
          <p:nvPr/>
        </p:nvSpPr>
        <p:spPr>
          <a:xfrm>
            <a:off x="415161" y="779796"/>
            <a:ext cx="13025868" cy="1080090"/>
          </a:xfrm>
          <a:prstGeom prst="rect">
            <a:avLst/>
          </a:prstGeom>
        </p:spPr>
        <p:txBody>
          <a:bodyPr lIns="0" tIns="0" rIns="0" bIns="0" rtlCol="0" anchor="t">
            <a:spAutoFit/>
          </a:bodyPr>
          <a:lstStyle/>
          <a:p>
            <a:pPr>
              <a:lnSpc>
                <a:spcPts val="8175"/>
              </a:lnSpc>
            </a:pPr>
            <a:r>
              <a:rPr lang="en-US" sz="8175" spc="81">
                <a:solidFill>
                  <a:srgbClr val="FFAF4D"/>
                </a:solidFill>
                <a:latin typeface="Montserrat Bold" panose="00000800000000000000"/>
              </a:rPr>
              <a:t>ȘTIAȚI CĂ...?</a:t>
            </a:r>
            <a:endParaRPr lang="en-US" sz="8175" spc="81">
              <a:solidFill>
                <a:srgbClr val="FFAF4D"/>
              </a:solidFill>
              <a:latin typeface="Montserrat Bold" panose="00000800000000000000"/>
            </a:endParaRPr>
          </a:p>
        </p:txBody>
      </p:sp>
      <p:sp>
        <p:nvSpPr>
          <p:cNvPr id="4" name="Freeform 4"/>
          <p:cNvSpPr/>
          <p:nvPr/>
        </p:nvSpPr>
        <p:spPr>
          <a:xfrm flipV="1">
            <a:off x="12632296" y="-3480500"/>
            <a:ext cx="8198902" cy="6678378"/>
          </a:xfrm>
          <a:custGeom>
            <a:avLst/>
            <a:gdLst/>
            <a:ahLst/>
            <a:cxnLst/>
            <a:rect l="l" t="t" r="r" b="b"/>
            <a:pathLst>
              <a:path w="8198902" h="6678378">
                <a:moveTo>
                  <a:pt x="0" y="6678378"/>
                </a:moveTo>
                <a:lnTo>
                  <a:pt x="8198902" y="6678378"/>
                </a:lnTo>
                <a:lnTo>
                  <a:pt x="8198902" y="0"/>
                </a:lnTo>
                <a:lnTo>
                  <a:pt x="0" y="0"/>
                </a:lnTo>
                <a:lnTo>
                  <a:pt x="0" y="6678378"/>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9262341">
            <a:off x="16861294" y="999320"/>
            <a:ext cx="3158213" cy="3181350"/>
          </a:xfrm>
          <a:custGeom>
            <a:avLst/>
            <a:gdLst/>
            <a:ahLst/>
            <a:cxnLst/>
            <a:rect l="l" t="t" r="r" b="b"/>
            <a:pathLst>
              <a:path w="3158213" h="3181350">
                <a:moveTo>
                  <a:pt x="0" y="0"/>
                </a:moveTo>
                <a:lnTo>
                  <a:pt x="3158212" y="0"/>
                </a:lnTo>
                <a:lnTo>
                  <a:pt x="3158212" y="3181350"/>
                </a:lnTo>
                <a:lnTo>
                  <a:pt x="0" y="31813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flipH="1">
            <a:off x="-2327955" y="8609023"/>
            <a:ext cx="8081965" cy="6583128"/>
          </a:xfrm>
          <a:custGeom>
            <a:avLst/>
            <a:gdLst/>
            <a:ahLst/>
            <a:cxnLst/>
            <a:rect l="l" t="t" r="r" b="b"/>
            <a:pathLst>
              <a:path w="8081965" h="6583128">
                <a:moveTo>
                  <a:pt x="8081965" y="0"/>
                </a:moveTo>
                <a:lnTo>
                  <a:pt x="0" y="0"/>
                </a:lnTo>
                <a:lnTo>
                  <a:pt x="0" y="6583128"/>
                </a:lnTo>
                <a:lnTo>
                  <a:pt x="8081965" y="6583128"/>
                </a:lnTo>
                <a:lnTo>
                  <a:pt x="8081965"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rot="2872934" flipH="1">
            <a:off x="2529635" y="8666029"/>
            <a:ext cx="3158213" cy="3181350"/>
          </a:xfrm>
          <a:custGeom>
            <a:avLst/>
            <a:gdLst/>
            <a:ahLst/>
            <a:cxnLst/>
            <a:rect l="l" t="t" r="r" b="b"/>
            <a:pathLst>
              <a:path w="3158213" h="3181350">
                <a:moveTo>
                  <a:pt x="3158213" y="0"/>
                </a:moveTo>
                <a:lnTo>
                  <a:pt x="0" y="0"/>
                </a:lnTo>
                <a:lnTo>
                  <a:pt x="0" y="3181350"/>
                </a:lnTo>
                <a:lnTo>
                  <a:pt x="3158213" y="3181350"/>
                </a:lnTo>
                <a:lnTo>
                  <a:pt x="3158213"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0443766" y="891504"/>
            <a:ext cx="3497302" cy="4612749"/>
          </a:xfrm>
          <a:custGeom>
            <a:avLst/>
            <a:gdLst/>
            <a:ahLst/>
            <a:cxnLst/>
            <a:rect l="l" t="t" r="r" b="b"/>
            <a:pathLst>
              <a:path w="3497302" h="4612749">
                <a:moveTo>
                  <a:pt x="0" y="0"/>
                </a:moveTo>
                <a:lnTo>
                  <a:pt x="3497302" y="0"/>
                </a:lnTo>
                <a:lnTo>
                  <a:pt x="3497302" y="4612749"/>
                </a:lnTo>
                <a:lnTo>
                  <a:pt x="0" y="46127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TextBox 9"/>
          <p:cNvSpPr txBox="1"/>
          <p:nvPr/>
        </p:nvSpPr>
        <p:spPr>
          <a:xfrm>
            <a:off x="489969" y="2469086"/>
            <a:ext cx="10528082" cy="5549491"/>
          </a:xfrm>
          <a:prstGeom prst="rect">
            <a:avLst/>
          </a:prstGeom>
        </p:spPr>
        <p:txBody>
          <a:bodyPr lIns="0" tIns="0" rIns="0" bIns="0" rtlCol="0" anchor="t">
            <a:spAutoFit/>
          </a:bodyPr>
          <a:lstStyle/>
          <a:p>
            <a:pPr>
              <a:lnSpc>
                <a:spcPts val="4360"/>
              </a:lnSpc>
            </a:pPr>
            <a:r>
              <a:rPr lang="en-US" sz="4360" spc="43">
                <a:solidFill>
                  <a:srgbClr val="452721"/>
                </a:solidFill>
                <a:latin typeface="Montserrat Medium" panose="00000600000000000000"/>
                <a:ea typeface="Montserrat Medium" panose="00000600000000000000"/>
              </a:rPr>
              <a:t>■Oamenii comunică tot timpul de 100.000 de ani încoace.</a:t>
            </a:r>
            <a:endParaRPr lang="en-US" sz="4360" spc="43">
              <a:solidFill>
                <a:srgbClr val="452721"/>
              </a:solidFill>
              <a:latin typeface="Montserrat Medium" panose="00000600000000000000"/>
              <a:ea typeface="Montserrat Medium" panose="00000600000000000000"/>
            </a:endParaRPr>
          </a:p>
          <a:p>
            <a:pPr>
              <a:lnSpc>
                <a:spcPts val="4360"/>
              </a:lnSpc>
            </a:pPr>
          </a:p>
          <a:p>
            <a:pPr>
              <a:lnSpc>
                <a:spcPts val="4360"/>
              </a:lnSpc>
            </a:pPr>
            <a:r>
              <a:rPr lang="en-US" sz="4360" spc="43">
                <a:solidFill>
                  <a:srgbClr val="452721"/>
                </a:solidFill>
                <a:latin typeface="Montserrat Medium" panose="00000600000000000000"/>
                <a:ea typeface="Montserrat Medium" panose="00000600000000000000"/>
              </a:rPr>
              <a:t>■Fiecare om vorbeşte, în medie, o oră pe zi, adică 2,5 ani din viaţa lui.</a:t>
            </a:r>
            <a:endParaRPr lang="en-US" sz="4360" spc="43">
              <a:solidFill>
                <a:srgbClr val="452721"/>
              </a:solidFill>
              <a:latin typeface="Montserrat Medium" panose="00000600000000000000"/>
              <a:ea typeface="Montserrat Medium" panose="00000600000000000000"/>
            </a:endParaRPr>
          </a:p>
          <a:p>
            <a:pPr>
              <a:lnSpc>
                <a:spcPts val="4360"/>
              </a:lnSpc>
            </a:pPr>
          </a:p>
          <a:p>
            <a:pPr>
              <a:lnSpc>
                <a:spcPts val="4360"/>
              </a:lnSpc>
            </a:pPr>
            <a:r>
              <a:rPr lang="en-US" sz="4360" spc="43">
                <a:solidFill>
                  <a:srgbClr val="452721"/>
                </a:solidFill>
                <a:latin typeface="Montserrat Medium" panose="00000600000000000000"/>
                <a:ea typeface="Montserrat Medium" panose="00000600000000000000"/>
              </a:rPr>
              <a:t>■Dacă s-ar înregistra toate cuvintele rostite de un om în cursul vieţii lui, s-ar obţine 1 000 de volume a cîte 400 de pagini fiecare.</a:t>
            </a:r>
            <a:endParaRPr lang="en-US" sz="4360" spc="43">
              <a:solidFill>
                <a:srgbClr val="452721"/>
              </a:solidFill>
              <a:latin typeface="Montserrat Medium" panose="00000600000000000000"/>
              <a:ea typeface="Montserrat Medium" panose="00000600000000000000"/>
            </a:endParaRPr>
          </a:p>
        </p:txBody>
      </p:sp>
      <p:sp>
        <p:nvSpPr>
          <p:cNvPr id="10" name="Freeform 10"/>
          <p:cNvSpPr/>
          <p:nvPr/>
        </p:nvSpPr>
        <p:spPr>
          <a:xfrm rot="-358534">
            <a:off x="12292112" y="6246539"/>
            <a:ext cx="2005808" cy="3544075"/>
          </a:xfrm>
          <a:custGeom>
            <a:avLst/>
            <a:gdLst/>
            <a:ahLst/>
            <a:cxnLst/>
            <a:rect l="l" t="t" r="r" b="b"/>
            <a:pathLst>
              <a:path w="2005808" h="3544075">
                <a:moveTo>
                  <a:pt x="0" y="0"/>
                </a:moveTo>
                <a:lnTo>
                  <a:pt x="2005808" y="0"/>
                </a:lnTo>
                <a:lnTo>
                  <a:pt x="2005808" y="3544075"/>
                </a:lnTo>
                <a:lnTo>
                  <a:pt x="0" y="354407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1" name="Freeform 11"/>
          <p:cNvSpPr/>
          <p:nvPr/>
        </p:nvSpPr>
        <p:spPr>
          <a:xfrm rot="1488457">
            <a:off x="15984058" y="7042190"/>
            <a:ext cx="1572736" cy="2778877"/>
          </a:xfrm>
          <a:custGeom>
            <a:avLst/>
            <a:gdLst/>
            <a:ahLst/>
            <a:cxnLst/>
            <a:rect l="l" t="t" r="r" b="b"/>
            <a:pathLst>
              <a:path w="1572736" h="2778877">
                <a:moveTo>
                  <a:pt x="0" y="0"/>
                </a:moveTo>
                <a:lnTo>
                  <a:pt x="1572735" y="0"/>
                </a:lnTo>
                <a:lnTo>
                  <a:pt x="1572735" y="2778877"/>
                </a:lnTo>
                <a:lnTo>
                  <a:pt x="0" y="277887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7C9"/>
        </a:solidFill>
        <a:effectLst/>
      </p:bgPr>
    </p:bg>
    <p:spTree>
      <p:nvGrpSpPr>
        <p:cNvPr id="1" name=""/>
        <p:cNvGrpSpPr/>
        <p:nvPr/>
      </p:nvGrpSpPr>
      <p:grpSpPr>
        <a:xfrm>
          <a:off x="0" y="0"/>
          <a:ext cx="0" cy="0"/>
          <a:chOff x="0" y="0"/>
          <a:chExt cx="0" cy="0"/>
        </a:xfrm>
      </p:grpSpPr>
      <p:sp>
        <p:nvSpPr>
          <p:cNvPr id="2" name="Freeform 2"/>
          <p:cNvSpPr/>
          <p:nvPr/>
        </p:nvSpPr>
        <p:spPr>
          <a:xfrm flipH="1">
            <a:off x="-2325531" y="7863129"/>
            <a:ext cx="8081965" cy="6583128"/>
          </a:xfrm>
          <a:custGeom>
            <a:avLst/>
            <a:gdLst/>
            <a:ahLst/>
            <a:cxnLst/>
            <a:rect l="l" t="t" r="r" b="b"/>
            <a:pathLst>
              <a:path w="8081965" h="6583128">
                <a:moveTo>
                  <a:pt x="8081966" y="0"/>
                </a:moveTo>
                <a:lnTo>
                  <a:pt x="0" y="0"/>
                </a:lnTo>
                <a:lnTo>
                  <a:pt x="0" y="6583128"/>
                </a:lnTo>
                <a:lnTo>
                  <a:pt x="8081966" y="6583128"/>
                </a:lnTo>
                <a:lnTo>
                  <a:pt x="8081966"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flipV="1">
            <a:off x="13159849" y="-3808372"/>
            <a:ext cx="8198902" cy="6678378"/>
          </a:xfrm>
          <a:custGeom>
            <a:avLst/>
            <a:gdLst/>
            <a:ahLst/>
            <a:cxnLst/>
            <a:rect l="l" t="t" r="r" b="b"/>
            <a:pathLst>
              <a:path w="8198902" h="6678378">
                <a:moveTo>
                  <a:pt x="0" y="6678379"/>
                </a:moveTo>
                <a:lnTo>
                  <a:pt x="8198902" y="6678379"/>
                </a:lnTo>
                <a:lnTo>
                  <a:pt x="8198902" y="0"/>
                </a:lnTo>
                <a:lnTo>
                  <a:pt x="0" y="0"/>
                </a:lnTo>
                <a:lnTo>
                  <a:pt x="0" y="6678379"/>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9262341">
            <a:off x="16708894" y="846920"/>
            <a:ext cx="3158213" cy="3181350"/>
          </a:xfrm>
          <a:custGeom>
            <a:avLst/>
            <a:gdLst/>
            <a:ahLst/>
            <a:cxnLst/>
            <a:rect l="l" t="t" r="r" b="b"/>
            <a:pathLst>
              <a:path w="3158213" h="3181350">
                <a:moveTo>
                  <a:pt x="0" y="0"/>
                </a:moveTo>
                <a:lnTo>
                  <a:pt x="3158212" y="0"/>
                </a:lnTo>
                <a:lnTo>
                  <a:pt x="3158212" y="3181350"/>
                </a:lnTo>
                <a:lnTo>
                  <a:pt x="0" y="31813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TextBox 5"/>
          <p:cNvSpPr txBox="1"/>
          <p:nvPr/>
        </p:nvSpPr>
        <p:spPr>
          <a:xfrm>
            <a:off x="745755" y="460034"/>
            <a:ext cx="11248505" cy="1946812"/>
          </a:xfrm>
          <a:prstGeom prst="rect">
            <a:avLst/>
          </a:prstGeom>
        </p:spPr>
        <p:txBody>
          <a:bodyPr lIns="0" tIns="0" rIns="0" bIns="0" rtlCol="0" anchor="t">
            <a:spAutoFit/>
          </a:bodyPr>
          <a:lstStyle/>
          <a:p>
            <a:pPr>
              <a:lnSpc>
                <a:spcPts val="7710"/>
              </a:lnSpc>
            </a:pPr>
            <a:r>
              <a:rPr lang="en-US" sz="6425" spc="64">
                <a:solidFill>
                  <a:srgbClr val="D25543"/>
                </a:solidFill>
                <a:latin typeface="Montserrat Bold" panose="00000800000000000000"/>
              </a:rPr>
              <a:t>BARIERELE COMUNICĂRII:</a:t>
            </a:r>
            <a:endParaRPr lang="en-US" sz="6425" spc="64">
              <a:solidFill>
                <a:srgbClr val="D25543"/>
              </a:solidFill>
              <a:latin typeface="Montserrat Bold" panose="00000800000000000000"/>
            </a:endParaRPr>
          </a:p>
        </p:txBody>
      </p:sp>
      <p:sp>
        <p:nvSpPr>
          <p:cNvPr id="6" name="TextBox 6"/>
          <p:cNvSpPr txBox="1"/>
          <p:nvPr/>
        </p:nvSpPr>
        <p:spPr>
          <a:xfrm>
            <a:off x="745755" y="2410567"/>
            <a:ext cx="8255319" cy="5503965"/>
          </a:xfrm>
          <a:prstGeom prst="rect">
            <a:avLst/>
          </a:prstGeom>
        </p:spPr>
        <p:txBody>
          <a:bodyPr lIns="0" tIns="0" rIns="0" bIns="0" rtlCol="0" anchor="t">
            <a:spAutoFit/>
          </a:bodyPr>
          <a:lstStyle/>
          <a:p>
            <a:pPr>
              <a:lnSpc>
                <a:spcPts val="4015"/>
              </a:lnSpc>
            </a:pPr>
            <a:r>
              <a:rPr lang="en-US" sz="3090">
                <a:solidFill>
                  <a:srgbClr val="452721"/>
                </a:solidFill>
                <a:latin typeface="Montserrat Medium" panose="00000600000000000000"/>
              </a:rPr>
              <a:t>Bariera este un obstacol in calea realizarii unei comunicari eficiente. Acestea pot produce efecte nedorite sau genera chiar blocaje in comunicare. </a:t>
            </a:r>
            <a:endParaRPr lang="en-US" sz="3090">
              <a:solidFill>
                <a:srgbClr val="452721"/>
              </a:solidFill>
              <a:latin typeface="Montserrat Medium" panose="00000600000000000000"/>
            </a:endParaRPr>
          </a:p>
          <a:p>
            <a:pPr>
              <a:lnSpc>
                <a:spcPts val="4015"/>
              </a:lnSpc>
            </a:pPr>
            <a:r>
              <a:rPr lang="en-US" sz="3090">
                <a:solidFill>
                  <a:srgbClr val="452721"/>
                </a:solidFill>
                <a:latin typeface="Montserrat Medium" panose="00000600000000000000"/>
              </a:rPr>
              <a:t>Barierele pot fi:</a:t>
            </a:r>
            <a:endParaRPr lang="en-US" sz="3090">
              <a:solidFill>
                <a:srgbClr val="452721"/>
              </a:solidFill>
              <a:latin typeface="Montserrat Medium" panose="00000600000000000000"/>
            </a:endParaRPr>
          </a:p>
          <a:p>
            <a:pPr>
              <a:lnSpc>
                <a:spcPts val="4015"/>
              </a:lnSpc>
            </a:pPr>
            <a:r>
              <a:rPr lang="en-US" sz="3090">
                <a:solidFill>
                  <a:srgbClr val="452721"/>
                </a:solidFill>
                <a:latin typeface="Montserrat Medium" panose="00000600000000000000"/>
              </a:rPr>
              <a:t>1.De limbaj</a:t>
            </a:r>
            <a:endParaRPr lang="en-US" sz="3090">
              <a:solidFill>
                <a:srgbClr val="452721"/>
              </a:solidFill>
              <a:latin typeface="Montserrat Medium" panose="00000600000000000000"/>
            </a:endParaRPr>
          </a:p>
          <a:p>
            <a:pPr>
              <a:lnSpc>
                <a:spcPts val="4015"/>
              </a:lnSpc>
            </a:pPr>
            <a:r>
              <a:rPr lang="en-US" sz="3090">
                <a:solidFill>
                  <a:srgbClr val="452721"/>
                </a:solidFill>
                <a:latin typeface="Montserrat Medium" panose="00000600000000000000"/>
              </a:rPr>
              <a:t>2.De mediu</a:t>
            </a:r>
            <a:endParaRPr lang="en-US" sz="3090">
              <a:solidFill>
                <a:srgbClr val="452721"/>
              </a:solidFill>
              <a:latin typeface="Montserrat Medium" panose="00000600000000000000"/>
            </a:endParaRPr>
          </a:p>
          <a:p>
            <a:pPr>
              <a:lnSpc>
                <a:spcPts val="4015"/>
              </a:lnSpc>
            </a:pPr>
            <a:r>
              <a:rPr lang="en-US" sz="3090">
                <a:solidFill>
                  <a:srgbClr val="452721"/>
                </a:solidFill>
                <a:latin typeface="Montserrat Medium" panose="00000600000000000000"/>
              </a:rPr>
              <a:t>3.Întreruperile</a:t>
            </a:r>
            <a:endParaRPr lang="en-US" sz="3090">
              <a:solidFill>
                <a:srgbClr val="452721"/>
              </a:solidFill>
              <a:latin typeface="Montserrat Medium" panose="00000600000000000000"/>
            </a:endParaRPr>
          </a:p>
          <a:p>
            <a:pPr>
              <a:lnSpc>
                <a:spcPts val="4015"/>
              </a:lnSpc>
            </a:pPr>
            <a:r>
              <a:rPr lang="en-US" sz="3090">
                <a:solidFill>
                  <a:srgbClr val="452721"/>
                </a:solidFill>
                <a:latin typeface="Montserrat Medium" panose="00000600000000000000"/>
              </a:rPr>
              <a:t>4.Oboseala</a:t>
            </a:r>
            <a:endParaRPr lang="en-US" sz="3090">
              <a:solidFill>
                <a:srgbClr val="452721"/>
              </a:solidFill>
              <a:latin typeface="Montserrat Medium" panose="00000600000000000000"/>
            </a:endParaRPr>
          </a:p>
          <a:p>
            <a:pPr>
              <a:lnSpc>
                <a:spcPts val="4015"/>
              </a:lnSpc>
            </a:pPr>
            <a:r>
              <a:rPr lang="en-US" sz="3090">
                <a:solidFill>
                  <a:srgbClr val="452721"/>
                </a:solidFill>
                <a:latin typeface="Montserrat Medium" panose="00000600000000000000"/>
              </a:rPr>
              <a:t>5.Stresul</a:t>
            </a:r>
            <a:endParaRPr lang="en-US" sz="3090">
              <a:solidFill>
                <a:srgbClr val="452721"/>
              </a:solidFill>
              <a:latin typeface="Montserrat Medium" panose="00000600000000000000"/>
            </a:endParaRPr>
          </a:p>
          <a:p>
            <a:pPr>
              <a:lnSpc>
                <a:spcPts val="4015"/>
              </a:lnSpc>
            </a:pPr>
            <a:r>
              <a:rPr lang="en-US" sz="3090">
                <a:solidFill>
                  <a:srgbClr val="452721"/>
                </a:solidFill>
                <a:latin typeface="Montserrat Medium" panose="00000600000000000000"/>
              </a:rPr>
              <a:t>6.Prejudecățiile și personalitatea</a:t>
            </a:r>
            <a:endParaRPr lang="en-US" sz="3090">
              <a:solidFill>
                <a:srgbClr val="452721"/>
              </a:solidFill>
              <a:latin typeface="Montserrat Medium" panose="00000600000000000000"/>
            </a:endParaRPr>
          </a:p>
        </p:txBody>
      </p:sp>
      <p:sp>
        <p:nvSpPr>
          <p:cNvPr id="7" name="Freeform 7"/>
          <p:cNvSpPr/>
          <p:nvPr/>
        </p:nvSpPr>
        <p:spPr>
          <a:xfrm rot="2872934" flipH="1">
            <a:off x="2377235" y="8513629"/>
            <a:ext cx="3158213" cy="3181350"/>
          </a:xfrm>
          <a:custGeom>
            <a:avLst/>
            <a:gdLst/>
            <a:ahLst/>
            <a:cxnLst/>
            <a:rect l="l" t="t" r="r" b="b"/>
            <a:pathLst>
              <a:path w="3158213" h="3181350">
                <a:moveTo>
                  <a:pt x="3158213" y="0"/>
                </a:moveTo>
                <a:lnTo>
                  <a:pt x="0" y="0"/>
                </a:lnTo>
                <a:lnTo>
                  <a:pt x="0" y="3181350"/>
                </a:lnTo>
                <a:lnTo>
                  <a:pt x="3158213" y="3181350"/>
                </a:lnTo>
                <a:lnTo>
                  <a:pt x="3158213"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8491558" y="4402666"/>
            <a:ext cx="9274351" cy="1567394"/>
          </a:xfrm>
          <a:prstGeom prst="rect">
            <a:avLst/>
          </a:prstGeom>
        </p:spPr>
        <p:txBody>
          <a:bodyPr lIns="0" tIns="0" rIns="0" bIns="0" rtlCol="0" anchor="t">
            <a:spAutoFit/>
          </a:bodyPr>
          <a:lstStyle/>
          <a:p>
            <a:pPr>
              <a:lnSpc>
                <a:spcPts val="6245"/>
              </a:lnSpc>
            </a:pPr>
            <a:r>
              <a:rPr lang="en-US" sz="5205" spc="52">
                <a:solidFill>
                  <a:srgbClr val="FFAF4D"/>
                </a:solidFill>
                <a:latin typeface="Montserrat Bold" panose="00000800000000000000"/>
              </a:rPr>
              <a:t>DEPĂȘIREA BARIERELOR DE LIMBAJ:</a:t>
            </a:r>
            <a:endParaRPr lang="en-US" sz="5205" spc="52">
              <a:solidFill>
                <a:srgbClr val="FFAF4D"/>
              </a:solidFill>
              <a:latin typeface="Montserrat Bold" panose="00000800000000000000"/>
            </a:endParaRPr>
          </a:p>
        </p:txBody>
      </p:sp>
      <p:sp>
        <p:nvSpPr>
          <p:cNvPr id="9" name="TextBox 9"/>
          <p:cNvSpPr txBox="1"/>
          <p:nvPr/>
        </p:nvSpPr>
        <p:spPr>
          <a:xfrm>
            <a:off x="9001074" y="6394663"/>
            <a:ext cx="8255319" cy="3001639"/>
          </a:xfrm>
          <a:prstGeom prst="rect">
            <a:avLst/>
          </a:prstGeom>
        </p:spPr>
        <p:txBody>
          <a:bodyPr lIns="0" tIns="0" rIns="0" bIns="0" rtlCol="0" anchor="t">
            <a:spAutoFit/>
          </a:bodyPr>
          <a:lstStyle/>
          <a:p>
            <a:pPr>
              <a:lnSpc>
                <a:spcPts val="4015"/>
              </a:lnSpc>
            </a:pPr>
            <a:r>
              <a:rPr lang="en-US" sz="3090">
                <a:solidFill>
                  <a:srgbClr val="452721"/>
                </a:solidFill>
                <a:latin typeface="Montserrat Medium" panose="00000600000000000000"/>
              </a:rPr>
              <a:t>1.Vorbeşte rar şi clar.</a:t>
            </a:r>
            <a:endParaRPr lang="en-US" sz="3090">
              <a:solidFill>
                <a:srgbClr val="452721"/>
              </a:solidFill>
              <a:latin typeface="Montserrat Medium" panose="00000600000000000000"/>
            </a:endParaRPr>
          </a:p>
          <a:p>
            <a:pPr>
              <a:lnSpc>
                <a:spcPts val="4015"/>
              </a:lnSpc>
            </a:pPr>
            <a:r>
              <a:rPr lang="en-US" sz="3090">
                <a:solidFill>
                  <a:srgbClr val="452721"/>
                </a:solidFill>
                <a:latin typeface="Montserrat" panose="00000500000000000000"/>
              </a:rPr>
              <a:t>2.</a:t>
            </a:r>
            <a:r>
              <a:rPr lang="en-US" sz="3090">
                <a:solidFill>
                  <a:srgbClr val="452721"/>
                </a:solidFill>
                <a:latin typeface="Montserrat Medium" panose="00000600000000000000"/>
              </a:rPr>
              <a:t>Foloseşte cuvinte simple.</a:t>
            </a:r>
            <a:endParaRPr lang="en-US" sz="3090">
              <a:solidFill>
                <a:srgbClr val="452721"/>
              </a:solidFill>
              <a:latin typeface="Montserrat Medium" panose="00000600000000000000"/>
            </a:endParaRPr>
          </a:p>
          <a:p>
            <a:pPr>
              <a:lnSpc>
                <a:spcPts val="4015"/>
              </a:lnSpc>
            </a:pPr>
            <a:r>
              <a:rPr lang="en-US" sz="3090">
                <a:solidFill>
                  <a:srgbClr val="452721"/>
                </a:solidFill>
                <a:latin typeface="Montserrat" panose="00000500000000000000"/>
              </a:rPr>
              <a:t>3.</a:t>
            </a:r>
            <a:r>
              <a:rPr lang="en-US" sz="3090">
                <a:solidFill>
                  <a:srgbClr val="452721"/>
                </a:solidFill>
                <a:latin typeface="Montserrat Medium" panose="00000600000000000000"/>
              </a:rPr>
              <a:t> Prezintă lucrurile într-o ordine logică.</a:t>
            </a:r>
            <a:endParaRPr lang="en-US" sz="3090">
              <a:solidFill>
                <a:srgbClr val="452721"/>
              </a:solidFill>
              <a:latin typeface="Montserrat Medium" panose="00000600000000000000"/>
            </a:endParaRPr>
          </a:p>
          <a:p>
            <a:pPr>
              <a:lnSpc>
                <a:spcPts val="4015"/>
              </a:lnSpc>
            </a:pPr>
            <a:r>
              <a:rPr lang="en-US" sz="3090">
                <a:solidFill>
                  <a:srgbClr val="452721"/>
                </a:solidFill>
                <a:latin typeface="Montserrat" panose="00000500000000000000"/>
              </a:rPr>
              <a:t>4.</a:t>
            </a:r>
            <a:r>
              <a:rPr lang="en-US" sz="3090">
                <a:solidFill>
                  <a:srgbClr val="452721"/>
                </a:solidFill>
                <a:latin typeface="Montserrat Medium" panose="00000600000000000000"/>
              </a:rPr>
              <a:t>Asigură-te că ai fost înțeles.</a:t>
            </a:r>
            <a:endParaRPr lang="en-US" sz="3090">
              <a:solidFill>
                <a:srgbClr val="452721"/>
              </a:solidFill>
              <a:latin typeface="Montserrat Medium" panose="00000600000000000000"/>
            </a:endParaRPr>
          </a:p>
          <a:p>
            <a:pPr>
              <a:lnSpc>
                <a:spcPts val="4015"/>
              </a:lnSpc>
            </a:pPr>
            <a:r>
              <a:rPr lang="en-US" sz="3090">
                <a:solidFill>
                  <a:srgbClr val="452721"/>
                </a:solidFill>
                <a:latin typeface="Montserrat" panose="00000500000000000000"/>
              </a:rPr>
              <a:t>5.</a:t>
            </a:r>
            <a:r>
              <a:rPr lang="en-US" sz="3090">
                <a:solidFill>
                  <a:srgbClr val="452721"/>
                </a:solidFill>
                <a:latin typeface="Montserrat Medium" panose="00000600000000000000"/>
              </a:rPr>
              <a:t>Rezistă tentației de a ridica vocea pentru a te face înțeles.</a:t>
            </a:r>
            <a:endParaRPr lang="en-US" sz="3090">
              <a:solidFill>
                <a:srgbClr val="452721"/>
              </a:solidFill>
              <a:latin typeface="Montserrat Medium" panose="00000600000000000000"/>
            </a:endParaRPr>
          </a:p>
        </p:txBody>
      </p:sp>
      <p:sp>
        <p:nvSpPr>
          <p:cNvPr id="10" name="Freeform 10"/>
          <p:cNvSpPr/>
          <p:nvPr/>
        </p:nvSpPr>
        <p:spPr>
          <a:xfrm>
            <a:off x="9689518" y="139705"/>
            <a:ext cx="6289201" cy="4048673"/>
          </a:xfrm>
          <a:custGeom>
            <a:avLst/>
            <a:gdLst/>
            <a:ahLst/>
            <a:cxnLst/>
            <a:rect l="l" t="t" r="r" b="b"/>
            <a:pathLst>
              <a:path w="6289201" h="4048673">
                <a:moveTo>
                  <a:pt x="0" y="0"/>
                </a:moveTo>
                <a:lnTo>
                  <a:pt x="6289201" y="0"/>
                </a:lnTo>
                <a:lnTo>
                  <a:pt x="6289201" y="4048673"/>
                </a:lnTo>
                <a:lnTo>
                  <a:pt x="0" y="4048673"/>
                </a:lnTo>
                <a:lnTo>
                  <a:pt x="0" y="0"/>
                </a:lnTo>
                <a:close/>
              </a:path>
            </a:pathLst>
          </a:custGeom>
          <a:blipFill>
            <a:blip r:embed="rId7"/>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7C9"/>
        </a:solidFill>
        <a:effectLst/>
      </p:bgPr>
    </p:bg>
    <p:spTree>
      <p:nvGrpSpPr>
        <p:cNvPr id="1" name=""/>
        <p:cNvGrpSpPr/>
        <p:nvPr/>
      </p:nvGrpSpPr>
      <p:grpSpPr>
        <a:xfrm>
          <a:off x="0" y="0"/>
          <a:ext cx="0" cy="0"/>
          <a:chOff x="0" y="0"/>
          <a:chExt cx="0" cy="0"/>
        </a:xfrm>
      </p:grpSpPr>
      <p:sp>
        <p:nvSpPr>
          <p:cNvPr id="2" name="TextBox 2"/>
          <p:cNvSpPr txBox="1"/>
          <p:nvPr/>
        </p:nvSpPr>
        <p:spPr>
          <a:xfrm>
            <a:off x="622464" y="86020"/>
            <a:ext cx="12537385" cy="1290209"/>
          </a:xfrm>
          <a:prstGeom prst="rect">
            <a:avLst/>
          </a:prstGeom>
        </p:spPr>
        <p:txBody>
          <a:bodyPr lIns="0" tIns="0" rIns="0" bIns="0" rtlCol="0" anchor="t">
            <a:spAutoFit/>
          </a:bodyPr>
          <a:lstStyle/>
          <a:p>
            <a:pPr algn="ctr">
              <a:lnSpc>
                <a:spcPts val="5075"/>
              </a:lnSpc>
            </a:pPr>
            <a:r>
              <a:rPr lang="en-US" sz="4575" spc="91">
                <a:solidFill>
                  <a:srgbClr val="80ABC8"/>
                </a:solidFill>
                <a:latin typeface="Montserrat Bold" panose="00000800000000000000"/>
              </a:rPr>
              <a:t>EVOLUTIA TEHNOLOGIILOR COMUNICARII:</a:t>
            </a:r>
            <a:endParaRPr lang="en-US" sz="4575" spc="91">
              <a:solidFill>
                <a:srgbClr val="80ABC8"/>
              </a:solidFill>
              <a:latin typeface="Montserrat Bold" panose="00000800000000000000"/>
            </a:endParaRPr>
          </a:p>
        </p:txBody>
      </p:sp>
      <p:sp>
        <p:nvSpPr>
          <p:cNvPr id="3" name="Freeform 3"/>
          <p:cNvSpPr/>
          <p:nvPr/>
        </p:nvSpPr>
        <p:spPr>
          <a:xfrm flipV="1">
            <a:off x="13159849" y="-3808372"/>
            <a:ext cx="8198902" cy="6678378"/>
          </a:xfrm>
          <a:custGeom>
            <a:avLst/>
            <a:gdLst/>
            <a:ahLst/>
            <a:cxnLst/>
            <a:rect l="l" t="t" r="r" b="b"/>
            <a:pathLst>
              <a:path w="8198902" h="6678378">
                <a:moveTo>
                  <a:pt x="0" y="6678379"/>
                </a:moveTo>
                <a:lnTo>
                  <a:pt x="8198902" y="6678379"/>
                </a:lnTo>
                <a:lnTo>
                  <a:pt x="8198902" y="0"/>
                </a:lnTo>
                <a:lnTo>
                  <a:pt x="0" y="0"/>
                </a:lnTo>
                <a:lnTo>
                  <a:pt x="0" y="6678379"/>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flipH="1">
            <a:off x="-2084257" y="8279874"/>
            <a:ext cx="8081965" cy="6583128"/>
          </a:xfrm>
          <a:custGeom>
            <a:avLst/>
            <a:gdLst/>
            <a:ahLst/>
            <a:cxnLst/>
            <a:rect l="l" t="t" r="r" b="b"/>
            <a:pathLst>
              <a:path w="8081965" h="6583128">
                <a:moveTo>
                  <a:pt x="8081965" y="0"/>
                </a:moveTo>
                <a:lnTo>
                  <a:pt x="0" y="0"/>
                </a:lnTo>
                <a:lnTo>
                  <a:pt x="0" y="6583129"/>
                </a:lnTo>
                <a:lnTo>
                  <a:pt x="8081965" y="6583129"/>
                </a:lnTo>
                <a:lnTo>
                  <a:pt x="8081965"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5" name="Freeform 5"/>
          <p:cNvSpPr/>
          <p:nvPr/>
        </p:nvSpPr>
        <p:spPr>
          <a:xfrm rot="-9262341">
            <a:off x="17290593" y="1070650"/>
            <a:ext cx="3158213" cy="3181350"/>
          </a:xfrm>
          <a:custGeom>
            <a:avLst/>
            <a:gdLst/>
            <a:ahLst/>
            <a:cxnLst/>
            <a:rect l="l" t="t" r="r" b="b"/>
            <a:pathLst>
              <a:path w="3158213" h="3181350">
                <a:moveTo>
                  <a:pt x="0" y="0"/>
                </a:moveTo>
                <a:lnTo>
                  <a:pt x="3158212" y="0"/>
                </a:lnTo>
                <a:lnTo>
                  <a:pt x="3158212" y="3181350"/>
                </a:lnTo>
                <a:lnTo>
                  <a:pt x="0" y="31813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2872934" flipH="1">
            <a:off x="2377235" y="8513629"/>
            <a:ext cx="3158213" cy="3181350"/>
          </a:xfrm>
          <a:custGeom>
            <a:avLst/>
            <a:gdLst/>
            <a:ahLst/>
            <a:cxnLst/>
            <a:rect l="l" t="t" r="r" b="b"/>
            <a:pathLst>
              <a:path w="3158213" h="3181350">
                <a:moveTo>
                  <a:pt x="3158213" y="0"/>
                </a:moveTo>
                <a:lnTo>
                  <a:pt x="0" y="0"/>
                </a:lnTo>
                <a:lnTo>
                  <a:pt x="0" y="3181350"/>
                </a:lnTo>
                <a:lnTo>
                  <a:pt x="3158213" y="3181350"/>
                </a:lnTo>
                <a:lnTo>
                  <a:pt x="3158213"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13900328" y="1920320"/>
            <a:ext cx="4167693" cy="3391460"/>
          </a:xfrm>
          <a:custGeom>
            <a:avLst/>
            <a:gdLst/>
            <a:ahLst/>
            <a:cxnLst/>
            <a:rect l="l" t="t" r="r" b="b"/>
            <a:pathLst>
              <a:path w="4167693" h="3391460">
                <a:moveTo>
                  <a:pt x="0" y="0"/>
                </a:moveTo>
                <a:lnTo>
                  <a:pt x="4167693" y="0"/>
                </a:lnTo>
                <a:lnTo>
                  <a:pt x="4167693" y="3391460"/>
                </a:lnTo>
                <a:lnTo>
                  <a:pt x="0" y="33914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a:off x="13159849" y="5854705"/>
            <a:ext cx="5064783" cy="3835292"/>
          </a:xfrm>
          <a:custGeom>
            <a:avLst/>
            <a:gdLst/>
            <a:ahLst/>
            <a:cxnLst/>
            <a:rect l="l" t="t" r="r" b="b"/>
            <a:pathLst>
              <a:path w="5064783" h="3835292">
                <a:moveTo>
                  <a:pt x="0" y="0"/>
                </a:moveTo>
                <a:lnTo>
                  <a:pt x="5064783" y="0"/>
                </a:lnTo>
                <a:lnTo>
                  <a:pt x="5064783" y="3835292"/>
                </a:lnTo>
                <a:lnTo>
                  <a:pt x="0" y="3835292"/>
                </a:lnTo>
                <a:lnTo>
                  <a:pt x="0" y="0"/>
                </a:lnTo>
                <a:close/>
              </a:path>
            </a:pathLst>
          </a:custGeom>
          <a:blipFill>
            <a:blip r:embed="rId9"/>
            <a:stretch>
              <a:fillRect l="-315" r="-315"/>
            </a:stretch>
          </a:blipFill>
        </p:spPr>
      </p:sp>
      <p:sp>
        <p:nvSpPr>
          <p:cNvPr id="9" name="Freeform 9"/>
          <p:cNvSpPr/>
          <p:nvPr/>
        </p:nvSpPr>
        <p:spPr>
          <a:xfrm>
            <a:off x="8009808" y="8081176"/>
            <a:ext cx="4417947" cy="2705993"/>
          </a:xfrm>
          <a:custGeom>
            <a:avLst/>
            <a:gdLst/>
            <a:ahLst/>
            <a:cxnLst/>
            <a:rect l="l" t="t" r="r" b="b"/>
            <a:pathLst>
              <a:path w="4417947" h="2705993">
                <a:moveTo>
                  <a:pt x="0" y="0"/>
                </a:moveTo>
                <a:lnTo>
                  <a:pt x="4417948" y="0"/>
                </a:lnTo>
                <a:lnTo>
                  <a:pt x="4417948" y="2705993"/>
                </a:lnTo>
                <a:lnTo>
                  <a:pt x="0" y="27059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TextBox 10"/>
          <p:cNvSpPr txBox="1"/>
          <p:nvPr/>
        </p:nvSpPr>
        <p:spPr>
          <a:xfrm>
            <a:off x="937383" y="3730886"/>
            <a:ext cx="12363654" cy="5184514"/>
          </a:xfrm>
          <a:prstGeom prst="rect">
            <a:avLst/>
          </a:prstGeom>
        </p:spPr>
        <p:txBody>
          <a:bodyPr lIns="0" tIns="0" rIns="0" bIns="0" rtlCol="0" anchor="t">
            <a:spAutoFit/>
          </a:bodyPr>
          <a:lstStyle/>
          <a:p>
            <a:pPr marL="598170" lvl="1" indent="-299085">
              <a:lnSpc>
                <a:spcPts val="3600"/>
              </a:lnSpc>
              <a:buFont typeface="Arial" panose="020B0604020202020204"/>
              <a:buChar char="•"/>
            </a:pPr>
            <a:r>
              <a:rPr lang="en-US" sz="2770">
                <a:solidFill>
                  <a:srgbClr val="452721"/>
                </a:solidFill>
                <a:latin typeface="Montserrat Medium" panose="00000600000000000000"/>
              </a:rPr>
              <a:t>Comunicarea reprezintă un schimb de mesaje intre persoane. Omul mereu simte nevoia să comunice ca să-și exprime trăirile , sentimentele, emotiile.</a:t>
            </a:r>
            <a:endParaRPr lang="en-US" sz="2770">
              <a:solidFill>
                <a:srgbClr val="452721"/>
              </a:solidFill>
              <a:latin typeface="Montserrat Medium" panose="00000600000000000000"/>
            </a:endParaRPr>
          </a:p>
          <a:p>
            <a:pPr marL="598170" lvl="1" indent="-299085">
              <a:lnSpc>
                <a:spcPts val="2410"/>
              </a:lnSpc>
              <a:buFont typeface="Arial" panose="020B0604020202020204"/>
              <a:buChar char="•"/>
            </a:pPr>
            <a:r>
              <a:rPr lang="en-US" sz="2770" spc="-24">
                <a:solidFill>
                  <a:srgbClr val="452721"/>
                </a:solidFill>
                <a:latin typeface="Montserrat Medium" panose="00000600000000000000"/>
              </a:rPr>
              <a:t>Comunicarea ne oferă toate aceste posibilități. Fără comunicare in societate ar fi un haos.</a:t>
            </a:r>
            <a:endParaRPr lang="en-US" sz="2770" spc="-24">
              <a:solidFill>
                <a:srgbClr val="452721"/>
              </a:solidFill>
              <a:latin typeface="Montserrat Medium" panose="00000600000000000000"/>
            </a:endParaRPr>
          </a:p>
          <a:p>
            <a:pPr marL="598170" lvl="1" indent="-299085">
              <a:lnSpc>
                <a:spcPts val="3600"/>
              </a:lnSpc>
              <a:buFont typeface="Arial" panose="020B0604020202020204"/>
              <a:buChar char="•"/>
            </a:pPr>
            <a:r>
              <a:rPr lang="en-US" sz="2770">
                <a:solidFill>
                  <a:srgbClr val="452721"/>
                </a:solidFill>
                <a:latin typeface="Montserrat Medium" panose="00000600000000000000"/>
              </a:rPr>
              <a:t>Comunicarea ne face fericiti oferindu-ne posibilitatea să cunostem noi oameni, noi personalitați, dar și îi face fericiti și pe cei dragi comunicînd cu ei. Se spune ca cea mai grea pedeapsa pentru o persoana dragă este tăcerea noatră.</a:t>
            </a:r>
            <a:endParaRPr lang="en-US" sz="2770">
              <a:solidFill>
                <a:srgbClr val="452721"/>
              </a:solidFill>
              <a:latin typeface="Montserrat Medium" panose="00000600000000000000"/>
            </a:endParaRPr>
          </a:p>
          <a:p>
            <a:pPr marL="598170" lvl="1" indent="-299085">
              <a:lnSpc>
                <a:spcPts val="3600"/>
              </a:lnSpc>
              <a:buFont typeface="Arial" panose="020B0604020202020204"/>
              <a:buChar char="•"/>
            </a:pPr>
            <a:r>
              <a:rPr lang="en-US" sz="2770">
                <a:solidFill>
                  <a:srgbClr val="452721"/>
                </a:solidFill>
                <a:latin typeface="Montserrat Medium" panose="00000600000000000000"/>
              </a:rPr>
              <a:t>Liviu Rebreanu a spus"Vorba este icoana sufletului :cum e omul aşa-i și felul său de a vorbi." </a:t>
            </a:r>
            <a:endParaRPr lang="en-US" sz="2770">
              <a:solidFill>
                <a:srgbClr val="452721"/>
              </a:solidFill>
              <a:latin typeface="Montserrat Medium" panose="00000600000000000000"/>
            </a:endParaRPr>
          </a:p>
          <a:p>
            <a:pPr>
              <a:lnSpc>
                <a:spcPts val="3600"/>
              </a:lnSpc>
            </a:pPr>
          </a:p>
        </p:txBody>
      </p:sp>
      <p:sp>
        <p:nvSpPr>
          <p:cNvPr id="11" name="TextBox 11"/>
          <p:cNvSpPr txBox="1"/>
          <p:nvPr/>
        </p:nvSpPr>
        <p:spPr>
          <a:xfrm>
            <a:off x="488272" y="1480381"/>
            <a:ext cx="14033372" cy="1389626"/>
          </a:xfrm>
          <a:prstGeom prst="rect">
            <a:avLst/>
          </a:prstGeom>
        </p:spPr>
        <p:txBody>
          <a:bodyPr lIns="0" tIns="0" rIns="0" bIns="0" rtlCol="0" anchor="t">
            <a:spAutoFit/>
          </a:bodyPr>
          <a:lstStyle/>
          <a:p>
            <a:pPr>
              <a:lnSpc>
                <a:spcPts val="3765"/>
              </a:lnSpc>
            </a:pPr>
            <a:r>
              <a:rPr lang="en-US" sz="2895">
                <a:solidFill>
                  <a:srgbClr val="452721"/>
                </a:solidFill>
                <a:latin typeface="Montserrat Medium" panose="00000600000000000000"/>
              </a:rPr>
              <a:t>În ordine cronologica: tiparul si cartea (in anul 1445), presa scrisa (1630), fotografia (1827), telegraful (1837), telefonul (1876), cinematograful (1895), radioul (1896), televiziunea (1926), Internetul.</a:t>
            </a:r>
            <a:endParaRPr lang="en-US" sz="2895">
              <a:solidFill>
                <a:srgbClr val="452721"/>
              </a:solidFill>
              <a:latin typeface="Montserrat Medium" panose="00000600000000000000"/>
            </a:endParaRPr>
          </a:p>
        </p:txBody>
      </p:sp>
      <p:sp>
        <p:nvSpPr>
          <p:cNvPr id="12" name="TextBox 12"/>
          <p:cNvSpPr txBox="1"/>
          <p:nvPr/>
        </p:nvSpPr>
        <p:spPr>
          <a:xfrm>
            <a:off x="1956726" y="2917632"/>
            <a:ext cx="10717866" cy="698418"/>
          </a:xfrm>
          <a:prstGeom prst="rect">
            <a:avLst/>
          </a:prstGeom>
        </p:spPr>
        <p:txBody>
          <a:bodyPr lIns="0" tIns="0" rIns="0" bIns="0" rtlCol="0" anchor="t">
            <a:spAutoFit/>
          </a:bodyPr>
          <a:lstStyle/>
          <a:p>
            <a:pPr algn="ctr">
              <a:lnSpc>
                <a:spcPts val="5450"/>
              </a:lnSpc>
            </a:pPr>
            <a:r>
              <a:rPr lang="en-US" sz="4910" spc="98">
                <a:solidFill>
                  <a:srgbClr val="FFAF4D"/>
                </a:solidFill>
                <a:latin typeface="Montserrat Bold" panose="00000800000000000000"/>
              </a:rPr>
              <a:t>CONCLUZIA:</a:t>
            </a:r>
            <a:endParaRPr lang="en-US" sz="4910" spc="98">
              <a:solidFill>
                <a:srgbClr val="FFAF4D"/>
              </a:solidFill>
              <a:latin typeface="Montserrat Bold" panose="0000080000000000000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7C9"/>
        </a:solidFill>
        <a:effectLst/>
      </p:bgPr>
    </p:bg>
    <p:spTree>
      <p:nvGrpSpPr>
        <p:cNvPr id="1" name=""/>
        <p:cNvGrpSpPr/>
        <p:nvPr/>
      </p:nvGrpSpPr>
      <p:grpSpPr>
        <a:xfrm>
          <a:off x="0" y="0"/>
          <a:ext cx="0" cy="0"/>
          <a:chOff x="0" y="0"/>
          <a:chExt cx="0" cy="0"/>
        </a:xfrm>
      </p:grpSpPr>
      <p:grpSp>
        <p:nvGrpSpPr>
          <p:cNvPr id="2" name="Group 2"/>
          <p:cNvGrpSpPr/>
          <p:nvPr/>
        </p:nvGrpSpPr>
        <p:grpSpPr>
          <a:xfrm rot="0">
            <a:off x="3554132" y="3022407"/>
            <a:ext cx="12100963" cy="3371242"/>
            <a:chOff x="0" y="0"/>
            <a:chExt cx="3187085" cy="887899"/>
          </a:xfrm>
        </p:grpSpPr>
        <p:sp>
          <p:nvSpPr>
            <p:cNvPr id="3" name="Freeform 3"/>
            <p:cNvSpPr/>
            <p:nvPr/>
          </p:nvSpPr>
          <p:spPr>
            <a:xfrm>
              <a:off x="0" y="0"/>
              <a:ext cx="3187085" cy="887899"/>
            </a:xfrm>
            <a:custGeom>
              <a:avLst/>
              <a:gdLst/>
              <a:ahLst/>
              <a:cxnLst/>
              <a:rect l="l" t="t" r="r" b="b"/>
              <a:pathLst>
                <a:path w="3187085" h="887899">
                  <a:moveTo>
                    <a:pt x="0" y="0"/>
                  </a:moveTo>
                  <a:lnTo>
                    <a:pt x="3187085" y="0"/>
                  </a:lnTo>
                  <a:lnTo>
                    <a:pt x="3187085" y="887899"/>
                  </a:lnTo>
                  <a:lnTo>
                    <a:pt x="0" y="887899"/>
                  </a:lnTo>
                  <a:close/>
                </a:path>
              </a:pathLst>
            </a:custGeom>
            <a:solidFill>
              <a:srgbClr val="80ABC8"/>
            </a:solidFill>
          </p:spPr>
        </p:sp>
        <p:sp>
          <p:nvSpPr>
            <p:cNvPr id="4" name="TextBox 4"/>
            <p:cNvSpPr txBox="1"/>
            <p:nvPr/>
          </p:nvSpPr>
          <p:spPr>
            <a:xfrm>
              <a:off x="0" y="-28575"/>
              <a:ext cx="3187085" cy="916474"/>
            </a:xfrm>
            <a:prstGeom prst="rect">
              <a:avLst/>
            </a:prstGeom>
          </p:spPr>
          <p:txBody>
            <a:bodyPr lIns="50800" tIns="50800" rIns="50800" bIns="50800" rtlCol="0" anchor="ctr"/>
            <a:lstStyle/>
            <a:p>
              <a:pPr algn="ctr">
                <a:lnSpc>
                  <a:spcPts val="2660"/>
                </a:lnSpc>
              </a:pPr>
            </a:p>
          </p:txBody>
        </p:sp>
      </p:grpSp>
      <p:sp>
        <p:nvSpPr>
          <p:cNvPr id="5" name="Freeform 5"/>
          <p:cNvSpPr/>
          <p:nvPr/>
        </p:nvSpPr>
        <p:spPr>
          <a:xfrm flipV="1">
            <a:off x="13312249" y="-3655972"/>
            <a:ext cx="8198902" cy="6678378"/>
          </a:xfrm>
          <a:custGeom>
            <a:avLst/>
            <a:gdLst/>
            <a:ahLst/>
            <a:cxnLst/>
            <a:rect l="l" t="t" r="r" b="b"/>
            <a:pathLst>
              <a:path w="8198902" h="6678378">
                <a:moveTo>
                  <a:pt x="0" y="6678379"/>
                </a:moveTo>
                <a:lnTo>
                  <a:pt x="8198902" y="6678379"/>
                </a:lnTo>
                <a:lnTo>
                  <a:pt x="8198902" y="0"/>
                </a:lnTo>
                <a:lnTo>
                  <a:pt x="0" y="0"/>
                </a:lnTo>
                <a:lnTo>
                  <a:pt x="0" y="6678379"/>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rot="-9262341">
            <a:off x="16861294" y="999320"/>
            <a:ext cx="3158213" cy="3181350"/>
          </a:xfrm>
          <a:custGeom>
            <a:avLst/>
            <a:gdLst/>
            <a:ahLst/>
            <a:cxnLst/>
            <a:rect l="l" t="t" r="r" b="b"/>
            <a:pathLst>
              <a:path w="3158213" h="3181350">
                <a:moveTo>
                  <a:pt x="0" y="0"/>
                </a:moveTo>
                <a:lnTo>
                  <a:pt x="3158212" y="0"/>
                </a:lnTo>
                <a:lnTo>
                  <a:pt x="3158212" y="3181350"/>
                </a:lnTo>
                <a:lnTo>
                  <a:pt x="0" y="31813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flipH="1">
            <a:off x="-2107329" y="8344539"/>
            <a:ext cx="8081965" cy="6583128"/>
          </a:xfrm>
          <a:custGeom>
            <a:avLst/>
            <a:gdLst/>
            <a:ahLst/>
            <a:cxnLst/>
            <a:rect l="l" t="t" r="r" b="b"/>
            <a:pathLst>
              <a:path w="8081965" h="6583128">
                <a:moveTo>
                  <a:pt x="8081965" y="0"/>
                </a:moveTo>
                <a:lnTo>
                  <a:pt x="0" y="0"/>
                </a:lnTo>
                <a:lnTo>
                  <a:pt x="0" y="6583128"/>
                </a:lnTo>
                <a:lnTo>
                  <a:pt x="8081965" y="6583128"/>
                </a:lnTo>
                <a:lnTo>
                  <a:pt x="8081965"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2872934" flipH="1">
            <a:off x="2529635" y="8666029"/>
            <a:ext cx="3158213" cy="3181350"/>
          </a:xfrm>
          <a:custGeom>
            <a:avLst/>
            <a:gdLst/>
            <a:ahLst/>
            <a:cxnLst/>
            <a:rect l="l" t="t" r="r" b="b"/>
            <a:pathLst>
              <a:path w="3158213" h="3181350">
                <a:moveTo>
                  <a:pt x="3158213" y="0"/>
                </a:moveTo>
                <a:lnTo>
                  <a:pt x="0" y="0"/>
                </a:lnTo>
                <a:lnTo>
                  <a:pt x="0" y="3181350"/>
                </a:lnTo>
                <a:lnTo>
                  <a:pt x="3158213" y="3181350"/>
                </a:lnTo>
                <a:lnTo>
                  <a:pt x="3158213"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3691996" y="3711862"/>
            <a:ext cx="11546354" cy="2057316"/>
          </a:xfrm>
          <a:prstGeom prst="rect">
            <a:avLst/>
          </a:prstGeom>
        </p:spPr>
        <p:txBody>
          <a:bodyPr lIns="0" tIns="0" rIns="0" bIns="0" rtlCol="0" anchor="t">
            <a:spAutoFit/>
          </a:bodyPr>
          <a:lstStyle/>
          <a:p>
            <a:pPr algn="ctr">
              <a:lnSpc>
                <a:spcPts val="8060"/>
              </a:lnSpc>
            </a:pPr>
            <a:r>
              <a:rPr lang="en-US" sz="7260" spc="145">
                <a:solidFill>
                  <a:srgbClr val="FFB699"/>
                </a:solidFill>
                <a:latin typeface="Montserrat Bold" panose="00000800000000000000"/>
              </a:rPr>
              <a:t>MULȚUMIM PEMTRU ATENȚIE!!!</a:t>
            </a:r>
            <a:endParaRPr lang="en-US" sz="7260" spc="145">
              <a:solidFill>
                <a:srgbClr val="FFB699"/>
              </a:solidFill>
              <a:latin typeface="Montserrat Bold" panose="0000080000000000000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7C9"/>
        </a:solidFill>
        <a:effectLst/>
      </p:bgPr>
    </p:bg>
    <p:spTree>
      <p:nvGrpSpPr>
        <p:cNvPr id="1" name=""/>
        <p:cNvGrpSpPr/>
        <p:nvPr/>
      </p:nvGrpSpPr>
      <p:grpSpPr>
        <a:xfrm>
          <a:off x="0" y="0"/>
          <a:ext cx="0" cy="0"/>
          <a:chOff x="0" y="0"/>
          <a:chExt cx="0" cy="0"/>
        </a:xfrm>
      </p:grpSpPr>
      <p:sp>
        <p:nvSpPr>
          <p:cNvPr id="2" name="Freeform 2"/>
          <p:cNvSpPr/>
          <p:nvPr/>
        </p:nvSpPr>
        <p:spPr>
          <a:xfrm>
            <a:off x="9570946" y="1841214"/>
            <a:ext cx="8018515" cy="6695460"/>
          </a:xfrm>
          <a:custGeom>
            <a:avLst/>
            <a:gdLst/>
            <a:ahLst/>
            <a:cxnLst/>
            <a:rect l="l" t="t" r="r" b="b"/>
            <a:pathLst>
              <a:path w="8018515" h="6695460">
                <a:moveTo>
                  <a:pt x="0" y="0"/>
                </a:moveTo>
                <a:lnTo>
                  <a:pt x="8018516" y="0"/>
                </a:lnTo>
                <a:lnTo>
                  <a:pt x="8018516" y="6695461"/>
                </a:lnTo>
                <a:lnTo>
                  <a:pt x="0" y="669546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TextBox 3"/>
          <p:cNvSpPr txBox="1"/>
          <p:nvPr/>
        </p:nvSpPr>
        <p:spPr>
          <a:xfrm>
            <a:off x="517227" y="-152400"/>
            <a:ext cx="4152900" cy="1286511"/>
          </a:xfrm>
          <a:prstGeom prst="rect">
            <a:avLst/>
          </a:prstGeom>
        </p:spPr>
        <p:txBody>
          <a:bodyPr lIns="0" tIns="0" rIns="0" bIns="0" rtlCol="0" anchor="t">
            <a:spAutoFit/>
          </a:bodyPr>
          <a:lstStyle/>
          <a:p>
            <a:pPr marL="0" lvl="0" indent="0" algn="ctr">
              <a:lnSpc>
                <a:spcPts val="10360"/>
              </a:lnSpc>
              <a:spcBef>
                <a:spcPct val="0"/>
              </a:spcBef>
            </a:pPr>
            <a:r>
              <a:rPr lang="en-US" sz="7400">
                <a:solidFill>
                  <a:srgbClr val="FFAF4D"/>
                </a:solidFill>
                <a:latin typeface="DejaVu Serif Bold" panose="02060803050605020204"/>
              </a:rPr>
              <a:t>Cuprins</a:t>
            </a:r>
            <a:endParaRPr lang="en-US" sz="7400">
              <a:solidFill>
                <a:srgbClr val="FFAF4D"/>
              </a:solidFill>
              <a:latin typeface="DejaVu Serif Bold" panose="02060803050605020204"/>
            </a:endParaRPr>
          </a:p>
        </p:txBody>
      </p:sp>
      <p:sp>
        <p:nvSpPr>
          <p:cNvPr id="4" name="TextBox 4"/>
          <p:cNvSpPr txBox="1"/>
          <p:nvPr/>
        </p:nvSpPr>
        <p:spPr>
          <a:xfrm>
            <a:off x="190288" y="1170331"/>
            <a:ext cx="12086799" cy="8288020"/>
          </a:xfrm>
          <a:prstGeom prst="rect">
            <a:avLst/>
          </a:prstGeom>
        </p:spPr>
        <p:txBody>
          <a:bodyPr lIns="0" tIns="0" rIns="0" bIns="0" rtlCol="0" anchor="t">
            <a:spAutoFit/>
          </a:bodyPr>
          <a:lstStyle/>
          <a:p>
            <a:pPr marL="1122680" lvl="1" indent="-561340">
              <a:lnSpc>
                <a:spcPts val="7280"/>
              </a:lnSpc>
              <a:buFont typeface="Arial" panose="020B0604020202020204"/>
              <a:buChar char="•"/>
            </a:pPr>
            <a:r>
              <a:rPr lang="en-US" sz="5200">
                <a:solidFill>
                  <a:srgbClr val="000000"/>
                </a:solidFill>
                <a:latin typeface="DejaVu Serif" panose="02060603050605020204"/>
              </a:rPr>
              <a:t>Definiția comunicării</a:t>
            </a:r>
            <a:endParaRPr lang="en-US" sz="5200">
              <a:solidFill>
                <a:srgbClr val="000000"/>
              </a:solidFill>
              <a:latin typeface="DejaVu Serif" panose="02060603050605020204"/>
            </a:endParaRPr>
          </a:p>
          <a:p>
            <a:pPr marL="1122680" lvl="1" indent="-561340">
              <a:lnSpc>
                <a:spcPts val="7280"/>
              </a:lnSpc>
              <a:buFont typeface="Arial" panose="020B0604020202020204"/>
              <a:buChar char="•"/>
            </a:pPr>
            <a:r>
              <a:rPr lang="en-US" sz="5200">
                <a:solidFill>
                  <a:srgbClr val="000000"/>
                </a:solidFill>
                <a:latin typeface="DejaVu Serif" panose="02060603050605020204"/>
              </a:rPr>
              <a:t>Ce este comunicarea ?</a:t>
            </a:r>
            <a:endParaRPr lang="en-US" sz="5200">
              <a:solidFill>
                <a:srgbClr val="000000"/>
              </a:solidFill>
              <a:latin typeface="DejaVu Serif" panose="02060603050605020204"/>
            </a:endParaRPr>
          </a:p>
          <a:p>
            <a:pPr marL="1122680" lvl="1" indent="-561340">
              <a:lnSpc>
                <a:spcPts val="7280"/>
              </a:lnSpc>
              <a:buFont typeface="Arial" panose="020B0604020202020204"/>
              <a:buChar char="•"/>
            </a:pPr>
            <a:r>
              <a:rPr lang="en-US" sz="5200">
                <a:solidFill>
                  <a:srgbClr val="000000"/>
                </a:solidFill>
                <a:latin typeface="DejaVu Serif" panose="02060603050605020204"/>
              </a:rPr>
              <a:t>Bazele comunicării</a:t>
            </a:r>
            <a:endParaRPr lang="en-US" sz="5200">
              <a:solidFill>
                <a:srgbClr val="000000"/>
              </a:solidFill>
              <a:latin typeface="DejaVu Serif" panose="02060603050605020204"/>
            </a:endParaRPr>
          </a:p>
          <a:p>
            <a:pPr marL="1122680" lvl="1" indent="-561340">
              <a:lnSpc>
                <a:spcPts val="7280"/>
              </a:lnSpc>
              <a:buFont typeface="Arial" panose="020B0604020202020204"/>
              <a:buChar char="•"/>
            </a:pPr>
            <a:r>
              <a:rPr lang="en-US" sz="5200">
                <a:solidFill>
                  <a:srgbClr val="000000"/>
                </a:solidFill>
                <a:latin typeface="DejaVu Serif" panose="02060603050605020204"/>
              </a:rPr>
              <a:t>Canale de comunicare</a:t>
            </a:r>
            <a:endParaRPr lang="en-US" sz="5200">
              <a:solidFill>
                <a:srgbClr val="000000"/>
              </a:solidFill>
              <a:latin typeface="DejaVu Serif" panose="02060603050605020204"/>
            </a:endParaRPr>
          </a:p>
          <a:p>
            <a:pPr marL="1122680" lvl="1" indent="-561340">
              <a:lnSpc>
                <a:spcPts val="7280"/>
              </a:lnSpc>
              <a:buFont typeface="Arial" panose="020B0604020202020204"/>
              <a:buChar char="•"/>
            </a:pPr>
            <a:r>
              <a:rPr lang="en-US" sz="5200">
                <a:solidFill>
                  <a:srgbClr val="000000"/>
                </a:solidFill>
                <a:latin typeface="DejaVu Serif" panose="02060603050605020204"/>
              </a:rPr>
              <a:t>Cateroriile de limbaj</a:t>
            </a:r>
            <a:endParaRPr lang="en-US" sz="5200">
              <a:solidFill>
                <a:srgbClr val="000000"/>
              </a:solidFill>
              <a:latin typeface="DejaVu Serif" panose="02060603050605020204"/>
            </a:endParaRPr>
          </a:p>
          <a:p>
            <a:pPr marL="1122680" lvl="1" indent="-561340">
              <a:lnSpc>
                <a:spcPts val="7280"/>
              </a:lnSpc>
              <a:buFont typeface="Arial" panose="020B0604020202020204"/>
              <a:buChar char="•"/>
            </a:pPr>
            <a:r>
              <a:rPr lang="en-US" sz="5200">
                <a:solidFill>
                  <a:srgbClr val="000000"/>
                </a:solidFill>
                <a:latin typeface="DejaVu Serif" panose="02060603050605020204"/>
              </a:rPr>
              <a:t>Nivelurile comunicării</a:t>
            </a:r>
            <a:endParaRPr lang="en-US" sz="5200">
              <a:solidFill>
                <a:srgbClr val="000000"/>
              </a:solidFill>
              <a:latin typeface="DejaVu Serif" panose="02060603050605020204"/>
            </a:endParaRPr>
          </a:p>
          <a:p>
            <a:pPr marL="1122680" lvl="1" indent="-561340">
              <a:lnSpc>
                <a:spcPts val="7280"/>
              </a:lnSpc>
              <a:buFont typeface="Arial" panose="020B0604020202020204"/>
              <a:buChar char="•"/>
            </a:pPr>
            <a:r>
              <a:rPr lang="en-US" sz="5200">
                <a:solidFill>
                  <a:srgbClr val="000000"/>
                </a:solidFill>
                <a:latin typeface="DejaVu Serif" panose="02060603050605020204"/>
              </a:rPr>
              <a:t>Barierele comunicării</a:t>
            </a:r>
            <a:endParaRPr lang="en-US" sz="5200">
              <a:solidFill>
                <a:srgbClr val="000000"/>
              </a:solidFill>
              <a:latin typeface="DejaVu Serif" panose="02060603050605020204"/>
            </a:endParaRPr>
          </a:p>
          <a:p>
            <a:pPr marL="1122680" lvl="1" indent="-561340">
              <a:lnSpc>
                <a:spcPts val="7280"/>
              </a:lnSpc>
              <a:buFont typeface="Arial" panose="020B0604020202020204"/>
              <a:buChar char="•"/>
            </a:pPr>
            <a:r>
              <a:rPr lang="en-US" sz="5200">
                <a:solidFill>
                  <a:srgbClr val="000000"/>
                </a:solidFill>
                <a:latin typeface="DejaVu Serif" panose="02060603050605020204"/>
              </a:rPr>
              <a:t>Concluzia</a:t>
            </a:r>
            <a:endParaRPr lang="en-US" sz="5200">
              <a:solidFill>
                <a:srgbClr val="000000"/>
              </a:solidFill>
              <a:latin typeface="DejaVu Serif" panose="02060603050605020204"/>
            </a:endParaRPr>
          </a:p>
          <a:p>
            <a:pPr>
              <a:lnSpc>
                <a:spcPts val="7280"/>
              </a:lnSpc>
            </a:pPr>
          </a:p>
        </p:txBody>
      </p:sp>
      <p:sp>
        <p:nvSpPr>
          <p:cNvPr id="5" name="Freeform 5"/>
          <p:cNvSpPr/>
          <p:nvPr/>
        </p:nvSpPr>
        <p:spPr>
          <a:xfrm flipH="1">
            <a:off x="-3675223" y="7432647"/>
            <a:ext cx="8081965" cy="6583128"/>
          </a:xfrm>
          <a:custGeom>
            <a:avLst/>
            <a:gdLst/>
            <a:ahLst/>
            <a:cxnLst/>
            <a:rect l="l" t="t" r="r" b="b"/>
            <a:pathLst>
              <a:path w="8081965" h="6583128">
                <a:moveTo>
                  <a:pt x="8081966" y="0"/>
                </a:moveTo>
                <a:lnTo>
                  <a:pt x="0" y="0"/>
                </a:lnTo>
                <a:lnTo>
                  <a:pt x="0" y="6583129"/>
                </a:lnTo>
                <a:lnTo>
                  <a:pt x="8081966" y="6583129"/>
                </a:lnTo>
                <a:lnTo>
                  <a:pt x="8081966"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2872934" flipH="1">
            <a:off x="14294472" y="-1852943"/>
            <a:ext cx="3158213" cy="3181350"/>
          </a:xfrm>
          <a:custGeom>
            <a:avLst/>
            <a:gdLst/>
            <a:ahLst/>
            <a:cxnLst/>
            <a:rect l="l" t="t" r="r" b="b"/>
            <a:pathLst>
              <a:path w="3158213" h="3181350">
                <a:moveTo>
                  <a:pt x="3158213" y="0"/>
                </a:moveTo>
                <a:lnTo>
                  <a:pt x="0" y="0"/>
                </a:lnTo>
                <a:lnTo>
                  <a:pt x="0" y="3181350"/>
                </a:lnTo>
                <a:lnTo>
                  <a:pt x="3158213" y="3181350"/>
                </a:lnTo>
                <a:lnTo>
                  <a:pt x="3158213"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7C9"/>
        </a:solidFill>
        <a:effectLst/>
      </p:bgPr>
    </p:bg>
    <p:spTree>
      <p:nvGrpSpPr>
        <p:cNvPr id="1" name=""/>
        <p:cNvGrpSpPr/>
        <p:nvPr/>
      </p:nvGrpSpPr>
      <p:grpSpPr>
        <a:xfrm>
          <a:off x="0" y="0"/>
          <a:ext cx="0" cy="0"/>
          <a:chOff x="0" y="0"/>
          <a:chExt cx="0" cy="0"/>
        </a:xfrm>
      </p:grpSpPr>
      <p:sp>
        <p:nvSpPr>
          <p:cNvPr id="2" name="Freeform 2"/>
          <p:cNvSpPr/>
          <p:nvPr/>
        </p:nvSpPr>
        <p:spPr>
          <a:xfrm flipH="1">
            <a:off x="-2325531" y="7863129"/>
            <a:ext cx="8081965" cy="6583128"/>
          </a:xfrm>
          <a:custGeom>
            <a:avLst/>
            <a:gdLst/>
            <a:ahLst/>
            <a:cxnLst/>
            <a:rect l="l" t="t" r="r" b="b"/>
            <a:pathLst>
              <a:path w="8081965" h="6583128">
                <a:moveTo>
                  <a:pt x="8081966" y="0"/>
                </a:moveTo>
                <a:lnTo>
                  <a:pt x="0" y="0"/>
                </a:lnTo>
                <a:lnTo>
                  <a:pt x="0" y="6583128"/>
                </a:lnTo>
                <a:lnTo>
                  <a:pt x="8081966" y="6583128"/>
                </a:lnTo>
                <a:lnTo>
                  <a:pt x="8081966"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9361736" y="2437595"/>
            <a:ext cx="7897564" cy="7124565"/>
          </a:xfrm>
          <a:custGeom>
            <a:avLst/>
            <a:gdLst/>
            <a:ahLst/>
            <a:cxnLst/>
            <a:rect l="l" t="t" r="r" b="b"/>
            <a:pathLst>
              <a:path w="7897564" h="7124565">
                <a:moveTo>
                  <a:pt x="0" y="0"/>
                </a:moveTo>
                <a:lnTo>
                  <a:pt x="7897564" y="0"/>
                </a:lnTo>
                <a:lnTo>
                  <a:pt x="7897564" y="7124564"/>
                </a:lnTo>
                <a:lnTo>
                  <a:pt x="0" y="71245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V="1">
            <a:off x="13159849" y="-3808372"/>
            <a:ext cx="8198902" cy="6678378"/>
          </a:xfrm>
          <a:custGeom>
            <a:avLst/>
            <a:gdLst/>
            <a:ahLst/>
            <a:cxnLst/>
            <a:rect l="l" t="t" r="r" b="b"/>
            <a:pathLst>
              <a:path w="8198902" h="6678378">
                <a:moveTo>
                  <a:pt x="0" y="6678379"/>
                </a:moveTo>
                <a:lnTo>
                  <a:pt x="8198902" y="6678379"/>
                </a:lnTo>
                <a:lnTo>
                  <a:pt x="8198902" y="0"/>
                </a:lnTo>
                <a:lnTo>
                  <a:pt x="0" y="0"/>
                </a:lnTo>
                <a:lnTo>
                  <a:pt x="0" y="6678379"/>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rot="-9262341">
            <a:off x="16708894" y="846920"/>
            <a:ext cx="3158213" cy="3181350"/>
          </a:xfrm>
          <a:custGeom>
            <a:avLst/>
            <a:gdLst/>
            <a:ahLst/>
            <a:cxnLst/>
            <a:rect l="l" t="t" r="r" b="b"/>
            <a:pathLst>
              <a:path w="3158213" h="3181350">
                <a:moveTo>
                  <a:pt x="0" y="0"/>
                </a:moveTo>
                <a:lnTo>
                  <a:pt x="3158212" y="0"/>
                </a:lnTo>
                <a:lnTo>
                  <a:pt x="3158212" y="3181350"/>
                </a:lnTo>
                <a:lnTo>
                  <a:pt x="0" y="31813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rot="2872934" flipH="1">
            <a:off x="2377235" y="8513629"/>
            <a:ext cx="3158213" cy="3181350"/>
          </a:xfrm>
          <a:custGeom>
            <a:avLst/>
            <a:gdLst/>
            <a:ahLst/>
            <a:cxnLst/>
            <a:rect l="l" t="t" r="r" b="b"/>
            <a:pathLst>
              <a:path w="3158213" h="3181350">
                <a:moveTo>
                  <a:pt x="3158213" y="0"/>
                </a:moveTo>
                <a:lnTo>
                  <a:pt x="0" y="0"/>
                </a:lnTo>
                <a:lnTo>
                  <a:pt x="0" y="3181350"/>
                </a:lnTo>
                <a:lnTo>
                  <a:pt x="3158213" y="3181350"/>
                </a:lnTo>
                <a:lnTo>
                  <a:pt x="3158213"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TextBox 7"/>
          <p:cNvSpPr txBox="1"/>
          <p:nvPr/>
        </p:nvSpPr>
        <p:spPr>
          <a:xfrm>
            <a:off x="382129" y="2361395"/>
            <a:ext cx="8389985" cy="5212004"/>
          </a:xfrm>
          <a:prstGeom prst="rect">
            <a:avLst/>
          </a:prstGeom>
        </p:spPr>
        <p:txBody>
          <a:bodyPr lIns="0" tIns="0" rIns="0" bIns="0" rtlCol="0" anchor="t">
            <a:spAutoFit/>
          </a:bodyPr>
          <a:lstStyle/>
          <a:p>
            <a:pPr>
              <a:lnSpc>
                <a:spcPts val="5950"/>
              </a:lnSpc>
              <a:spcBef>
                <a:spcPct val="0"/>
              </a:spcBef>
            </a:pPr>
            <a:r>
              <a:rPr lang="en-US" sz="4250" u="sng" spc="42">
                <a:solidFill>
                  <a:srgbClr val="452721"/>
                </a:solidFill>
                <a:latin typeface="Montserrat Medium" panose="00000600000000000000"/>
              </a:rPr>
              <a:t>Comunicarea</a:t>
            </a:r>
            <a:r>
              <a:rPr lang="en-US" sz="4250" spc="42">
                <a:solidFill>
                  <a:srgbClr val="452721"/>
                </a:solidFill>
                <a:latin typeface="Montserrat Medium" panose="00000600000000000000"/>
              </a:rPr>
              <a:t>  este un termen ce provine din cuvântul latin </a:t>
            </a:r>
            <a:r>
              <a:rPr lang="en-US" sz="4250" spc="42">
                <a:solidFill>
                  <a:srgbClr val="452721"/>
                </a:solidFill>
                <a:latin typeface="Montserrat Medium Italics" panose="00000600000000000000"/>
              </a:rPr>
              <a:t>communis</a:t>
            </a:r>
            <a:r>
              <a:rPr lang="en-US" sz="4250" spc="42">
                <a:solidFill>
                  <a:srgbClr val="452721"/>
                </a:solidFill>
                <a:latin typeface="Montserrat Medium" panose="00000600000000000000"/>
              </a:rPr>
              <a:t> (comun). Deci, putem spune că ”a comunica” este echivalent cu ”a face ceva comun” sau ”a face cunoscut”.</a:t>
            </a:r>
            <a:endParaRPr lang="en-US" sz="4250" spc="42">
              <a:solidFill>
                <a:srgbClr val="452721"/>
              </a:solidFill>
              <a:latin typeface="Montserrat Medium" panose="00000600000000000000"/>
            </a:endParaRPr>
          </a:p>
        </p:txBody>
      </p:sp>
      <p:sp>
        <p:nvSpPr>
          <p:cNvPr id="8" name="Freeform 8"/>
          <p:cNvSpPr/>
          <p:nvPr/>
        </p:nvSpPr>
        <p:spPr>
          <a:xfrm>
            <a:off x="6877749" y="0"/>
            <a:ext cx="4090413" cy="2907912"/>
          </a:xfrm>
          <a:custGeom>
            <a:avLst/>
            <a:gdLst/>
            <a:ahLst/>
            <a:cxnLst/>
            <a:rect l="l" t="t" r="r" b="b"/>
            <a:pathLst>
              <a:path w="4090413" h="2907912">
                <a:moveTo>
                  <a:pt x="0" y="0"/>
                </a:moveTo>
                <a:lnTo>
                  <a:pt x="4090413" y="0"/>
                </a:lnTo>
                <a:lnTo>
                  <a:pt x="4090413" y="2907912"/>
                </a:lnTo>
                <a:lnTo>
                  <a:pt x="0" y="29079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7C9"/>
        </a:solidFill>
        <a:effectLst/>
      </p:bgPr>
    </p:bg>
    <p:spTree>
      <p:nvGrpSpPr>
        <p:cNvPr id="1" name=""/>
        <p:cNvGrpSpPr/>
        <p:nvPr/>
      </p:nvGrpSpPr>
      <p:grpSpPr>
        <a:xfrm>
          <a:off x="0" y="0"/>
          <a:ext cx="0" cy="0"/>
          <a:chOff x="0" y="0"/>
          <a:chExt cx="0" cy="0"/>
        </a:xfrm>
      </p:grpSpPr>
      <p:sp>
        <p:nvSpPr>
          <p:cNvPr id="2" name="Freeform 2"/>
          <p:cNvSpPr/>
          <p:nvPr/>
        </p:nvSpPr>
        <p:spPr>
          <a:xfrm flipV="1">
            <a:off x="13159849" y="-3808372"/>
            <a:ext cx="8198902" cy="6678378"/>
          </a:xfrm>
          <a:custGeom>
            <a:avLst/>
            <a:gdLst/>
            <a:ahLst/>
            <a:cxnLst/>
            <a:rect l="l" t="t" r="r" b="b"/>
            <a:pathLst>
              <a:path w="8198902" h="6678378">
                <a:moveTo>
                  <a:pt x="0" y="6678379"/>
                </a:moveTo>
                <a:lnTo>
                  <a:pt x="8198902" y="6678379"/>
                </a:lnTo>
                <a:lnTo>
                  <a:pt x="8198902" y="0"/>
                </a:lnTo>
                <a:lnTo>
                  <a:pt x="0" y="0"/>
                </a:lnTo>
                <a:lnTo>
                  <a:pt x="0" y="6678379"/>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flipH="1">
            <a:off x="-2325531" y="7863129"/>
            <a:ext cx="8081965" cy="6583128"/>
          </a:xfrm>
          <a:custGeom>
            <a:avLst/>
            <a:gdLst/>
            <a:ahLst/>
            <a:cxnLst/>
            <a:rect l="l" t="t" r="r" b="b"/>
            <a:pathLst>
              <a:path w="8081965" h="6583128">
                <a:moveTo>
                  <a:pt x="8081966" y="0"/>
                </a:moveTo>
                <a:lnTo>
                  <a:pt x="0" y="0"/>
                </a:lnTo>
                <a:lnTo>
                  <a:pt x="0" y="6583128"/>
                </a:lnTo>
                <a:lnTo>
                  <a:pt x="8081966" y="6583128"/>
                </a:lnTo>
                <a:lnTo>
                  <a:pt x="8081966"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9262341">
            <a:off x="16708894" y="846920"/>
            <a:ext cx="3158213" cy="3181350"/>
          </a:xfrm>
          <a:custGeom>
            <a:avLst/>
            <a:gdLst/>
            <a:ahLst/>
            <a:cxnLst/>
            <a:rect l="l" t="t" r="r" b="b"/>
            <a:pathLst>
              <a:path w="3158213" h="3181350">
                <a:moveTo>
                  <a:pt x="0" y="0"/>
                </a:moveTo>
                <a:lnTo>
                  <a:pt x="3158212" y="0"/>
                </a:lnTo>
                <a:lnTo>
                  <a:pt x="3158212" y="3181350"/>
                </a:lnTo>
                <a:lnTo>
                  <a:pt x="0" y="31813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rot="2872934" flipH="1">
            <a:off x="2377235" y="8513629"/>
            <a:ext cx="3158213" cy="3181350"/>
          </a:xfrm>
          <a:custGeom>
            <a:avLst/>
            <a:gdLst/>
            <a:ahLst/>
            <a:cxnLst/>
            <a:rect l="l" t="t" r="r" b="b"/>
            <a:pathLst>
              <a:path w="3158213" h="3181350">
                <a:moveTo>
                  <a:pt x="3158213" y="0"/>
                </a:moveTo>
                <a:lnTo>
                  <a:pt x="0" y="0"/>
                </a:lnTo>
                <a:lnTo>
                  <a:pt x="0" y="3181350"/>
                </a:lnTo>
                <a:lnTo>
                  <a:pt x="3158213" y="3181350"/>
                </a:lnTo>
                <a:lnTo>
                  <a:pt x="3158213"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8075172" y="4065948"/>
            <a:ext cx="9868949" cy="5906752"/>
          </a:xfrm>
          <a:custGeom>
            <a:avLst/>
            <a:gdLst/>
            <a:ahLst/>
            <a:cxnLst/>
            <a:rect l="l" t="t" r="r" b="b"/>
            <a:pathLst>
              <a:path w="9868949" h="5906752">
                <a:moveTo>
                  <a:pt x="0" y="0"/>
                </a:moveTo>
                <a:lnTo>
                  <a:pt x="9868949" y="0"/>
                </a:lnTo>
                <a:lnTo>
                  <a:pt x="9868949" y="5906752"/>
                </a:lnTo>
                <a:lnTo>
                  <a:pt x="0" y="5906752"/>
                </a:lnTo>
                <a:lnTo>
                  <a:pt x="0" y="0"/>
                </a:lnTo>
                <a:close/>
              </a:path>
            </a:pathLst>
          </a:custGeom>
          <a:blipFill>
            <a:blip r:embed="rId7"/>
            <a:stretch>
              <a:fillRect l="-614" r="-614" b="-4862"/>
            </a:stretch>
          </a:blipFill>
        </p:spPr>
      </p:sp>
      <p:sp>
        <p:nvSpPr>
          <p:cNvPr id="7" name="Freeform 7"/>
          <p:cNvSpPr/>
          <p:nvPr/>
        </p:nvSpPr>
        <p:spPr>
          <a:xfrm>
            <a:off x="9703085" y="1475955"/>
            <a:ext cx="4472609" cy="4114800"/>
          </a:xfrm>
          <a:custGeom>
            <a:avLst/>
            <a:gdLst/>
            <a:ahLst/>
            <a:cxnLst/>
            <a:rect l="l" t="t" r="r" b="b"/>
            <a:pathLst>
              <a:path w="4472609" h="4114800">
                <a:moveTo>
                  <a:pt x="0" y="0"/>
                </a:moveTo>
                <a:lnTo>
                  <a:pt x="4472609" y="0"/>
                </a:lnTo>
                <a:lnTo>
                  <a:pt x="447260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10442492" y="2427754"/>
            <a:ext cx="2993796" cy="2127027"/>
          </a:xfrm>
          <a:custGeom>
            <a:avLst/>
            <a:gdLst/>
            <a:ahLst/>
            <a:cxnLst/>
            <a:rect l="l" t="t" r="r" b="b"/>
            <a:pathLst>
              <a:path w="2993796" h="2127027">
                <a:moveTo>
                  <a:pt x="0" y="0"/>
                </a:moveTo>
                <a:lnTo>
                  <a:pt x="2993796" y="0"/>
                </a:lnTo>
                <a:lnTo>
                  <a:pt x="2993796" y="2127028"/>
                </a:lnTo>
                <a:lnTo>
                  <a:pt x="0" y="21270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TextBox 9"/>
          <p:cNvSpPr txBox="1"/>
          <p:nvPr/>
        </p:nvSpPr>
        <p:spPr>
          <a:xfrm>
            <a:off x="1028700" y="1746676"/>
            <a:ext cx="7688745" cy="869823"/>
          </a:xfrm>
          <a:prstGeom prst="rect">
            <a:avLst/>
          </a:prstGeom>
        </p:spPr>
        <p:txBody>
          <a:bodyPr lIns="0" tIns="0" rIns="0" bIns="0" rtlCol="0" anchor="t">
            <a:spAutoFit/>
          </a:bodyPr>
          <a:lstStyle/>
          <a:p>
            <a:pPr>
              <a:lnSpc>
                <a:spcPts val="6770"/>
              </a:lnSpc>
            </a:pPr>
            <a:r>
              <a:rPr lang="en-US" sz="6100" spc="122">
                <a:solidFill>
                  <a:srgbClr val="FFAF4D"/>
                </a:solidFill>
                <a:latin typeface="Montserrat Bold" panose="00000800000000000000"/>
              </a:rPr>
              <a:t>MOTTO:</a:t>
            </a:r>
            <a:endParaRPr lang="en-US" sz="6100" spc="122">
              <a:solidFill>
                <a:srgbClr val="FFAF4D"/>
              </a:solidFill>
              <a:latin typeface="Montserrat Bold" panose="00000800000000000000"/>
            </a:endParaRPr>
          </a:p>
        </p:txBody>
      </p:sp>
      <p:sp>
        <p:nvSpPr>
          <p:cNvPr id="10" name="TextBox 10"/>
          <p:cNvSpPr txBox="1"/>
          <p:nvPr/>
        </p:nvSpPr>
        <p:spPr>
          <a:xfrm>
            <a:off x="799516" y="2765232"/>
            <a:ext cx="7688745" cy="4073272"/>
          </a:xfrm>
          <a:prstGeom prst="rect">
            <a:avLst/>
          </a:prstGeom>
        </p:spPr>
        <p:txBody>
          <a:bodyPr lIns="0" tIns="0" rIns="0" bIns="0" rtlCol="0" anchor="t">
            <a:spAutoFit/>
          </a:bodyPr>
          <a:lstStyle/>
          <a:p>
            <a:pPr>
              <a:lnSpc>
                <a:spcPts val="5470"/>
              </a:lnSpc>
            </a:pPr>
            <a:r>
              <a:rPr lang="en-US" sz="3600" spc="35">
                <a:solidFill>
                  <a:srgbClr val="452721"/>
                </a:solidFill>
                <a:latin typeface="Montserrat Medium" panose="00000600000000000000"/>
              </a:rPr>
              <a:t>" Oamenii se urasc pentru ca se tem unii de altii; </a:t>
            </a:r>
            <a:r>
              <a:rPr lang="en-US" sz="3600" spc="35">
                <a:solidFill>
                  <a:srgbClr val="452721"/>
                </a:solidFill>
                <a:latin typeface="Montserrat Medium" panose="00000600000000000000"/>
              </a:rPr>
              <a:t>se tem pentru ca nu se cunosc; nu se cunosc pentru ca nu COMUNICA. ''</a:t>
            </a:r>
            <a:endParaRPr lang="en-US" sz="3600" spc="35">
              <a:solidFill>
                <a:srgbClr val="452721"/>
              </a:solidFill>
              <a:latin typeface="Montserrat Medium" panose="00000600000000000000"/>
            </a:endParaRPr>
          </a:p>
          <a:p>
            <a:pPr>
              <a:lnSpc>
                <a:spcPts val="5470"/>
              </a:lnSpc>
            </a:pPr>
            <a:r>
              <a:rPr lang="en-US" sz="3600" spc="35">
                <a:solidFill>
                  <a:srgbClr val="452721"/>
                </a:solidFill>
                <a:latin typeface="Montserrat Medium" panose="00000600000000000000"/>
              </a:rPr>
              <a:t>(Martin Luther King)</a:t>
            </a:r>
            <a:endParaRPr lang="en-US" sz="3600" spc="35">
              <a:solidFill>
                <a:srgbClr val="452721"/>
              </a:solidFill>
              <a:latin typeface="Montserrat Medium" panose="00000600000000000000"/>
            </a:endParaRPr>
          </a:p>
          <a:p>
            <a:pPr>
              <a:lnSpc>
                <a:spcPts val="5470"/>
              </a:lnSpc>
            </a:p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7C9"/>
        </a:solidFill>
        <a:effectLst/>
      </p:bgPr>
    </p:bg>
    <p:spTree>
      <p:nvGrpSpPr>
        <p:cNvPr id="1" name=""/>
        <p:cNvGrpSpPr/>
        <p:nvPr/>
      </p:nvGrpSpPr>
      <p:grpSpPr>
        <a:xfrm>
          <a:off x="0" y="0"/>
          <a:ext cx="0" cy="0"/>
          <a:chOff x="0" y="0"/>
          <a:chExt cx="0" cy="0"/>
        </a:xfrm>
      </p:grpSpPr>
      <p:sp>
        <p:nvSpPr>
          <p:cNvPr id="2" name="Freeform 2"/>
          <p:cNvSpPr/>
          <p:nvPr/>
        </p:nvSpPr>
        <p:spPr>
          <a:xfrm flipH="1">
            <a:off x="-2325531" y="7863129"/>
            <a:ext cx="8081965" cy="6583128"/>
          </a:xfrm>
          <a:custGeom>
            <a:avLst/>
            <a:gdLst/>
            <a:ahLst/>
            <a:cxnLst/>
            <a:rect l="l" t="t" r="r" b="b"/>
            <a:pathLst>
              <a:path w="8081965" h="6583128">
                <a:moveTo>
                  <a:pt x="8081966" y="0"/>
                </a:moveTo>
                <a:lnTo>
                  <a:pt x="0" y="0"/>
                </a:lnTo>
                <a:lnTo>
                  <a:pt x="0" y="6583128"/>
                </a:lnTo>
                <a:lnTo>
                  <a:pt x="8081966" y="6583128"/>
                </a:lnTo>
                <a:lnTo>
                  <a:pt x="8081966"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rot="2872934" flipH="1">
            <a:off x="2377235" y="8513629"/>
            <a:ext cx="3158213" cy="3181350"/>
          </a:xfrm>
          <a:custGeom>
            <a:avLst/>
            <a:gdLst/>
            <a:ahLst/>
            <a:cxnLst/>
            <a:rect l="l" t="t" r="r" b="b"/>
            <a:pathLst>
              <a:path w="3158213" h="3181350">
                <a:moveTo>
                  <a:pt x="3158213" y="0"/>
                </a:moveTo>
                <a:lnTo>
                  <a:pt x="0" y="0"/>
                </a:lnTo>
                <a:lnTo>
                  <a:pt x="0" y="3181350"/>
                </a:lnTo>
                <a:lnTo>
                  <a:pt x="3158213" y="3181350"/>
                </a:lnTo>
                <a:lnTo>
                  <a:pt x="3158213"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V="1">
            <a:off x="13159849" y="-3808372"/>
            <a:ext cx="8198902" cy="6678378"/>
          </a:xfrm>
          <a:custGeom>
            <a:avLst/>
            <a:gdLst/>
            <a:ahLst/>
            <a:cxnLst/>
            <a:rect l="l" t="t" r="r" b="b"/>
            <a:pathLst>
              <a:path w="8198902" h="6678378">
                <a:moveTo>
                  <a:pt x="0" y="6678379"/>
                </a:moveTo>
                <a:lnTo>
                  <a:pt x="8198902" y="6678379"/>
                </a:lnTo>
                <a:lnTo>
                  <a:pt x="8198902" y="0"/>
                </a:lnTo>
                <a:lnTo>
                  <a:pt x="0" y="0"/>
                </a:lnTo>
                <a:lnTo>
                  <a:pt x="0" y="6678379"/>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5" name="Freeform 5"/>
          <p:cNvSpPr/>
          <p:nvPr/>
        </p:nvSpPr>
        <p:spPr>
          <a:xfrm rot="-9262341">
            <a:off x="16708894" y="846920"/>
            <a:ext cx="3158213" cy="3181350"/>
          </a:xfrm>
          <a:custGeom>
            <a:avLst/>
            <a:gdLst/>
            <a:ahLst/>
            <a:cxnLst/>
            <a:rect l="l" t="t" r="r" b="b"/>
            <a:pathLst>
              <a:path w="3158213" h="3181350">
                <a:moveTo>
                  <a:pt x="0" y="0"/>
                </a:moveTo>
                <a:lnTo>
                  <a:pt x="3158212" y="0"/>
                </a:lnTo>
                <a:lnTo>
                  <a:pt x="3158212" y="3181350"/>
                </a:lnTo>
                <a:lnTo>
                  <a:pt x="0" y="31813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6" name="Group 6"/>
          <p:cNvGrpSpPr/>
          <p:nvPr/>
        </p:nvGrpSpPr>
        <p:grpSpPr>
          <a:xfrm rot="0">
            <a:off x="494228" y="5301927"/>
            <a:ext cx="6924226" cy="3956373"/>
            <a:chOff x="0" y="0"/>
            <a:chExt cx="1823664" cy="1042008"/>
          </a:xfrm>
        </p:grpSpPr>
        <p:sp>
          <p:nvSpPr>
            <p:cNvPr id="7" name="Freeform 7"/>
            <p:cNvSpPr/>
            <p:nvPr/>
          </p:nvSpPr>
          <p:spPr>
            <a:xfrm>
              <a:off x="0" y="0"/>
              <a:ext cx="1823664" cy="1042008"/>
            </a:xfrm>
            <a:custGeom>
              <a:avLst/>
              <a:gdLst/>
              <a:ahLst/>
              <a:cxnLst/>
              <a:rect l="l" t="t" r="r" b="b"/>
              <a:pathLst>
                <a:path w="1823664" h="1042008">
                  <a:moveTo>
                    <a:pt x="57023" y="0"/>
                  </a:moveTo>
                  <a:lnTo>
                    <a:pt x="1766642" y="0"/>
                  </a:lnTo>
                  <a:cubicBezTo>
                    <a:pt x="1798135" y="0"/>
                    <a:pt x="1823664" y="25530"/>
                    <a:pt x="1823664" y="57023"/>
                  </a:cubicBezTo>
                  <a:lnTo>
                    <a:pt x="1823664" y="984985"/>
                  </a:lnTo>
                  <a:cubicBezTo>
                    <a:pt x="1823664" y="1016478"/>
                    <a:pt x="1798135" y="1042008"/>
                    <a:pt x="1766642" y="1042008"/>
                  </a:cubicBezTo>
                  <a:lnTo>
                    <a:pt x="57023" y="1042008"/>
                  </a:lnTo>
                  <a:cubicBezTo>
                    <a:pt x="25530" y="1042008"/>
                    <a:pt x="0" y="1016478"/>
                    <a:pt x="0" y="984985"/>
                  </a:cubicBezTo>
                  <a:lnTo>
                    <a:pt x="0" y="57023"/>
                  </a:lnTo>
                  <a:cubicBezTo>
                    <a:pt x="0" y="25530"/>
                    <a:pt x="25530" y="0"/>
                    <a:pt x="57023" y="0"/>
                  </a:cubicBezTo>
                  <a:close/>
                </a:path>
              </a:pathLst>
            </a:custGeom>
            <a:solidFill>
              <a:srgbClr val="FFAF4D"/>
            </a:solidFill>
          </p:spPr>
        </p:sp>
        <p:sp>
          <p:nvSpPr>
            <p:cNvPr id="8" name="TextBox 8"/>
            <p:cNvSpPr txBox="1"/>
            <p:nvPr/>
          </p:nvSpPr>
          <p:spPr>
            <a:xfrm>
              <a:off x="0" y="-28575"/>
              <a:ext cx="1823664" cy="1070583"/>
            </a:xfrm>
            <a:prstGeom prst="rect">
              <a:avLst/>
            </a:prstGeom>
          </p:spPr>
          <p:txBody>
            <a:bodyPr lIns="50800" tIns="50800" rIns="50800" bIns="50800" rtlCol="0" anchor="ctr"/>
            <a:lstStyle/>
            <a:p>
              <a:pPr algn="ctr">
                <a:lnSpc>
                  <a:spcPts val="2660"/>
                </a:lnSpc>
                <a:spcBef>
                  <a:spcPct val="0"/>
                </a:spcBef>
              </a:pPr>
            </a:p>
          </p:txBody>
        </p:sp>
      </p:grpSp>
      <p:sp>
        <p:nvSpPr>
          <p:cNvPr id="9" name="Freeform 9"/>
          <p:cNvSpPr/>
          <p:nvPr/>
        </p:nvSpPr>
        <p:spPr>
          <a:xfrm>
            <a:off x="7669718" y="5143500"/>
            <a:ext cx="5663537" cy="4798903"/>
          </a:xfrm>
          <a:custGeom>
            <a:avLst/>
            <a:gdLst/>
            <a:ahLst/>
            <a:cxnLst/>
            <a:rect l="l" t="t" r="r" b="b"/>
            <a:pathLst>
              <a:path w="5663537" h="4798903">
                <a:moveTo>
                  <a:pt x="0" y="0"/>
                </a:moveTo>
                <a:lnTo>
                  <a:pt x="5663536" y="0"/>
                </a:lnTo>
                <a:lnTo>
                  <a:pt x="5663536" y="4798903"/>
                </a:lnTo>
                <a:lnTo>
                  <a:pt x="0" y="47989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13580904" y="5726515"/>
            <a:ext cx="4702629" cy="4114800"/>
          </a:xfrm>
          <a:custGeom>
            <a:avLst/>
            <a:gdLst/>
            <a:ahLst/>
            <a:cxnLst/>
            <a:rect l="l" t="t" r="r" b="b"/>
            <a:pathLst>
              <a:path w="4702629" h="4114800">
                <a:moveTo>
                  <a:pt x="0" y="0"/>
                </a:moveTo>
                <a:lnTo>
                  <a:pt x="4702629" y="0"/>
                </a:lnTo>
                <a:lnTo>
                  <a:pt x="4702629"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TextBox 11"/>
          <p:cNvSpPr txBox="1"/>
          <p:nvPr/>
        </p:nvSpPr>
        <p:spPr>
          <a:xfrm>
            <a:off x="1112403" y="368033"/>
            <a:ext cx="11054663" cy="885274"/>
          </a:xfrm>
          <a:prstGeom prst="rect">
            <a:avLst/>
          </a:prstGeom>
        </p:spPr>
        <p:txBody>
          <a:bodyPr lIns="0" tIns="0" rIns="0" bIns="0" rtlCol="0" anchor="t">
            <a:spAutoFit/>
          </a:bodyPr>
          <a:lstStyle/>
          <a:p>
            <a:pPr algn="ctr">
              <a:lnSpc>
                <a:spcPts val="6805"/>
              </a:lnSpc>
            </a:pPr>
            <a:r>
              <a:rPr lang="en-US" sz="6130" spc="122">
                <a:solidFill>
                  <a:srgbClr val="FF966D"/>
                </a:solidFill>
                <a:latin typeface="Montserrat Bold" panose="00000800000000000000"/>
              </a:rPr>
              <a:t>CE ESTE COMUNICAREA?</a:t>
            </a:r>
            <a:endParaRPr lang="en-US" sz="6130" spc="122">
              <a:solidFill>
                <a:srgbClr val="FF966D"/>
              </a:solidFill>
              <a:latin typeface="Montserrat Bold" panose="00000800000000000000"/>
            </a:endParaRPr>
          </a:p>
        </p:txBody>
      </p:sp>
      <p:sp>
        <p:nvSpPr>
          <p:cNvPr id="12" name="TextBox 12"/>
          <p:cNvSpPr txBox="1"/>
          <p:nvPr/>
        </p:nvSpPr>
        <p:spPr>
          <a:xfrm>
            <a:off x="1028700" y="1209760"/>
            <a:ext cx="15415019" cy="4516755"/>
          </a:xfrm>
          <a:prstGeom prst="rect">
            <a:avLst/>
          </a:prstGeom>
        </p:spPr>
        <p:txBody>
          <a:bodyPr lIns="0" tIns="0" rIns="0" bIns="0" rtlCol="0" anchor="t">
            <a:spAutoFit/>
          </a:bodyPr>
          <a:lstStyle/>
          <a:p>
            <a:pPr marL="582930" lvl="1" indent="-291465">
              <a:lnSpc>
                <a:spcPts val="4050"/>
              </a:lnSpc>
              <a:buFont typeface="Arial" panose="020B0604020202020204"/>
              <a:buChar char="•"/>
            </a:pPr>
            <a:r>
              <a:rPr lang="en-US" sz="2700" spc="26">
                <a:solidFill>
                  <a:srgbClr val="452721"/>
                </a:solidFill>
                <a:latin typeface="Montserrat" panose="00000500000000000000"/>
              </a:rPr>
              <a:t>Comunicarea reprezintă schimbul de mesaje între cel puţin două persoane, din care una emite (exprimă) o i</a:t>
            </a:r>
            <a:r>
              <a:rPr lang="en-US" sz="2700" spc="26">
                <a:solidFill>
                  <a:srgbClr val="452721"/>
                </a:solidFill>
                <a:latin typeface="Montserrat" panose="00000500000000000000"/>
              </a:rPr>
              <a:t>nformaţie şi cealaltă o recepţionează (înţelege). Comunicarea este importanta deoarece este ceea ce leaga o persoana de alta.</a:t>
            </a:r>
            <a:endParaRPr lang="en-US" sz="2700" spc="26">
              <a:solidFill>
                <a:srgbClr val="452721"/>
              </a:solidFill>
              <a:latin typeface="Montserrat" panose="00000500000000000000"/>
            </a:endParaRPr>
          </a:p>
          <a:p>
            <a:pPr marL="582930" lvl="1" indent="-291465">
              <a:lnSpc>
                <a:spcPts val="4050"/>
              </a:lnSpc>
              <a:buFont typeface="Arial" panose="020B0604020202020204"/>
              <a:buChar char="•"/>
            </a:pPr>
            <a:r>
              <a:rPr lang="en-US" sz="2700" spc="26">
                <a:solidFill>
                  <a:srgbClr val="452721"/>
                </a:solidFill>
                <a:latin typeface="Montserrat" panose="00000500000000000000"/>
              </a:rPr>
              <a:t>"Comunicarea umana inseamna totalitatea proceselor prin care o minte poate sa o influenteze pe alta'.</a:t>
            </a:r>
            <a:endParaRPr lang="en-US" sz="2700" spc="26">
              <a:solidFill>
                <a:srgbClr val="452721"/>
              </a:solidFill>
              <a:latin typeface="Montserrat" panose="00000500000000000000"/>
            </a:endParaRPr>
          </a:p>
          <a:p>
            <a:pPr marL="582930" lvl="1" indent="-291465">
              <a:lnSpc>
                <a:spcPts val="4050"/>
              </a:lnSpc>
              <a:buFont typeface="Arial" panose="020B0604020202020204"/>
              <a:buChar char="•"/>
            </a:pPr>
            <a:r>
              <a:rPr lang="en-US" sz="2700" spc="26">
                <a:solidFill>
                  <a:srgbClr val="452721"/>
                </a:solidFill>
                <a:latin typeface="Montserrat" panose="00000500000000000000"/>
              </a:rPr>
              <a:t>"Comunicarea umana este un proces, de regula, intentionat de transfer de informatie si intelesuri intre indivizi, grupuri, subcomponenete organizationale si organizatii in intregul lor'.</a:t>
            </a:r>
            <a:endParaRPr lang="en-US" sz="2700" spc="26">
              <a:solidFill>
                <a:srgbClr val="452721"/>
              </a:solidFill>
              <a:latin typeface="Montserrat" panose="00000500000000000000"/>
            </a:endParaRPr>
          </a:p>
          <a:p>
            <a:pPr>
              <a:lnSpc>
                <a:spcPts val="4050"/>
              </a:lnSpc>
            </a:pPr>
          </a:p>
        </p:txBody>
      </p:sp>
      <p:sp>
        <p:nvSpPr>
          <p:cNvPr id="13" name="TextBox 13"/>
          <p:cNvSpPr txBox="1"/>
          <p:nvPr/>
        </p:nvSpPr>
        <p:spPr>
          <a:xfrm>
            <a:off x="1112403" y="5557690"/>
            <a:ext cx="5764295" cy="3387698"/>
          </a:xfrm>
          <a:prstGeom prst="rect">
            <a:avLst/>
          </a:prstGeom>
        </p:spPr>
        <p:txBody>
          <a:bodyPr lIns="0" tIns="0" rIns="0" bIns="0" rtlCol="0" anchor="t">
            <a:spAutoFit/>
          </a:bodyPr>
          <a:lstStyle/>
          <a:p>
            <a:pPr algn="ctr">
              <a:lnSpc>
                <a:spcPts val="3850"/>
              </a:lnSpc>
            </a:pPr>
            <a:r>
              <a:rPr lang="en-US" sz="2750">
                <a:solidFill>
                  <a:srgbClr val="000000"/>
                </a:solidFill>
                <a:latin typeface="Montserrat" panose="00000500000000000000"/>
              </a:rPr>
              <a:t>"Cercetările extinse au demonstrat că indiferent de cât de multe cunoştinţe are un medic, dacă acesta nu este capabil să iniţieze </a:t>
            </a:r>
            <a:r>
              <a:rPr lang="en-US" sz="2750" u="sng">
                <a:solidFill>
                  <a:srgbClr val="FEFFD3"/>
                </a:solidFill>
                <a:latin typeface="Montserrat" panose="00000500000000000000"/>
              </a:rPr>
              <a:t>o comunicare deschisă cu pacientul</a:t>
            </a:r>
            <a:r>
              <a:rPr lang="en-US" sz="2750">
                <a:solidFill>
                  <a:srgbClr val="FEFFD3"/>
                </a:solidFill>
                <a:latin typeface="Montserrat" panose="00000500000000000000"/>
              </a:rPr>
              <a:t>,</a:t>
            </a:r>
            <a:r>
              <a:rPr lang="en-US" sz="2750">
                <a:solidFill>
                  <a:srgbClr val="000000"/>
                </a:solidFill>
                <a:latin typeface="Montserrat" panose="00000500000000000000"/>
              </a:rPr>
              <a:t> nu-i poate fi de ajutor acestuia."</a:t>
            </a:r>
            <a:endParaRPr lang="en-US" sz="2750">
              <a:solidFill>
                <a:srgbClr val="000000"/>
              </a:solidFill>
              <a:latin typeface="Montserrat" panose="0000050000000000000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7C9"/>
        </a:solidFill>
        <a:effectLst/>
      </p:bgPr>
    </p:bg>
    <p:spTree>
      <p:nvGrpSpPr>
        <p:cNvPr id="1" name=""/>
        <p:cNvGrpSpPr/>
        <p:nvPr/>
      </p:nvGrpSpPr>
      <p:grpSpPr>
        <a:xfrm>
          <a:off x="0" y="0"/>
          <a:ext cx="0" cy="0"/>
          <a:chOff x="0" y="0"/>
          <a:chExt cx="0" cy="0"/>
        </a:xfrm>
      </p:grpSpPr>
      <p:sp>
        <p:nvSpPr>
          <p:cNvPr id="2" name="TextBox 2"/>
          <p:cNvSpPr txBox="1"/>
          <p:nvPr/>
        </p:nvSpPr>
        <p:spPr>
          <a:xfrm>
            <a:off x="1955909" y="1117885"/>
            <a:ext cx="13987779" cy="4542155"/>
          </a:xfrm>
          <a:prstGeom prst="rect">
            <a:avLst/>
          </a:prstGeom>
        </p:spPr>
        <p:txBody>
          <a:bodyPr lIns="0" tIns="0" rIns="0" bIns="0" rtlCol="0" anchor="t">
            <a:spAutoFit/>
          </a:bodyPr>
          <a:lstStyle/>
          <a:p>
            <a:pPr>
              <a:lnSpc>
                <a:spcPts val="4030"/>
              </a:lnSpc>
            </a:pPr>
            <a:r>
              <a:rPr lang="en-US" sz="3100">
                <a:solidFill>
                  <a:srgbClr val="452721"/>
                </a:solidFill>
                <a:latin typeface="Montserrat Medium" panose="00000600000000000000"/>
              </a:rPr>
              <a:t>Comunicarea are două sensuri, de la "mine către tine" şi de la "tine către mine". Aceasta înseamnă să fim dispuşi să îi ascultăm pe alţii când au să ne spună ceva şi la rândul nostru când avem ceva de comunicat să o facem aşa încât celuilalt să îi fie uşor să recepteze mesajul nostru!</a:t>
            </a:r>
            <a:endParaRPr lang="en-US" sz="3100">
              <a:solidFill>
                <a:srgbClr val="452721"/>
              </a:solidFill>
              <a:latin typeface="Montserrat Medium" panose="00000600000000000000"/>
            </a:endParaRPr>
          </a:p>
          <a:p>
            <a:pPr>
              <a:lnSpc>
                <a:spcPts val="4030"/>
              </a:lnSpc>
            </a:pPr>
          </a:p>
          <a:p>
            <a:pPr>
              <a:lnSpc>
                <a:spcPts val="4030"/>
              </a:lnSpc>
            </a:pPr>
            <a:r>
              <a:rPr lang="en-US" sz="3100">
                <a:solidFill>
                  <a:srgbClr val="452721"/>
                </a:solidFill>
                <a:latin typeface="Montserrat Medium" panose="00000600000000000000"/>
              </a:rPr>
              <a:t>Comunicarea pretinde conversaţie, dialog - a vorbi unul cu altul şi nu doar a se adresa unul altuia fără a acorda vreo consideraţie reacţiei celuilalt.</a:t>
            </a:r>
            <a:endParaRPr lang="en-US" sz="3100">
              <a:solidFill>
                <a:srgbClr val="452721"/>
              </a:solidFill>
              <a:latin typeface="Montserrat Medium" panose="00000600000000000000"/>
            </a:endParaRPr>
          </a:p>
        </p:txBody>
      </p:sp>
      <p:sp>
        <p:nvSpPr>
          <p:cNvPr id="3" name="Freeform 3"/>
          <p:cNvSpPr/>
          <p:nvPr/>
        </p:nvSpPr>
        <p:spPr>
          <a:xfrm flipH="1">
            <a:off x="-2325531" y="7863129"/>
            <a:ext cx="8081965" cy="6583128"/>
          </a:xfrm>
          <a:custGeom>
            <a:avLst/>
            <a:gdLst/>
            <a:ahLst/>
            <a:cxnLst/>
            <a:rect l="l" t="t" r="r" b="b"/>
            <a:pathLst>
              <a:path w="8081965" h="6583128">
                <a:moveTo>
                  <a:pt x="8081966" y="0"/>
                </a:moveTo>
                <a:lnTo>
                  <a:pt x="0" y="0"/>
                </a:lnTo>
                <a:lnTo>
                  <a:pt x="0" y="6583128"/>
                </a:lnTo>
                <a:lnTo>
                  <a:pt x="8081966" y="6583128"/>
                </a:lnTo>
                <a:lnTo>
                  <a:pt x="8081966"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2872934" flipH="1">
            <a:off x="2377235" y="8513629"/>
            <a:ext cx="3158213" cy="3181350"/>
          </a:xfrm>
          <a:custGeom>
            <a:avLst/>
            <a:gdLst/>
            <a:ahLst/>
            <a:cxnLst/>
            <a:rect l="l" t="t" r="r" b="b"/>
            <a:pathLst>
              <a:path w="3158213" h="3181350">
                <a:moveTo>
                  <a:pt x="3158213" y="0"/>
                </a:moveTo>
                <a:lnTo>
                  <a:pt x="0" y="0"/>
                </a:lnTo>
                <a:lnTo>
                  <a:pt x="0" y="3181350"/>
                </a:lnTo>
                <a:lnTo>
                  <a:pt x="3158213" y="3181350"/>
                </a:lnTo>
                <a:lnTo>
                  <a:pt x="3158213"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flipV="1">
            <a:off x="13276370" y="-4119095"/>
            <a:ext cx="8198902" cy="6678378"/>
          </a:xfrm>
          <a:custGeom>
            <a:avLst/>
            <a:gdLst/>
            <a:ahLst/>
            <a:cxnLst/>
            <a:rect l="l" t="t" r="r" b="b"/>
            <a:pathLst>
              <a:path w="8198902" h="6678378">
                <a:moveTo>
                  <a:pt x="0" y="6678378"/>
                </a:moveTo>
                <a:lnTo>
                  <a:pt x="8198902" y="6678378"/>
                </a:lnTo>
                <a:lnTo>
                  <a:pt x="8198902" y="0"/>
                </a:lnTo>
                <a:lnTo>
                  <a:pt x="0" y="0"/>
                </a:lnTo>
                <a:lnTo>
                  <a:pt x="0" y="6678378"/>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rot="-9262341">
            <a:off x="16708894" y="846920"/>
            <a:ext cx="3158213" cy="3181350"/>
          </a:xfrm>
          <a:custGeom>
            <a:avLst/>
            <a:gdLst/>
            <a:ahLst/>
            <a:cxnLst/>
            <a:rect l="l" t="t" r="r" b="b"/>
            <a:pathLst>
              <a:path w="3158213" h="3181350">
                <a:moveTo>
                  <a:pt x="0" y="0"/>
                </a:moveTo>
                <a:lnTo>
                  <a:pt x="3158212" y="0"/>
                </a:lnTo>
                <a:lnTo>
                  <a:pt x="3158212" y="3181350"/>
                </a:lnTo>
                <a:lnTo>
                  <a:pt x="0" y="31813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3552090" y="5025027"/>
            <a:ext cx="11183819" cy="6129666"/>
          </a:xfrm>
          <a:custGeom>
            <a:avLst/>
            <a:gdLst/>
            <a:ahLst/>
            <a:cxnLst/>
            <a:rect l="l" t="t" r="r" b="b"/>
            <a:pathLst>
              <a:path w="11183819" h="6129666">
                <a:moveTo>
                  <a:pt x="0" y="0"/>
                </a:moveTo>
                <a:lnTo>
                  <a:pt x="11183820" y="0"/>
                </a:lnTo>
                <a:lnTo>
                  <a:pt x="11183820" y="6129666"/>
                </a:lnTo>
                <a:lnTo>
                  <a:pt x="0" y="61296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7C9"/>
        </a:solidFill>
        <a:effectLst/>
      </p:bgPr>
    </p:bg>
    <p:spTree>
      <p:nvGrpSpPr>
        <p:cNvPr id="1" name=""/>
        <p:cNvGrpSpPr/>
        <p:nvPr/>
      </p:nvGrpSpPr>
      <p:grpSpPr>
        <a:xfrm>
          <a:off x="0" y="0"/>
          <a:ext cx="0" cy="0"/>
          <a:chOff x="0" y="0"/>
          <a:chExt cx="0" cy="0"/>
        </a:xfrm>
      </p:grpSpPr>
      <p:sp>
        <p:nvSpPr>
          <p:cNvPr id="2" name="Freeform 2"/>
          <p:cNvSpPr/>
          <p:nvPr/>
        </p:nvSpPr>
        <p:spPr>
          <a:xfrm flipH="1">
            <a:off x="-2325531" y="7863129"/>
            <a:ext cx="8081965" cy="6583128"/>
          </a:xfrm>
          <a:custGeom>
            <a:avLst/>
            <a:gdLst/>
            <a:ahLst/>
            <a:cxnLst/>
            <a:rect l="l" t="t" r="r" b="b"/>
            <a:pathLst>
              <a:path w="8081965" h="6583128">
                <a:moveTo>
                  <a:pt x="8081966" y="0"/>
                </a:moveTo>
                <a:lnTo>
                  <a:pt x="0" y="0"/>
                </a:lnTo>
                <a:lnTo>
                  <a:pt x="0" y="6583128"/>
                </a:lnTo>
                <a:lnTo>
                  <a:pt x="8081966" y="6583128"/>
                </a:lnTo>
                <a:lnTo>
                  <a:pt x="8081966"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rot="2872934" flipH="1">
            <a:off x="2377235" y="8513629"/>
            <a:ext cx="3158213" cy="3181350"/>
          </a:xfrm>
          <a:custGeom>
            <a:avLst/>
            <a:gdLst/>
            <a:ahLst/>
            <a:cxnLst/>
            <a:rect l="l" t="t" r="r" b="b"/>
            <a:pathLst>
              <a:path w="3158213" h="3181350">
                <a:moveTo>
                  <a:pt x="3158213" y="0"/>
                </a:moveTo>
                <a:lnTo>
                  <a:pt x="0" y="0"/>
                </a:lnTo>
                <a:lnTo>
                  <a:pt x="0" y="3181350"/>
                </a:lnTo>
                <a:lnTo>
                  <a:pt x="3158213" y="3181350"/>
                </a:lnTo>
                <a:lnTo>
                  <a:pt x="3158213"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404971" y="1225973"/>
            <a:ext cx="14330939" cy="4352925"/>
          </a:xfrm>
          <a:prstGeom prst="rect">
            <a:avLst/>
          </a:prstGeom>
        </p:spPr>
        <p:txBody>
          <a:bodyPr lIns="0" tIns="0" rIns="0" bIns="0" rtlCol="0" anchor="t">
            <a:spAutoFit/>
          </a:bodyPr>
          <a:lstStyle/>
          <a:p>
            <a:pPr>
              <a:lnSpc>
                <a:spcPts val="3900"/>
              </a:lnSpc>
            </a:pPr>
          </a:p>
          <a:p>
            <a:pPr>
              <a:lnSpc>
                <a:spcPts val="3900"/>
              </a:lnSpc>
            </a:pPr>
            <a:r>
              <a:rPr lang="en-US" sz="3000">
                <a:solidFill>
                  <a:srgbClr val="452721"/>
                </a:solidFill>
                <a:latin typeface="Montserrat Medium" panose="00000600000000000000"/>
              </a:rPr>
              <a:t>Omul trăieşte în societate este înconjurat de oameni cu care vine în contact în familie, la şcoală, la locul de muncă, pe stradă, oriunde</a:t>
            </a:r>
            <a:endParaRPr lang="en-US" sz="3000">
              <a:solidFill>
                <a:srgbClr val="452721"/>
              </a:solidFill>
              <a:latin typeface="Montserrat Medium" panose="00000600000000000000"/>
            </a:endParaRPr>
          </a:p>
          <a:p>
            <a:pPr>
              <a:lnSpc>
                <a:spcPts val="3900"/>
              </a:lnSpc>
            </a:pPr>
          </a:p>
          <a:p>
            <a:pPr>
              <a:lnSpc>
                <a:spcPts val="3900"/>
              </a:lnSpc>
            </a:pPr>
            <a:r>
              <a:rPr lang="en-US" sz="3000">
                <a:solidFill>
                  <a:srgbClr val="452721"/>
                </a:solidFill>
                <a:latin typeface="Montserrat Medium" panose="00000600000000000000"/>
              </a:rPr>
              <a:t>Medicii şi psihologii ne sfătuiesc să avem relaţii bune cu alţii în primul rând pentru propria noastră bunăstare, pentru sănătatea noastră... O persoană paşnică, altruistă, care se gândeşte şi la binele altora şi este preocupată de binele altora este 0 persoană mai veselă şi sănătoasă. Egoismul, dimpotrivă conduce la probleme ale inimii, la stres şi nelinişte.</a:t>
            </a:r>
            <a:endParaRPr lang="en-US" sz="3000">
              <a:solidFill>
                <a:srgbClr val="452721"/>
              </a:solidFill>
              <a:latin typeface="Montserrat Medium" panose="00000600000000000000"/>
            </a:endParaRPr>
          </a:p>
        </p:txBody>
      </p:sp>
      <p:sp>
        <p:nvSpPr>
          <p:cNvPr id="5" name="Freeform 5"/>
          <p:cNvSpPr/>
          <p:nvPr/>
        </p:nvSpPr>
        <p:spPr>
          <a:xfrm flipV="1">
            <a:off x="13159849" y="-3808372"/>
            <a:ext cx="8198902" cy="6678378"/>
          </a:xfrm>
          <a:custGeom>
            <a:avLst/>
            <a:gdLst/>
            <a:ahLst/>
            <a:cxnLst/>
            <a:rect l="l" t="t" r="r" b="b"/>
            <a:pathLst>
              <a:path w="8198902" h="6678378">
                <a:moveTo>
                  <a:pt x="0" y="6678379"/>
                </a:moveTo>
                <a:lnTo>
                  <a:pt x="8198902" y="6678379"/>
                </a:lnTo>
                <a:lnTo>
                  <a:pt x="8198902" y="0"/>
                </a:lnTo>
                <a:lnTo>
                  <a:pt x="0" y="0"/>
                </a:lnTo>
                <a:lnTo>
                  <a:pt x="0" y="6678379"/>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9262341">
            <a:off x="16708894" y="846920"/>
            <a:ext cx="3158213" cy="3181350"/>
          </a:xfrm>
          <a:custGeom>
            <a:avLst/>
            <a:gdLst/>
            <a:ahLst/>
            <a:cxnLst/>
            <a:rect l="l" t="t" r="r" b="b"/>
            <a:pathLst>
              <a:path w="3158213" h="3181350">
                <a:moveTo>
                  <a:pt x="0" y="0"/>
                </a:moveTo>
                <a:lnTo>
                  <a:pt x="3158212" y="0"/>
                </a:lnTo>
                <a:lnTo>
                  <a:pt x="3158212" y="3181350"/>
                </a:lnTo>
                <a:lnTo>
                  <a:pt x="0" y="31813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254921" y="5578898"/>
            <a:ext cx="6958680" cy="3679402"/>
          </a:xfrm>
          <a:custGeom>
            <a:avLst/>
            <a:gdLst/>
            <a:ahLst/>
            <a:cxnLst/>
            <a:rect l="l" t="t" r="r" b="b"/>
            <a:pathLst>
              <a:path w="6958680" h="3679402">
                <a:moveTo>
                  <a:pt x="0" y="0"/>
                </a:moveTo>
                <a:lnTo>
                  <a:pt x="6958681" y="0"/>
                </a:lnTo>
                <a:lnTo>
                  <a:pt x="6958681" y="3679402"/>
                </a:lnTo>
                <a:lnTo>
                  <a:pt x="0" y="3679402"/>
                </a:lnTo>
                <a:lnTo>
                  <a:pt x="0" y="0"/>
                </a:lnTo>
                <a:close/>
              </a:path>
            </a:pathLst>
          </a:custGeom>
          <a:blipFill>
            <a:blip r:embed="rId7"/>
            <a:stretch>
              <a:fillRect/>
            </a:stretch>
          </a:blipFill>
        </p:spPr>
      </p:sp>
      <p:sp>
        <p:nvSpPr>
          <p:cNvPr id="8" name="Freeform 8"/>
          <p:cNvSpPr/>
          <p:nvPr/>
        </p:nvSpPr>
        <p:spPr>
          <a:xfrm>
            <a:off x="14278075" y="3876904"/>
            <a:ext cx="3796330" cy="5381396"/>
          </a:xfrm>
          <a:custGeom>
            <a:avLst/>
            <a:gdLst/>
            <a:ahLst/>
            <a:cxnLst/>
            <a:rect l="l" t="t" r="r" b="b"/>
            <a:pathLst>
              <a:path w="3796330" h="5381396">
                <a:moveTo>
                  <a:pt x="0" y="0"/>
                </a:moveTo>
                <a:lnTo>
                  <a:pt x="3796330" y="0"/>
                </a:lnTo>
                <a:lnTo>
                  <a:pt x="3796330" y="5381396"/>
                </a:lnTo>
                <a:lnTo>
                  <a:pt x="0" y="53813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7128935" y="5989504"/>
            <a:ext cx="2753175" cy="4114800"/>
          </a:xfrm>
          <a:custGeom>
            <a:avLst/>
            <a:gdLst/>
            <a:ahLst/>
            <a:cxnLst/>
            <a:rect l="l" t="t" r="r" b="b"/>
            <a:pathLst>
              <a:path w="2753175" h="4114800">
                <a:moveTo>
                  <a:pt x="0" y="0"/>
                </a:moveTo>
                <a:lnTo>
                  <a:pt x="2753175" y="0"/>
                </a:lnTo>
                <a:lnTo>
                  <a:pt x="2753175"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a:off x="14617754" y="742456"/>
            <a:ext cx="3116971" cy="2890282"/>
          </a:xfrm>
          <a:custGeom>
            <a:avLst/>
            <a:gdLst/>
            <a:ahLst/>
            <a:cxnLst/>
            <a:rect l="l" t="t" r="r" b="b"/>
            <a:pathLst>
              <a:path w="3116971" h="2890282">
                <a:moveTo>
                  <a:pt x="0" y="0"/>
                </a:moveTo>
                <a:lnTo>
                  <a:pt x="3116971" y="0"/>
                </a:lnTo>
                <a:lnTo>
                  <a:pt x="3116971" y="2890282"/>
                </a:lnTo>
                <a:lnTo>
                  <a:pt x="0" y="289028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a:off x="10507205" y="5836595"/>
            <a:ext cx="3448082" cy="4420618"/>
          </a:xfrm>
          <a:custGeom>
            <a:avLst/>
            <a:gdLst/>
            <a:ahLst/>
            <a:cxnLst/>
            <a:rect l="l" t="t" r="r" b="b"/>
            <a:pathLst>
              <a:path w="3448082" h="4420618">
                <a:moveTo>
                  <a:pt x="0" y="0"/>
                </a:moveTo>
                <a:lnTo>
                  <a:pt x="3448083" y="0"/>
                </a:lnTo>
                <a:lnTo>
                  <a:pt x="3448083" y="4420618"/>
                </a:lnTo>
                <a:lnTo>
                  <a:pt x="0" y="442061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2" name="TextBox 12"/>
          <p:cNvSpPr txBox="1"/>
          <p:nvPr/>
        </p:nvSpPr>
        <p:spPr>
          <a:xfrm>
            <a:off x="-346471" y="444233"/>
            <a:ext cx="10382823" cy="872490"/>
          </a:xfrm>
          <a:prstGeom prst="rect">
            <a:avLst/>
          </a:prstGeom>
        </p:spPr>
        <p:txBody>
          <a:bodyPr lIns="0" tIns="0" rIns="0" bIns="0" rtlCol="0" anchor="t">
            <a:spAutoFit/>
          </a:bodyPr>
          <a:lstStyle/>
          <a:p>
            <a:pPr algn="ctr">
              <a:lnSpc>
                <a:spcPts val="6600"/>
              </a:lnSpc>
            </a:pPr>
            <a:r>
              <a:rPr lang="en-US" sz="6600" spc="65">
                <a:solidFill>
                  <a:srgbClr val="F79A91"/>
                </a:solidFill>
                <a:latin typeface="Montserrat Bold" panose="00000800000000000000"/>
              </a:rPr>
              <a:t>DE CE COMUNICĂM?</a:t>
            </a:r>
            <a:endParaRPr lang="en-US" sz="6600" spc="65">
              <a:solidFill>
                <a:srgbClr val="F79A91"/>
              </a:solidFill>
              <a:latin typeface="Montserrat Bold" panose="0000080000000000000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7C9"/>
        </a:solidFill>
        <a:effectLst/>
      </p:bgPr>
    </p:bg>
    <p:spTree>
      <p:nvGrpSpPr>
        <p:cNvPr id="1" name=""/>
        <p:cNvGrpSpPr/>
        <p:nvPr/>
      </p:nvGrpSpPr>
      <p:grpSpPr>
        <a:xfrm>
          <a:off x="0" y="0"/>
          <a:ext cx="0" cy="0"/>
          <a:chOff x="0" y="0"/>
          <a:chExt cx="0" cy="0"/>
        </a:xfrm>
      </p:grpSpPr>
      <p:sp>
        <p:nvSpPr>
          <p:cNvPr id="2" name="TextBox 2"/>
          <p:cNvSpPr txBox="1"/>
          <p:nvPr/>
        </p:nvSpPr>
        <p:spPr>
          <a:xfrm>
            <a:off x="450429" y="396103"/>
            <a:ext cx="13317160" cy="1727073"/>
          </a:xfrm>
          <a:prstGeom prst="rect">
            <a:avLst/>
          </a:prstGeom>
        </p:spPr>
        <p:txBody>
          <a:bodyPr lIns="0" tIns="0" rIns="0" bIns="0" rtlCol="0" anchor="t">
            <a:spAutoFit/>
          </a:bodyPr>
          <a:lstStyle/>
          <a:p>
            <a:pPr algn="ctr">
              <a:lnSpc>
                <a:spcPts val="6770"/>
              </a:lnSpc>
            </a:pPr>
            <a:r>
              <a:rPr lang="en-US" sz="6100" spc="122">
                <a:solidFill>
                  <a:srgbClr val="80ABC8"/>
                </a:solidFill>
                <a:latin typeface="Montserrat Bold" panose="00000800000000000000"/>
              </a:rPr>
              <a:t>COMUNICAREA ( BAZELE COMUNICĂRII)</a:t>
            </a:r>
            <a:endParaRPr lang="en-US" sz="6100" spc="122">
              <a:solidFill>
                <a:srgbClr val="80ABC8"/>
              </a:solidFill>
              <a:latin typeface="Montserrat Bold" panose="00000800000000000000"/>
            </a:endParaRPr>
          </a:p>
        </p:txBody>
      </p:sp>
      <p:grpSp>
        <p:nvGrpSpPr>
          <p:cNvPr id="3" name="Group 3"/>
          <p:cNvGrpSpPr/>
          <p:nvPr/>
        </p:nvGrpSpPr>
        <p:grpSpPr>
          <a:xfrm rot="0">
            <a:off x="318825" y="2743534"/>
            <a:ext cx="4782294" cy="937102"/>
            <a:chOff x="0" y="0"/>
            <a:chExt cx="1259534" cy="246809"/>
          </a:xfrm>
        </p:grpSpPr>
        <p:sp>
          <p:nvSpPr>
            <p:cNvPr id="4" name="Freeform 4"/>
            <p:cNvSpPr/>
            <p:nvPr/>
          </p:nvSpPr>
          <p:spPr>
            <a:xfrm>
              <a:off x="0" y="0"/>
              <a:ext cx="1259534" cy="246809"/>
            </a:xfrm>
            <a:custGeom>
              <a:avLst/>
              <a:gdLst/>
              <a:ahLst/>
              <a:cxnLst/>
              <a:rect l="l" t="t" r="r" b="b"/>
              <a:pathLst>
                <a:path w="1259534" h="246809">
                  <a:moveTo>
                    <a:pt x="16189" y="0"/>
                  </a:moveTo>
                  <a:lnTo>
                    <a:pt x="1243346" y="0"/>
                  </a:lnTo>
                  <a:cubicBezTo>
                    <a:pt x="1247639" y="0"/>
                    <a:pt x="1251757" y="1706"/>
                    <a:pt x="1254793" y="4742"/>
                  </a:cubicBezTo>
                  <a:cubicBezTo>
                    <a:pt x="1257829" y="7778"/>
                    <a:pt x="1259534" y="11895"/>
                    <a:pt x="1259534" y="16189"/>
                  </a:cubicBezTo>
                  <a:lnTo>
                    <a:pt x="1259534" y="230620"/>
                  </a:lnTo>
                  <a:cubicBezTo>
                    <a:pt x="1259534" y="239561"/>
                    <a:pt x="1252286" y="246809"/>
                    <a:pt x="1243346" y="246809"/>
                  </a:cubicBezTo>
                  <a:lnTo>
                    <a:pt x="16189" y="246809"/>
                  </a:lnTo>
                  <a:cubicBezTo>
                    <a:pt x="11895" y="246809"/>
                    <a:pt x="7778" y="245103"/>
                    <a:pt x="4742" y="242067"/>
                  </a:cubicBezTo>
                  <a:cubicBezTo>
                    <a:pt x="1706" y="239031"/>
                    <a:pt x="0" y="234914"/>
                    <a:pt x="0" y="230620"/>
                  </a:cubicBezTo>
                  <a:lnTo>
                    <a:pt x="0" y="16189"/>
                  </a:lnTo>
                  <a:cubicBezTo>
                    <a:pt x="0" y="11895"/>
                    <a:pt x="1706" y="7778"/>
                    <a:pt x="4742" y="4742"/>
                  </a:cubicBezTo>
                  <a:cubicBezTo>
                    <a:pt x="7778" y="1706"/>
                    <a:pt x="11895" y="0"/>
                    <a:pt x="16189" y="0"/>
                  </a:cubicBezTo>
                  <a:close/>
                </a:path>
              </a:pathLst>
            </a:custGeom>
            <a:solidFill>
              <a:srgbClr val="FFB699"/>
            </a:solidFill>
            <a:ln cap="sq">
              <a:noFill/>
              <a:prstDash val="solid"/>
              <a:miter/>
            </a:ln>
          </p:spPr>
        </p:sp>
        <p:sp>
          <p:nvSpPr>
            <p:cNvPr id="5" name="TextBox 5"/>
            <p:cNvSpPr txBox="1"/>
            <p:nvPr/>
          </p:nvSpPr>
          <p:spPr>
            <a:xfrm>
              <a:off x="0" y="9525"/>
              <a:ext cx="1259534" cy="237284"/>
            </a:xfrm>
            <a:prstGeom prst="rect">
              <a:avLst/>
            </a:prstGeom>
          </p:spPr>
          <p:txBody>
            <a:bodyPr lIns="254000" tIns="254000" rIns="254000" bIns="254000" rtlCol="0" anchor="ctr"/>
            <a:lstStyle/>
            <a:p>
              <a:pPr algn="ctr">
                <a:lnSpc>
                  <a:spcPts val="3360"/>
                </a:lnSpc>
              </a:pPr>
              <a:r>
                <a:rPr lang="en-US" sz="2800" spc="55">
                  <a:solidFill>
                    <a:srgbClr val="452721"/>
                  </a:solidFill>
                  <a:latin typeface="Montserrat Medium" panose="00000600000000000000"/>
                </a:rPr>
                <a:t>EMIȚĂTORUL(SURSA)</a:t>
              </a:r>
              <a:endParaRPr lang="en-US" sz="2800" spc="55">
                <a:solidFill>
                  <a:srgbClr val="452721"/>
                </a:solidFill>
                <a:latin typeface="Montserrat Medium" panose="00000600000000000000"/>
              </a:endParaRPr>
            </a:p>
          </p:txBody>
        </p:sp>
      </p:grpSp>
      <p:grpSp>
        <p:nvGrpSpPr>
          <p:cNvPr id="6" name="Group 6"/>
          <p:cNvGrpSpPr/>
          <p:nvPr/>
        </p:nvGrpSpPr>
        <p:grpSpPr>
          <a:xfrm rot="0">
            <a:off x="2841576" y="4506198"/>
            <a:ext cx="4860173" cy="934872"/>
            <a:chOff x="0" y="0"/>
            <a:chExt cx="1280045" cy="246222"/>
          </a:xfrm>
        </p:grpSpPr>
        <p:sp>
          <p:nvSpPr>
            <p:cNvPr id="7" name="Freeform 7"/>
            <p:cNvSpPr/>
            <p:nvPr/>
          </p:nvSpPr>
          <p:spPr>
            <a:xfrm>
              <a:off x="0" y="0"/>
              <a:ext cx="1280045" cy="246222"/>
            </a:xfrm>
            <a:custGeom>
              <a:avLst/>
              <a:gdLst/>
              <a:ahLst/>
              <a:cxnLst/>
              <a:rect l="l" t="t" r="r" b="b"/>
              <a:pathLst>
                <a:path w="1280045" h="246222">
                  <a:moveTo>
                    <a:pt x="15929" y="0"/>
                  </a:moveTo>
                  <a:lnTo>
                    <a:pt x="1264116" y="0"/>
                  </a:lnTo>
                  <a:cubicBezTo>
                    <a:pt x="1268341" y="0"/>
                    <a:pt x="1272392" y="1678"/>
                    <a:pt x="1275380" y="4666"/>
                  </a:cubicBezTo>
                  <a:cubicBezTo>
                    <a:pt x="1278367" y="7653"/>
                    <a:pt x="1280045" y="11705"/>
                    <a:pt x="1280045" y="15929"/>
                  </a:cubicBezTo>
                  <a:lnTo>
                    <a:pt x="1280045" y="230292"/>
                  </a:lnTo>
                  <a:cubicBezTo>
                    <a:pt x="1280045" y="234517"/>
                    <a:pt x="1278367" y="238569"/>
                    <a:pt x="1275380" y="241556"/>
                  </a:cubicBezTo>
                  <a:cubicBezTo>
                    <a:pt x="1272392" y="244543"/>
                    <a:pt x="1268341" y="246222"/>
                    <a:pt x="1264116" y="246222"/>
                  </a:cubicBezTo>
                  <a:lnTo>
                    <a:pt x="15929" y="246222"/>
                  </a:lnTo>
                  <a:cubicBezTo>
                    <a:pt x="7132" y="246222"/>
                    <a:pt x="0" y="239090"/>
                    <a:pt x="0" y="230292"/>
                  </a:cubicBezTo>
                  <a:lnTo>
                    <a:pt x="0" y="15929"/>
                  </a:lnTo>
                  <a:cubicBezTo>
                    <a:pt x="0" y="11705"/>
                    <a:pt x="1678" y="7653"/>
                    <a:pt x="4666" y="4666"/>
                  </a:cubicBezTo>
                  <a:cubicBezTo>
                    <a:pt x="7653" y="1678"/>
                    <a:pt x="11705" y="0"/>
                    <a:pt x="15929" y="0"/>
                  </a:cubicBezTo>
                  <a:close/>
                </a:path>
              </a:pathLst>
            </a:custGeom>
            <a:solidFill>
              <a:srgbClr val="FFAF4D"/>
            </a:solidFill>
            <a:ln cap="sq">
              <a:noFill/>
              <a:prstDash val="solid"/>
              <a:miter/>
            </a:ln>
          </p:spPr>
        </p:sp>
        <p:sp>
          <p:nvSpPr>
            <p:cNvPr id="8" name="TextBox 8"/>
            <p:cNvSpPr txBox="1"/>
            <p:nvPr/>
          </p:nvSpPr>
          <p:spPr>
            <a:xfrm>
              <a:off x="0" y="9525"/>
              <a:ext cx="1280045" cy="236697"/>
            </a:xfrm>
            <a:prstGeom prst="rect">
              <a:avLst/>
            </a:prstGeom>
          </p:spPr>
          <p:txBody>
            <a:bodyPr lIns="254000" tIns="254000" rIns="254000" bIns="254000" rtlCol="0" anchor="ctr"/>
            <a:lstStyle/>
            <a:p>
              <a:pPr algn="ctr">
                <a:lnSpc>
                  <a:spcPts val="3360"/>
                </a:lnSpc>
              </a:pPr>
              <a:r>
                <a:rPr lang="en-US" sz="2800" spc="55">
                  <a:solidFill>
                    <a:srgbClr val="452721"/>
                  </a:solidFill>
                  <a:latin typeface="Montserrat Medium" panose="00000600000000000000"/>
                </a:rPr>
                <a:t>MESAJUL</a:t>
              </a:r>
              <a:endParaRPr lang="en-US" sz="2800" spc="55">
                <a:solidFill>
                  <a:srgbClr val="452721"/>
                </a:solidFill>
                <a:latin typeface="Montserrat Medium" panose="00000600000000000000"/>
              </a:endParaRPr>
            </a:p>
          </p:txBody>
        </p:sp>
      </p:grpSp>
      <p:grpSp>
        <p:nvGrpSpPr>
          <p:cNvPr id="9" name="Group 9"/>
          <p:cNvGrpSpPr/>
          <p:nvPr/>
        </p:nvGrpSpPr>
        <p:grpSpPr>
          <a:xfrm rot="0">
            <a:off x="12208489" y="2790725"/>
            <a:ext cx="4684701" cy="1353972"/>
            <a:chOff x="0" y="0"/>
            <a:chExt cx="1233831" cy="356602"/>
          </a:xfrm>
        </p:grpSpPr>
        <p:sp>
          <p:nvSpPr>
            <p:cNvPr id="10" name="Freeform 10"/>
            <p:cNvSpPr/>
            <p:nvPr/>
          </p:nvSpPr>
          <p:spPr>
            <a:xfrm>
              <a:off x="0" y="0"/>
              <a:ext cx="1233831" cy="356602"/>
            </a:xfrm>
            <a:custGeom>
              <a:avLst/>
              <a:gdLst/>
              <a:ahLst/>
              <a:cxnLst/>
              <a:rect l="l" t="t" r="r" b="b"/>
              <a:pathLst>
                <a:path w="1233831" h="356602">
                  <a:moveTo>
                    <a:pt x="16526" y="0"/>
                  </a:moveTo>
                  <a:lnTo>
                    <a:pt x="1217305" y="0"/>
                  </a:lnTo>
                  <a:cubicBezTo>
                    <a:pt x="1221688" y="0"/>
                    <a:pt x="1225891" y="1741"/>
                    <a:pt x="1228990" y="4840"/>
                  </a:cubicBezTo>
                  <a:cubicBezTo>
                    <a:pt x="1232090" y="7940"/>
                    <a:pt x="1233831" y="12143"/>
                    <a:pt x="1233831" y="16526"/>
                  </a:cubicBezTo>
                  <a:lnTo>
                    <a:pt x="1233831" y="340076"/>
                  </a:lnTo>
                  <a:cubicBezTo>
                    <a:pt x="1233831" y="349203"/>
                    <a:pt x="1226432" y="356602"/>
                    <a:pt x="1217305" y="356602"/>
                  </a:cubicBezTo>
                  <a:lnTo>
                    <a:pt x="16526" y="356602"/>
                  </a:lnTo>
                  <a:cubicBezTo>
                    <a:pt x="12143" y="356602"/>
                    <a:pt x="7940" y="354861"/>
                    <a:pt x="4840" y="351761"/>
                  </a:cubicBezTo>
                  <a:cubicBezTo>
                    <a:pt x="1741" y="348662"/>
                    <a:pt x="0" y="344459"/>
                    <a:pt x="0" y="340076"/>
                  </a:cubicBezTo>
                  <a:lnTo>
                    <a:pt x="0" y="16526"/>
                  </a:lnTo>
                  <a:cubicBezTo>
                    <a:pt x="0" y="7399"/>
                    <a:pt x="7399" y="0"/>
                    <a:pt x="16526" y="0"/>
                  </a:cubicBezTo>
                  <a:close/>
                </a:path>
              </a:pathLst>
            </a:custGeom>
            <a:solidFill>
              <a:srgbClr val="80ABC8"/>
            </a:solidFill>
            <a:ln cap="sq">
              <a:noFill/>
              <a:prstDash val="solid"/>
              <a:miter/>
            </a:ln>
          </p:spPr>
        </p:sp>
        <p:sp>
          <p:nvSpPr>
            <p:cNvPr id="11" name="TextBox 11"/>
            <p:cNvSpPr txBox="1"/>
            <p:nvPr/>
          </p:nvSpPr>
          <p:spPr>
            <a:xfrm>
              <a:off x="0" y="9525"/>
              <a:ext cx="1233831" cy="347077"/>
            </a:xfrm>
            <a:prstGeom prst="rect">
              <a:avLst/>
            </a:prstGeom>
          </p:spPr>
          <p:txBody>
            <a:bodyPr lIns="254000" tIns="254000" rIns="254000" bIns="254000" rtlCol="0" anchor="ctr"/>
            <a:lstStyle/>
            <a:p>
              <a:pPr algn="ctr">
                <a:lnSpc>
                  <a:spcPts val="3360"/>
                </a:lnSpc>
              </a:pPr>
              <a:r>
                <a:rPr lang="en-US" sz="2800" spc="55">
                  <a:solidFill>
                    <a:srgbClr val="452721"/>
                  </a:solidFill>
                  <a:latin typeface="Montserrat Medium Italics" panose="00000600000000000000"/>
                </a:rPr>
                <a:t>RECEPTORUL(DESTINATARUL)</a:t>
              </a:r>
              <a:endParaRPr lang="en-US" sz="2800" spc="55">
                <a:solidFill>
                  <a:srgbClr val="452721"/>
                </a:solidFill>
                <a:latin typeface="Montserrat Medium Italics" panose="00000600000000000000"/>
              </a:endParaRPr>
            </a:p>
          </p:txBody>
        </p:sp>
      </p:grpSp>
      <p:sp>
        <p:nvSpPr>
          <p:cNvPr id="12" name="Freeform 12"/>
          <p:cNvSpPr/>
          <p:nvPr/>
        </p:nvSpPr>
        <p:spPr>
          <a:xfrm flipV="1">
            <a:off x="13159849" y="-3808372"/>
            <a:ext cx="8198902" cy="6678378"/>
          </a:xfrm>
          <a:custGeom>
            <a:avLst/>
            <a:gdLst/>
            <a:ahLst/>
            <a:cxnLst/>
            <a:rect l="l" t="t" r="r" b="b"/>
            <a:pathLst>
              <a:path w="8198902" h="6678378">
                <a:moveTo>
                  <a:pt x="0" y="6678379"/>
                </a:moveTo>
                <a:lnTo>
                  <a:pt x="8198902" y="6678379"/>
                </a:lnTo>
                <a:lnTo>
                  <a:pt x="8198902" y="0"/>
                </a:lnTo>
                <a:lnTo>
                  <a:pt x="0" y="0"/>
                </a:lnTo>
                <a:lnTo>
                  <a:pt x="0" y="6678379"/>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3" name="Freeform 13"/>
          <p:cNvSpPr/>
          <p:nvPr/>
        </p:nvSpPr>
        <p:spPr>
          <a:xfrm flipH="1">
            <a:off x="-2325531" y="7863129"/>
            <a:ext cx="8081965" cy="6583128"/>
          </a:xfrm>
          <a:custGeom>
            <a:avLst/>
            <a:gdLst/>
            <a:ahLst/>
            <a:cxnLst/>
            <a:rect l="l" t="t" r="r" b="b"/>
            <a:pathLst>
              <a:path w="8081965" h="6583128">
                <a:moveTo>
                  <a:pt x="8081966" y="0"/>
                </a:moveTo>
                <a:lnTo>
                  <a:pt x="0" y="0"/>
                </a:lnTo>
                <a:lnTo>
                  <a:pt x="0" y="6583128"/>
                </a:lnTo>
                <a:lnTo>
                  <a:pt x="8081966" y="6583128"/>
                </a:lnTo>
                <a:lnTo>
                  <a:pt x="8081966"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4" name="Freeform 14"/>
          <p:cNvSpPr/>
          <p:nvPr/>
        </p:nvSpPr>
        <p:spPr>
          <a:xfrm rot="-9262341">
            <a:off x="16708894" y="846920"/>
            <a:ext cx="3158213" cy="3181350"/>
          </a:xfrm>
          <a:custGeom>
            <a:avLst/>
            <a:gdLst/>
            <a:ahLst/>
            <a:cxnLst/>
            <a:rect l="l" t="t" r="r" b="b"/>
            <a:pathLst>
              <a:path w="3158213" h="3181350">
                <a:moveTo>
                  <a:pt x="0" y="0"/>
                </a:moveTo>
                <a:lnTo>
                  <a:pt x="3158212" y="0"/>
                </a:lnTo>
                <a:lnTo>
                  <a:pt x="3158212" y="3181350"/>
                </a:lnTo>
                <a:lnTo>
                  <a:pt x="0" y="31813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Freeform 15"/>
          <p:cNvSpPr/>
          <p:nvPr/>
        </p:nvSpPr>
        <p:spPr>
          <a:xfrm rot="2872934" flipH="1">
            <a:off x="2377235" y="8513629"/>
            <a:ext cx="3158213" cy="3181350"/>
          </a:xfrm>
          <a:custGeom>
            <a:avLst/>
            <a:gdLst/>
            <a:ahLst/>
            <a:cxnLst/>
            <a:rect l="l" t="t" r="r" b="b"/>
            <a:pathLst>
              <a:path w="3158213" h="3181350">
                <a:moveTo>
                  <a:pt x="3158213" y="0"/>
                </a:moveTo>
                <a:lnTo>
                  <a:pt x="0" y="0"/>
                </a:lnTo>
                <a:lnTo>
                  <a:pt x="0" y="3181350"/>
                </a:lnTo>
                <a:lnTo>
                  <a:pt x="3158213" y="3181350"/>
                </a:lnTo>
                <a:lnTo>
                  <a:pt x="3158213"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6" name="Group 16"/>
          <p:cNvGrpSpPr/>
          <p:nvPr/>
        </p:nvGrpSpPr>
        <p:grpSpPr>
          <a:xfrm rot="0">
            <a:off x="7843731" y="10287000"/>
            <a:ext cx="4860173" cy="934872"/>
            <a:chOff x="0" y="0"/>
            <a:chExt cx="1280045" cy="246222"/>
          </a:xfrm>
        </p:grpSpPr>
        <p:sp>
          <p:nvSpPr>
            <p:cNvPr id="17" name="Freeform 17"/>
            <p:cNvSpPr/>
            <p:nvPr/>
          </p:nvSpPr>
          <p:spPr>
            <a:xfrm>
              <a:off x="0" y="0"/>
              <a:ext cx="1280045" cy="246222"/>
            </a:xfrm>
            <a:custGeom>
              <a:avLst/>
              <a:gdLst/>
              <a:ahLst/>
              <a:cxnLst/>
              <a:rect l="l" t="t" r="r" b="b"/>
              <a:pathLst>
                <a:path w="1280045" h="246222">
                  <a:moveTo>
                    <a:pt x="15929" y="0"/>
                  </a:moveTo>
                  <a:lnTo>
                    <a:pt x="1264116" y="0"/>
                  </a:lnTo>
                  <a:cubicBezTo>
                    <a:pt x="1268341" y="0"/>
                    <a:pt x="1272392" y="1678"/>
                    <a:pt x="1275380" y="4666"/>
                  </a:cubicBezTo>
                  <a:cubicBezTo>
                    <a:pt x="1278367" y="7653"/>
                    <a:pt x="1280045" y="11705"/>
                    <a:pt x="1280045" y="15929"/>
                  </a:cubicBezTo>
                  <a:lnTo>
                    <a:pt x="1280045" y="230292"/>
                  </a:lnTo>
                  <a:cubicBezTo>
                    <a:pt x="1280045" y="234517"/>
                    <a:pt x="1278367" y="238569"/>
                    <a:pt x="1275380" y="241556"/>
                  </a:cubicBezTo>
                  <a:cubicBezTo>
                    <a:pt x="1272392" y="244543"/>
                    <a:pt x="1268341" y="246222"/>
                    <a:pt x="1264116" y="246222"/>
                  </a:cubicBezTo>
                  <a:lnTo>
                    <a:pt x="15929" y="246222"/>
                  </a:lnTo>
                  <a:cubicBezTo>
                    <a:pt x="7132" y="246222"/>
                    <a:pt x="0" y="239090"/>
                    <a:pt x="0" y="230292"/>
                  </a:cubicBezTo>
                  <a:lnTo>
                    <a:pt x="0" y="15929"/>
                  </a:lnTo>
                  <a:cubicBezTo>
                    <a:pt x="0" y="11705"/>
                    <a:pt x="1678" y="7653"/>
                    <a:pt x="4666" y="4666"/>
                  </a:cubicBezTo>
                  <a:cubicBezTo>
                    <a:pt x="7653" y="1678"/>
                    <a:pt x="11705" y="0"/>
                    <a:pt x="15929" y="0"/>
                  </a:cubicBezTo>
                  <a:close/>
                </a:path>
              </a:pathLst>
            </a:custGeom>
            <a:solidFill>
              <a:srgbClr val="FFB699"/>
            </a:solidFill>
            <a:ln cap="sq">
              <a:noFill/>
              <a:prstDash val="solid"/>
              <a:miter/>
            </a:ln>
          </p:spPr>
        </p:sp>
        <p:sp>
          <p:nvSpPr>
            <p:cNvPr id="18" name="TextBox 18"/>
            <p:cNvSpPr txBox="1"/>
            <p:nvPr/>
          </p:nvSpPr>
          <p:spPr>
            <a:xfrm>
              <a:off x="0" y="9525"/>
              <a:ext cx="1280045" cy="236697"/>
            </a:xfrm>
            <a:prstGeom prst="rect">
              <a:avLst/>
            </a:prstGeom>
          </p:spPr>
          <p:txBody>
            <a:bodyPr lIns="254000" tIns="254000" rIns="254000" bIns="254000" rtlCol="0" anchor="ctr"/>
            <a:lstStyle/>
            <a:p>
              <a:pPr algn="ctr">
                <a:lnSpc>
                  <a:spcPts val="3360"/>
                </a:lnSpc>
              </a:pPr>
              <a:r>
                <a:rPr lang="en-US" sz="2800" spc="55">
                  <a:solidFill>
                    <a:srgbClr val="452721"/>
                  </a:solidFill>
                  <a:latin typeface="Montserrat Medium" panose="00000600000000000000"/>
                </a:rPr>
                <a:t>INFORMATIA </a:t>
              </a:r>
              <a:endParaRPr lang="en-US" sz="2800" spc="55">
                <a:solidFill>
                  <a:srgbClr val="452721"/>
                </a:solidFill>
                <a:latin typeface="Montserrat Medium" panose="00000600000000000000"/>
              </a:endParaRPr>
            </a:p>
          </p:txBody>
        </p:sp>
      </p:grpSp>
      <p:grpSp>
        <p:nvGrpSpPr>
          <p:cNvPr id="19" name="Group 19"/>
          <p:cNvGrpSpPr/>
          <p:nvPr/>
        </p:nvGrpSpPr>
        <p:grpSpPr>
          <a:xfrm rot="0">
            <a:off x="11885852" y="4812246"/>
            <a:ext cx="5978805" cy="934872"/>
            <a:chOff x="0" y="0"/>
            <a:chExt cx="1574665" cy="246222"/>
          </a:xfrm>
        </p:grpSpPr>
        <p:sp>
          <p:nvSpPr>
            <p:cNvPr id="20" name="Freeform 20"/>
            <p:cNvSpPr/>
            <p:nvPr/>
          </p:nvSpPr>
          <p:spPr>
            <a:xfrm>
              <a:off x="0" y="0"/>
              <a:ext cx="1574665" cy="246222"/>
            </a:xfrm>
            <a:custGeom>
              <a:avLst/>
              <a:gdLst/>
              <a:ahLst/>
              <a:cxnLst/>
              <a:rect l="l" t="t" r="r" b="b"/>
              <a:pathLst>
                <a:path w="1574665" h="246222">
                  <a:moveTo>
                    <a:pt x="12949" y="0"/>
                  </a:moveTo>
                  <a:lnTo>
                    <a:pt x="1561716" y="0"/>
                  </a:lnTo>
                  <a:cubicBezTo>
                    <a:pt x="1565150" y="0"/>
                    <a:pt x="1568444" y="1364"/>
                    <a:pt x="1570872" y="3793"/>
                  </a:cubicBezTo>
                  <a:cubicBezTo>
                    <a:pt x="1573300" y="6221"/>
                    <a:pt x="1574665" y="9515"/>
                    <a:pt x="1574665" y="12949"/>
                  </a:cubicBezTo>
                  <a:lnTo>
                    <a:pt x="1574665" y="233273"/>
                  </a:lnTo>
                  <a:cubicBezTo>
                    <a:pt x="1574665" y="240424"/>
                    <a:pt x="1568867" y="246222"/>
                    <a:pt x="1561716" y="246222"/>
                  </a:cubicBezTo>
                  <a:lnTo>
                    <a:pt x="12949" y="246222"/>
                  </a:lnTo>
                  <a:cubicBezTo>
                    <a:pt x="5797" y="246222"/>
                    <a:pt x="0" y="240424"/>
                    <a:pt x="0" y="233273"/>
                  </a:cubicBezTo>
                  <a:lnTo>
                    <a:pt x="0" y="12949"/>
                  </a:lnTo>
                  <a:cubicBezTo>
                    <a:pt x="0" y="5797"/>
                    <a:pt x="5797" y="0"/>
                    <a:pt x="12949" y="0"/>
                  </a:cubicBezTo>
                  <a:close/>
                </a:path>
              </a:pathLst>
            </a:custGeom>
            <a:solidFill>
              <a:srgbClr val="FFB699"/>
            </a:solidFill>
            <a:ln cap="sq">
              <a:noFill/>
              <a:prstDash val="solid"/>
              <a:miter/>
            </a:ln>
          </p:spPr>
        </p:sp>
        <p:sp>
          <p:nvSpPr>
            <p:cNvPr id="21" name="TextBox 21"/>
            <p:cNvSpPr txBox="1"/>
            <p:nvPr/>
          </p:nvSpPr>
          <p:spPr>
            <a:xfrm>
              <a:off x="0" y="9525"/>
              <a:ext cx="1574665" cy="236697"/>
            </a:xfrm>
            <a:prstGeom prst="rect">
              <a:avLst/>
            </a:prstGeom>
          </p:spPr>
          <p:txBody>
            <a:bodyPr lIns="254000" tIns="254000" rIns="254000" bIns="254000" rtlCol="0" anchor="ctr"/>
            <a:lstStyle/>
            <a:p>
              <a:pPr algn="ctr">
                <a:lnSpc>
                  <a:spcPts val="3360"/>
                </a:lnSpc>
              </a:pPr>
              <a:r>
                <a:rPr lang="en-US" sz="2800" spc="55">
                  <a:solidFill>
                    <a:srgbClr val="452721"/>
                  </a:solidFill>
                  <a:latin typeface="Montserrat Medium" panose="00000600000000000000"/>
                </a:rPr>
                <a:t> CANALE DE TRANSMITERE</a:t>
              </a:r>
              <a:endParaRPr lang="en-US" sz="2800" spc="55">
                <a:solidFill>
                  <a:srgbClr val="452721"/>
                </a:solidFill>
                <a:latin typeface="Montserrat Medium" panose="00000600000000000000"/>
              </a:endParaRPr>
            </a:p>
          </p:txBody>
        </p:sp>
      </p:grpSp>
      <p:sp>
        <p:nvSpPr>
          <p:cNvPr id="22" name="AutoShape 22"/>
          <p:cNvSpPr/>
          <p:nvPr/>
        </p:nvSpPr>
        <p:spPr>
          <a:xfrm flipV="1">
            <a:off x="5101119" y="2123177"/>
            <a:ext cx="2007890" cy="1088908"/>
          </a:xfrm>
          <a:prstGeom prst="line">
            <a:avLst/>
          </a:prstGeom>
          <a:ln w="38100" cap="flat">
            <a:solidFill>
              <a:srgbClr val="000000"/>
            </a:solidFill>
            <a:prstDash val="solid"/>
            <a:headEnd type="none" w="sm" len="sm"/>
            <a:tailEnd type="none" w="sm" len="sm"/>
          </a:ln>
        </p:spPr>
      </p:sp>
      <p:sp>
        <p:nvSpPr>
          <p:cNvPr id="23" name="AutoShape 23"/>
          <p:cNvSpPr/>
          <p:nvPr/>
        </p:nvSpPr>
        <p:spPr>
          <a:xfrm flipH="1">
            <a:off x="5271662" y="2123177"/>
            <a:ext cx="1837347" cy="2383021"/>
          </a:xfrm>
          <a:prstGeom prst="line">
            <a:avLst/>
          </a:prstGeom>
          <a:ln w="38100" cap="flat">
            <a:solidFill>
              <a:srgbClr val="000000"/>
            </a:solidFill>
            <a:prstDash val="solid"/>
            <a:headEnd type="none" w="sm" len="sm"/>
            <a:tailEnd type="none" w="sm" len="sm"/>
          </a:ln>
        </p:spPr>
      </p:sp>
      <p:sp>
        <p:nvSpPr>
          <p:cNvPr id="24" name="AutoShape 24"/>
          <p:cNvSpPr/>
          <p:nvPr/>
        </p:nvSpPr>
        <p:spPr>
          <a:xfrm>
            <a:off x="7109009" y="2123177"/>
            <a:ext cx="7441830" cy="667549"/>
          </a:xfrm>
          <a:prstGeom prst="line">
            <a:avLst/>
          </a:prstGeom>
          <a:ln w="38100" cap="flat">
            <a:solidFill>
              <a:srgbClr val="000000"/>
            </a:solidFill>
            <a:prstDash val="solid"/>
            <a:headEnd type="none" w="sm" len="sm"/>
            <a:tailEnd type="none" w="sm" len="sm"/>
          </a:ln>
        </p:spPr>
      </p:sp>
      <p:sp>
        <p:nvSpPr>
          <p:cNvPr id="25" name="AutoShape 25"/>
          <p:cNvSpPr/>
          <p:nvPr/>
        </p:nvSpPr>
        <p:spPr>
          <a:xfrm>
            <a:off x="7109009" y="2123177"/>
            <a:ext cx="4776843" cy="3156506"/>
          </a:xfrm>
          <a:prstGeom prst="line">
            <a:avLst/>
          </a:prstGeom>
          <a:ln w="38100" cap="flat">
            <a:solidFill>
              <a:srgbClr val="000000"/>
            </a:solidFill>
            <a:prstDash val="solid"/>
            <a:headEnd type="none" w="sm" len="sm"/>
            <a:tailEnd type="none" w="sm" len="sm"/>
          </a:ln>
        </p:spPr>
      </p:sp>
      <p:sp>
        <p:nvSpPr>
          <p:cNvPr id="26" name="Freeform 26"/>
          <p:cNvSpPr/>
          <p:nvPr/>
        </p:nvSpPr>
        <p:spPr>
          <a:xfrm>
            <a:off x="2060002" y="6718707"/>
            <a:ext cx="6345443" cy="3672425"/>
          </a:xfrm>
          <a:custGeom>
            <a:avLst/>
            <a:gdLst/>
            <a:ahLst/>
            <a:cxnLst/>
            <a:rect l="l" t="t" r="r" b="b"/>
            <a:pathLst>
              <a:path w="6345443" h="3672425">
                <a:moveTo>
                  <a:pt x="0" y="0"/>
                </a:moveTo>
                <a:lnTo>
                  <a:pt x="6345442" y="0"/>
                </a:lnTo>
                <a:lnTo>
                  <a:pt x="6345442" y="3672425"/>
                </a:lnTo>
                <a:lnTo>
                  <a:pt x="0" y="3672425"/>
                </a:lnTo>
                <a:lnTo>
                  <a:pt x="0" y="0"/>
                </a:lnTo>
                <a:close/>
              </a:path>
            </a:pathLst>
          </a:custGeom>
          <a:blipFill>
            <a:blip r:embed="rId7"/>
            <a:stretch>
              <a:fillRect/>
            </a:stretch>
          </a:blipFill>
        </p:spPr>
      </p:sp>
      <p:sp>
        <p:nvSpPr>
          <p:cNvPr id="27" name="Freeform 27"/>
          <p:cNvSpPr/>
          <p:nvPr/>
        </p:nvSpPr>
        <p:spPr>
          <a:xfrm rot="869533">
            <a:off x="4089654" y="5927253"/>
            <a:ext cx="1752797" cy="1288306"/>
          </a:xfrm>
          <a:custGeom>
            <a:avLst/>
            <a:gdLst/>
            <a:ahLst/>
            <a:cxnLst/>
            <a:rect l="l" t="t" r="r" b="b"/>
            <a:pathLst>
              <a:path w="1752797" h="1288306">
                <a:moveTo>
                  <a:pt x="0" y="0"/>
                </a:moveTo>
                <a:lnTo>
                  <a:pt x="1752797" y="0"/>
                </a:lnTo>
                <a:lnTo>
                  <a:pt x="1752797" y="1288306"/>
                </a:lnTo>
                <a:lnTo>
                  <a:pt x="0" y="12883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8" name="AutoShape 28"/>
          <p:cNvSpPr/>
          <p:nvPr/>
        </p:nvSpPr>
        <p:spPr>
          <a:xfrm>
            <a:off x="7127304" y="2128486"/>
            <a:ext cx="2674715" cy="5267207"/>
          </a:xfrm>
          <a:prstGeom prst="line">
            <a:avLst/>
          </a:prstGeom>
          <a:ln w="38100" cap="flat">
            <a:solidFill>
              <a:srgbClr val="000000"/>
            </a:solidFill>
            <a:prstDash val="solid"/>
            <a:headEnd type="none" w="sm" len="sm"/>
            <a:tailEnd type="none" w="sm" len="sm"/>
          </a:ln>
        </p:spPr>
      </p:sp>
      <p:grpSp>
        <p:nvGrpSpPr>
          <p:cNvPr id="29" name="Group 29"/>
          <p:cNvGrpSpPr/>
          <p:nvPr/>
        </p:nvGrpSpPr>
        <p:grpSpPr>
          <a:xfrm rot="0">
            <a:off x="9802019" y="6928257"/>
            <a:ext cx="5956871" cy="934872"/>
            <a:chOff x="0" y="0"/>
            <a:chExt cx="1568888" cy="246222"/>
          </a:xfrm>
        </p:grpSpPr>
        <p:sp>
          <p:nvSpPr>
            <p:cNvPr id="30" name="Freeform 30"/>
            <p:cNvSpPr/>
            <p:nvPr/>
          </p:nvSpPr>
          <p:spPr>
            <a:xfrm>
              <a:off x="0" y="0"/>
              <a:ext cx="1568888" cy="246222"/>
            </a:xfrm>
            <a:custGeom>
              <a:avLst/>
              <a:gdLst/>
              <a:ahLst/>
              <a:cxnLst/>
              <a:rect l="l" t="t" r="r" b="b"/>
              <a:pathLst>
                <a:path w="1568888" h="246222">
                  <a:moveTo>
                    <a:pt x="12997" y="0"/>
                  </a:moveTo>
                  <a:lnTo>
                    <a:pt x="1555891" y="0"/>
                  </a:lnTo>
                  <a:cubicBezTo>
                    <a:pt x="1559338" y="0"/>
                    <a:pt x="1562644" y="1369"/>
                    <a:pt x="1565081" y="3807"/>
                  </a:cubicBezTo>
                  <a:cubicBezTo>
                    <a:pt x="1567519" y="6244"/>
                    <a:pt x="1568888" y="9550"/>
                    <a:pt x="1568888" y="12997"/>
                  </a:cubicBezTo>
                  <a:lnTo>
                    <a:pt x="1568888" y="233225"/>
                  </a:lnTo>
                  <a:cubicBezTo>
                    <a:pt x="1568888" y="236672"/>
                    <a:pt x="1567519" y="239978"/>
                    <a:pt x="1565081" y="242415"/>
                  </a:cubicBezTo>
                  <a:cubicBezTo>
                    <a:pt x="1562644" y="244852"/>
                    <a:pt x="1559338" y="246222"/>
                    <a:pt x="1555891" y="246222"/>
                  </a:cubicBezTo>
                  <a:lnTo>
                    <a:pt x="12997" y="246222"/>
                  </a:lnTo>
                  <a:cubicBezTo>
                    <a:pt x="9550" y="246222"/>
                    <a:pt x="6244" y="244852"/>
                    <a:pt x="3807" y="242415"/>
                  </a:cubicBezTo>
                  <a:cubicBezTo>
                    <a:pt x="1369" y="239978"/>
                    <a:pt x="0" y="236672"/>
                    <a:pt x="0" y="233225"/>
                  </a:cubicBezTo>
                  <a:lnTo>
                    <a:pt x="0" y="12997"/>
                  </a:lnTo>
                  <a:cubicBezTo>
                    <a:pt x="0" y="9550"/>
                    <a:pt x="1369" y="6244"/>
                    <a:pt x="3807" y="3807"/>
                  </a:cubicBezTo>
                  <a:cubicBezTo>
                    <a:pt x="6244" y="1369"/>
                    <a:pt x="9550" y="0"/>
                    <a:pt x="12997" y="0"/>
                  </a:cubicBezTo>
                  <a:close/>
                </a:path>
              </a:pathLst>
            </a:custGeom>
            <a:solidFill>
              <a:srgbClr val="80ABC8"/>
            </a:solidFill>
            <a:ln cap="sq">
              <a:noFill/>
              <a:prstDash val="solid"/>
              <a:miter/>
            </a:ln>
          </p:spPr>
        </p:sp>
        <p:sp>
          <p:nvSpPr>
            <p:cNvPr id="31" name="TextBox 31"/>
            <p:cNvSpPr txBox="1"/>
            <p:nvPr/>
          </p:nvSpPr>
          <p:spPr>
            <a:xfrm>
              <a:off x="0" y="9525"/>
              <a:ext cx="1568888" cy="236697"/>
            </a:xfrm>
            <a:prstGeom prst="rect">
              <a:avLst/>
            </a:prstGeom>
          </p:spPr>
          <p:txBody>
            <a:bodyPr lIns="254000" tIns="254000" rIns="254000" bIns="254000" rtlCol="0" anchor="ctr"/>
            <a:lstStyle/>
            <a:p>
              <a:pPr algn="ctr">
                <a:lnSpc>
                  <a:spcPts val="3360"/>
                </a:lnSpc>
              </a:pPr>
              <a:r>
                <a:rPr lang="en-US" sz="2800" spc="55">
                  <a:solidFill>
                    <a:srgbClr val="452721"/>
                  </a:solidFill>
                  <a:latin typeface="Montserrat Medium Italics" panose="00000600000000000000"/>
                </a:rPr>
                <a:t>DECODAREA/DESCIFRARE</a:t>
              </a:r>
              <a:endParaRPr lang="en-US" sz="2800" spc="55">
                <a:solidFill>
                  <a:srgbClr val="452721"/>
                </a:solidFill>
                <a:latin typeface="Montserrat Medium Italics" panose="0000060000000000000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7C9"/>
        </a:solidFill>
        <a:effectLst/>
      </p:bgPr>
    </p:bg>
    <p:spTree>
      <p:nvGrpSpPr>
        <p:cNvPr id="1" name=""/>
        <p:cNvGrpSpPr/>
        <p:nvPr/>
      </p:nvGrpSpPr>
      <p:grpSpPr>
        <a:xfrm>
          <a:off x="0" y="0"/>
          <a:ext cx="0" cy="0"/>
          <a:chOff x="0" y="0"/>
          <a:chExt cx="0" cy="0"/>
        </a:xfrm>
      </p:grpSpPr>
      <p:sp>
        <p:nvSpPr>
          <p:cNvPr id="2" name="Freeform 2"/>
          <p:cNvSpPr/>
          <p:nvPr/>
        </p:nvSpPr>
        <p:spPr>
          <a:xfrm flipH="1">
            <a:off x="-2325531" y="7863129"/>
            <a:ext cx="8081965" cy="6583128"/>
          </a:xfrm>
          <a:custGeom>
            <a:avLst/>
            <a:gdLst/>
            <a:ahLst/>
            <a:cxnLst/>
            <a:rect l="l" t="t" r="r" b="b"/>
            <a:pathLst>
              <a:path w="8081965" h="6583128">
                <a:moveTo>
                  <a:pt x="8081966" y="0"/>
                </a:moveTo>
                <a:lnTo>
                  <a:pt x="0" y="0"/>
                </a:lnTo>
                <a:lnTo>
                  <a:pt x="0" y="6583128"/>
                </a:lnTo>
                <a:lnTo>
                  <a:pt x="8081966" y="6583128"/>
                </a:lnTo>
                <a:lnTo>
                  <a:pt x="8081966"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flipV="1">
            <a:off x="13159849" y="-3808372"/>
            <a:ext cx="8198902" cy="6678378"/>
          </a:xfrm>
          <a:custGeom>
            <a:avLst/>
            <a:gdLst/>
            <a:ahLst/>
            <a:cxnLst/>
            <a:rect l="l" t="t" r="r" b="b"/>
            <a:pathLst>
              <a:path w="8198902" h="6678378">
                <a:moveTo>
                  <a:pt x="0" y="6678379"/>
                </a:moveTo>
                <a:lnTo>
                  <a:pt x="8198902" y="6678379"/>
                </a:lnTo>
                <a:lnTo>
                  <a:pt x="8198902" y="0"/>
                </a:lnTo>
                <a:lnTo>
                  <a:pt x="0" y="0"/>
                </a:lnTo>
                <a:lnTo>
                  <a:pt x="0" y="6678379"/>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9262341">
            <a:off x="16708894" y="846920"/>
            <a:ext cx="3158213" cy="3181350"/>
          </a:xfrm>
          <a:custGeom>
            <a:avLst/>
            <a:gdLst/>
            <a:ahLst/>
            <a:cxnLst/>
            <a:rect l="l" t="t" r="r" b="b"/>
            <a:pathLst>
              <a:path w="3158213" h="3181350">
                <a:moveTo>
                  <a:pt x="0" y="0"/>
                </a:moveTo>
                <a:lnTo>
                  <a:pt x="3158212" y="0"/>
                </a:lnTo>
                <a:lnTo>
                  <a:pt x="3158212" y="3181350"/>
                </a:lnTo>
                <a:lnTo>
                  <a:pt x="0" y="31813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2872934" flipH="1">
            <a:off x="2377235" y="8513629"/>
            <a:ext cx="3158213" cy="3181350"/>
          </a:xfrm>
          <a:custGeom>
            <a:avLst/>
            <a:gdLst/>
            <a:ahLst/>
            <a:cxnLst/>
            <a:rect l="l" t="t" r="r" b="b"/>
            <a:pathLst>
              <a:path w="3158213" h="3181350">
                <a:moveTo>
                  <a:pt x="3158213" y="0"/>
                </a:moveTo>
                <a:lnTo>
                  <a:pt x="0" y="0"/>
                </a:lnTo>
                <a:lnTo>
                  <a:pt x="0" y="3181350"/>
                </a:lnTo>
                <a:lnTo>
                  <a:pt x="3158213" y="3181350"/>
                </a:lnTo>
                <a:lnTo>
                  <a:pt x="3158213"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6" name="Group 6"/>
          <p:cNvGrpSpPr/>
          <p:nvPr/>
        </p:nvGrpSpPr>
        <p:grpSpPr>
          <a:xfrm rot="0">
            <a:off x="352125" y="293656"/>
            <a:ext cx="9302388" cy="4061382"/>
            <a:chOff x="0" y="0"/>
            <a:chExt cx="2450012" cy="1069664"/>
          </a:xfrm>
        </p:grpSpPr>
        <p:sp>
          <p:nvSpPr>
            <p:cNvPr id="7" name="Freeform 7"/>
            <p:cNvSpPr/>
            <p:nvPr/>
          </p:nvSpPr>
          <p:spPr>
            <a:xfrm>
              <a:off x="0" y="0"/>
              <a:ext cx="2450012" cy="1069664"/>
            </a:xfrm>
            <a:custGeom>
              <a:avLst/>
              <a:gdLst/>
              <a:ahLst/>
              <a:cxnLst/>
              <a:rect l="l" t="t" r="r" b="b"/>
              <a:pathLst>
                <a:path w="2450012" h="1069664">
                  <a:moveTo>
                    <a:pt x="42445" y="0"/>
                  </a:moveTo>
                  <a:lnTo>
                    <a:pt x="2407567" y="0"/>
                  </a:lnTo>
                  <a:cubicBezTo>
                    <a:pt x="2431008" y="0"/>
                    <a:pt x="2450012" y="19003"/>
                    <a:pt x="2450012" y="42445"/>
                  </a:cubicBezTo>
                  <a:lnTo>
                    <a:pt x="2450012" y="1027219"/>
                  </a:lnTo>
                  <a:cubicBezTo>
                    <a:pt x="2450012" y="1050661"/>
                    <a:pt x="2431008" y="1069664"/>
                    <a:pt x="2407567" y="1069664"/>
                  </a:cubicBezTo>
                  <a:lnTo>
                    <a:pt x="42445" y="1069664"/>
                  </a:lnTo>
                  <a:cubicBezTo>
                    <a:pt x="31188" y="1069664"/>
                    <a:pt x="20392" y="1065192"/>
                    <a:pt x="12432" y="1057232"/>
                  </a:cubicBezTo>
                  <a:cubicBezTo>
                    <a:pt x="4472" y="1049272"/>
                    <a:pt x="0" y="1038477"/>
                    <a:pt x="0" y="1027219"/>
                  </a:cubicBezTo>
                  <a:lnTo>
                    <a:pt x="0" y="42445"/>
                  </a:lnTo>
                  <a:cubicBezTo>
                    <a:pt x="0" y="19003"/>
                    <a:pt x="19003" y="0"/>
                    <a:pt x="42445" y="0"/>
                  </a:cubicBezTo>
                  <a:close/>
                </a:path>
              </a:pathLst>
            </a:custGeom>
            <a:solidFill>
              <a:srgbClr val="FFD9CC"/>
            </a:solidFill>
          </p:spPr>
        </p:sp>
        <p:sp>
          <p:nvSpPr>
            <p:cNvPr id="8" name="TextBox 8"/>
            <p:cNvSpPr txBox="1"/>
            <p:nvPr/>
          </p:nvSpPr>
          <p:spPr>
            <a:xfrm>
              <a:off x="0" y="-28575"/>
              <a:ext cx="2450012" cy="1098239"/>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rot="0">
            <a:off x="182852" y="4775978"/>
            <a:ext cx="9302388" cy="5328326"/>
            <a:chOff x="0" y="0"/>
            <a:chExt cx="2450012" cy="1403345"/>
          </a:xfrm>
        </p:grpSpPr>
        <p:sp>
          <p:nvSpPr>
            <p:cNvPr id="10" name="Freeform 10"/>
            <p:cNvSpPr/>
            <p:nvPr/>
          </p:nvSpPr>
          <p:spPr>
            <a:xfrm>
              <a:off x="0" y="0"/>
              <a:ext cx="2450012" cy="1403345"/>
            </a:xfrm>
            <a:custGeom>
              <a:avLst/>
              <a:gdLst/>
              <a:ahLst/>
              <a:cxnLst/>
              <a:rect l="l" t="t" r="r" b="b"/>
              <a:pathLst>
                <a:path w="2450012" h="1403345">
                  <a:moveTo>
                    <a:pt x="42445" y="0"/>
                  </a:moveTo>
                  <a:lnTo>
                    <a:pt x="2407567" y="0"/>
                  </a:lnTo>
                  <a:cubicBezTo>
                    <a:pt x="2431008" y="0"/>
                    <a:pt x="2450012" y="19003"/>
                    <a:pt x="2450012" y="42445"/>
                  </a:cubicBezTo>
                  <a:lnTo>
                    <a:pt x="2450012" y="1360900"/>
                  </a:lnTo>
                  <a:cubicBezTo>
                    <a:pt x="2450012" y="1384342"/>
                    <a:pt x="2431008" y="1403345"/>
                    <a:pt x="2407567" y="1403345"/>
                  </a:cubicBezTo>
                  <a:lnTo>
                    <a:pt x="42445" y="1403345"/>
                  </a:lnTo>
                  <a:cubicBezTo>
                    <a:pt x="19003" y="1403345"/>
                    <a:pt x="0" y="1384342"/>
                    <a:pt x="0" y="1360900"/>
                  </a:cubicBezTo>
                  <a:lnTo>
                    <a:pt x="0" y="42445"/>
                  </a:lnTo>
                  <a:cubicBezTo>
                    <a:pt x="0" y="19003"/>
                    <a:pt x="19003" y="0"/>
                    <a:pt x="42445" y="0"/>
                  </a:cubicBezTo>
                  <a:close/>
                </a:path>
              </a:pathLst>
            </a:custGeom>
            <a:solidFill>
              <a:srgbClr val="FFB699"/>
            </a:solidFill>
          </p:spPr>
        </p:sp>
        <p:sp>
          <p:nvSpPr>
            <p:cNvPr id="11" name="TextBox 11"/>
            <p:cNvSpPr txBox="1"/>
            <p:nvPr/>
          </p:nvSpPr>
          <p:spPr>
            <a:xfrm>
              <a:off x="0" y="-28575"/>
              <a:ext cx="2450012" cy="143192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a:off x="10016430" y="2180141"/>
            <a:ext cx="8023860" cy="8229600"/>
          </a:xfrm>
          <a:custGeom>
            <a:avLst/>
            <a:gdLst/>
            <a:ahLst/>
            <a:cxnLst/>
            <a:rect l="l" t="t" r="r" b="b"/>
            <a:pathLst>
              <a:path w="8023860" h="8229600">
                <a:moveTo>
                  <a:pt x="0" y="0"/>
                </a:moveTo>
                <a:lnTo>
                  <a:pt x="8023860" y="0"/>
                </a:lnTo>
                <a:lnTo>
                  <a:pt x="8023860" y="8229600"/>
                </a:lnTo>
                <a:lnTo>
                  <a:pt x="0" y="8229600"/>
                </a:lnTo>
                <a:lnTo>
                  <a:pt x="0" y="0"/>
                </a:lnTo>
                <a:close/>
              </a:path>
            </a:pathLst>
          </a:custGeom>
          <a:blipFill>
            <a:blip r:embed="rId5"/>
            <a:stretch>
              <a:fillRect/>
            </a:stretch>
          </a:blipFill>
        </p:spPr>
      </p:sp>
      <p:sp>
        <p:nvSpPr>
          <p:cNvPr id="13" name="Freeform 13"/>
          <p:cNvSpPr/>
          <p:nvPr/>
        </p:nvSpPr>
        <p:spPr>
          <a:xfrm flipH="1">
            <a:off x="14235357" y="1275454"/>
            <a:ext cx="2854130" cy="2097785"/>
          </a:xfrm>
          <a:custGeom>
            <a:avLst/>
            <a:gdLst/>
            <a:ahLst/>
            <a:cxnLst/>
            <a:rect l="l" t="t" r="r" b="b"/>
            <a:pathLst>
              <a:path w="2854130" h="2097785">
                <a:moveTo>
                  <a:pt x="2854130" y="0"/>
                </a:moveTo>
                <a:lnTo>
                  <a:pt x="0" y="0"/>
                </a:lnTo>
                <a:lnTo>
                  <a:pt x="0" y="2097786"/>
                </a:lnTo>
                <a:lnTo>
                  <a:pt x="2854130" y="2097786"/>
                </a:lnTo>
                <a:lnTo>
                  <a:pt x="285413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TextBox 14"/>
          <p:cNvSpPr txBox="1"/>
          <p:nvPr/>
        </p:nvSpPr>
        <p:spPr>
          <a:xfrm>
            <a:off x="510458" y="388906"/>
            <a:ext cx="4492861" cy="639794"/>
          </a:xfrm>
          <a:prstGeom prst="rect">
            <a:avLst/>
          </a:prstGeom>
        </p:spPr>
        <p:txBody>
          <a:bodyPr lIns="0" tIns="0" rIns="0" bIns="0" rtlCol="0" anchor="t">
            <a:spAutoFit/>
          </a:bodyPr>
          <a:lstStyle/>
          <a:p>
            <a:pPr>
              <a:lnSpc>
                <a:spcPts val="4840"/>
              </a:lnSpc>
            </a:pPr>
            <a:r>
              <a:rPr lang="en-US" sz="4840" spc="48">
                <a:solidFill>
                  <a:srgbClr val="63998C"/>
                </a:solidFill>
                <a:latin typeface="Montserrat Bold" panose="00000800000000000000"/>
              </a:rPr>
              <a:t>EMIȚATORUL:</a:t>
            </a:r>
            <a:endParaRPr lang="en-US" sz="4840" spc="48">
              <a:solidFill>
                <a:srgbClr val="63998C"/>
              </a:solidFill>
              <a:latin typeface="Montserrat Bold" panose="00000800000000000000"/>
            </a:endParaRPr>
          </a:p>
        </p:txBody>
      </p:sp>
      <p:sp>
        <p:nvSpPr>
          <p:cNvPr id="15" name="TextBox 15"/>
          <p:cNvSpPr txBox="1"/>
          <p:nvPr/>
        </p:nvSpPr>
        <p:spPr>
          <a:xfrm>
            <a:off x="334986" y="774977"/>
            <a:ext cx="10020235" cy="3339915"/>
          </a:xfrm>
          <a:prstGeom prst="rect">
            <a:avLst/>
          </a:prstGeom>
        </p:spPr>
        <p:txBody>
          <a:bodyPr lIns="0" tIns="0" rIns="0" bIns="0" rtlCol="0" anchor="t">
            <a:spAutoFit/>
          </a:bodyPr>
          <a:lstStyle/>
          <a:p>
            <a:pPr>
              <a:lnSpc>
                <a:spcPts val="3335"/>
              </a:lnSpc>
            </a:pPr>
          </a:p>
          <a:p>
            <a:pPr>
              <a:lnSpc>
                <a:spcPts val="3335"/>
              </a:lnSpc>
            </a:pPr>
            <a:r>
              <a:rPr lang="en-US" sz="2380" spc="23">
                <a:solidFill>
                  <a:srgbClr val="452721"/>
                </a:solidFill>
                <a:latin typeface="Montserrat Bold" panose="00000800000000000000"/>
              </a:rPr>
              <a:t>-</a:t>
            </a:r>
            <a:r>
              <a:rPr lang="en-US" sz="2380" spc="23">
                <a:solidFill>
                  <a:srgbClr val="452721"/>
                </a:solidFill>
                <a:latin typeface="Montserrat Bold" panose="00000800000000000000"/>
              </a:rPr>
              <a:t>să cunoască pregătirea și comportamentul receptorului</a:t>
            </a:r>
            <a:endParaRPr lang="en-US" sz="2380" spc="23">
              <a:solidFill>
                <a:srgbClr val="452721"/>
              </a:solidFill>
              <a:latin typeface="Montserrat Bold" panose="00000800000000000000"/>
            </a:endParaRPr>
          </a:p>
          <a:p>
            <a:pPr>
              <a:lnSpc>
                <a:spcPts val="3335"/>
              </a:lnSpc>
            </a:pPr>
            <a:r>
              <a:rPr lang="en-US" sz="2380" spc="23">
                <a:solidFill>
                  <a:srgbClr val="452721"/>
                </a:solidFill>
                <a:latin typeface="Montserrat Bold" panose="00000800000000000000"/>
              </a:rPr>
              <a:t>-</a:t>
            </a:r>
            <a:r>
              <a:rPr lang="en-US" sz="2380" spc="23">
                <a:solidFill>
                  <a:srgbClr val="452721"/>
                </a:solidFill>
                <a:latin typeface="Montserrat Bold" panose="00000800000000000000"/>
              </a:rPr>
              <a:t>să pregătească atent mesajul</a:t>
            </a:r>
            <a:endParaRPr lang="en-US" sz="2380" spc="23">
              <a:solidFill>
                <a:srgbClr val="452721"/>
              </a:solidFill>
              <a:latin typeface="Montserrat Bold" panose="00000800000000000000"/>
            </a:endParaRPr>
          </a:p>
          <a:p>
            <a:pPr>
              <a:lnSpc>
                <a:spcPts val="3335"/>
              </a:lnSpc>
            </a:pPr>
            <a:r>
              <a:rPr lang="en-US" sz="2380" spc="23">
                <a:solidFill>
                  <a:srgbClr val="452721"/>
                </a:solidFill>
                <a:latin typeface="Montserrat Bold" panose="00000800000000000000"/>
              </a:rPr>
              <a:t>-</a:t>
            </a:r>
            <a:r>
              <a:rPr lang="en-US" sz="2380" spc="23">
                <a:solidFill>
                  <a:srgbClr val="452721"/>
                </a:solidFill>
                <a:latin typeface="Montserrat Bold" panose="00000800000000000000"/>
              </a:rPr>
              <a:t>să-şi supravegheze gesturile proprii</a:t>
            </a:r>
            <a:endParaRPr lang="en-US" sz="2380" spc="23">
              <a:solidFill>
                <a:srgbClr val="452721"/>
              </a:solidFill>
              <a:latin typeface="Montserrat Bold" panose="00000800000000000000"/>
            </a:endParaRPr>
          </a:p>
          <a:p>
            <a:pPr>
              <a:lnSpc>
                <a:spcPts val="3335"/>
              </a:lnSpc>
            </a:pPr>
            <a:r>
              <a:rPr lang="en-US" sz="2380" spc="23">
                <a:solidFill>
                  <a:srgbClr val="452721"/>
                </a:solidFill>
                <a:latin typeface="Montserrat Bold" panose="00000800000000000000"/>
              </a:rPr>
              <a:t>-</a:t>
            </a:r>
            <a:r>
              <a:rPr lang="en-US" sz="2380" spc="23">
                <a:solidFill>
                  <a:srgbClr val="452721"/>
                </a:solidFill>
                <a:latin typeface="Montserrat Bold" panose="00000800000000000000"/>
              </a:rPr>
              <a:t>să folosească o tonalitate adecvată a vocii.</a:t>
            </a:r>
            <a:endParaRPr lang="en-US" sz="2380" spc="23">
              <a:solidFill>
                <a:srgbClr val="452721"/>
              </a:solidFill>
              <a:latin typeface="Montserrat Bold" panose="00000800000000000000"/>
            </a:endParaRPr>
          </a:p>
          <a:p>
            <a:pPr>
              <a:lnSpc>
                <a:spcPts val="3335"/>
              </a:lnSpc>
            </a:pPr>
            <a:r>
              <a:rPr lang="en-US" sz="2380" spc="23">
                <a:solidFill>
                  <a:srgbClr val="452721"/>
                </a:solidFill>
                <a:latin typeface="Montserrat Bold" panose="00000800000000000000"/>
              </a:rPr>
              <a:t>-</a:t>
            </a:r>
            <a:r>
              <a:rPr lang="en-US" sz="2380" spc="23">
                <a:solidFill>
                  <a:srgbClr val="452721"/>
                </a:solidFill>
                <a:latin typeface="Montserrat Bold" panose="00000800000000000000"/>
              </a:rPr>
              <a:t>să practice un debit adecvat</a:t>
            </a:r>
            <a:endParaRPr lang="en-US" sz="2380" spc="23">
              <a:solidFill>
                <a:srgbClr val="452721"/>
              </a:solidFill>
              <a:latin typeface="Montserrat Bold" panose="00000800000000000000"/>
            </a:endParaRPr>
          </a:p>
          <a:p>
            <a:pPr>
              <a:lnSpc>
                <a:spcPts val="3335"/>
              </a:lnSpc>
            </a:pPr>
            <a:r>
              <a:rPr lang="en-US" sz="2380" spc="23">
                <a:solidFill>
                  <a:srgbClr val="452721"/>
                </a:solidFill>
                <a:latin typeface="Montserrat Bold" panose="00000800000000000000"/>
              </a:rPr>
              <a:t>-</a:t>
            </a:r>
            <a:r>
              <a:rPr lang="en-US" sz="2380" spc="23">
                <a:solidFill>
                  <a:srgbClr val="452721"/>
                </a:solidFill>
                <a:latin typeface="Montserrat Bold" panose="00000800000000000000"/>
              </a:rPr>
              <a:t>să antreneze receptorul în discuțu</a:t>
            </a:r>
            <a:endParaRPr lang="en-US" sz="2380" spc="23">
              <a:solidFill>
                <a:srgbClr val="452721"/>
              </a:solidFill>
              <a:latin typeface="Montserrat Bold" panose="00000800000000000000"/>
            </a:endParaRPr>
          </a:p>
          <a:p>
            <a:pPr>
              <a:lnSpc>
                <a:spcPts val="3335"/>
              </a:lnSpc>
            </a:pPr>
            <a:r>
              <a:rPr lang="en-US" sz="2380" spc="23">
                <a:solidFill>
                  <a:srgbClr val="452721"/>
                </a:solidFill>
                <a:latin typeface="Montserrat Bold" panose="00000800000000000000"/>
              </a:rPr>
              <a:t>-</a:t>
            </a:r>
            <a:r>
              <a:rPr lang="en-US" sz="2380" spc="23">
                <a:solidFill>
                  <a:srgbClr val="452721"/>
                </a:solidFill>
                <a:latin typeface="Montserrat Bold" panose="00000800000000000000"/>
              </a:rPr>
              <a:t>să verifice înțelegerea mesajului</a:t>
            </a:r>
            <a:endParaRPr lang="en-US" sz="2380" spc="23">
              <a:solidFill>
                <a:srgbClr val="452721"/>
              </a:solidFill>
              <a:latin typeface="Montserrat Bold" panose="00000800000000000000"/>
            </a:endParaRPr>
          </a:p>
        </p:txBody>
      </p:sp>
      <p:sp>
        <p:nvSpPr>
          <p:cNvPr id="16" name="TextBox 16"/>
          <p:cNvSpPr txBox="1"/>
          <p:nvPr/>
        </p:nvSpPr>
        <p:spPr>
          <a:xfrm>
            <a:off x="334986" y="4871228"/>
            <a:ext cx="5166591" cy="639794"/>
          </a:xfrm>
          <a:prstGeom prst="rect">
            <a:avLst/>
          </a:prstGeom>
        </p:spPr>
        <p:txBody>
          <a:bodyPr lIns="0" tIns="0" rIns="0" bIns="0" rtlCol="0" anchor="t">
            <a:spAutoFit/>
          </a:bodyPr>
          <a:lstStyle/>
          <a:p>
            <a:pPr>
              <a:lnSpc>
                <a:spcPts val="4840"/>
              </a:lnSpc>
            </a:pPr>
            <a:r>
              <a:rPr lang="en-US" sz="4840" spc="48">
                <a:solidFill>
                  <a:srgbClr val="63998C"/>
                </a:solidFill>
                <a:latin typeface="Montserrat Bold" panose="00000800000000000000"/>
              </a:rPr>
              <a:t>RECEPTORUL:</a:t>
            </a:r>
            <a:endParaRPr lang="en-US" sz="4840" spc="48">
              <a:solidFill>
                <a:srgbClr val="63998C"/>
              </a:solidFill>
              <a:latin typeface="Montserrat Bold" panose="00000800000000000000"/>
            </a:endParaRPr>
          </a:p>
        </p:txBody>
      </p:sp>
      <p:sp>
        <p:nvSpPr>
          <p:cNvPr id="17" name="TextBox 17"/>
          <p:cNvSpPr txBox="1"/>
          <p:nvPr/>
        </p:nvSpPr>
        <p:spPr>
          <a:xfrm>
            <a:off x="334986" y="5300605"/>
            <a:ext cx="8998121" cy="4573936"/>
          </a:xfrm>
          <a:prstGeom prst="rect">
            <a:avLst/>
          </a:prstGeom>
        </p:spPr>
        <p:txBody>
          <a:bodyPr lIns="0" tIns="0" rIns="0" bIns="0" rtlCol="0" anchor="t">
            <a:spAutoFit/>
          </a:bodyPr>
          <a:lstStyle/>
          <a:p>
            <a:pPr>
              <a:lnSpc>
                <a:spcPts val="3040"/>
              </a:lnSpc>
            </a:pPr>
          </a:p>
          <a:p>
            <a:pPr>
              <a:lnSpc>
                <a:spcPts val="3040"/>
              </a:lnSpc>
            </a:pPr>
            <a:r>
              <a:rPr lang="en-US" sz="2170" spc="21">
                <a:solidFill>
                  <a:srgbClr val="452721"/>
                </a:solidFill>
                <a:latin typeface="Montserrat Bold" panose="00000800000000000000"/>
              </a:rPr>
              <a:t>-</a:t>
            </a:r>
            <a:r>
              <a:rPr lang="en-US" sz="2170" spc="21">
                <a:solidFill>
                  <a:srgbClr val="452721"/>
                </a:solidFill>
                <a:latin typeface="Montserrat Bold" panose="00000800000000000000"/>
              </a:rPr>
              <a:t>să creeze o stare de spirit favorabilă ascultării</a:t>
            </a:r>
            <a:endParaRPr lang="en-US" sz="2170" spc="21">
              <a:solidFill>
                <a:srgbClr val="452721"/>
              </a:solidFill>
              <a:latin typeface="Montserrat Bold" panose="00000800000000000000"/>
            </a:endParaRPr>
          </a:p>
          <a:p>
            <a:pPr>
              <a:lnSpc>
                <a:spcPts val="3040"/>
              </a:lnSpc>
            </a:pPr>
            <a:r>
              <a:rPr lang="en-US" sz="2170" spc="21">
                <a:solidFill>
                  <a:srgbClr val="452721"/>
                </a:solidFill>
                <a:latin typeface="Montserrat Bold" panose="00000800000000000000"/>
              </a:rPr>
              <a:t>-</a:t>
            </a:r>
            <a:r>
              <a:rPr lang="en-US" sz="2170" spc="21">
                <a:solidFill>
                  <a:srgbClr val="452721"/>
                </a:solidFill>
                <a:latin typeface="Montserrat Bold" panose="00000800000000000000"/>
              </a:rPr>
              <a:t>să participe la discuție.</a:t>
            </a:r>
            <a:endParaRPr lang="en-US" sz="2170" spc="21">
              <a:solidFill>
                <a:srgbClr val="452721"/>
              </a:solidFill>
              <a:latin typeface="Montserrat Bold" panose="00000800000000000000"/>
            </a:endParaRPr>
          </a:p>
          <a:p>
            <a:pPr>
              <a:lnSpc>
                <a:spcPts val="3040"/>
              </a:lnSpc>
            </a:pPr>
            <a:r>
              <a:rPr lang="en-US" sz="2170" spc="21">
                <a:solidFill>
                  <a:srgbClr val="452721"/>
                </a:solidFill>
                <a:latin typeface="Montserrat Bold" panose="00000800000000000000"/>
              </a:rPr>
              <a:t>-</a:t>
            </a:r>
            <a:r>
              <a:rPr lang="en-US" sz="2170" spc="21">
                <a:solidFill>
                  <a:srgbClr val="452721"/>
                </a:solidFill>
                <a:latin typeface="Montserrat Bold" panose="00000800000000000000"/>
              </a:rPr>
              <a:t>să-i concentreze atenția asupra esențialului</a:t>
            </a:r>
            <a:endParaRPr lang="en-US" sz="2170" spc="21">
              <a:solidFill>
                <a:srgbClr val="452721"/>
              </a:solidFill>
              <a:latin typeface="Montserrat Bold" panose="00000800000000000000"/>
            </a:endParaRPr>
          </a:p>
          <a:p>
            <a:pPr>
              <a:lnSpc>
                <a:spcPts val="3040"/>
              </a:lnSpc>
            </a:pPr>
            <a:r>
              <a:rPr lang="en-US" sz="2170" spc="21">
                <a:solidFill>
                  <a:srgbClr val="452721"/>
                </a:solidFill>
                <a:latin typeface="Montserrat Bold" panose="00000800000000000000"/>
              </a:rPr>
              <a:t>-</a:t>
            </a:r>
            <a:r>
              <a:rPr lang="en-US" sz="2170" spc="21">
                <a:solidFill>
                  <a:srgbClr val="452721"/>
                </a:solidFill>
                <a:latin typeface="Montserrat Bold" panose="00000800000000000000"/>
              </a:rPr>
              <a:t>să-i exerseze corect memoria pentru a reține corect mesajul</a:t>
            </a:r>
            <a:endParaRPr lang="en-US" sz="2170" spc="21">
              <a:solidFill>
                <a:srgbClr val="452721"/>
              </a:solidFill>
              <a:latin typeface="Montserrat Bold" panose="00000800000000000000"/>
            </a:endParaRPr>
          </a:p>
          <a:p>
            <a:pPr>
              <a:lnSpc>
                <a:spcPts val="3040"/>
              </a:lnSpc>
            </a:pPr>
            <a:r>
              <a:rPr lang="en-US" sz="2170" spc="21">
                <a:solidFill>
                  <a:srgbClr val="452721"/>
                </a:solidFill>
                <a:latin typeface="Montserrat Bold" panose="00000800000000000000"/>
              </a:rPr>
              <a:t>-</a:t>
            </a:r>
            <a:r>
              <a:rPr lang="en-US" sz="2170" spc="21">
                <a:solidFill>
                  <a:srgbClr val="452721"/>
                </a:solidFill>
                <a:latin typeface="Montserrat Bold" panose="00000800000000000000"/>
              </a:rPr>
              <a:t>să-şi exerseze corect auzul</a:t>
            </a:r>
            <a:endParaRPr lang="en-US" sz="2170" spc="21">
              <a:solidFill>
                <a:srgbClr val="452721"/>
              </a:solidFill>
              <a:latin typeface="Montserrat Bold" panose="00000800000000000000"/>
            </a:endParaRPr>
          </a:p>
          <a:p>
            <a:pPr>
              <a:lnSpc>
                <a:spcPts val="3040"/>
              </a:lnSpc>
            </a:pPr>
            <a:r>
              <a:rPr lang="en-US" sz="2170" spc="21">
                <a:solidFill>
                  <a:srgbClr val="452721"/>
                </a:solidFill>
                <a:latin typeface="Montserrat Bold" panose="00000800000000000000"/>
              </a:rPr>
              <a:t>-</a:t>
            </a:r>
            <a:r>
              <a:rPr lang="en-US" sz="2170" spc="21">
                <a:solidFill>
                  <a:srgbClr val="452721"/>
                </a:solidFill>
                <a:latin typeface="Montserrat Bold" panose="00000800000000000000"/>
              </a:rPr>
              <a:t>să acorde atenție timbrului vocii, gesturilor</a:t>
            </a:r>
            <a:endParaRPr lang="en-US" sz="2170" spc="21">
              <a:solidFill>
                <a:srgbClr val="452721"/>
              </a:solidFill>
              <a:latin typeface="Montserrat Bold" panose="00000800000000000000"/>
            </a:endParaRPr>
          </a:p>
          <a:p>
            <a:pPr>
              <a:lnSpc>
                <a:spcPts val="3040"/>
              </a:lnSpc>
            </a:pPr>
            <a:r>
              <a:rPr lang="en-US" sz="2170" spc="21">
                <a:solidFill>
                  <a:srgbClr val="452721"/>
                </a:solidFill>
                <a:latin typeface="Montserrat Bold" panose="00000800000000000000"/>
              </a:rPr>
              <a:t>-</a:t>
            </a:r>
            <a:r>
              <a:rPr lang="en-US" sz="2170" spc="21">
                <a:solidFill>
                  <a:srgbClr val="452721"/>
                </a:solidFill>
                <a:latin typeface="Montserrat Bold" panose="00000800000000000000"/>
              </a:rPr>
              <a:t>să asculte atent ultima frază din mesaj care sintetizează ideile principale</a:t>
            </a:r>
            <a:endParaRPr lang="en-US" sz="2170" spc="21">
              <a:solidFill>
                <a:srgbClr val="452721"/>
              </a:solidFill>
              <a:latin typeface="Montserrat Bold" panose="00000800000000000000"/>
            </a:endParaRPr>
          </a:p>
          <a:p>
            <a:pPr>
              <a:lnSpc>
                <a:spcPts val="3040"/>
              </a:lnSpc>
            </a:pPr>
            <a:r>
              <a:rPr lang="en-US" sz="2170" spc="21">
                <a:solidFill>
                  <a:srgbClr val="452721"/>
                </a:solidFill>
                <a:latin typeface="Montserrat Bold" panose="00000800000000000000"/>
              </a:rPr>
              <a:t>-</a:t>
            </a:r>
            <a:r>
              <a:rPr lang="en-US" sz="2170" spc="21">
                <a:solidFill>
                  <a:srgbClr val="452721"/>
                </a:solidFill>
                <a:latin typeface="Montserrat Bold" panose="00000800000000000000"/>
              </a:rPr>
              <a:t>să îşi supravegheze propriul limbaj al corpului</a:t>
            </a:r>
            <a:endParaRPr lang="en-US" sz="2170" spc="21">
              <a:solidFill>
                <a:srgbClr val="452721"/>
              </a:solidFill>
              <a:latin typeface="Montserrat Bold" panose="00000800000000000000"/>
            </a:endParaRPr>
          </a:p>
          <a:p>
            <a:pPr>
              <a:lnSpc>
                <a:spcPts val="3040"/>
              </a:lnSpc>
            </a:pPr>
            <a:r>
              <a:rPr lang="en-US" sz="2170" spc="21">
                <a:solidFill>
                  <a:srgbClr val="452721"/>
                </a:solidFill>
                <a:latin typeface="Montserrat Bold" panose="00000800000000000000"/>
              </a:rPr>
              <a:t>-</a:t>
            </a:r>
            <a:r>
              <a:rPr lang="en-US" sz="2170" spc="21">
                <a:solidFill>
                  <a:srgbClr val="452721"/>
                </a:solidFill>
                <a:latin typeface="Montserrat Bold" panose="00000800000000000000"/>
              </a:rPr>
              <a:t>să folosească feed-backul pentru a verifica înțelegerea mesajului</a:t>
            </a:r>
            <a:endParaRPr lang="en-US" sz="2170" spc="21">
              <a:solidFill>
                <a:srgbClr val="452721"/>
              </a:solidFill>
              <a:latin typeface="Montserrat Bold" panose="0000080000000000000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9270</Words>
  <Application>WPS Presentation</Application>
  <PresentationFormat>On-screen Show (4:3)</PresentationFormat>
  <Paragraphs>205</Paragraphs>
  <Slides>18</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18</vt:i4>
      </vt:variant>
    </vt:vector>
  </HeadingPairs>
  <TitlesOfParts>
    <vt:vector size="34" baseType="lpstr">
      <vt:lpstr>Arial</vt:lpstr>
      <vt:lpstr>SimSun</vt:lpstr>
      <vt:lpstr>Wingdings</vt:lpstr>
      <vt:lpstr>Montserrat Bold</vt:lpstr>
      <vt:lpstr>Arimo Bold</vt:lpstr>
      <vt:lpstr>DejaVu Serif Bold</vt:lpstr>
      <vt:lpstr>Arial</vt:lpstr>
      <vt:lpstr>DejaVu Serif</vt:lpstr>
      <vt:lpstr>Montserrat Medium</vt:lpstr>
      <vt:lpstr>Montserrat Medium Italics</vt:lpstr>
      <vt:lpstr>Montserrat</vt:lpstr>
      <vt:lpstr>Montserrat Bold Italics</vt:lpstr>
      <vt:lpstr>Microsoft YaHei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Comunicarea umana</dc:title>
  <dc:creator/>
  <cp:lastModifiedBy>Nicoleta</cp:lastModifiedBy>
  <cp:revision>2</cp:revision>
  <dcterms:created xsi:type="dcterms:W3CDTF">2006-08-16T00:00:00Z</dcterms:created>
  <dcterms:modified xsi:type="dcterms:W3CDTF">2024-02-27T18:27:23Z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35D160455F524C118BE4E790A18143DB_12</vt:lpwstr>
  </property>
  <property fmtid="{D5CDD505-2E9C-101B-9397-08002B2CF9AE}" pid="3" name="KSOProductBuildVer">
    <vt:lpwstr>1033-12.2.0.13431</vt:lpwstr>
  </property>
</Properties>
</file>