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8" r:id="rId3"/>
    <p:sldId id="257" r:id="rId4"/>
    <p:sldId id="258" r:id="rId5"/>
    <p:sldId id="260" r:id="rId6"/>
    <p:sldId id="261" r:id="rId7"/>
    <p:sldId id="262" r:id="rId8"/>
    <p:sldId id="263" r:id="rId9"/>
    <p:sldId id="264" r:id="rId10"/>
    <p:sldId id="265" r:id="rId11"/>
    <p:sldId id="269"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CECE"/>
    <a:srgbClr val="ED7511"/>
    <a:srgbClr val="F66E08"/>
    <a:srgbClr val="F96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74" d="100"/>
          <a:sy n="74" d="100"/>
        </p:scale>
        <p:origin x="5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F015C6-D49D-4311-BC4F-81FAB57908D5}" type="datetimeFigureOut">
              <a:rPr lang="en-US" smtClean="0"/>
              <a:t>4/26/2021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422861-A03A-4BCD-B5F9-D681F3BD7E10}" type="slidenum">
              <a:rPr lang="en-US" smtClean="0"/>
              <a:t>‹#›</a:t>
            </a:fld>
            <a:endParaRPr lang="en-US"/>
          </a:p>
        </p:txBody>
      </p:sp>
    </p:spTree>
    <p:extLst>
      <p:ext uri="{BB962C8B-B14F-4D97-AF65-F5344CB8AC3E}">
        <p14:creationId xmlns:p14="http://schemas.microsoft.com/office/powerpoint/2010/main" val="189826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22861-A03A-4BCD-B5F9-D681F3BD7E10}" type="slidenum">
              <a:rPr lang="en-US" smtClean="0"/>
              <a:t>1</a:t>
            </a:fld>
            <a:endParaRPr lang="en-US"/>
          </a:p>
        </p:txBody>
      </p:sp>
    </p:spTree>
    <p:extLst>
      <p:ext uri="{BB962C8B-B14F-4D97-AF65-F5344CB8AC3E}">
        <p14:creationId xmlns:p14="http://schemas.microsoft.com/office/powerpoint/2010/main" val="1147967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22861-A03A-4BCD-B5F9-D681F3BD7E10}" type="slidenum">
              <a:rPr lang="en-US" smtClean="0"/>
              <a:t>3</a:t>
            </a:fld>
            <a:endParaRPr lang="en-US"/>
          </a:p>
        </p:txBody>
      </p:sp>
    </p:spTree>
    <p:extLst>
      <p:ext uri="{BB962C8B-B14F-4D97-AF65-F5344CB8AC3E}">
        <p14:creationId xmlns:p14="http://schemas.microsoft.com/office/powerpoint/2010/main" val="213115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422861-A03A-4BCD-B5F9-D681F3BD7E10}" type="slidenum">
              <a:rPr lang="en-US" smtClean="0"/>
              <a:t>4</a:t>
            </a:fld>
            <a:endParaRPr lang="en-US"/>
          </a:p>
        </p:txBody>
      </p:sp>
    </p:spTree>
    <p:extLst>
      <p:ext uri="{BB962C8B-B14F-4D97-AF65-F5344CB8AC3E}">
        <p14:creationId xmlns:p14="http://schemas.microsoft.com/office/powerpoint/2010/main" val="290923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9613" y="4860925"/>
            <a:ext cx="5680075" cy="5373688"/>
          </a:xfrm>
        </p:spPr>
        <p:txBody>
          <a:bodyPr>
            <a:normAutofit fontScale="92500" lnSpcReduction="20000"/>
          </a:bodyPr>
          <a:lstStyle/>
          <a:p>
            <a:pPr defTabSz="947593" fontAlgn="auto">
              <a:spcBef>
                <a:spcPts val="0"/>
              </a:spcBef>
              <a:spcAft>
                <a:spcPts val="0"/>
              </a:spcAft>
              <a:defRPr/>
            </a:pPr>
            <a:r>
              <a:rPr lang="en-GB" dirty="0" smtClean="0"/>
              <a:t>Note this slide is animated</a:t>
            </a:r>
          </a:p>
          <a:p>
            <a:pPr fontAlgn="auto">
              <a:spcBef>
                <a:spcPts val="0"/>
              </a:spcBef>
              <a:spcAft>
                <a:spcPts val="0"/>
              </a:spcAft>
              <a:defRPr/>
            </a:pPr>
            <a:endParaRPr lang="en-GB" i="1" dirty="0" smtClean="0"/>
          </a:p>
          <a:p>
            <a:pPr fontAlgn="auto">
              <a:spcBef>
                <a:spcPts val="0"/>
              </a:spcBef>
              <a:spcAft>
                <a:spcPts val="0"/>
              </a:spcAft>
              <a:defRPr/>
            </a:pPr>
            <a:r>
              <a:rPr lang="en-GB" i="1" dirty="0" smtClean="0"/>
              <a:t>Plasmodium</a:t>
            </a:r>
            <a:r>
              <a:rPr lang="en-GB" dirty="0" smtClean="0"/>
              <a:t> has a complex life cycle. Part of it takes place inside a human host and part of it takes places inside a mosquito vector. </a:t>
            </a:r>
          </a:p>
          <a:p>
            <a:pPr fontAlgn="auto">
              <a:spcBef>
                <a:spcPts val="0"/>
              </a:spcBef>
              <a:spcAft>
                <a:spcPts val="0"/>
              </a:spcAft>
              <a:defRPr/>
            </a:pPr>
            <a:endParaRPr lang="en-GB" dirty="0" smtClean="0"/>
          </a:p>
          <a:p>
            <a:pPr fontAlgn="auto">
              <a:spcBef>
                <a:spcPts val="0"/>
              </a:spcBef>
              <a:spcAft>
                <a:spcPts val="0"/>
              </a:spcAft>
              <a:defRPr/>
            </a:pPr>
            <a:r>
              <a:rPr lang="en-GB" dirty="0" smtClean="0"/>
              <a:t>There are essentially five key stages to the </a:t>
            </a:r>
            <a:r>
              <a:rPr lang="en-GB" i="1" dirty="0" smtClean="0"/>
              <a:t>Plasmodium</a:t>
            </a:r>
            <a:r>
              <a:rPr lang="en-GB" dirty="0" smtClean="0"/>
              <a:t> life cycle:</a:t>
            </a:r>
          </a:p>
          <a:p>
            <a:pPr fontAlgn="auto">
              <a:spcBef>
                <a:spcPts val="0"/>
              </a:spcBef>
              <a:spcAft>
                <a:spcPts val="0"/>
              </a:spcAft>
              <a:defRPr/>
            </a:pPr>
            <a:endParaRPr lang="en-GB" dirty="0" smtClean="0"/>
          </a:p>
          <a:p>
            <a:pPr marL="236898" indent="-236898" fontAlgn="auto">
              <a:spcBef>
                <a:spcPts val="0"/>
              </a:spcBef>
              <a:spcAft>
                <a:spcPts val="0"/>
              </a:spcAft>
              <a:buFontTx/>
              <a:buAutoNum type="arabicPeriod"/>
              <a:defRPr/>
            </a:pPr>
            <a:r>
              <a:rPr lang="en-GB" dirty="0" smtClean="0"/>
              <a:t>The</a:t>
            </a:r>
            <a:r>
              <a:rPr lang="en-GB" i="1" dirty="0" smtClean="0"/>
              <a:t> Anopheles </a:t>
            </a:r>
            <a:r>
              <a:rPr lang="en-GB" dirty="0" smtClean="0"/>
              <a:t>mosquito bites a human injecting the </a:t>
            </a:r>
            <a:r>
              <a:rPr lang="en-GB" i="1" dirty="0" smtClean="0"/>
              <a:t>Plasmodium</a:t>
            </a:r>
            <a:r>
              <a:rPr lang="en-GB" dirty="0" smtClean="0"/>
              <a:t> parasite which enters the humans blood. At this stage the parasite is in a form known as a sporozoite, which is long and thin and is capable of moving in between and within cells.</a:t>
            </a:r>
          </a:p>
          <a:p>
            <a:pPr marL="236898" indent="-236898" fontAlgn="auto">
              <a:spcBef>
                <a:spcPts val="0"/>
              </a:spcBef>
              <a:spcAft>
                <a:spcPts val="0"/>
              </a:spcAft>
              <a:buFontTx/>
              <a:buAutoNum type="arabicPeriod"/>
              <a:defRPr/>
            </a:pPr>
            <a:r>
              <a:rPr lang="en-GB" dirty="0" smtClean="0"/>
              <a:t>The parasite travels in the blood until it reaches the liver. At this point the parasite recognises and invades liver cells where it remains for around 10 days. In the liver it undergoes a transformation into thousands of new parasites known as a merozoites. These newly formed merozoites are released into the bloodstream.</a:t>
            </a:r>
          </a:p>
          <a:p>
            <a:pPr marL="236898" indent="-236898" fontAlgn="auto">
              <a:spcBef>
                <a:spcPts val="0"/>
              </a:spcBef>
              <a:spcAft>
                <a:spcPts val="0"/>
              </a:spcAft>
              <a:buFontTx/>
              <a:buAutoNum type="arabicPeriod"/>
              <a:defRPr/>
            </a:pPr>
            <a:r>
              <a:rPr lang="en-GB" dirty="0" smtClean="0"/>
              <a:t>The merozoites invade red blood cells and then reproduce. Each merozoite enters a red blood cell and once inside it grows and divides asexually to form up to 20 new merozoites. These burst out of the cell and invade neighbouring red blood cells. This whole process takes approximately 48 hours.</a:t>
            </a:r>
          </a:p>
          <a:p>
            <a:pPr marL="236898" indent="-236898" fontAlgn="auto">
              <a:spcBef>
                <a:spcPts val="0"/>
              </a:spcBef>
              <a:spcAft>
                <a:spcPts val="0"/>
              </a:spcAft>
              <a:buFontTx/>
              <a:buAutoNum type="arabicPeriod"/>
              <a:defRPr/>
            </a:pPr>
            <a:r>
              <a:rPr lang="en-GB" dirty="0" smtClean="0"/>
              <a:t>Some parasites do not form merozoites but develop into a sexual stage of the lifecycle called gametocytes. These are taken up by a mosquito when they feed on an infected human.</a:t>
            </a:r>
          </a:p>
          <a:p>
            <a:pPr marL="236898" indent="-236898" fontAlgn="auto">
              <a:spcBef>
                <a:spcPts val="0"/>
              </a:spcBef>
              <a:spcAft>
                <a:spcPts val="0"/>
              </a:spcAft>
              <a:buFontTx/>
              <a:buAutoNum type="arabicPeriod"/>
              <a:defRPr/>
            </a:pPr>
            <a:r>
              <a:rPr lang="en-GB" dirty="0" smtClean="0"/>
              <a:t>Once inside the mosquito gut the gametocytes change into mature gametes (eggs and sperm) which fuse and develop into an </a:t>
            </a:r>
            <a:r>
              <a:rPr lang="en-GB" dirty="0" err="1" smtClean="0"/>
              <a:t>ookinete</a:t>
            </a:r>
            <a:r>
              <a:rPr lang="en-GB" dirty="0" smtClean="0"/>
              <a:t>. The </a:t>
            </a:r>
            <a:r>
              <a:rPr lang="en-GB" dirty="0" err="1" smtClean="0"/>
              <a:t>ookinete</a:t>
            </a:r>
            <a:r>
              <a:rPr lang="en-GB" dirty="0" smtClean="0"/>
              <a:t> burrows through the lining of the mosquito’s gut wall where it forms an oocyst in which tens of thousands of sporozoites are formed. They burst out of the </a:t>
            </a:r>
            <a:r>
              <a:rPr lang="en-GB" dirty="0" err="1" smtClean="0"/>
              <a:t>oocyst</a:t>
            </a:r>
            <a:r>
              <a:rPr lang="en-GB" dirty="0" smtClean="0"/>
              <a:t> and travel to the salivary gland of the mosquito where the cycles begins again.</a:t>
            </a:r>
          </a:p>
          <a:p>
            <a:pPr marL="236898" indent="-236898" fontAlgn="auto">
              <a:spcBef>
                <a:spcPts val="0"/>
              </a:spcBef>
              <a:spcAft>
                <a:spcPts val="0"/>
              </a:spcAft>
              <a:buFontTx/>
              <a:buAutoNum type="arabicPeriod"/>
              <a:defRPr/>
            </a:pPr>
            <a:endParaRPr lang="en-GB" dirty="0" smtClean="0"/>
          </a:p>
          <a:p>
            <a:pPr marL="236898" indent="-236898" fontAlgn="auto">
              <a:spcBef>
                <a:spcPts val="0"/>
              </a:spcBef>
              <a:spcAft>
                <a:spcPts val="0"/>
              </a:spcAft>
              <a:defRPr/>
            </a:pPr>
            <a:r>
              <a:rPr lang="en-GB" i="1" dirty="0" smtClean="0"/>
              <a:t>Click once</a:t>
            </a:r>
          </a:p>
          <a:p>
            <a:pPr marL="236898" indent="-236898" fontAlgn="auto">
              <a:spcBef>
                <a:spcPts val="0"/>
              </a:spcBef>
              <a:spcAft>
                <a:spcPts val="0"/>
              </a:spcAft>
              <a:defRPr/>
            </a:pPr>
            <a:r>
              <a:rPr lang="en-GB" dirty="0" smtClean="0"/>
              <a:t>Stage 1 : Transmission to human</a:t>
            </a:r>
          </a:p>
          <a:p>
            <a:pPr marL="236898" indent="-236898" fontAlgn="auto">
              <a:spcBef>
                <a:spcPts val="0"/>
              </a:spcBef>
              <a:spcAft>
                <a:spcPts val="0"/>
              </a:spcAft>
              <a:defRPr/>
            </a:pPr>
            <a:r>
              <a:rPr lang="en-GB" i="1" dirty="0" smtClean="0"/>
              <a:t>Click again</a:t>
            </a:r>
          </a:p>
          <a:p>
            <a:pPr marL="236898" indent="-236898" fontAlgn="auto">
              <a:spcBef>
                <a:spcPts val="0"/>
              </a:spcBef>
              <a:spcAft>
                <a:spcPts val="0"/>
              </a:spcAft>
              <a:defRPr/>
            </a:pPr>
            <a:r>
              <a:rPr lang="en-GB" dirty="0" smtClean="0"/>
              <a:t>Stage 2:  Liver stage</a:t>
            </a:r>
          </a:p>
          <a:p>
            <a:pPr marL="236898" indent="-236898" fontAlgn="auto">
              <a:spcBef>
                <a:spcPts val="0"/>
              </a:spcBef>
              <a:spcAft>
                <a:spcPts val="0"/>
              </a:spcAft>
              <a:defRPr/>
            </a:pPr>
            <a:r>
              <a:rPr lang="en-GB" i="1" dirty="0" smtClean="0"/>
              <a:t>Click again</a:t>
            </a:r>
          </a:p>
          <a:p>
            <a:pPr marL="236898" indent="-236898" fontAlgn="auto">
              <a:spcBef>
                <a:spcPts val="0"/>
              </a:spcBef>
              <a:spcAft>
                <a:spcPts val="0"/>
              </a:spcAft>
              <a:defRPr/>
            </a:pPr>
            <a:r>
              <a:rPr lang="en-GB" dirty="0" smtClean="0"/>
              <a:t>Stage 3: Red blood cell stage</a:t>
            </a:r>
          </a:p>
          <a:p>
            <a:pPr marL="236898" indent="-236898" fontAlgn="auto">
              <a:spcBef>
                <a:spcPts val="0"/>
              </a:spcBef>
              <a:spcAft>
                <a:spcPts val="0"/>
              </a:spcAft>
              <a:defRPr/>
            </a:pPr>
            <a:r>
              <a:rPr lang="en-GB" i="1" dirty="0" smtClean="0"/>
              <a:t>Click again</a:t>
            </a:r>
          </a:p>
          <a:p>
            <a:pPr marL="236898" indent="-236898" fontAlgn="auto">
              <a:spcBef>
                <a:spcPts val="0"/>
              </a:spcBef>
              <a:spcAft>
                <a:spcPts val="0"/>
              </a:spcAft>
              <a:defRPr/>
            </a:pPr>
            <a:r>
              <a:rPr lang="en-GB" dirty="0" smtClean="0"/>
              <a:t>Stage 4: Transmission to mosquito</a:t>
            </a:r>
          </a:p>
          <a:p>
            <a:pPr marL="236898" indent="-236898" fontAlgn="auto">
              <a:spcBef>
                <a:spcPts val="0"/>
              </a:spcBef>
              <a:spcAft>
                <a:spcPts val="0"/>
              </a:spcAft>
              <a:defRPr/>
            </a:pPr>
            <a:r>
              <a:rPr lang="en-GB" i="1" dirty="0" smtClean="0"/>
              <a:t>Click again</a:t>
            </a:r>
          </a:p>
          <a:p>
            <a:pPr marL="236898" indent="-236898" fontAlgn="auto">
              <a:spcBef>
                <a:spcPts val="0"/>
              </a:spcBef>
              <a:spcAft>
                <a:spcPts val="0"/>
              </a:spcAft>
              <a:defRPr/>
            </a:pPr>
            <a:r>
              <a:rPr lang="en-GB" dirty="0" smtClean="0"/>
              <a:t>Stage 5: Mosquito stages</a:t>
            </a:r>
            <a:endParaRPr 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65E6ECC-CA7E-4FDD-8A9E-FD196D13F0CB}" type="slidenum">
              <a:rPr lang="en-US" altLang="en-US"/>
              <a:pPr/>
              <a:t>5</a:t>
            </a:fld>
            <a:endParaRPr lang="en-US" altLang="en-US"/>
          </a:p>
        </p:txBody>
      </p:sp>
    </p:spTree>
    <p:extLst>
      <p:ext uri="{BB962C8B-B14F-4D97-AF65-F5344CB8AC3E}">
        <p14:creationId xmlns:p14="http://schemas.microsoft.com/office/powerpoint/2010/main" val="1861419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F68BE8-511F-4736-BBBC-B3A9738B1770}"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95DD-0CAA-496C-99C3-AD217F4E6841}" type="slidenum">
              <a:rPr lang="en-US" smtClean="0"/>
              <a:t>‹#›</a:t>
            </a:fld>
            <a:endParaRPr lang="en-US"/>
          </a:p>
        </p:txBody>
      </p:sp>
    </p:spTree>
    <p:extLst>
      <p:ext uri="{BB962C8B-B14F-4D97-AF65-F5344CB8AC3E}">
        <p14:creationId xmlns:p14="http://schemas.microsoft.com/office/powerpoint/2010/main" val="1815642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68BE8-511F-4736-BBBC-B3A9738B1770}"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95DD-0CAA-496C-99C3-AD217F4E6841}" type="slidenum">
              <a:rPr lang="en-US" smtClean="0"/>
              <a:t>‹#›</a:t>
            </a:fld>
            <a:endParaRPr lang="en-US"/>
          </a:p>
        </p:txBody>
      </p:sp>
    </p:spTree>
    <p:extLst>
      <p:ext uri="{BB962C8B-B14F-4D97-AF65-F5344CB8AC3E}">
        <p14:creationId xmlns:p14="http://schemas.microsoft.com/office/powerpoint/2010/main" val="926338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68BE8-511F-4736-BBBC-B3A9738B1770}"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95DD-0CAA-496C-99C3-AD217F4E6841}" type="slidenum">
              <a:rPr lang="en-US" smtClean="0"/>
              <a:t>‹#›</a:t>
            </a:fld>
            <a:endParaRPr lang="en-US"/>
          </a:p>
        </p:txBody>
      </p:sp>
    </p:spTree>
    <p:extLst>
      <p:ext uri="{BB962C8B-B14F-4D97-AF65-F5344CB8AC3E}">
        <p14:creationId xmlns:p14="http://schemas.microsoft.com/office/powerpoint/2010/main" val="229592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F68BE8-511F-4736-BBBC-B3A9738B1770}"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95DD-0CAA-496C-99C3-AD217F4E6841}" type="slidenum">
              <a:rPr lang="en-US" smtClean="0"/>
              <a:t>‹#›</a:t>
            </a:fld>
            <a:endParaRPr lang="en-US"/>
          </a:p>
        </p:txBody>
      </p:sp>
    </p:spTree>
    <p:extLst>
      <p:ext uri="{BB962C8B-B14F-4D97-AF65-F5344CB8AC3E}">
        <p14:creationId xmlns:p14="http://schemas.microsoft.com/office/powerpoint/2010/main" val="190510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F68BE8-511F-4736-BBBC-B3A9738B1770}"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95DD-0CAA-496C-99C3-AD217F4E6841}" type="slidenum">
              <a:rPr lang="en-US" smtClean="0"/>
              <a:t>‹#›</a:t>
            </a:fld>
            <a:endParaRPr lang="en-US"/>
          </a:p>
        </p:txBody>
      </p:sp>
    </p:spTree>
    <p:extLst>
      <p:ext uri="{BB962C8B-B14F-4D97-AF65-F5344CB8AC3E}">
        <p14:creationId xmlns:p14="http://schemas.microsoft.com/office/powerpoint/2010/main" val="362247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F68BE8-511F-4736-BBBC-B3A9738B1770}"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95DD-0CAA-496C-99C3-AD217F4E6841}" type="slidenum">
              <a:rPr lang="en-US" smtClean="0"/>
              <a:t>‹#›</a:t>
            </a:fld>
            <a:endParaRPr lang="en-US"/>
          </a:p>
        </p:txBody>
      </p:sp>
    </p:spTree>
    <p:extLst>
      <p:ext uri="{BB962C8B-B14F-4D97-AF65-F5344CB8AC3E}">
        <p14:creationId xmlns:p14="http://schemas.microsoft.com/office/powerpoint/2010/main" val="254057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F68BE8-511F-4736-BBBC-B3A9738B1770}" type="datetimeFigureOut">
              <a:rPr lang="en-US" smtClean="0"/>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95DD-0CAA-496C-99C3-AD217F4E6841}" type="slidenum">
              <a:rPr lang="en-US" smtClean="0"/>
              <a:t>‹#›</a:t>
            </a:fld>
            <a:endParaRPr lang="en-US"/>
          </a:p>
        </p:txBody>
      </p:sp>
    </p:spTree>
    <p:extLst>
      <p:ext uri="{BB962C8B-B14F-4D97-AF65-F5344CB8AC3E}">
        <p14:creationId xmlns:p14="http://schemas.microsoft.com/office/powerpoint/2010/main" val="284347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F68BE8-511F-4736-BBBC-B3A9738B1770}" type="datetimeFigureOut">
              <a:rPr lang="en-US" smtClean="0"/>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95DD-0CAA-496C-99C3-AD217F4E6841}" type="slidenum">
              <a:rPr lang="en-US" smtClean="0"/>
              <a:t>‹#›</a:t>
            </a:fld>
            <a:endParaRPr lang="en-US"/>
          </a:p>
        </p:txBody>
      </p:sp>
    </p:spTree>
    <p:extLst>
      <p:ext uri="{BB962C8B-B14F-4D97-AF65-F5344CB8AC3E}">
        <p14:creationId xmlns:p14="http://schemas.microsoft.com/office/powerpoint/2010/main" val="525656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68BE8-511F-4736-BBBC-B3A9738B1770}" type="datetimeFigureOut">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95DD-0CAA-496C-99C3-AD217F4E6841}" type="slidenum">
              <a:rPr lang="en-US" smtClean="0"/>
              <a:t>‹#›</a:t>
            </a:fld>
            <a:endParaRPr lang="en-US"/>
          </a:p>
        </p:txBody>
      </p:sp>
    </p:spTree>
    <p:extLst>
      <p:ext uri="{BB962C8B-B14F-4D97-AF65-F5344CB8AC3E}">
        <p14:creationId xmlns:p14="http://schemas.microsoft.com/office/powerpoint/2010/main" val="220674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68BE8-511F-4736-BBBC-B3A9738B1770}"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95DD-0CAA-496C-99C3-AD217F4E6841}" type="slidenum">
              <a:rPr lang="en-US" smtClean="0"/>
              <a:t>‹#›</a:t>
            </a:fld>
            <a:endParaRPr lang="en-US"/>
          </a:p>
        </p:txBody>
      </p:sp>
    </p:spTree>
    <p:extLst>
      <p:ext uri="{BB962C8B-B14F-4D97-AF65-F5344CB8AC3E}">
        <p14:creationId xmlns:p14="http://schemas.microsoft.com/office/powerpoint/2010/main" val="273984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F68BE8-511F-4736-BBBC-B3A9738B1770}"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95DD-0CAA-496C-99C3-AD217F4E6841}" type="slidenum">
              <a:rPr lang="en-US" smtClean="0"/>
              <a:t>‹#›</a:t>
            </a:fld>
            <a:endParaRPr lang="en-US"/>
          </a:p>
        </p:txBody>
      </p:sp>
    </p:spTree>
    <p:extLst>
      <p:ext uri="{BB962C8B-B14F-4D97-AF65-F5344CB8AC3E}">
        <p14:creationId xmlns:p14="http://schemas.microsoft.com/office/powerpoint/2010/main" val="102069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6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68BE8-511F-4736-BBBC-B3A9738B1770}" type="datetimeFigureOut">
              <a:rPr lang="en-US" smtClean="0"/>
              <a:t>4/26/2021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95DD-0CAA-496C-99C3-AD217F4E6841}" type="slidenum">
              <a:rPr lang="en-US" smtClean="0"/>
              <a:t>‹#›</a:t>
            </a:fld>
            <a:endParaRPr lang="en-US"/>
          </a:p>
        </p:txBody>
      </p:sp>
    </p:spTree>
    <p:extLst>
      <p:ext uri="{BB962C8B-B14F-4D97-AF65-F5344CB8AC3E}">
        <p14:creationId xmlns:p14="http://schemas.microsoft.com/office/powerpoint/2010/main" val="3594916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gif"/><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390918"/>
            <a:ext cx="8446476" cy="2453193"/>
          </a:xfrm>
        </p:spPr>
        <p:txBody>
          <a:bodyPr>
            <a:noAutofit/>
          </a:bodyPr>
          <a:lstStyle/>
          <a:p>
            <a:r>
              <a:rPr lang="en-US" sz="6000" b="1" dirty="0" smtClean="0">
                <a:solidFill>
                  <a:schemeClr val="bg1"/>
                </a:solidFill>
                <a:effectLst>
                  <a:outerShdw blurRad="38100" dist="38100" dir="2700000" algn="tl">
                    <a:srgbClr val="000000">
                      <a:alpha val="43137"/>
                    </a:srgbClr>
                  </a:outerShdw>
                </a:effectLst>
                <a:latin typeface="Arial  "/>
              </a:rPr>
              <a:t>Malaria – </a:t>
            </a:r>
            <a:r>
              <a:rPr lang="en-US" sz="5400" b="1" dirty="0" smtClean="0">
                <a:solidFill>
                  <a:schemeClr val="bg1"/>
                </a:solidFill>
                <a:effectLst>
                  <a:outerShdw blurRad="38100" dist="38100" dir="2700000" algn="tl">
                    <a:srgbClr val="000000">
                      <a:alpha val="43137"/>
                    </a:srgbClr>
                  </a:outerShdw>
                </a:effectLst>
                <a:latin typeface="Arial  "/>
              </a:rPr>
              <a:t/>
            </a:r>
            <a:br>
              <a:rPr lang="en-US" sz="5400" b="1" dirty="0" smtClean="0">
                <a:solidFill>
                  <a:schemeClr val="bg1"/>
                </a:solidFill>
                <a:effectLst>
                  <a:outerShdw blurRad="38100" dist="38100" dir="2700000" algn="tl">
                    <a:srgbClr val="000000">
                      <a:alpha val="43137"/>
                    </a:srgbClr>
                  </a:outerShdw>
                </a:effectLst>
                <a:latin typeface="Arial  "/>
              </a:rPr>
            </a:br>
            <a:r>
              <a:rPr lang="it-IT" sz="5400" b="1" dirty="0">
                <a:solidFill>
                  <a:schemeClr val="bg1"/>
                </a:solidFill>
                <a:latin typeface="Arial  "/>
              </a:rPr>
              <a:t>cel mai mare ucigaș de oameni</a:t>
            </a:r>
            <a:endParaRPr lang="en-US" sz="5400" b="1" dirty="0">
              <a:solidFill>
                <a:schemeClr val="bg1"/>
              </a:solidFill>
              <a:latin typeface="Arial  "/>
            </a:endParaRPr>
          </a:p>
        </p:txBody>
      </p:sp>
      <p:pic>
        <p:nvPicPr>
          <p:cNvPr id="5" name="Picture 6" descr="п"/>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0356" y="1107583"/>
            <a:ext cx="4159876" cy="273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605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flipV="1">
            <a:off x="0" y="5867400"/>
            <a:ext cx="11036300" cy="38100"/>
          </a:xfrm>
          <a:prstGeom prst="line">
            <a:avLst/>
          </a:prstGeom>
          <a:ln w="19050" cmpd="sng">
            <a:solidFill>
              <a:schemeClr val="accent6">
                <a:lumMod val="50000"/>
              </a:schemeClr>
            </a:solidFill>
            <a:headEnd type="oval" w="lg" len="lg"/>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a:off x="9663113" y="5251450"/>
            <a:ext cx="0" cy="615950"/>
          </a:xfrm>
          <a:prstGeom prst="line">
            <a:avLst/>
          </a:prstGeom>
          <a:ln w="19050" cmpd="sng">
            <a:solidFill>
              <a:schemeClr val="accent6">
                <a:lumMod val="50000"/>
              </a:schemeClr>
            </a:solidFill>
            <a:headEnd type="oval" w="lg" len="lg"/>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9779000" y="5190093"/>
            <a:ext cx="838200" cy="369332"/>
          </a:xfrm>
          <a:prstGeom prst="rect">
            <a:avLst/>
          </a:prstGeom>
          <a:noFill/>
        </p:spPr>
        <p:txBody>
          <a:bodyPr wrap="square" rtlCol="0">
            <a:spAutoFit/>
          </a:bodyPr>
          <a:lstStyle/>
          <a:p>
            <a:r>
              <a:rPr lang="en-US" b="1" dirty="0" smtClean="0">
                <a:latin typeface="Georgia" panose="02040502050405020303" pitchFamily="18" charset="0"/>
              </a:rPr>
              <a:t>2010</a:t>
            </a:r>
            <a:endParaRPr lang="en-US" b="1" dirty="0">
              <a:latin typeface="Georgia" panose="02040502050405020303" pitchFamily="18" charset="0"/>
            </a:endParaRPr>
          </a:p>
        </p:txBody>
      </p:sp>
      <p:sp>
        <p:nvSpPr>
          <p:cNvPr id="5" name="Rounded Rectangle 4"/>
          <p:cNvSpPr/>
          <p:nvPr/>
        </p:nvSpPr>
        <p:spPr>
          <a:xfrm>
            <a:off x="838200" y="6071354"/>
            <a:ext cx="406400" cy="3683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1368072" y="6071354"/>
            <a:ext cx="2951385" cy="646331"/>
          </a:xfrm>
          <a:prstGeom prst="rect">
            <a:avLst/>
          </a:prstGeom>
        </p:spPr>
        <p:txBody>
          <a:bodyPr wrap="none">
            <a:spAutoFit/>
          </a:bodyPr>
          <a:lstStyle/>
          <a:p>
            <a:r>
              <a:rPr lang="ro-RO" dirty="0"/>
              <a:t>Zonele endemice ale Malariei</a:t>
            </a:r>
            <a:endParaRPr lang="en-US" dirty="0"/>
          </a:p>
          <a:p>
            <a:endParaRPr lang="en-US" dirty="0"/>
          </a:p>
        </p:txBody>
      </p:sp>
      <p:pic>
        <p:nvPicPr>
          <p:cNvPr id="7" name="Picture 13" descr="Malaria-PP-Graphics-map-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272" y="-361881"/>
            <a:ext cx="1026160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5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effectLst>
                  <a:outerShdw blurRad="38100" dist="38100" dir="2700000" algn="tl">
                    <a:srgbClr val="000000">
                      <a:alpha val="43137"/>
                    </a:srgbClr>
                  </a:outerShdw>
                </a:effectLst>
              </a:rPr>
              <a:t>Cum </a:t>
            </a:r>
            <a:r>
              <a:rPr lang="en-US" b="1" dirty="0" smtClean="0">
                <a:effectLst>
                  <a:outerShdw blurRad="38100" dist="38100" dir="2700000" algn="tl">
                    <a:srgbClr val="000000">
                      <a:alpha val="43137"/>
                    </a:srgbClr>
                  </a:outerShdw>
                </a:effectLst>
              </a:rPr>
              <a:t>d</a:t>
            </a:r>
            <a:r>
              <a:rPr lang="ro-RO" b="1" dirty="0" err="1" smtClean="0">
                <a:effectLst>
                  <a:outerShdw blurRad="38100" dist="38100" dir="2700000" algn="tl">
                    <a:srgbClr val="000000">
                      <a:alpha val="43137"/>
                    </a:srgbClr>
                  </a:outerShdw>
                </a:effectLst>
              </a:rPr>
              <a:t>iagnosticăm</a:t>
            </a:r>
            <a:r>
              <a:rPr lang="en-US" b="1" dirty="0" smtClean="0">
                <a:effectLst>
                  <a:outerShdw blurRad="38100" dist="38100" dir="2700000" algn="tl">
                    <a:srgbClr val="000000">
                      <a:alpha val="43137"/>
                    </a:srgbClr>
                  </a:outerShdw>
                </a:effectLst>
              </a:rPr>
              <a:t> Malaria</a:t>
            </a:r>
            <a:r>
              <a:rPr lang="ro-RO" b="1" dirty="0" smtClean="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lstStyle/>
          <a:p>
            <a:pPr>
              <a:buFontTx/>
              <a:buChar char="-"/>
            </a:pPr>
            <a:endParaRPr lang="en-US" dirty="0" smtClean="0"/>
          </a:p>
          <a:p>
            <a:pPr>
              <a:buFontTx/>
              <a:buChar char="-"/>
            </a:pPr>
            <a:r>
              <a:rPr lang="ro-RO" dirty="0" smtClean="0"/>
              <a:t>Prin microscop</a:t>
            </a:r>
            <a:endParaRPr lang="en-US" dirty="0" smtClean="0"/>
          </a:p>
          <a:p>
            <a:pPr>
              <a:buFontTx/>
              <a:buChar char="-"/>
            </a:pPr>
            <a:endParaRPr lang="en-US" dirty="0"/>
          </a:p>
          <a:p>
            <a:pPr>
              <a:buFontTx/>
              <a:buChar char="-"/>
            </a:pPr>
            <a:endParaRPr lang="en-US" dirty="0" smtClean="0"/>
          </a:p>
          <a:p>
            <a:pPr>
              <a:buFontTx/>
              <a:buChar char="-"/>
            </a:pPr>
            <a:endParaRPr lang="en-US" dirty="0"/>
          </a:p>
          <a:p>
            <a:pPr marL="0" indent="0">
              <a:buNone/>
            </a:pPr>
            <a:endParaRPr lang="en-US" dirty="0" smtClean="0"/>
          </a:p>
          <a:p>
            <a:pPr>
              <a:buFontTx/>
              <a:buChar char="-"/>
            </a:pPr>
            <a:r>
              <a:rPr lang="es-ES" dirty="0"/>
              <a:t>Teste de diagnostic Rapid (RDTs)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3666" y="1027906"/>
            <a:ext cx="4017135" cy="40171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3811" y="3775087"/>
            <a:ext cx="4512471" cy="3082913"/>
          </a:xfrm>
          <a:prstGeom prst="rect">
            <a:avLst/>
          </a:prstGeom>
        </p:spPr>
      </p:pic>
    </p:spTree>
    <p:extLst>
      <p:ext uri="{BB962C8B-B14F-4D97-AF65-F5344CB8AC3E}">
        <p14:creationId xmlns:p14="http://schemas.microsoft.com/office/powerpoint/2010/main" val="2997351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893" y="133305"/>
            <a:ext cx="10515600" cy="1325563"/>
          </a:xfrm>
        </p:spPr>
        <p:txBody>
          <a:bodyPr>
            <a:normAutofit/>
          </a:bodyPr>
          <a:lstStyle/>
          <a:p>
            <a:r>
              <a:rPr lang="ro-RO" sz="4000" b="1" dirty="0" smtClean="0">
                <a:effectLst>
                  <a:outerShdw blurRad="38100" dist="38100" dir="2700000" algn="tl">
                    <a:srgbClr val="000000">
                      <a:alpha val="43137"/>
                    </a:srgbClr>
                  </a:outerShdw>
                </a:effectLst>
              </a:rPr>
              <a:t>Tratarea Malariei</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474733"/>
            <a:ext cx="10515600" cy="5547530"/>
          </a:xfrm>
        </p:spPr>
        <p:txBody>
          <a:bodyPr>
            <a:normAutofit lnSpcReduction="10000"/>
          </a:bodyPr>
          <a:lstStyle/>
          <a:p>
            <a:pPr>
              <a:buFontTx/>
              <a:buChar char="-"/>
            </a:pPr>
            <a:r>
              <a:rPr lang="en-US" dirty="0" err="1"/>
              <a:t>Tratamentul</a:t>
            </a:r>
            <a:r>
              <a:rPr lang="en-US" dirty="0"/>
              <a:t> </a:t>
            </a:r>
            <a:r>
              <a:rPr lang="en-US" dirty="0" err="1"/>
              <a:t>poate</a:t>
            </a:r>
            <a:r>
              <a:rPr lang="en-US" dirty="0"/>
              <a:t> fi </a:t>
            </a:r>
            <a:r>
              <a:rPr lang="en-US" dirty="0" err="1"/>
              <a:t>atât</a:t>
            </a:r>
            <a:r>
              <a:rPr lang="en-US" dirty="0"/>
              <a:t> </a:t>
            </a:r>
            <a:r>
              <a:rPr lang="en-US" dirty="0" err="1"/>
              <a:t>prin</a:t>
            </a:r>
            <a:r>
              <a:rPr lang="en-US" dirty="0"/>
              <a:t> </a:t>
            </a:r>
            <a:r>
              <a:rPr lang="en-US" dirty="0" err="1"/>
              <a:t>medicamente</a:t>
            </a:r>
            <a:r>
              <a:rPr lang="en-US" dirty="0"/>
              <a:t> </a:t>
            </a:r>
            <a:r>
              <a:rPr lang="ro-RO" dirty="0" smtClean="0"/>
              <a:t>administrate pe</a:t>
            </a:r>
          </a:p>
          <a:p>
            <a:pPr marL="0" indent="0">
              <a:buNone/>
            </a:pPr>
            <a:r>
              <a:rPr lang="ro-RO" dirty="0" smtClean="0"/>
              <a:t>cale </a:t>
            </a:r>
            <a:r>
              <a:rPr lang="en-US" dirty="0" smtClean="0"/>
              <a:t>oral</a:t>
            </a:r>
            <a:r>
              <a:rPr lang="ro-RO" dirty="0" smtClean="0"/>
              <a:t>ă</a:t>
            </a:r>
            <a:r>
              <a:rPr lang="en-US" dirty="0" smtClean="0"/>
              <a:t>, </a:t>
            </a:r>
            <a:r>
              <a:rPr lang="en-US" dirty="0" err="1"/>
              <a:t>cât</a:t>
            </a:r>
            <a:r>
              <a:rPr lang="en-US" dirty="0"/>
              <a:t> </a:t>
            </a:r>
            <a:r>
              <a:rPr lang="en-US" dirty="0" err="1"/>
              <a:t>și</a:t>
            </a:r>
            <a:r>
              <a:rPr lang="en-US" dirty="0"/>
              <a:t> </a:t>
            </a:r>
            <a:r>
              <a:rPr lang="en-US" dirty="0" err="1"/>
              <a:t>prin</a:t>
            </a:r>
            <a:r>
              <a:rPr lang="en-US" dirty="0"/>
              <a:t> </a:t>
            </a:r>
            <a:r>
              <a:rPr lang="en-US" dirty="0" err="1"/>
              <a:t>injecții</a:t>
            </a:r>
            <a:r>
              <a:rPr lang="en-US" dirty="0"/>
              <a:t> </a:t>
            </a:r>
            <a:r>
              <a:rPr lang="en-US" dirty="0" err="1" smtClean="0"/>
              <a:t>intravenoase</a:t>
            </a:r>
            <a:r>
              <a:rPr lang="en-US" dirty="0" smtClean="0"/>
              <a:t> anti-</a:t>
            </a:r>
            <a:r>
              <a:rPr lang="en-US" dirty="0" err="1" smtClean="0"/>
              <a:t>malari</a:t>
            </a:r>
            <a:r>
              <a:rPr lang="ro-RO" dirty="0" smtClean="0"/>
              <a:t>ce</a:t>
            </a:r>
            <a:r>
              <a:rPr lang="en-US" dirty="0" smtClean="0"/>
              <a:t>. </a:t>
            </a:r>
            <a:r>
              <a:rPr lang="en-US" dirty="0" err="1"/>
              <a:t>Majoritatea</a:t>
            </a:r>
            <a:r>
              <a:rPr lang="en-US" dirty="0"/>
              <a:t> </a:t>
            </a:r>
            <a:r>
              <a:rPr lang="en-US" dirty="0" err="1"/>
              <a:t>medicamentelor</a:t>
            </a:r>
            <a:r>
              <a:rPr lang="en-US" dirty="0"/>
              <a:t> </a:t>
            </a:r>
            <a:r>
              <a:rPr lang="en-US" dirty="0" err="1"/>
              <a:t>utilizate</a:t>
            </a:r>
            <a:r>
              <a:rPr lang="en-US" dirty="0"/>
              <a:t> </a:t>
            </a:r>
            <a:r>
              <a:rPr lang="en-US" dirty="0" err="1"/>
              <a:t>în</a:t>
            </a:r>
            <a:r>
              <a:rPr lang="en-US" dirty="0"/>
              <a:t> </a:t>
            </a:r>
            <a:r>
              <a:rPr lang="en-US" dirty="0" err="1"/>
              <a:t>tratament</a:t>
            </a:r>
            <a:r>
              <a:rPr lang="en-US" dirty="0"/>
              <a:t> </a:t>
            </a:r>
            <a:r>
              <a:rPr lang="en-US" dirty="0" err="1"/>
              <a:t>sunt</a:t>
            </a:r>
            <a:r>
              <a:rPr lang="en-US" dirty="0"/>
              <a:t> </a:t>
            </a:r>
            <a:r>
              <a:rPr lang="ro-RO" dirty="0" smtClean="0"/>
              <a:t>eficiente</a:t>
            </a:r>
            <a:r>
              <a:rPr lang="en-US" dirty="0" smtClean="0"/>
              <a:t> </a:t>
            </a:r>
            <a:r>
              <a:rPr lang="en-US" dirty="0" err="1"/>
              <a:t>împotriva</a:t>
            </a:r>
            <a:r>
              <a:rPr lang="en-US" dirty="0"/>
              <a:t> </a:t>
            </a:r>
            <a:r>
              <a:rPr lang="en-US" dirty="0" err="1"/>
              <a:t>formelor</a:t>
            </a:r>
            <a:r>
              <a:rPr lang="en-US" dirty="0"/>
              <a:t> </a:t>
            </a:r>
            <a:r>
              <a:rPr lang="ro-RO" dirty="0" smtClean="0"/>
              <a:t>parazitare </a:t>
            </a:r>
            <a:r>
              <a:rPr lang="en-US" dirty="0" smtClean="0"/>
              <a:t>din </a:t>
            </a:r>
            <a:r>
              <a:rPr lang="en-US" dirty="0" err="1"/>
              <a:t>sânge</a:t>
            </a:r>
            <a:r>
              <a:rPr lang="en-US" dirty="0" smtClean="0"/>
              <a:t>.</a:t>
            </a:r>
            <a:endParaRPr lang="ro-RO" dirty="0" smtClean="0"/>
          </a:p>
          <a:p>
            <a:pPr>
              <a:buFontTx/>
              <a:buChar char="-"/>
            </a:pPr>
            <a:r>
              <a:rPr lang="en-US" dirty="0" err="1"/>
              <a:t>Tratamentul</a:t>
            </a:r>
            <a:r>
              <a:rPr lang="en-US" dirty="0"/>
              <a:t> </a:t>
            </a:r>
            <a:r>
              <a:rPr lang="en-US" dirty="0" err="1"/>
              <a:t>malariei</a:t>
            </a:r>
            <a:r>
              <a:rPr lang="en-US" dirty="0"/>
              <a:t> </a:t>
            </a:r>
            <a:r>
              <a:rPr lang="en-US" dirty="0" err="1"/>
              <a:t>depinde</a:t>
            </a:r>
            <a:r>
              <a:rPr lang="en-US" dirty="0"/>
              <a:t> de </a:t>
            </a:r>
            <a:r>
              <a:rPr lang="en-US" dirty="0" err="1"/>
              <a:t>următorii</a:t>
            </a:r>
            <a:r>
              <a:rPr lang="en-US" dirty="0"/>
              <a:t> </a:t>
            </a:r>
            <a:r>
              <a:rPr lang="en-US" dirty="0" err="1"/>
              <a:t>factori</a:t>
            </a:r>
            <a:r>
              <a:rPr lang="en-US" dirty="0" smtClean="0"/>
              <a:t>:</a:t>
            </a:r>
            <a:endParaRPr lang="ro-RO" dirty="0" smtClean="0"/>
          </a:p>
          <a:p>
            <a:pPr marL="0" indent="0">
              <a:buNone/>
            </a:pPr>
            <a:r>
              <a:rPr lang="en-US" dirty="0" smtClean="0"/>
              <a:t>  </a:t>
            </a:r>
            <a:r>
              <a:rPr lang="en-US" dirty="0" smtClean="0"/>
              <a:t>1. </a:t>
            </a:r>
            <a:r>
              <a:rPr lang="ro-RO" dirty="0" smtClean="0"/>
              <a:t>Tipul de infecție</a:t>
            </a:r>
            <a:r>
              <a:rPr lang="en-US" dirty="0" smtClean="0"/>
              <a:t>.</a:t>
            </a:r>
            <a:endParaRPr lang="en-US" dirty="0" smtClean="0"/>
          </a:p>
          <a:p>
            <a:pPr marL="0" indent="0">
              <a:buNone/>
            </a:pPr>
            <a:r>
              <a:rPr lang="en-US" dirty="0"/>
              <a:t> </a:t>
            </a:r>
            <a:r>
              <a:rPr lang="en-US" dirty="0" smtClean="0"/>
              <a:t> 2. </a:t>
            </a:r>
            <a:r>
              <a:rPr lang="ro-RO" dirty="0" smtClean="0"/>
              <a:t>Statutul ”gazdei”.</a:t>
            </a:r>
            <a:endParaRPr lang="en-US" dirty="0" smtClean="0"/>
          </a:p>
          <a:p>
            <a:pPr marL="0" indent="0">
              <a:buNone/>
            </a:pPr>
            <a:r>
              <a:rPr lang="en-US" dirty="0"/>
              <a:t> </a:t>
            </a:r>
            <a:r>
              <a:rPr lang="en-US" dirty="0" smtClean="0"/>
              <a:t> 3. </a:t>
            </a:r>
            <a:r>
              <a:rPr lang="ro-RO" dirty="0" smtClean="0"/>
              <a:t>Condiții sau boli asociate</a:t>
            </a:r>
            <a:r>
              <a:rPr lang="en-US" dirty="0" smtClean="0"/>
              <a:t>.</a:t>
            </a:r>
            <a:endParaRPr lang="en-US" dirty="0" smtClean="0"/>
          </a:p>
          <a:p>
            <a:pPr>
              <a:buFontTx/>
              <a:buChar char="-"/>
            </a:pPr>
            <a:r>
              <a:rPr lang="it-IT" dirty="0"/>
              <a:t>Medicamentele care sunt utilizate în tratamentul malariei includ</a:t>
            </a:r>
            <a:r>
              <a:rPr lang="it-IT" dirty="0" smtClean="0"/>
              <a:t>:</a:t>
            </a:r>
            <a:endParaRPr lang="ro-RO" dirty="0" smtClean="0"/>
          </a:p>
          <a:p>
            <a:pPr>
              <a:buFontTx/>
              <a:buChar char="-"/>
            </a:pPr>
            <a:r>
              <a:rPr lang="en-US" dirty="0" err="1"/>
              <a:t>Clorochina</a:t>
            </a:r>
            <a:r>
              <a:rPr lang="en-US" dirty="0"/>
              <a:t>, </a:t>
            </a:r>
            <a:r>
              <a:rPr lang="en-US" dirty="0" err="1"/>
              <a:t>Atovaquone-proguanil</a:t>
            </a:r>
            <a:r>
              <a:rPr lang="en-US" dirty="0"/>
              <a:t> (</a:t>
            </a:r>
            <a:r>
              <a:rPr lang="en-US" dirty="0" err="1"/>
              <a:t>Malarone</a:t>
            </a:r>
            <a:r>
              <a:rPr lang="en-US" dirty="0"/>
              <a:t>), </a:t>
            </a:r>
            <a:r>
              <a:rPr lang="en-US" dirty="0" err="1"/>
              <a:t>Artemether-lumefantrină</a:t>
            </a:r>
            <a:r>
              <a:rPr lang="en-US" dirty="0"/>
              <a:t> (</a:t>
            </a:r>
            <a:r>
              <a:rPr lang="en-US" dirty="0" err="1"/>
              <a:t>Riamet</a:t>
            </a:r>
            <a:r>
              <a:rPr lang="en-US" dirty="0"/>
              <a:t> </a:t>
            </a:r>
            <a:r>
              <a:rPr lang="en-US" dirty="0" err="1"/>
              <a:t>sau</a:t>
            </a:r>
            <a:r>
              <a:rPr lang="en-US" dirty="0"/>
              <a:t> </a:t>
            </a:r>
            <a:r>
              <a:rPr lang="en-US" dirty="0" err="1"/>
              <a:t>Coartem</a:t>
            </a:r>
            <a:r>
              <a:rPr lang="en-US" dirty="0"/>
              <a:t>), </a:t>
            </a:r>
            <a:r>
              <a:rPr lang="en-US" dirty="0" err="1"/>
              <a:t>Mefloquină</a:t>
            </a:r>
            <a:r>
              <a:rPr lang="en-US" dirty="0"/>
              <a:t> (</a:t>
            </a:r>
            <a:r>
              <a:rPr lang="en-US" dirty="0" err="1"/>
              <a:t>Lariam</a:t>
            </a:r>
            <a:r>
              <a:rPr lang="en-US" dirty="0"/>
              <a:t>), </a:t>
            </a:r>
            <a:r>
              <a:rPr lang="en-US" dirty="0" err="1"/>
              <a:t>Chinina</a:t>
            </a:r>
            <a:r>
              <a:rPr lang="en-US" dirty="0"/>
              <a:t>, </a:t>
            </a:r>
            <a:r>
              <a:rPr lang="en-US" dirty="0" err="1"/>
              <a:t>Doxycicline</a:t>
            </a:r>
            <a:r>
              <a:rPr lang="en-US" dirty="0"/>
              <a:t> (</a:t>
            </a:r>
            <a:r>
              <a:rPr lang="en-US" dirty="0" err="1"/>
              <a:t>utilizat</a:t>
            </a:r>
            <a:r>
              <a:rPr lang="en-US" dirty="0"/>
              <a:t> </a:t>
            </a:r>
            <a:r>
              <a:rPr lang="en-US" dirty="0" err="1"/>
              <a:t>în</a:t>
            </a:r>
            <a:r>
              <a:rPr lang="en-US" dirty="0"/>
              <a:t> </a:t>
            </a:r>
            <a:r>
              <a:rPr lang="en-US" dirty="0" err="1"/>
              <a:t>asociere</a:t>
            </a:r>
            <a:r>
              <a:rPr lang="en-US" dirty="0"/>
              <a:t> cu </a:t>
            </a:r>
            <a:r>
              <a:rPr lang="en-US" dirty="0" err="1"/>
              <a:t>chinina</a:t>
            </a:r>
            <a:r>
              <a:rPr lang="en-US" dirty="0"/>
              <a: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51572" y="2633830"/>
            <a:ext cx="3232597" cy="323259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7634" y="34980"/>
            <a:ext cx="2184202" cy="1439753"/>
          </a:xfrm>
          <a:prstGeom prst="rect">
            <a:avLst/>
          </a:prstGeom>
        </p:spPr>
      </p:pic>
    </p:spTree>
    <p:extLst>
      <p:ext uri="{BB962C8B-B14F-4D97-AF65-F5344CB8AC3E}">
        <p14:creationId xmlns:p14="http://schemas.microsoft.com/office/powerpoint/2010/main" val="15990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157307"/>
            <a:ext cx="10515600" cy="1325563"/>
          </a:xfrm>
        </p:spPr>
        <p:txBody>
          <a:bodyPr>
            <a:normAutofit/>
          </a:bodyPr>
          <a:lstStyle/>
          <a:p>
            <a:r>
              <a:rPr lang="en-US" sz="4000" b="1" dirty="0" smtClean="0">
                <a:effectLst>
                  <a:outerShdw blurRad="38100" dist="38100" dir="2700000" algn="tl">
                    <a:srgbClr val="000000">
                      <a:alpha val="43137"/>
                    </a:srgbClr>
                  </a:outerShdw>
                </a:effectLst>
              </a:rPr>
              <a:t>P</a:t>
            </a:r>
            <a:r>
              <a:rPr lang="ro-RO" sz="4000" b="1" dirty="0" smtClean="0">
                <a:effectLst>
                  <a:outerShdw blurRad="38100" dist="38100" dir="2700000" algn="tl">
                    <a:srgbClr val="000000">
                      <a:alpha val="43137"/>
                    </a:srgbClr>
                  </a:outerShdw>
                </a:effectLst>
              </a:rPr>
              <a:t>revenirea:</a:t>
            </a:r>
            <a:endParaRPr lang="en-US" sz="4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2396" y="1778097"/>
            <a:ext cx="10515600" cy="4351338"/>
          </a:xfrm>
        </p:spPr>
        <p:txBody>
          <a:bodyPr>
            <a:normAutofit/>
          </a:bodyPr>
          <a:lstStyle/>
          <a:p>
            <a:pPr algn="just">
              <a:buFontTx/>
              <a:buChar char="-"/>
            </a:pPr>
            <a:r>
              <a:rPr lang="ro-RO" dirty="0" smtClean="0"/>
              <a:t>Purtarea îmbrăcămintei cu mâneci lungi, pantaloni lungi, pentru a asigura o acoperire cât mai bună a pielii. Zonele neacoperite ale pielii vor fi acoperite cu o cremă specială – </a:t>
            </a:r>
            <a:r>
              <a:rPr lang="ro-RO" dirty="0" err="1" smtClean="0"/>
              <a:t>repelenți</a:t>
            </a:r>
            <a:r>
              <a:rPr lang="ro-RO" dirty="0" smtClean="0"/>
              <a:t>.</a:t>
            </a:r>
          </a:p>
          <a:p>
            <a:pPr algn="just">
              <a:buFontTx/>
              <a:buChar char="-"/>
            </a:pPr>
            <a:r>
              <a:rPr lang="ro-RO" dirty="0" smtClean="0"/>
              <a:t>Corturi speciale acoperite cu plase </a:t>
            </a:r>
            <a:r>
              <a:rPr lang="ro-RO" dirty="0"/>
              <a:t>î</a:t>
            </a:r>
            <a:r>
              <a:rPr lang="ro-RO" dirty="0" smtClean="0"/>
              <a:t>mpotriva țânțarilor.</a:t>
            </a:r>
          </a:p>
          <a:p>
            <a:pPr algn="just">
              <a:buFontTx/>
              <a:buChar char="-"/>
            </a:pPr>
            <a:r>
              <a:rPr lang="en-US" dirty="0" err="1" smtClean="0"/>
              <a:t>Utilizarea</a:t>
            </a:r>
            <a:r>
              <a:rPr lang="en-US" dirty="0" smtClean="0"/>
              <a:t> </a:t>
            </a:r>
            <a:r>
              <a:rPr lang="en-US" dirty="0"/>
              <a:t>spray-</a:t>
            </a:r>
            <a:r>
              <a:rPr lang="en-US" dirty="0" err="1"/>
              <a:t>urilor</a:t>
            </a:r>
            <a:r>
              <a:rPr lang="en-US" dirty="0"/>
              <a:t> insecticide de </a:t>
            </a:r>
            <a:r>
              <a:rPr lang="en-US" dirty="0" smtClean="0"/>
              <a:t>interior</a:t>
            </a:r>
            <a:r>
              <a:rPr lang="ro-RO" dirty="0" smtClean="0"/>
              <a:t>.</a:t>
            </a:r>
          </a:p>
          <a:p>
            <a:pPr algn="just">
              <a:buFontTx/>
              <a:buChar char="-"/>
            </a:pPr>
            <a:r>
              <a:rPr lang="ro-RO" dirty="0" smtClean="0"/>
              <a:t>Utilizarea plaselor</a:t>
            </a:r>
            <a:r>
              <a:rPr lang="en-US" dirty="0" smtClean="0"/>
              <a:t> </a:t>
            </a:r>
            <a:r>
              <a:rPr lang="en-US" dirty="0"/>
              <a:t>impregnate cu insecticide </a:t>
            </a:r>
            <a:r>
              <a:rPr lang="ro-RO" dirty="0" smtClean="0"/>
              <a:t>cu acțiune </a:t>
            </a:r>
            <a:r>
              <a:rPr lang="en-US" dirty="0" smtClean="0"/>
              <a:t>de </a:t>
            </a:r>
            <a:r>
              <a:rPr lang="en-US" dirty="0" err="1"/>
              <a:t>lungă</a:t>
            </a:r>
            <a:r>
              <a:rPr lang="en-US" dirty="0"/>
              <a:t> </a:t>
            </a:r>
            <a:r>
              <a:rPr lang="en-US" dirty="0" err="1"/>
              <a:t>durată</a:t>
            </a:r>
            <a:r>
              <a:rPr lang="en-US" dirty="0"/>
              <a:t> </a:t>
            </a:r>
            <a:r>
              <a:rPr lang="ro-RO" dirty="0" smtClean="0"/>
              <a:t>.</a:t>
            </a:r>
            <a:r>
              <a:rPr lang="en-US" dirty="0" smtClean="0"/>
              <a:t> </a:t>
            </a:r>
            <a:endParaRPr lang="ro-RO" dirty="0" smtClean="0"/>
          </a:p>
          <a:p>
            <a:pPr algn="just">
              <a:buFontTx/>
              <a:buChar char="-"/>
            </a:pPr>
            <a:r>
              <a:rPr lang="ro-RO" dirty="0" smtClean="0"/>
              <a:t>Pentru a evita răspândirea populației de țânțari, trebuie</a:t>
            </a:r>
          </a:p>
          <a:p>
            <a:pPr marL="0" indent="0" algn="just">
              <a:buNone/>
            </a:pPr>
            <a:r>
              <a:rPr lang="ro-RO" dirty="0" smtClean="0"/>
              <a:t> de evitat colectarea rezervelor de apă stagnantă.</a:t>
            </a:r>
            <a:endParaRPr lang="ro-RO" dirty="0" smtClean="0"/>
          </a:p>
          <a:p>
            <a:pPr>
              <a:buFontTx/>
              <a:buChar char="-"/>
            </a:pP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5510" y="4552753"/>
            <a:ext cx="3033755" cy="22086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7634" y="40585"/>
            <a:ext cx="1886558" cy="1737512"/>
          </a:xfrm>
          <a:prstGeom prst="rect">
            <a:avLst/>
          </a:prstGeom>
        </p:spPr>
      </p:pic>
    </p:spTree>
    <p:extLst>
      <p:ext uri="{BB962C8B-B14F-4D97-AF65-F5344CB8AC3E}">
        <p14:creationId xmlns:p14="http://schemas.microsoft.com/office/powerpoint/2010/main" val="1653393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50678" y="272534"/>
            <a:ext cx="9144000" cy="1108075"/>
          </a:xfrm>
        </p:spPr>
        <p:txBody>
          <a:bodyPr>
            <a:normAutofit fontScale="90000"/>
          </a:bodyPr>
          <a:lstStyle/>
          <a:p>
            <a:r>
              <a:rPr lang="en-US" sz="4000" b="1" dirty="0"/>
              <a:t>Care </a:t>
            </a:r>
            <a:r>
              <a:rPr lang="en-US" sz="4000" b="1" dirty="0" err="1"/>
              <a:t>credeți</a:t>
            </a:r>
            <a:r>
              <a:rPr lang="en-US" sz="4000" b="1" dirty="0"/>
              <a:t> </a:t>
            </a:r>
            <a:r>
              <a:rPr lang="en-US" sz="4000" b="1" dirty="0" err="1"/>
              <a:t>că</a:t>
            </a:r>
            <a:r>
              <a:rPr lang="en-US" sz="4000" b="1" dirty="0"/>
              <a:t> </a:t>
            </a:r>
            <a:r>
              <a:rPr lang="en-US" sz="4000" b="1" dirty="0" err="1"/>
              <a:t>este</a:t>
            </a:r>
            <a:r>
              <a:rPr lang="en-US" sz="4000" b="1" dirty="0"/>
              <a:t> </a:t>
            </a:r>
            <a:r>
              <a:rPr lang="en-US" sz="4000" b="1" dirty="0" err="1"/>
              <a:t>cea</a:t>
            </a:r>
            <a:r>
              <a:rPr lang="en-US" sz="4000" b="1" dirty="0"/>
              <a:t> </a:t>
            </a:r>
            <a:r>
              <a:rPr lang="en-US" sz="4000" b="1" dirty="0" err="1"/>
              <a:t>mai</a:t>
            </a:r>
            <a:r>
              <a:rPr lang="en-US" sz="4000" b="1" dirty="0"/>
              <a:t> </a:t>
            </a:r>
            <a:r>
              <a:rPr lang="ro-RO" sz="4000" b="1" dirty="0" smtClean="0"/>
              <a:t>ucigașă</a:t>
            </a:r>
            <a:r>
              <a:rPr lang="en-US" sz="4000" b="1" dirty="0" smtClean="0"/>
              <a:t> </a:t>
            </a:r>
            <a:r>
              <a:rPr lang="en-US" sz="4000" b="1" dirty="0" err="1"/>
              <a:t>creatură</a:t>
            </a:r>
            <a:r>
              <a:rPr lang="en-US" sz="4000" b="1" dirty="0"/>
              <a:t> din </a:t>
            </a:r>
            <a:r>
              <a:rPr lang="en-US" sz="4000" b="1" dirty="0" err="1"/>
              <a:t>lume</a:t>
            </a:r>
            <a:r>
              <a:rPr lang="en-US" sz="4000" b="1" dirty="0"/>
              <a:t> </a:t>
            </a:r>
            <a:r>
              <a:rPr lang="en-US" sz="4000" b="1" dirty="0" err="1"/>
              <a:t>și</a:t>
            </a:r>
            <a:r>
              <a:rPr lang="en-US" sz="4000" b="1" dirty="0"/>
              <a:t> </a:t>
            </a:r>
            <a:r>
              <a:rPr lang="en-US" sz="4000" b="1" dirty="0" err="1"/>
              <a:t>pune</a:t>
            </a:r>
            <a:r>
              <a:rPr lang="en-US" sz="4000" b="1" dirty="0"/>
              <a:t> </a:t>
            </a:r>
            <a:r>
              <a:rPr lang="en-US" sz="4000" b="1" dirty="0" err="1"/>
              <a:t>în</a:t>
            </a:r>
            <a:r>
              <a:rPr lang="en-US" sz="4000" b="1" dirty="0"/>
              <a:t> </a:t>
            </a:r>
            <a:r>
              <a:rPr lang="en-US" sz="4000" b="1" dirty="0" err="1"/>
              <a:t>pericol</a:t>
            </a:r>
            <a:r>
              <a:rPr lang="en-US" sz="4000" b="1" dirty="0"/>
              <a:t> </a:t>
            </a:r>
            <a:r>
              <a:rPr lang="en-US" sz="4000" b="1" dirty="0" err="1"/>
              <a:t>viața</a:t>
            </a:r>
            <a:r>
              <a:rPr lang="en-US" sz="4000" b="1" dirty="0"/>
              <a:t> </a:t>
            </a:r>
            <a:r>
              <a:rPr lang="en-US" sz="4000" b="1" dirty="0" err="1"/>
              <a:t>umană</a:t>
            </a:r>
            <a:r>
              <a:rPr lang="en-US" sz="4000" b="1" dirty="0"/>
              <a:t> </a:t>
            </a:r>
            <a:r>
              <a:rPr lang="ro-RO" sz="4000" b="1" dirty="0" smtClean="0"/>
              <a:t>în decursul unui an</a:t>
            </a:r>
            <a:r>
              <a:rPr lang="en-US" sz="4000" b="1" dirty="0" smtClean="0"/>
              <a:t>?</a:t>
            </a:r>
            <a:endParaRPr lang="en-US" sz="40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8602" y="1911614"/>
            <a:ext cx="1395480" cy="174043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65762" y="2296800"/>
            <a:ext cx="1408630" cy="11644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7675" y="2322182"/>
            <a:ext cx="2280449" cy="117443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1875" y="1873627"/>
            <a:ext cx="1499018" cy="217653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223" y="2318196"/>
            <a:ext cx="2008264" cy="1178417"/>
          </a:xfrm>
          <a:prstGeom prst="rect">
            <a:avLst/>
          </a:prstGeom>
        </p:spPr>
      </p:pic>
      <p:sp>
        <p:nvSpPr>
          <p:cNvPr id="12" name="TextBox 11"/>
          <p:cNvSpPr txBox="1"/>
          <p:nvPr/>
        </p:nvSpPr>
        <p:spPr>
          <a:xfrm>
            <a:off x="579548" y="1852704"/>
            <a:ext cx="878959" cy="338554"/>
          </a:xfrm>
          <a:prstGeom prst="rect">
            <a:avLst/>
          </a:prstGeom>
          <a:noFill/>
        </p:spPr>
        <p:txBody>
          <a:bodyPr wrap="none" rtlCol="0">
            <a:spAutoFit/>
          </a:bodyPr>
          <a:lstStyle/>
          <a:p>
            <a:r>
              <a:rPr lang="ro-RO" sz="1600" b="1" dirty="0" smtClean="0"/>
              <a:t>RECHINI</a:t>
            </a:r>
            <a:endParaRPr lang="en-US" sz="1600" b="1" dirty="0"/>
          </a:p>
        </p:txBody>
      </p:sp>
      <p:sp>
        <p:nvSpPr>
          <p:cNvPr id="13" name="TextBox 12"/>
          <p:cNvSpPr txBox="1"/>
          <p:nvPr/>
        </p:nvSpPr>
        <p:spPr>
          <a:xfrm>
            <a:off x="2420081" y="1841675"/>
            <a:ext cx="1304396" cy="338554"/>
          </a:xfrm>
          <a:prstGeom prst="rect">
            <a:avLst/>
          </a:prstGeom>
          <a:noFill/>
        </p:spPr>
        <p:txBody>
          <a:bodyPr wrap="none" rtlCol="0">
            <a:spAutoFit/>
          </a:bodyPr>
          <a:lstStyle/>
          <a:p>
            <a:r>
              <a:rPr lang="en-US" sz="1600" b="1" dirty="0"/>
              <a:t>URȘI GRIZZLY</a:t>
            </a:r>
            <a:endParaRPr lang="en-US" sz="1600" b="1" dirty="0"/>
          </a:p>
        </p:txBody>
      </p:sp>
      <p:sp>
        <p:nvSpPr>
          <p:cNvPr id="15" name="TextBox 14"/>
          <p:cNvSpPr txBox="1"/>
          <p:nvPr/>
        </p:nvSpPr>
        <p:spPr>
          <a:xfrm>
            <a:off x="4408872" y="1876613"/>
            <a:ext cx="1173463" cy="338554"/>
          </a:xfrm>
          <a:prstGeom prst="rect">
            <a:avLst/>
          </a:prstGeom>
          <a:noFill/>
        </p:spPr>
        <p:txBody>
          <a:bodyPr wrap="none" rtlCol="0">
            <a:spAutoFit/>
          </a:bodyPr>
          <a:lstStyle/>
          <a:p>
            <a:r>
              <a:rPr lang="ro-RO" sz="1600" b="1" dirty="0" smtClean="0"/>
              <a:t>CROCODILII</a:t>
            </a:r>
            <a:endParaRPr lang="en-US" sz="1600" b="1" dirty="0"/>
          </a:p>
        </p:txBody>
      </p:sp>
      <p:sp>
        <p:nvSpPr>
          <p:cNvPr id="16" name="TextBox 15"/>
          <p:cNvSpPr txBox="1"/>
          <p:nvPr/>
        </p:nvSpPr>
        <p:spPr>
          <a:xfrm>
            <a:off x="6950856" y="1854554"/>
            <a:ext cx="1359859" cy="338554"/>
          </a:xfrm>
          <a:prstGeom prst="rect">
            <a:avLst/>
          </a:prstGeom>
          <a:noFill/>
        </p:spPr>
        <p:txBody>
          <a:bodyPr wrap="none" rtlCol="0">
            <a:spAutoFit/>
          </a:bodyPr>
          <a:lstStyle/>
          <a:p>
            <a:r>
              <a:rPr lang="ro-RO" sz="1600" b="1" dirty="0" smtClean="0"/>
              <a:t>HIPOPOTAMII</a:t>
            </a:r>
            <a:endParaRPr lang="en-US" sz="1600" b="1" dirty="0"/>
          </a:p>
        </p:txBody>
      </p:sp>
      <p:sp>
        <p:nvSpPr>
          <p:cNvPr id="17" name="TextBox 16"/>
          <p:cNvSpPr txBox="1"/>
          <p:nvPr/>
        </p:nvSpPr>
        <p:spPr>
          <a:xfrm>
            <a:off x="9303723" y="1852704"/>
            <a:ext cx="715260" cy="338554"/>
          </a:xfrm>
          <a:prstGeom prst="rect">
            <a:avLst/>
          </a:prstGeom>
          <a:noFill/>
        </p:spPr>
        <p:txBody>
          <a:bodyPr wrap="none" rtlCol="0">
            <a:spAutoFit/>
          </a:bodyPr>
          <a:lstStyle/>
          <a:p>
            <a:r>
              <a:rPr lang="ro-RO" sz="1600" b="1" dirty="0" smtClean="0"/>
              <a:t>ȘERPII</a:t>
            </a:r>
            <a:endParaRPr lang="en-US" sz="1600" b="1" dirty="0"/>
          </a:p>
        </p:txBody>
      </p:sp>
      <p:sp>
        <p:nvSpPr>
          <p:cNvPr id="18" name="TextBox 17"/>
          <p:cNvSpPr txBox="1"/>
          <p:nvPr/>
        </p:nvSpPr>
        <p:spPr>
          <a:xfrm>
            <a:off x="514507" y="3401870"/>
            <a:ext cx="988412" cy="553998"/>
          </a:xfrm>
          <a:prstGeom prst="rect">
            <a:avLst/>
          </a:prstGeom>
          <a:noFill/>
        </p:spPr>
        <p:txBody>
          <a:bodyPr wrap="none" rtlCol="0">
            <a:spAutoFit/>
          </a:bodyPr>
          <a:lstStyle/>
          <a:p>
            <a:pPr algn="ctr"/>
            <a:r>
              <a:rPr lang="en-US" sz="1600" b="1" dirty="0" smtClean="0"/>
              <a:t>12</a:t>
            </a:r>
          </a:p>
          <a:p>
            <a:pPr algn="ctr"/>
            <a:r>
              <a:rPr lang="ro-RO" sz="1400" b="1" dirty="0" smtClean="0"/>
              <a:t>PERSOANE</a:t>
            </a:r>
            <a:endParaRPr lang="en-US" sz="1400" b="1" dirty="0"/>
          </a:p>
        </p:txBody>
      </p:sp>
      <p:sp>
        <p:nvSpPr>
          <p:cNvPr id="19" name="TextBox 18"/>
          <p:cNvSpPr txBox="1"/>
          <p:nvPr/>
        </p:nvSpPr>
        <p:spPr>
          <a:xfrm>
            <a:off x="2758302" y="3401870"/>
            <a:ext cx="988412" cy="553998"/>
          </a:xfrm>
          <a:prstGeom prst="rect">
            <a:avLst/>
          </a:prstGeom>
          <a:noFill/>
        </p:spPr>
        <p:txBody>
          <a:bodyPr wrap="none" rtlCol="0">
            <a:spAutoFit/>
          </a:bodyPr>
          <a:lstStyle/>
          <a:p>
            <a:pPr algn="ctr"/>
            <a:r>
              <a:rPr lang="en-US" sz="1600" b="1" dirty="0" smtClean="0"/>
              <a:t>90</a:t>
            </a:r>
          </a:p>
          <a:p>
            <a:pPr algn="ctr"/>
            <a:r>
              <a:rPr lang="ro-RO" sz="1400" b="1" dirty="0" smtClean="0"/>
              <a:t>PERSOANE</a:t>
            </a:r>
            <a:endParaRPr lang="en-US" sz="1400" b="1" dirty="0"/>
          </a:p>
        </p:txBody>
      </p:sp>
      <p:sp>
        <p:nvSpPr>
          <p:cNvPr id="20" name="TextBox 19"/>
          <p:cNvSpPr txBox="1"/>
          <p:nvPr/>
        </p:nvSpPr>
        <p:spPr>
          <a:xfrm>
            <a:off x="4797406" y="3496160"/>
            <a:ext cx="988412" cy="553998"/>
          </a:xfrm>
          <a:prstGeom prst="rect">
            <a:avLst/>
          </a:prstGeom>
          <a:noFill/>
        </p:spPr>
        <p:txBody>
          <a:bodyPr wrap="none" rtlCol="0">
            <a:spAutoFit/>
          </a:bodyPr>
          <a:lstStyle/>
          <a:p>
            <a:pPr algn="ctr"/>
            <a:r>
              <a:rPr lang="en-US" sz="1600" b="1" dirty="0" smtClean="0"/>
              <a:t>800</a:t>
            </a:r>
            <a:endParaRPr lang="en-US" sz="1600" b="1" dirty="0" smtClean="0"/>
          </a:p>
          <a:p>
            <a:pPr algn="ctr"/>
            <a:r>
              <a:rPr lang="ro-RO" sz="1400" b="1" dirty="0" smtClean="0"/>
              <a:t>PERSOANE</a:t>
            </a:r>
            <a:endParaRPr lang="en-US" sz="1400" b="1" dirty="0"/>
          </a:p>
        </p:txBody>
      </p:sp>
      <p:sp>
        <p:nvSpPr>
          <p:cNvPr id="21" name="TextBox 20"/>
          <p:cNvSpPr txBox="1"/>
          <p:nvPr/>
        </p:nvSpPr>
        <p:spPr>
          <a:xfrm>
            <a:off x="6833836" y="3461224"/>
            <a:ext cx="988412" cy="553998"/>
          </a:xfrm>
          <a:prstGeom prst="rect">
            <a:avLst/>
          </a:prstGeom>
          <a:noFill/>
        </p:spPr>
        <p:txBody>
          <a:bodyPr wrap="none" rtlCol="0">
            <a:spAutoFit/>
          </a:bodyPr>
          <a:lstStyle/>
          <a:p>
            <a:pPr algn="ctr"/>
            <a:r>
              <a:rPr lang="en-US" sz="1600" b="1" dirty="0" smtClean="0"/>
              <a:t>29,000</a:t>
            </a:r>
          </a:p>
          <a:p>
            <a:pPr algn="ctr"/>
            <a:r>
              <a:rPr lang="ro-RO" sz="1400" b="1" dirty="0" smtClean="0"/>
              <a:t>PERSOANE</a:t>
            </a:r>
            <a:endParaRPr lang="en-US" sz="1400" b="1" dirty="0"/>
          </a:p>
        </p:txBody>
      </p:sp>
      <p:sp>
        <p:nvSpPr>
          <p:cNvPr id="22" name="TextBox 21"/>
          <p:cNvSpPr txBox="1"/>
          <p:nvPr/>
        </p:nvSpPr>
        <p:spPr>
          <a:xfrm>
            <a:off x="9017178" y="3401870"/>
            <a:ext cx="988412" cy="800219"/>
          </a:xfrm>
          <a:prstGeom prst="rect">
            <a:avLst/>
          </a:prstGeom>
          <a:noFill/>
        </p:spPr>
        <p:txBody>
          <a:bodyPr wrap="none" rtlCol="0">
            <a:spAutoFit/>
          </a:bodyPr>
          <a:lstStyle/>
          <a:p>
            <a:pPr algn="ctr"/>
            <a:endParaRPr lang="ro-RO" sz="1600" b="1" dirty="0" smtClean="0"/>
          </a:p>
          <a:p>
            <a:pPr algn="ctr"/>
            <a:r>
              <a:rPr lang="en-US" sz="1600" b="1" dirty="0" smtClean="0"/>
              <a:t>90,000</a:t>
            </a:r>
            <a:endParaRPr lang="en-US" sz="1600" b="1" dirty="0" smtClean="0"/>
          </a:p>
          <a:p>
            <a:pPr algn="ctr"/>
            <a:r>
              <a:rPr lang="ro-RO" sz="1400" b="1" dirty="0" smtClean="0"/>
              <a:t>PERSOANE</a:t>
            </a:r>
            <a:endParaRPr lang="en-US" sz="1400" b="1" dirty="0"/>
          </a:p>
        </p:txBody>
      </p: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425" y="4444502"/>
            <a:ext cx="2829758" cy="2298348"/>
          </a:xfrm>
          <a:prstGeom prst="rect">
            <a:avLst/>
          </a:prstGeom>
        </p:spPr>
      </p:pic>
      <p:sp>
        <p:nvSpPr>
          <p:cNvPr id="24" name="TextBox 23"/>
          <p:cNvSpPr txBox="1"/>
          <p:nvPr/>
        </p:nvSpPr>
        <p:spPr>
          <a:xfrm>
            <a:off x="3872658" y="5107275"/>
            <a:ext cx="3830087" cy="707886"/>
          </a:xfrm>
          <a:prstGeom prst="rect">
            <a:avLst/>
          </a:prstGeom>
          <a:noFill/>
        </p:spPr>
        <p:txBody>
          <a:bodyPr wrap="none" rtlCol="0">
            <a:spAutoFit/>
          </a:bodyPr>
          <a:lstStyle/>
          <a:p>
            <a:r>
              <a:rPr lang="en-US" sz="4000" b="1" dirty="0" smtClean="0"/>
              <a:t>2,000,000</a:t>
            </a:r>
            <a:r>
              <a:rPr lang="en-US" sz="2600" b="1" dirty="0" smtClean="0"/>
              <a:t> </a:t>
            </a:r>
            <a:r>
              <a:rPr lang="ro-RO" sz="2600" b="1" dirty="0" smtClean="0"/>
              <a:t>PERSOANE</a:t>
            </a:r>
            <a:endParaRPr lang="en-US" sz="2600" b="1" dirty="0"/>
          </a:p>
        </p:txBody>
      </p:sp>
      <p:sp>
        <p:nvSpPr>
          <p:cNvPr id="25" name="TextBox 24"/>
          <p:cNvSpPr txBox="1"/>
          <p:nvPr/>
        </p:nvSpPr>
        <p:spPr>
          <a:xfrm>
            <a:off x="726198" y="6404296"/>
            <a:ext cx="908967" cy="338554"/>
          </a:xfrm>
          <a:prstGeom prst="rect">
            <a:avLst/>
          </a:prstGeom>
          <a:noFill/>
        </p:spPr>
        <p:txBody>
          <a:bodyPr wrap="none" rtlCol="0">
            <a:spAutoFit/>
          </a:bodyPr>
          <a:lstStyle/>
          <a:p>
            <a:r>
              <a:rPr lang="ro-RO" sz="1600" b="1" dirty="0" smtClean="0"/>
              <a:t>ȚÂNȚARI</a:t>
            </a:r>
            <a:endParaRPr lang="en-US" sz="1600" b="1" dirty="0"/>
          </a:p>
        </p:txBody>
      </p:sp>
    </p:spTree>
    <p:extLst>
      <p:ext uri="{BB962C8B-B14F-4D97-AF65-F5344CB8AC3E}">
        <p14:creationId xmlns:p14="http://schemas.microsoft.com/office/powerpoint/2010/main" val="208062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500" fill="hold"/>
                                        <p:tgtEl>
                                          <p:spTgt spid="24"/>
                                        </p:tgtEl>
                                        <p:attrNameLst>
                                          <p:attrName>ppt_x</p:attrName>
                                        </p:attrNameLst>
                                      </p:cBhvr>
                                      <p:tavLst>
                                        <p:tav tm="0">
                                          <p:val>
                                            <p:strVal val="#ppt_x"/>
                                          </p:val>
                                        </p:tav>
                                        <p:tav tm="100000">
                                          <p:val>
                                            <p:strVal val="#ppt_x"/>
                                          </p:val>
                                        </p:tav>
                                      </p:tavLst>
                                    </p:anim>
                                    <p:anim calcmode="lin" valueType="num">
                                      <p:cBhvr additive="base">
                                        <p:cTn id="4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58240" y="264235"/>
            <a:ext cx="9144000" cy="991504"/>
          </a:xfrm>
        </p:spPr>
        <p:txBody>
          <a:bodyPr>
            <a:noAutofit/>
          </a:bodyPr>
          <a:lstStyle/>
          <a:p>
            <a:r>
              <a:rPr lang="ro-RO" sz="4600" b="1" dirty="0" smtClean="0"/>
              <a:t>CE ESTE MALARIA</a:t>
            </a:r>
            <a:r>
              <a:rPr lang="en-US" sz="4600" b="1" dirty="0" smtClean="0"/>
              <a:t>?</a:t>
            </a:r>
            <a:endParaRPr lang="en-US" sz="4600" b="1" dirty="0"/>
          </a:p>
        </p:txBody>
      </p:sp>
      <p:sp>
        <p:nvSpPr>
          <p:cNvPr id="6" name="Subtitle 5"/>
          <p:cNvSpPr>
            <a:spLocks noGrp="1"/>
          </p:cNvSpPr>
          <p:nvPr>
            <p:ph type="subTitle" idx="1"/>
          </p:nvPr>
        </p:nvSpPr>
        <p:spPr>
          <a:xfrm>
            <a:off x="196948" y="1364777"/>
            <a:ext cx="8665698" cy="5162632"/>
          </a:xfrm>
        </p:spPr>
        <p:txBody>
          <a:bodyPr>
            <a:normAutofit/>
          </a:bodyPr>
          <a:lstStyle/>
          <a:p>
            <a:pPr algn="l"/>
            <a:r>
              <a:rPr lang="en-US" dirty="0"/>
              <a:t>Malaria </a:t>
            </a:r>
            <a:r>
              <a:rPr lang="en-US" dirty="0" err="1"/>
              <a:t>este</a:t>
            </a:r>
            <a:r>
              <a:rPr lang="en-US" dirty="0"/>
              <a:t> o </a:t>
            </a:r>
            <a:r>
              <a:rPr lang="en-US" dirty="0" err="1"/>
              <a:t>infecție</a:t>
            </a:r>
            <a:r>
              <a:rPr lang="en-US" dirty="0"/>
              <a:t> </a:t>
            </a:r>
            <a:r>
              <a:rPr lang="en-US" dirty="0" err="1"/>
              <a:t>transmisă</a:t>
            </a:r>
            <a:r>
              <a:rPr lang="en-US" dirty="0"/>
              <a:t> de </a:t>
            </a:r>
            <a:r>
              <a:rPr lang="en-US" dirty="0" err="1"/>
              <a:t>țânțari</a:t>
            </a:r>
            <a:r>
              <a:rPr lang="en-US" dirty="0"/>
              <a:t> care </a:t>
            </a:r>
            <a:r>
              <a:rPr lang="en-US" dirty="0" err="1"/>
              <a:t>poate</a:t>
            </a:r>
            <a:r>
              <a:rPr lang="en-US" dirty="0"/>
              <a:t> fi </a:t>
            </a:r>
            <a:r>
              <a:rPr lang="en-US" dirty="0" err="1"/>
              <a:t>cauzată</a:t>
            </a:r>
            <a:r>
              <a:rPr lang="en-US" dirty="0"/>
              <a:t> de </a:t>
            </a:r>
            <a:r>
              <a:rPr lang="en-US" dirty="0" err="1"/>
              <a:t>câteva</a:t>
            </a:r>
            <a:r>
              <a:rPr lang="en-US" dirty="0"/>
              <a:t> </a:t>
            </a:r>
            <a:r>
              <a:rPr lang="en-US" dirty="0" err="1"/>
              <a:t>tipuri</a:t>
            </a:r>
            <a:r>
              <a:rPr lang="en-US" dirty="0"/>
              <a:t> </a:t>
            </a:r>
            <a:r>
              <a:rPr lang="en-US" dirty="0" err="1"/>
              <a:t>diferite</a:t>
            </a:r>
            <a:r>
              <a:rPr lang="en-US" dirty="0"/>
              <a:t> de </a:t>
            </a:r>
            <a:r>
              <a:rPr lang="en-US" dirty="0" err="1"/>
              <a:t>specii</a:t>
            </a:r>
            <a:r>
              <a:rPr lang="en-US" dirty="0"/>
              <a:t> de </a:t>
            </a:r>
            <a:r>
              <a:rPr lang="en-US" b="1" i="1" dirty="0"/>
              <a:t>Plasmodium</a:t>
            </a:r>
            <a:r>
              <a:rPr lang="en-US" dirty="0"/>
              <a:t> :</a:t>
            </a:r>
            <a:endParaRPr lang="en-US" dirty="0" smtClean="0"/>
          </a:p>
          <a:p>
            <a:pPr>
              <a:spcBef>
                <a:spcPts val="0"/>
              </a:spcBef>
              <a:defRPr/>
            </a:pPr>
            <a:r>
              <a:rPr lang="en-GB" i="1" dirty="0" smtClean="0"/>
              <a:t>                                                         -  </a:t>
            </a:r>
            <a:r>
              <a:rPr lang="en-GB" i="1" dirty="0"/>
              <a:t>Plasmodium falciparum            </a:t>
            </a:r>
          </a:p>
          <a:p>
            <a:pPr>
              <a:spcBef>
                <a:spcPts val="0"/>
              </a:spcBef>
              <a:defRPr/>
            </a:pPr>
            <a:r>
              <a:rPr lang="en-GB" i="1" dirty="0"/>
              <a:t>                                               -  Plasmodium vivax</a:t>
            </a:r>
          </a:p>
          <a:p>
            <a:pPr>
              <a:spcBef>
                <a:spcPts val="0"/>
              </a:spcBef>
              <a:defRPr/>
            </a:pPr>
            <a:r>
              <a:rPr lang="en-GB" i="1" dirty="0"/>
              <a:t>                                                      -  Plasmodium malariae</a:t>
            </a:r>
          </a:p>
          <a:p>
            <a:pPr>
              <a:spcBef>
                <a:spcPts val="0"/>
              </a:spcBef>
              <a:defRPr/>
            </a:pPr>
            <a:r>
              <a:rPr lang="en-GB" i="1" dirty="0"/>
              <a:t>                                               -  Plasmodium ovale</a:t>
            </a:r>
          </a:p>
          <a:p>
            <a:pPr algn="l"/>
            <a:endParaRPr lang="en-US" dirty="0" smtClean="0"/>
          </a:p>
          <a:p>
            <a:pPr algn="l"/>
            <a:r>
              <a:rPr lang="en-US" dirty="0" smtClean="0"/>
              <a:t> </a:t>
            </a:r>
            <a:r>
              <a:rPr lang="en-US" dirty="0" smtClean="0"/>
              <a:t>                                            </a:t>
            </a:r>
            <a:r>
              <a:rPr lang="ro-RO" dirty="0" smtClean="0"/>
              <a:t>         </a:t>
            </a:r>
          </a:p>
          <a:p>
            <a:pPr algn="l"/>
            <a:r>
              <a:rPr lang="ro-RO" dirty="0"/>
              <a:t> </a:t>
            </a:r>
            <a:r>
              <a:rPr lang="ro-RO" dirty="0" smtClean="0"/>
              <a:t>                                         Parazitul </a:t>
            </a:r>
            <a:r>
              <a:rPr lang="en-US" b="1" i="1" dirty="0" smtClean="0"/>
              <a:t>Plasmodium </a:t>
            </a:r>
            <a:r>
              <a:rPr lang="ro-RO" dirty="0" smtClean="0"/>
              <a:t>se transmite </a:t>
            </a:r>
          </a:p>
          <a:p>
            <a:pPr algn="l"/>
            <a:r>
              <a:rPr lang="ro-RO" dirty="0"/>
              <a:t> </a:t>
            </a:r>
            <a:r>
              <a:rPr lang="ro-RO" dirty="0" smtClean="0"/>
              <a:t>                                    oamenilor prin mușcăturile țânțarilor femele - 	                       </a:t>
            </a:r>
            <a:r>
              <a:rPr lang="en-US" dirty="0" err="1" smtClean="0"/>
              <a:t>Anophe</a:t>
            </a:r>
            <a:r>
              <a:rPr lang="ro-RO" dirty="0" err="1" smtClean="0"/>
              <a:t>les</a:t>
            </a:r>
            <a:r>
              <a:rPr lang="ro-RO" dirty="0"/>
              <a:t> </a:t>
            </a:r>
            <a:r>
              <a:rPr lang="ro-RO" dirty="0" smtClean="0"/>
              <a:t>infectate.</a:t>
            </a:r>
            <a:r>
              <a:rPr lang="en-US" dirty="0" smtClean="0"/>
              <a:t>                       </a:t>
            </a:r>
          </a:p>
          <a:p>
            <a:pPr algn="l"/>
            <a:r>
              <a:rPr lang="en-US" dirty="0" smtClean="0"/>
              <a:t>                                             </a:t>
            </a:r>
          </a:p>
          <a:p>
            <a:pPr>
              <a:spcBef>
                <a:spcPts val="0"/>
              </a:spcBef>
              <a:defRPr/>
            </a:pPr>
            <a:r>
              <a:rPr lang="en-GB" i="1" dirty="0" smtClean="0"/>
              <a:t>                                       </a:t>
            </a:r>
            <a:endParaRPr lang="en-GB" i="1" dirty="0" smtClean="0"/>
          </a:p>
          <a:p>
            <a:pPr>
              <a:spcBef>
                <a:spcPts val="0"/>
              </a:spcBef>
              <a:defRPr/>
            </a:pPr>
            <a:endParaRPr lang="en-GB" i="1" dirty="0"/>
          </a:p>
          <a:p>
            <a:pPr algn="l"/>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2139" y="130267"/>
            <a:ext cx="2381250" cy="3083007"/>
          </a:xfrm>
          <a:prstGeom prst="rect">
            <a:avLst/>
          </a:prstGeom>
        </p:spPr>
      </p:pic>
      <p:pic>
        <p:nvPicPr>
          <p:cNvPr id="16" name="Picture 15" descr="Malaria-PP-Graphics-6.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60972" y="4467316"/>
            <a:ext cx="1374378" cy="140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090" y="2497980"/>
            <a:ext cx="3286125" cy="3238500"/>
          </a:xfrm>
          <a:prstGeom prst="rect">
            <a:avLst/>
          </a:prstGeom>
        </p:spPr>
      </p:pic>
      <p:sp>
        <p:nvSpPr>
          <p:cNvPr id="23" name="Rectangle 22"/>
          <p:cNvSpPr/>
          <p:nvPr/>
        </p:nvSpPr>
        <p:spPr>
          <a:xfrm>
            <a:off x="-1131398" y="6162810"/>
            <a:ext cx="6096000" cy="646331"/>
          </a:xfrm>
          <a:prstGeom prst="rect">
            <a:avLst/>
          </a:prstGeom>
        </p:spPr>
        <p:txBody>
          <a:bodyPr>
            <a:spAutoFit/>
          </a:bodyPr>
          <a:lstStyle/>
          <a:p>
            <a:pPr algn="ctr"/>
            <a:r>
              <a:rPr lang="en-US" altLang="en-US" dirty="0">
                <a:latin typeface="Arial" panose="020B0604020202020204" pitchFamily="34" charset="0"/>
                <a:cs typeface="Arial" panose="020B0604020202020204" pitchFamily="34" charset="0"/>
              </a:rPr>
              <a:t>Malaria parasites</a:t>
            </a:r>
          </a:p>
          <a:p>
            <a:pPr algn="ctr"/>
            <a:r>
              <a:rPr lang="en-US" altLang="en-US" dirty="0">
                <a:latin typeface="Arial" panose="020B0604020202020204" pitchFamily="34" charset="0"/>
                <a:cs typeface="Arial" panose="020B0604020202020204" pitchFamily="34" charset="0"/>
              </a:rPr>
              <a:t>(genre: </a:t>
            </a:r>
            <a:r>
              <a:rPr lang="en-US" altLang="en-US" i="1" dirty="0" smtClean="0">
                <a:latin typeface="Arial" panose="020B0604020202020204" pitchFamily="34" charset="0"/>
                <a:cs typeface="Arial" panose="020B0604020202020204" pitchFamily="34" charset="0"/>
              </a:rPr>
              <a:t>Plasmodium</a:t>
            </a:r>
            <a:r>
              <a:rPr lang="en-US" altLang="en-US" dirty="0" smtClean="0">
                <a:latin typeface="Arial" panose="020B0604020202020204" pitchFamily="34" charset="0"/>
                <a:cs typeface="Arial" panose="020B0604020202020204" pitchFamily="34" charset="0"/>
              </a:rPr>
              <a:t>)</a:t>
            </a:r>
            <a:endParaRPr lang="en-US" dirty="0"/>
          </a:p>
        </p:txBody>
      </p:sp>
      <p:cxnSp>
        <p:nvCxnSpPr>
          <p:cNvPr id="32" name="Straight Arrow Connector 31"/>
          <p:cNvCxnSpPr/>
          <p:nvPr/>
        </p:nvCxnSpPr>
        <p:spPr>
          <a:xfrm>
            <a:off x="2196645" y="5493144"/>
            <a:ext cx="0" cy="669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ight Arrow 1"/>
          <p:cNvSpPr/>
          <p:nvPr/>
        </p:nvSpPr>
        <p:spPr>
          <a:xfrm>
            <a:off x="7031952" y="52508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4424" y="4144034"/>
            <a:ext cx="2467481" cy="2048009"/>
          </a:xfrm>
          <a:prstGeom prst="rect">
            <a:avLst/>
          </a:prstGeom>
        </p:spPr>
      </p:pic>
    </p:spTree>
    <p:extLst>
      <p:ext uri="{BB962C8B-B14F-4D97-AF65-F5344CB8AC3E}">
        <p14:creationId xmlns:p14="http://schemas.microsoft.com/office/powerpoint/2010/main" val="193930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1"/>
            <a:ext cx="10236782" cy="1458944"/>
          </a:xfrm>
        </p:spPr>
        <p:txBody>
          <a:bodyPr>
            <a:normAutofit/>
          </a:bodyPr>
          <a:lstStyle/>
          <a:p>
            <a:r>
              <a:rPr lang="en-US" sz="3100" b="1" dirty="0">
                <a:effectLst>
                  <a:outerShdw blurRad="38100" dist="38100" dir="2700000" algn="tl">
                    <a:srgbClr val="000000">
                      <a:alpha val="43137"/>
                    </a:srgbClr>
                  </a:outerShdw>
                </a:effectLst>
              </a:rPr>
              <a:t>Malaria – o </a:t>
            </a:r>
            <a:r>
              <a:rPr lang="en-US" sz="3100" b="1" dirty="0" err="1">
                <a:effectLst>
                  <a:outerShdw blurRad="38100" dist="38100" dir="2700000" algn="tl">
                    <a:srgbClr val="000000">
                      <a:alpha val="43137"/>
                    </a:srgbClr>
                  </a:outerShdw>
                </a:effectLst>
              </a:rPr>
              <a:t>problemă</a:t>
            </a:r>
            <a:r>
              <a:rPr lang="en-US" sz="3100" b="1" dirty="0">
                <a:effectLst>
                  <a:outerShdw blurRad="38100" dist="38100" dir="2700000" algn="tl">
                    <a:srgbClr val="000000">
                      <a:alpha val="43137"/>
                    </a:srgbClr>
                  </a:outerShdw>
                </a:effectLst>
              </a:rPr>
              <a:t> de </a:t>
            </a:r>
            <a:r>
              <a:rPr lang="en-US" sz="3100" b="1" dirty="0" err="1">
                <a:effectLst>
                  <a:outerShdw blurRad="38100" dist="38100" dir="2700000" algn="tl">
                    <a:srgbClr val="000000">
                      <a:alpha val="43137"/>
                    </a:srgbClr>
                  </a:outerShdw>
                </a:effectLst>
              </a:rPr>
              <a:t>sănătate</a:t>
            </a:r>
            <a:r>
              <a:rPr lang="en-US" sz="3100" b="1" dirty="0">
                <a:effectLst>
                  <a:outerShdw blurRad="38100" dist="38100" dir="2700000" algn="tl">
                    <a:srgbClr val="000000">
                      <a:alpha val="43137"/>
                    </a:srgbClr>
                  </a:outerShdw>
                </a:effectLst>
              </a:rPr>
              <a:t> </a:t>
            </a:r>
            <a:r>
              <a:rPr lang="en-US" sz="3100" b="1" dirty="0" err="1">
                <a:effectLst>
                  <a:outerShdw blurRad="38100" dist="38100" dir="2700000" algn="tl">
                    <a:srgbClr val="000000">
                      <a:alpha val="43137"/>
                    </a:srgbClr>
                  </a:outerShdw>
                </a:effectLst>
              </a:rPr>
              <a:t>globală</a:t>
            </a:r>
            <a:r>
              <a:rPr lang="en-US" sz="3100" b="1" dirty="0">
                <a:effectLst>
                  <a:outerShdw blurRad="38100" dist="38100" dir="2700000" algn="tl">
                    <a:srgbClr val="000000">
                      <a:alpha val="43137"/>
                    </a:srgbClr>
                  </a:outerShdw>
                </a:effectLst>
              </a:rPr>
              <a:t> care </a:t>
            </a:r>
            <a:r>
              <a:rPr lang="en-US" sz="3100" b="1" dirty="0" err="1" smtClean="0">
                <a:effectLst>
                  <a:outerShdw blurRad="38100" dist="38100" dir="2700000" algn="tl">
                    <a:srgbClr val="000000">
                      <a:alpha val="43137"/>
                    </a:srgbClr>
                  </a:outerShdw>
                </a:effectLst>
              </a:rPr>
              <a:t>afectează</a:t>
            </a:r>
            <a:r>
              <a:rPr lang="ro-RO" sz="3100" b="1" dirty="0" smtClean="0">
                <a:effectLst>
                  <a:outerShdw blurRad="38100" dist="38100" dir="2700000" algn="tl">
                    <a:srgbClr val="000000">
                      <a:alpha val="43137"/>
                    </a:srgbClr>
                  </a:outerShdw>
                </a:effectLst>
              </a:rPr>
              <a:t> </a:t>
            </a:r>
            <a:r>
              <a:rPr lang="en-US" sz="3100" b="1" dirty="0" smtClean="0">
                <a:effectLst>
                  <a:outerShdw blurRad="38100" dist="38100" dir="2700000" algn="tl">
                    <a:srgbClr val="000000">
                      <a:alpha val="43137"/>
                    </a:srgbClr>
                  </a:outerShdw>
                </a:effectLst>
              </a:rPr>
              <a:t> </a:t>
            </a:r>
            <a:r>
              <a:rPr lang="en-US" sz="3100" b="1" dirty="0" err="1">
                <a:effectLst>
                  <a:outerShdw blurRad="38100" dist="38100" dir="2700000" algn="tl">
                    <a:srgbClr val="000000">
                      <a:alpha val="43137"/>
                    </a:srgbClr>
                  </a:outerShdw>
                </a:effectLst>
              </a:rPr>
              <a:t>milioane</a:t>
            </a:r>
            <a:r>
              <a:rPr lang="en-US" sz="3100" b="1" dirty="0">
                <a:effectLst>
                  <a:outerShdw blurRad="38100" dist="38100" dir="2700000" algn="tl">
                    <a:srgbClr val="000000">
                      <a:alpha val="43137"/>
                    </a:srgbClr>
                  </a:outerShdw>
                </a:effectLst>
              </a:rPr>
              <a:t> de </a:t>
            </a:r>
            <a:r>
              <a:rPr lang="en-US" sz="3100" b="1" dirty="0" err="1">
                <a:effectLst>
                  <a:outerShdw blurRad="38100" dist="38100" dir="2700000" algn="tl">
                    <a:srgbClr val="000000">
                      <a:alpha val="43137"/>
                    </a:srgbClr>
                  </a:outerShdw>
                </a:effectLst>
              </a:rPr>
              <a:t>oameni</a:t>
            </a:r>
            <a:r>
              <a:rPr lang="en-US" sz="3100" b="1" dirty="0" smtClean="0"/>
              <a:t/>
            </a:r>
            <a:br>
              <a:rPr lang="en-US" sz="3100" b="1" dirty="0" smtClean="0"/>
            </a:br>
            <a:endParaRPr lang="en-US" sz="2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241" y="2344240"/>
            <a:ext cx="3171314" cy="4351338"/>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05769">
            <a:off x="2334816" y="1877791"/>
            <a:ext cx="2686050" cy="2524125"/>
          </a:xfrm>
          <a:prstGeom prst="rect">
            <a:avLst/>
          </a:prstGeom>
        </p:spPr>
      </p:pic>
      <p:pic>
        <p:nvPicPr>
          <p:cNvPr id="8" name="Picture 7" descr="Malaria-PP-Graphics-17.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89585" y="2210669"/>
            <a:ext cx="1001022" cy="186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alaria-PP-Graphics-18.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060662" y="2912412"/>
            <a:ext cx="1026482" cy="1607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Malaria-PP-Graphics-16.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44574" y="2245704"/>
            <a:ext cx="1216773" cy="226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Malaria-PP-Graphics-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44633" y="3229163"/>
            <a:ext cx="1258074" cy="233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Malaria-PP-Graphics-15.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360345" y="4157868"/>
            <a:ext cx="1179889" cy="219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Malaria-PP-Graphics-12.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26565" y="1469822"/>
            <a:ext cx="1665288"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Malaria-PP-Graphics-13.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82363" y="1138334"/>
            <a:ext cx="8040687" cy="373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449170" y="6100549"/>
            <a:ext cx="184731" cy="369332"/>
          </a:xfrm>
          <a:prstGeom prst="rect">
            <a:avLst/>
          </a:prstGeom>
          <a:noFill/>
        </p:spPr>
        <p:txBody>
          <a:bodyPr wrap="none" rtlCol="0">
            <a:spAutoFit/>
          </a:bodyPr>
          <a:lstStyle/>
          <a:p>
            <a:endParaRPr lang="en-US" dirty="0"/>
          </a:p>
        </p:txBody>
      </p:sp>
      <p:sp>
        <p:nvSpPr>
          <p:cNvPr id="18" name="TextBox 17"/>
          <p:cNvSpPr txBox="1"/>
          <p:nvPr/>
        </p:nvSpPr>
        <p:spPr>
          <a:xfrm>
            <a:off x="3421330" y="649825"/>
            <a:ext cx="7473200" cy="1600438"/>
          </a:xfrm>
          <a:prstGeom prst="rect">
            <a:avLst/>
          </a:prstGeom>
          <a:noFill/>
        </p:spPr>
        <p:txBody>
          <a:bodyPr wrap="none" rtlCol="0">
            <a:spAutoFit/>
          </a:bodyPr>
          <a:lstStyle/>
          <a:p>
            <a:r>
              <a:rPr lang="en-US" dirty="0" smtClean="0"/>
              <a:t/>
            </a:r>
            <a:br>
              <a:rPr lang="en-US" dirty="0" smtClean="0"/>
            </a:br>
            <a:r>
              <a:rPr lang="en-US" dirty="0" smtClean="0"/>
              <a:t>-</a:t>
            </a:r>
            <a:r>
              <a:rPr lang="en-US" sz="2000" dirty="0" smtClean="0"/>
              <a:t> </a:t>
            </a:r>
            <a:r>
              <a:rPr lang="en-US" sz="2000" b="1" dirty="0" smtClean="0"/>
              <a:t>216 </a:t>
            </a:r>
            <a:r>
              <a:rPr lang="ro-RO" sz="2000" b="1" dirty="0" smtClean="0"/>
              <a:t>milioane </a:t>
            </a:r>
            <a:r>
              <a:rPr lang="ro-RO" sz="2000" dirty="0" smtClean="0"/>
              <a:t>de cazuri la nivel mondial și </a:t>
            </a:r>
            <a:r>
              <a:rPr lang="ro-RO" sz="2000" b="1" dirty="0" smtClean="0"/>
              <a:t>4</a:t>
            </a:r>
            <a:r>
              <a:rPr lang="en-US" sz="2000" b="1" dirty="0" smtClean="0"/>
              <a:t>45.000 </a:t>
            </a:r>
            <a:r>
              <a:rPr lang="ro-RO" sz="2000" b="1" dirty="0" smtClean="0"/>
              <a:t>de decese </a:t>
            </a:r>
            <a:r>
              <a:rPr lang="ro-RO" sz="2000" dirty="0" smtClean="0"/>
              <a:t>anual</a:t>
            </a:r>
            <a:r>
              <a:rPr lang="en-US" sz="2000" dirty="0" smtClean="0"/>
              <a:t>;</a:t>
            </a:r>
            <a:br>
              <a:rPr lang="en-US" sz="2000" dirty="0" smtClean="0"/>
            </a:br>
            <a:r>
              <a:rPr lang="en-US" sz="2000" dirty="0" smtClean="0"/>
              <a:t>- </a:t>
            </a:r>
            <a:r>
              <a:rPr lang="ro-RO" sz="2000" dirty="0" smtClean="0"/>
              <a:t>un copil moare la fiecare</a:t>
            </a:r>
            <a:r>
              <a:rPr lang="en-US" sz="2000" dirty="0" smtClean="0"/>
              <a:t> </a:t>
            </a:r>
            <a:r>
              <a:rPr lang="en-US" sz="2000" b="1" dirty="0" smtClean="0"/>
              <a:t>2 m</a:t>
            </a:r>
            <a:r>
              <a:rPr lang="ro-RO" sz="2000" b="1" dirty="0" err="1" smtClean="0"/>
              <a:t>inute</a:t>
            </a:r>
            <a:r>
              <a:rPr lang="en-US" sz="2000" dirty="0" smtClean="0"/>
              <a:t>;</a:t>
            </a:r>
            <a:br>
              <a:rPr lang="en-US" sz="2000" dirty="0" smtClean="0"/>
            </a:br>
            <a:r>
              <a:rPr lang="en-US" sz="2000" dirty="0" smtClean="0"/>
              <a:t>- </a:t>
            </a:r>
            <a:r>
              <a:rPr lang="en-US" sz="2000" b="1" dirty="0" smtClean="0"/>
              <a:t>200.000</a:t>
            </a:r>
            <a:r>
              <a:rPr lang="en-US" sz="2000" dirty="0" smtClean="0"/>
              <a:t> </a:t>
            </a:r>
            <a:r>
              <a:rPr lang="ro-RO" sz="2000" dirty="0" smtClean="0"/>
              <a:t>sugari sub un an mor anual</a:t>
            </a:r>
            <a:r>
              <a:rPr lang="en-US" sz="2000" dirty="0" smtClean="0"/>
              <a:t/>
            </a:r>
            <a:br>
              <a:rPr lang="en-US" sz="2000" dirty="0" smtClean="0"/>
            </a:br>
            <a:r>
              <a:rPr lang="en-US" sz="2000" dirty="0" smtClean="0"/>
              <a:t>- </a:t>
            </a:r>
            <a:r>
              <a:rPr lang="ro-RO" sz="2000" dirty="0" smtClean="0"/>
              <a:t>până la</a:t>
            </a:r>
            <a:r>
              <a:rPr lang="en-US" sz="2000" dirty="0" smtClean="0"/>
              <a:t> </a:t>
            </a:r>
            <a:r>
              <a:rPr lang="en-US" sz="2000" b="1" dirty="0" smtClean="0"/>
              <a:t>10.000</a:t>
            </a:r>
            <a:r>
              <a:rPr lang="en-US" sz="2000" dirty="0" smtClean="0"/>
              <a:t> </a:t>
            </a:r>
            <a:r>
              <a:rPr lang="ro-RO" sz="2000" dirty="0" smtClean="0"/>
              <a:t>de femei însărcinate</a:t>
            </a:r>
            <a:endParaRPr lang="en-US" sz="2000" dirty="0"/>
          </a:p>
        </p:txBody>
      </p:sp>
    </p:spTree>
    <p:extLst>
      <p:ext uri="{BB962C8B-B14F-4D97-AF65-F5344CB8AC3E}">
        <p14:creationId xmlns:p14="http://schemas.microsoft.com/office/powerpoint/2010/main" val="138968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6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70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5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30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4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childTnLst>
                                </p:cTn>
                              </p:par>
                              <p:par>
                                <p:cTn id="20" presetID="22" presetClass="entr" presetSubtype="8" fill="hold" nodeType="withEffect">
                                  <p:stCondLst>
                                    <p:cond delay="10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1000"/>
                                        <p:tgtEl>
                                          <p:spTgt spid="14"/>
                                        </p:tgtEl>
                                      </p:cBhvr>
                                    </p:animEffect>
                                  </p:childTnLst>
                                </p:cTn>
                              </p:par>
                              <p:par>
                                <p:cTn id="23" presetID="22" presetClass="entr" presetSubtype="1" fill="hold" nodeType="withEffect">
                                  <p:stCondLst>
                                    <p:cond delay="200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19288" y="0"/>
            <a:ext cx="7834312" cy="1143000"/>
          </a:xfrm>
        </p:spPr>
        <p:txBody>
          <a:bodyPr/>
          <a:lstStyle/>
          <a:p>
            <a:pPr algn="ctr"/>
            <a:r>
              <a:rPr lang="en-US" b="1" dirty="0" err="1"/>
              <a:t>Ciclul</a:t>
            </a:r>
            <a:r>
              <a:rPr lang="en-US" b="1" dirty="0"/>
              <a:t> de </a:t>
            </a:r>
            <a:r>
              <a:rPr lang="en-US" b="1" dirty="0" err="1"/>
              <a:t>viață</a:t>
            </a:r>
            <a:r>
              <a:rPr lang="en-US" b="1" dirty="0"/>
              <a:t> al </a:t>
            </a:r>
            <a:r>
              <a:rPr lang="ro-RO" b="1" dirty="0" smtClean="0"/>
              <a:t>P</a:t>
            </a:r>
            <a:r>
              <a:rPr lang="en-US" b="1" dirty="0" err="1" smtClean="0"/>
              <a:t>lasmodiului</a:t>
            </a:r>
            <a:r>
              <a:rPr lang="ro-RO" b="1" dirty="0" smtClean="0"/>
              <a:t>:</a:t>
            </a:r>
            <a:endParaRPr lang="en-US" altLang="en-US" dirty="0" smtClean="0"/>
          </a:p>
        </p:txBody>
      </p:sp>
      <p:pic>
        <p:nvPicPr>
          <p:cNvPr id="5123" name="Picture 14" descr="Z:\Projects\Malaria Challenge\Malaria Challenge_Sept10\4_Studio\Animations\Final exports\Images\PPT lifecycle\malaria_lifecycle_ppt01.JPG"/>
          <p:cNvPicPr>
            <a:picLocks noChangeAspect="1" noChangeArrowheads="1"/>
          </p:cNvPicPr>
          <p:nvPr/>
        </p:nvPicPr>
        <p:blipFill>
          <a:blip r:embed="rId3">
            <a:extLst>
              <a:ext uri="{28A0092B-C50C-407E-A947-70E740481C1C}">
                <a14:useLocalDpi xmlns:a14="http://schemas.microsoft.com/office/drawing/2010/main" val="0"/>
              </a:ext>
            </a:extLst>
          </a:blip>
          <a:srcRect t="8572"/>
          <a:stretch>
            <a:fillRect/>
          </a:stretch>
        </p:blipFill>
        <p:spPr bwMode="auto">
          <a:xfrm>
            <a:off x="266701" y="876300"/>
            <a:ext cx="105029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15" descr="Z:\Projects\Malaria Challenge\Malaria Challenge_Sept10\4_Studio\Animations\Final exports\Images\PPT lifecycle\malaria_lifecycle_ppt02.JPG"/>
          <p:cNvPicPr>
            <a:picLocks noChangeAspect="1" noChangeArrowheads="1"/>
          </p:cNvPicPr>
          <p:nvPr/>
        </p:nvPicPr>
        <p:blipFill>
          <a:blip r:embed="rId4">
            <a:extLst>
              <a:ext uri="{28A0092B-C50C-407E-A947-70E740481C1C}">
                <a14:useLocalDpi xmlns:a14="http://schemas.microsoft.com/office/drawing/2010/main" val="0"/>
              </a:ext>
            </a:extLst>
          </a:blip>
          <a:srcRect t="8572"/>
          <a:stretch>
            <a:fillRect/>
          </a:stretch>
        </p:blipFill>
        <p:spPr bwMode="auto">
          <a:xfrm>
            <a:off x="133351" y="855661"/>
            <a:ext cx="10769600" cy="590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16" descr="Z:\Projects\Malaria Challenge\Malaria Challenge_Sept10\4_Studio\Animations\Final exports\Images\PPT lifecycle\malaria_lifecycle_ppt03.JPG"/>
          <p:cNvPicPr>
            <a:picLocks noChangeAspect="1" noChangeArrowheads="1"/>
          </p:cNvPicPr>
          <p:nvPr/>
        </p:nvPicPr>
        <p:blipFill>
          <a:blip r:embed="rId5">
            <a:extLst>
              <a:ext uri="{28A0092B-C50C-407E-A947-70E740481C1C}">
                <a14:useLocalDpi xmlns:a14="http://schemas.microsoft.com/office/drawing/2010/main" val="0"/>
              </a:ext>
            </a:extLst>
          </a:blip>
          <a:srcRect t="8572"/>
          <a:stretch>
            <a:fillRect/>
          </a:stretch>
        </p:blipFill>
        <p:spPr bwMode="auto">
          <a:xfrm>
            <a:off x="123826" y="855661"/>
            <a:ext cx="10744199" cy="588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7" descr="Z:\Projects\Malaria Challenge\Malaria Challenge_Sept10\4_Studio\Animations\Final exports\Images\PPT lifecycle\malaria_lifecycle_ppt04.JPG"/>
          <p:cNvPicPr>
            <a:picLocks noChangeAspect="1" noChangeArrowheads="1"/>
          </p:cNvPicPr>
          <p:nvPr/>
        </p:nvPicPr>
        <p:blipFill>
          <a:blip r:embed="rId6">
            <a:extLst>
              <a:ext uri="{28A0092B-C50C-407E-A947-70E740481C1C}">
                <a14:useLocalDpi xmlns:a14="http://schemas.microsoft.com/office/drawing/2010/main" val="0"/>
              </a:ext>
            </a:extLst>
          </a:blip>
          <a:srcRect t="8572"/>
          <a:stretch>
            <a:fillRect/>
          </a:stretch>
        </p:blipFill>
        <p:spPr bwMode="auto">
          <a:xfrm>
            <a:off x="114303" y="846139"/>
            <a:ext cx="10667999" cy="5918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18" descr="Z:\Projects\Malaria Challenge\Malaria Challenge_Sept10\4_Studio\Animations\Final exports\Images\PPT lifecycle\malaria_lifecycle_ppt05.JPG"/>
          <p:cNvPicPr>
            <a:picLocks noChangeAspect="1" noChangeArrowheads="1"/>
          </p:cNvPicPr>
          <p:nvPr/>
        </p:nvPicPr>
        <p:blipFill>
          <a:blip r:embed="rId7">
            <a:extLst>
              <a:ext uri="{28A0092B-C50C-407E-A947-70E740481C1C}">
                <a14:useLocalDpi xmlns:a14="http://schemas.microsoft.com/office/drawing/2010/main" val="0"/>
              </a:ext>
            </a:extLst>
          </a:blip>
          <a:srcRect t="8572"/>
          <a:stretch>
            <a:fillRect/>
          </a:stretch>
        </p:blipFill>
        <p:spPr bwMode="auto">
          <a:xfrm>
            <a:off x="136525" y="850897"/>
            <a:ext cx="10718799"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19" descr="Z:\Projects\Malaria Challenge\Malaria Challenge_Sept10\4_Studio\Animations\Final exports\Images\PPT lifecycle\malaria_lifecycle_ppt06.JPG"/>
          <p:cNvPicPr>
            <a:picLocks noChangeAspect="1" noChangeArrowheads="1"/>
          </p:cNvPicPr>
          <p:nvPr/>
        </p:nvPicPr>
        <p:blipFill>
          <a:blip r:embed="rId8">
            <a:extLst>
              <a:ext uri="{28A0092B-C50C-407E-A947-70E740481C1C}">
                <a14:useLocalDpi xmlns:a14="http://schemas.microsoft.com/office/drawing/2010/main" val="0"/>
              </a:ext>
            </a:extLst>
          </a:blip>
          <a:srcRect t="8572"/>
          <a:stretch>
            <a:fillRect/>
          </a:stretch>
        </p:blipFill>
        <p:spPr bwMode="auto">
          <a:xfrm>
            <a:off x="88900" y="846140"/>
            <a:ext cx="10766424" cy="5918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900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fade">
                                      <p:cBhvr>
                                        <p:cTn id="7" dur="1000"/>
                                        <p:tgtEl>
                                          <p:spTgt spid="10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40"/>
                                        </p:tgtEl>
                                        <p:attrNameLst>
                                          <p:attrName>style.visibility</p:attrName>
                                        </p:attrNameLst>
                                      </p:cBhvr>
                                      <p:to>
                                        <p:strVal val="visible"/>
                                      </p:to>
                                    </p:set>
                                    <p:animEffect transition="in" filter="fade">
                                      <p:cBhvr>
                                        <p:cTn id="12" dur="1000"/>
                                        <p:tgtEl>
                                          <p:spTgt spid="10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41"/>
                                        </p:tgtEl>
                                        <p:attrNameLst>
                                          <p:attrName>style.visibility</p:attrName>
                                        </p:attrNameLst>
                                      </p:cBhvr>
                                      <p:to>
                                        <p:strVal val="visible"/>
                                      </p:to>
                                    </p:set>
                                    <p:animEffect transition="in" filter="fade">
                                      <p:cBhvr>
                                        <p:cTn id="17" dur="1000"/>
                                        <p:tgtEl>
                                          <p:spTgt spid="10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42"/>
                                        </p:tgtEl>
                                        <p:attrNameLst>
                                          <p:attrName>style.visibility</p:attrName>
                                        </p:attrNameLst>
                                      </p:cBhvr>
                                      <p:to>
                                        <p:strVal val="visible"/>
                                      </p:to>
                                    </p:set>
                                    <p:animEffect transition="in" filter="fade">
                                      <p:cBhvr>
                                        <p:cTn id="22" dur="1000"/>
                                        <p:tgtEl>
                                          <p:spTgt spid="104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043"/>
                                        </p:tgtEl>
                                        <p:attrNameLst>
                                          <p:attrName>style.visibility</p:attrName>
                                        </p:attrNameLst>
                                      </p:cBhvr>
                                      <p:to>
                                        <p:strVal val="visible"/>
                                      </p:to>
                                    </p:set>
                                    <p:animEffect transition="in" filter="fade">
                                      <p:cBhvr>
                                        <p:cTn id="27" dur="1000"/>
                                        <p:tgtEl>
                                          <p:spTgt spid="1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b="1" dirty="0" smtClean="0"/>
              <a:t>Evoluția Malariei</a:t>
            </a:r>
            <a:endParaRPr lang="en-US" b="1" dirty="0"/>
          </a:p>
        </p:txBody>
      </p:sp>
      <p:pic>
        <p:nvPicPr>
          <p:cNvPr id="5" name="Picture 11" descr="Malaria-PP-Graphics-map-1.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688" y="0"/>
            <a:ext cx="100195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flipH="1" flipV="1">
            <a:off x="0" y="5867400"/>
            <a:ext cx="11010901" cy="25400"/>
          </a:xfrm>
          <a:prstGeom prst="line">
            <a:avLst/>
          </a:prstGeom>
          <a:ln>
            <a:headEnd type="oval" w="lg" len="lg"/>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1169988" y="5251450"/>
            <a:ext cx="0" cy="615950"/>
          </a:xfrm>
          <a:prstGeom prst="line">
            <a:avLst/>
          </a:prstGeom>
          <a:ln w="19050" cmpd="sng">
            <a:solidFill>
              <a:schemeClr val="accent6">
                <a:lumMod val="50000"/>
              </a:schemeClr>
            </a:solidFill>
            <a:headEnd type="oval" w="lg" len="lg"/>
          </a:ln>
          <a:effectLst/>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838200" y="6071354"/>
            <a:ext cx="406400" cy="3683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TextBox 18"/>
          <p:cNvSpPr txBox="1"/>
          <p:nvPr/>
        </p:nvSpPr>
        <p:spPr>
          <a:xfrm>
            <a:off x="266700" y="5320546"/>
            <a:ext cx="903288" cy="369332"/>
          </a:xfrm>
          <a:prstGeom prst="rect">
            <a:avLst/>
          </a:prstGeom>
          <a:noFill/>
        </p:spPr>
        <p:txBody>
          <a:bodyPr wrap="square" rtlCol="0">
            <a:spAutoFit/>
          </a:bodyPr>
          <a:lstStyle/>
          <a:p>
            <a:r>
              <a:rPr lang="en-US" b="1" dirty="0" smtClean="0">
                <a:latin typeface="Georgia" panose="02040502050405020303" pitchFamily="18" charset="0"/>
              </a:rPr>
              <a:t>1900</a:t>
            </a:r>
            <a:endParaRPr lang="en-US" b="1" dirty="0">
              <a:latin typeface="Georgia" panose="02040502050405020303" pitchFamily="18" charset="0"/>
            </a:endParaRPr>
          </a:p>
        </p:txBody>
      </p:sp>
      <p:sp>
        <p:nvSpPr>
          <p:cNvPr id="21" name="TextBox 20"/>
          <p:cNvSpPr txBox="1"/>
          <p:nvPr/>
        </p:nvSpPr>
        <p:spPr>
          <a:xfrm>
            <a:off x="1359695" y="6070322"/>
            <a:ext cx="3418367" cy="369332"/>
          </a:xfrm>
          <a:prstGeom prst="rect">
            <a:avLst/>
          </a:prstGeom>
          <a:noFill/>
        </p:spPr>
        <p:txBody>
          <a:bodyPr wrap="square" rtlCol="0">
            <a:spAutoFit/>
          </a:bodyPr>
          <a:lstStyle/>
          <a:p>
            <a:r>
              <a:rPr lang="ro-RO" dirty="0" smtClean="0"/>
              <a:t>Zonele endemice ale Malariei</a:t>
            </a:r>
            <a:endParaRPr lang="en-US" dirty="0"/>
          </a:p>
        </p:txBody>
      </p:sp>
    </p:spTree>
    <p:extLst>
      <p:ext uri="{BB962C8B-B14F-4D97-AF65-F5344CB8AC3E}">
        <p14:creationId xmlns:p14="http://schemas.microsoft.com/office/powerpoint/2010/main" val="200038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0"/>
                                        <p:tgtEl>
                                          <p:spTgt spid="13"/>
                                        </p:tgtEl>
                                      </p:cBhvr>
                                    </p:animEffect>
                                  </p:childTnLst>
                                </p:cTn>
                              </p:par>
                              <p:par>
                                <p:cTn id="8" presetID="22" presetClass="entr" presetSubtype="4"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Malaria-PP-Graphics-map-2.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25449" y="-25400"/>
            <a:ext cx="10159999"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H="1" flipV="1">
            <a:off x="0" y="5899150"/>
            <a:ext cx="11010899" cy="19050"/>
          </a:xfrm>
          <a:prstGeom prst="line">
            <a:avLst/>
          </a:prstGeom>
          <a:ln w="19050" cmpd="sng">
            <a:solidFill>
              <a:schemeClr val="accent6">
                <a:lumMod val="50000"/>
              </a:schemeClr>
            </a:solidFill>
            <a:headEnd type="oval" w="lg" len="lg"/>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257550" y="5257800"/>
            <a:ext cx="0" cy="615950"/>
          </a:xfrm>
          <a:prstGeom prst="line">
            <a:avLst/>
          </a:prstGeom>
          <a:ln w="19050" cmpd="sng">
            <a:solidFill>
              <a:schemeClr val="accent6">
                <a:lumMod val="50000"/>
              </a:schemeClr>
            </a:solidFill>
            <a:headEnd type="oval" w="lg" len="lg"/>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244600" y="5302250"/>
            <a:ext cx="790575" cy="369332"/>
          </a:xfrm>
          <a:prstGeom prst="rect">
            <a:avLst/>
          </a:prstGeom>
          <a:noFill/>
        </p:spPr>
        <p:txBody>
          <a:bodyPr wrap="square" rtlCol="0">
            <a:spAutoFit/>
          </a:bodyPr>
          <a:lstStyle/>
          <a:p>
            <a:r>
              <a:rPr lang="en-US" b="1" dirty="0" smtClean="0">
                <a:latin typeface="Georgia" panose="02040502050405020303" pitchFamily="18" charset="0"/>
              </a:rPr>
              <a:t>1946</a:t>
            </a:r>
            <a:endParaRPr lang="en-US" b="1" dirty="0">
              <a:latin typeface="Georgia" panose="02040502050405020303" pitchFamily="18" charset="0"/>
            </a:endParaRPr>
          </a:p>
        </p:txBody>
      </p:sp>
      <p:sp>
        <p:nvSpPr>
          <p:cNvPr id="16" name="Rounded Rectangle 15"/>
          <p:cNvSpPr/>
          <p:nvPr/>
        </p:nvSpPr>
        <p:spPr>
          <a:xfrm>
            <a:off x="838200" y="6071354"/>
            <a:ext cx="406400" cy="3683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1368072" y="6071354"/>
            <a:ext cx="2951385" cy="646331"/>
          </a:xfrm>
          <a:prstGeom prst="rect">
            <a:avLst/>
          </a:prstGeom>
        </p:spPr>
        <p:txBody>
          <a:bodyPr wrap="none">
            <a:spAutoFit/>
          </a:bodyPr>
          <a:lstStyle/>
          <a:p>
            <a:r>
              <a:rPr lang="ro-RO" dirty="0"/>
              <a:t>Zonele endemice ale Malariei</a:t>
            </a:r>
            <a:endParaRPr lang="en-US" dirty="0"/>
          </a:p>
          <a:p>
            <a:endParaRPr lang="en-US" dirty="0"/>
          </a:p>
        </p:txBody>
      </p:sp>
    </p:spTree>
    <p:extLst>
      <p:ext uri="{BB962C8B-B14F-4D97-AF65-F5344CB8AC3E}">
        <p14:creationId xmlns:p14="http://schemas.microsoft.com/office/powerpoint/2010/main" val="68496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flipV="1">
            <a:off x="1" y="5873750"/>
            <a:ext cx="11023599" cy="44450"/>
          </a:xfrm>
          <a:prstGeom prst="line">
            <a:avLst/>
          </a:prstGeom>
          <a:ln w="19050" cmpd="sng">
            <a:solidFill>
              <a:schemeClr val="accent6">
                <a:lumMod val="50000"/>
              </a:schemeClr>
            </a:solidFill>
            <a:headEnd type="oval"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7048499" y="5302250"/>
            <a:ext cx="0" cy="615950"/>
          </a:xfrm>
          <a:prstGeom prst="line">
            <a:avLst/>
          </a:prstGeom>
          <a:ln w="19050" cmpd="sng">
            <a:solidFill>
              <a:schemeClr val="accent6">
                <a:lumMod val="50000"/>
              </a:schemeClr>
            </a:solidFill>
            <a:headEnd type="oval" w="lg" len="lg"/>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210299" y="5311775"/>
            <a:ext cx="838200" cy="369332"/>
          </a:xfrm>
          <a:prstGeom prst="rect">
            <a:avLst/>
          </a:prstGeom>
          <a:noFill/>
        </p:spPr>
        <p:txBody>
          <a:bodyPr wrap="square" rtlCol="0">
            <a:spAutoFit/>
          </a:bodyPr>
          <a:lstStyle/>
          <a:p>
            <a:r>
              <a:rPr lang="en-US" b="1" dirty="0" smtClean="0">
                <a:latin typeface="Georgia" panose="02040502050405020303" pitchFamily="18" charset="0"/>
              </a:rPr>
              <a:t>1975</a:t>
            </a:r>
            <a:endParaRPr lang="en-US" b="1" dirty="0">
              <a:latin typeface="Georgia" panose="02040502050405020303" pitchFamily="18" charset="0"/>
            </a:endParaRPr>
          </a:p>
        </p:txBody>
      </p:sp>
      <p:pic>
        <p:nvPicPr>
          <p:cNvPr id="6" name="Picture 18" descr="Malaria-PP-Graphics-map-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1" y="0"/>
            <a:ext cx="10172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838200" y="6071354"/>
            <a:ext cx="406400" cy="3683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1244600" y="6070322"/>
            <a:ext cx="2951385" cy="646331"/>
          </a:xfrm>
          <a:prstGeom prst="rect">
            <a:avLst/>
          </a:prstGeom>
        </p:spPr>
        <p:txBody>
          <a:bodyPr wrap="none">
            <a:spAutoFit/>
          </a:bodyPr>
          <a:lstStyle/>
          <a:p>
            <a:r>
              <a:rPr lang="ro-RO" dirty="0" smtClean="0"/>
              <a:t>Zonele </a:t>
            </a:r>
            <a:r>
              <a:rPr lang="ro-RO" dirty="0"/>
              <a:t>endemice ale Malariei</a:t>
            </a:r>
            <a:endParaRPr lang="en-US" dirty="0"/>
          </a:p>
          <a:p>
            <a:endParaRPr lang="en-US" dirty="0"/>
          </a:p>
        </p:txBody>
      </p:sp>
    </p:spTree>
    <p:extLst>
      <p:ext uri="{BB962C8B-B14F-4D97-AF65-F5344CB8AC3E}">
        <p14:creationId xmlns:p14="http://schemas.microsoft.com/office/powerpoint/2010/main" val="352653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flipV="1">
            <a:off x="0" y="5867400"/>
            <a:ext cx="11036300" cy="38100"/>
          </a:xfrm>
          <a:prstGeom prst="line">
            <a:avLst/>
          </a:prstGeom>
          <a:ln w="19050" cmpd="sng">
            <a:solidFill>
              <a:schemeClr val="accent6">
                <a:lumMod val="50000"/>
              </a:schemeClr>
            </a:solidFill>
            <a:headEnd type="oval"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8329613" y="5251450"/>
            <a:ext cx="0" cy="615950"/>
          </a:xfrm>
          <a:prstGeom prst="line">
            <a:avLst/>
          </a:prstGeom>
          <a:ln w="19050" cmpd="sng">
            <a:solidFill>
              <a:schemeClr val="accent6">
                <a:lumMod val="50000"/>
              </a:schemeClr>
            </a:solidFill>
            <a:headEnd type="oval" w="lg" len="lg"/>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8458200" y="5190093"/>
            <a:ext cx="965200" cy="369332"/>
          </a:xfrm>
          <a:prstGeom prst="rect">
            <a:avLst/>
          </a:prstGeom>
          <a:noFill/>
        </p:spPr>
        <p:txBody>
          <a:bodyPr wrap="square" rtlCol="0">
            <a:spAutoFit/>
          </a:bodyPr>
          <a:lstStyle/>
          <a:p>
            <a:r>
              <a:rPr lang="en-US" b="1" dirty="0" smtClean="0">
                <a:latin typeface="Georgia" panose="02040502050405020303" pitchFamily="18" charset="0"/>
              </a:rPr>
              <a:t>2002</a:t>
            </a:r>
            <a:endParaRPr lang="en-US" b="1" dirty="0">
              <a:latin typeface="Georgia" panose="02040502050405020303" pitchFamily="18" charset="0"/>
            </a:endParaRPr>
          </a:p>
        </p:txBody>
      </p:sp>
      <p:sp>
        <p:nvSpPr>
          <p:cNvPr id="7" name="Rounded Rectangle 6"/>
          <p:cNvSpPr/>
          <p:nvPr/>
        </p:nvSpPr>
        <p:spPr>
          <a:xfrm>
            <a:off x="838200" y="6071354"/>
            <a:ext cx="406400" cy="368300"/>
          </a:xfrm>
          <a:prstGeom prst="round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1406172" y="6071354"/>
            <a:ext cx="2951385" cy="646331"/>
          </a:xfrm>
          <a:prstGeom prst="rect">
            <a:avLst/>
          </a:prstGeom>
        </p:spPr>
        <p:txBody>
          <a:bodyPr wrap="none">
            <a:spAutoFit/>
          </a:bodyPr>
          <a:lstStyle/>
          <a:p>
            <a:r>
              <a:rPr lang="ro-RO" dirty="0"/>
              <a:t>Zonele endemice ale Malariei</a:t>
            </a:r>
            <a:endParaRPr lang="en-US" dirty="0"/>
          </a:p>
          <a:p>
            <a:endParaRPr lang="en-US" dirty="0"/>
          </a:p>
        </p:txBody>
      </p:sp>
      <p:pic>
        <p:nvPicPr>
          <p:cNvPr id="9" name="Picture 15" descr="Malaria-PP-Graphics-map2002-ne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850" y="-869573"/>
            <a:ext cx="1013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52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3399</TotalTime>
  <Words>689</Words>
  <Application>Microsoft Office PowerPoint</Application>
  <PresentationFormat>Широкоэкранный</PresentationFormat>
  <Paragraphs>98</Paragraphs>
  <Slides>13</Slides>
  <Notes>4</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Arial  </vt:lpstr>
      <vt:lpstr>Calibri</vt:lpstr>
      <vt:lpstr>Calibri Light</vt:lpstr>
      <vt:lpstr>Georgia</vt:lpstr>
      <vt:lpstr>Office Theme</vt:lpstr>
      <vt:lpstr>Malaria –  cel mai mare ucigaș de oameni</vt:lpstr>
      <vt:lpstr>Care credeți că este cea mai ucigașă creatură din lume și pune în pericol viața umană în decursul unui an?</vt:lpstr>
      <vt:lpstr>CE ESTE MALARIA?</vt:lpstr>
      <vt:lpstr>Malaria – o problemă de sănătate globală care afectează  milioane de oameni </vt:lpstr>
      <vt:lpstr>Ciclul de viață al Plasmodiului:</vt:lpstr>
      <vt:lpstr>Evoluția Malariei</vt:lpstr>
      <vt:lpstr>Презентация PowerPoint</vt:lpstr>
      <vt:lpstr>Презентация PowerPoint</vt:lpstr>
      <vt:lpstr>Презентация PowerPoint</vt:lpstr>
      <vt:lpstr>Презентация PowerPoint</vt:lpstr>
      <vt:lpstr>Cum diagnosticăm Malaria?</vt:lpstr>
      <vt:lpstr>Tratarea Malariei</vt:lpstr>
      <vt:lpstr>Prevenirea: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Malaria</dc:title>
  <dc:creator>sph</dc:creator>
  <cp:lastModifiedBy>Presa</cp:lastModifiedBy>
  <cp:revision>76</cp:revision>
  <dcterms:created xsi:type="dcterms:W3CDTF">2018-04-11T14:46:59Z</dcterms:created>
  <dcterms:modified xsi:type="dcterms:W3CDTF">2021-04-26T08:39:59Z</dcterms:modified>
</cp:coreProperties>
</file>