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81" r:id="rId3"/>
    <p:sldId id="282" r:id="rId4"/>
    <p:sldId id="292" r:id="rId5"/>
    <p:sldId id="293" r:id="rId6"/>
    <p:sldId id="295" r:id="rId7"/>
    <p:sldId id="283" r:id="rId8"/>
    <p:sldId id="294" r:id="rId9"/>
    <p:sldId id="297" r:id="rId10"/>
    <p:sldId id="296" r:id="rId11"/>
    <p:sldId id="284" r:id="rId12"/>
    <p:sldId id="270" r:id="rId13"/>
    <p:sldId id="266" r:id="rId14"/>
    <p:sldId id="267" r:id="rId15"/>
    <p:sldId id="268" r:id="rId16"/>
    <p:sldId id="258" r:id="rId17"/>
    <p:sldId id="271" r:id="rId18"/>
    <p:sldId id="259" r:id="rId19"/>
    <p:sldId id="260" r:id="rId20"/>
    <p:sldId id="274" r:id="rId21"/>
    <p:sldId id="261" r:id="rId22"/>
    <p:sldId id="275" r:id="rId23"/>
    <p:sldId id="262" r:id="rId24"/>
    <p:sldId id="272" r:id="rId25"/>
    <p:sldId id="263" r:id="rId26"/>
    <p:sldId id="264" r:id="rId27"/>
    <p:sldId id="265" r:id="rId28"/>
    <p:sldId id="273" r:id="rId29"/>
    <p:sldId id="269" r:id="rId30"/>
    <p:sldId id="285" r:id="rId31"/>
    <p:sldId id="286" r:id="rId32"/>
    <p:sldId id="287" r:id="rId33"/>
    <p:sldId id="288" r:id="rId34"/>
    <p:sldId id="289" r:id="rId35"/>
    <p:sldId id="290" r:id="rId36"/>
    <p:sldId id="276" r:id="rId37"/>
    <p:sldId id="277" r:id="rId38"/>
    <p:sldId id="278" r:id="rId39"/>
    <p:sldId id="279" r:id="rId40"/>
    <p:sldId id="280" r:id="rId41"/>
    <p:sldId id="29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28.06.2023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28.06.2023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ginamaria.ro/utile/dictionar-de-afectiuni/hepatita-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232B-35EF-50A4-0BA6-63708AA4C141}"/>
              </a:ext>
            </a:extLst>
          </p:cNvPr>
          <p:cNvSpPr>
            <a:spLocks noGrp="1"/>
          </p:cNvSpPr>
          <p:nvPr>
            <p:ph type="ctrTitle"/>
          </p:nvPr>
        </p:nvSpPr>
        <p:spPr/>
        <p:txBody>
          <a:bodyPr/>
          <a:lstStyle/>
          <a:p>
            <a:r>
              <a:rPr lang="it-IT" b="1" i="0" dirty="0">
                <a:solidFill>
                  <a:schemeClr val="tx1"/>
                </a:solidFill>
                <a:effectLst/>
                <a:latin typeface="tiemposfine-regular"/>
              </a:rPr>
              <a:t>Mituri si adevaruri despre hepatitele virale</a:t>
            </a:r>
            <a:br>
              <a:rPr lang="it-IT" b="1" i="0" dirty="0">
                <a:solidFill>
                  <a:schemeClr val="tx1"/>
                </a:solidFill>
                <a:effectLst/>
                <a:latin typeface="tiemposfine-regular"/>
              </a:rPr>
            </a:br>
            <a:endParaRPr lang="en-US" b="1" dirty="0">
              <a:solidFill>
                <a:schemeClr val="tx1"/>
              </a:solidFill>
            </a:endParaRPr>
          </a:p>
        </p:txBody>
      </p:sp>
      <p:sp>
        <p:nvSpPr>
          <p:cNvPr id="3" name="Subtitle 2">
            <a:extLst>
              <a:ext uri="{FF2B5EF4-FFF2-40B4-BE49-F238E27FC236}">
                <a16:creationId xmlns:a16="http://schemas.microsoft.com/office/drawing/2014/main" id="{8E756A4A-C499-5330-83BE-FBF786109D9E}"/>
              </a:ext>
            </a:extLst>
          </p:cNvPr>
          <p:cNvSpPr>
            <a:spLocks noGrp="1"/>
          </p:cNvSpPr>
          <p:nvPr>
            <p:ph type="subTitle" idx="1"/>
          </p:nvPr>
        </p:nvSpPr>
        <p:spPr/>
        <p:txBody>
          <a:bodyPr/>
          <a:lstStyle/>
          <a:p>
            <a:r>
              <a:rPr lang="ro-RO" dirty="0"/>
              <a:t>Peltec Angela</a:t>
            </a:r>
            <a:endParaRPr lang="en-US" dirty="0"/>
          </a:p>
        </p:txBody>
      </p:sp>
    </p:spTree>
    <p:extLst>
      <p:ext uri="{BB962C8B-B14F-4D97-AF65-F5344CB8AC3E}">
        <p14:creationId xmlns:p14="http://schemas.microsoft.com/office/powerpoint/2010/main" val="248162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5">
            <a:extLst>
              <a:ext uri="{FF2B5EF4-FFF2-40B4-BE49-F238E27FC236}">
                <a16:creationId xmlns:a16="http://schemas.microsoft.com/office/drawing/2014/main" id="{B440086F-F14A-D57B-E269-BB66FBF90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695325"/>
            <a:ext cx="1056322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8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2AF6-367C-5B24-BA99-84B7F4A2E192}"/>
              </a:ext>
            </a:extLst>
          </p:cNvPr>
          <p:cNvSpPr>
            <a:spLocks noGrp="1"/>
          </p:cNvSpPr>
          <p:nvPr>
            <p:ph type="title"/>
          </p:nvPr>
        </p:nvSpPr>
        <p:spPr/>
        <p:txBody>
          <a:bodyPr/>
          <a:lstStyle/>
          <a:p>
            <a:r>
              <a:rPr lang="it-IT" b="0" i="0" dirty="0">
                <a:solidFill>
                  <a:srgbClr val="2E333C"/>
                </a:solidFill>
                <a:effectLst/>
                <a:latin typeface="graphik-regular"/>
              </a:rPr>
              <a:t>Exista inca o serie de mituri si informatie gresita care te pot impiedica sa actionezi in modul cel mai bun pentru tine:</a:t>
            </a:r>
            <a:endParaRPr lang="en-US" dirty="0"/>
          </a:p>
        </p:txBody>
      </p:sp>
      <p:sp>
        <p:nvSpPr>
          <p:cNvPr id="3" name="Content Placeholder 2">
            <a:extLst>
              <a:ext uri="{FF2B5EF4-FFF2-40B4-BE49-F238E27FC236}">
                <a16:creationId xmlns:a16="http://schemas.microsoft.com/office/drawing/2014/main" id="{D6A93692-AE76-F0B5-D1D4-B5EECFF183F7}"/>
              </a:ext>
            </a:extLst>
          </p:cNvPr>
          <p:cNvSpPr>
            <a:spLocks noGrp="1"/>
          </p:cNvSpPr>
          <p:nvPr>
            <p:ph idx="1"/>
          </p:nvPr>
        </p:nvSpPr>
        <p:spPr/>
        <p:txBody>
          <a:bodyPr>
            <a:normAutofit/>
          </a:bodyPr>
          <a:lstStyle/>
          <a:p>
            <a:pPr algn="l" fontAlgn="base">
              <a:buFont typeface="Arial" panose="020B0604020202020204" pitchFamily="34" charset="0"/>
              <a:buChar char="•"/>
            </a:pPr>
            <a:r>
              <a:rPr lang="en-US" sz="2800" b="0" i="0" dirty="0" err="1">
                <a:solidFill>
                  <a:schemeClr val="tx1"/>
                </a:solidFill>
                <a:effectLst/>
                <a:latin typeface="graphik-regular"/>
              </a:rPr>
              <a:t>Persoanele</a:t>
            </a:r>
            <a:r>
              <a:rPr lang="en-US" sz="2800" b="0" i="0" dirty="0">
                <a:solidFill>
                  <a:schemeClr val="tx1"/>
                </a:solidFill>
                <a:effectLst/>
                <a:latin typeface="graphik-regular"/>
              </a:rPr>
              <a:t> care </a:t>
            </a:r>
            <a:r>
              <a:rPr lang="en-US" sz="2800" b="0" i="0" dirty="0" err="1">
                <a:solidFill>
                  <a:schemeClr val="tx1"/>
                </a:solidFill>
                <a:effectLst/>
                <a:latin typeface="graphik-regular"/>
              </a:rPr>
              <a:t>traiesc</a:t>
            </a:r>
            <a:r>
              <a:rPr lang="en-US" sz="2800" b="0" i="0" dirty="0">
                <a:solidFill>
                  <a:schemeClr val="tx1"/>
                </a:solidFill>
                <a:effectLst/>
                <a:latin typeface="graphik-regular"/>
              </a:rPr>
              <a:t>, </a:t>
            </a:r>
            <a:r>
              <a:rPr lang="en-US" sz="2800" b="0" i="0" dirty="0" err="1">
                <a:solidFill>
                  <a:schemeClr val="tx1"/>
                </a:solidFill>
                <a:effectLst/>
                <a:latin typeface="graphik-regular"/>
              </a:rPr>
              <a:t>fara</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stie, cu </a:t>
            </a:r>
            <a:r>
              <a:rPr lang="en-US" sz="2800" b="0" i="0" dirty="0" err="1">
                <a:solidFill>
                  <a:schemeClr val="tx1"/>
                </a:solidFill>
                <a:effectLst/>
                <a:latin typeface="graphik-regular"/>
              </a:rPr>
              <a:t>hepatita</a:t>
            </a:r>
            <a:r>
              <a:rPr lang="en-US" sz="2800" b="0" i="0" dirty="0">
                <a:solidFill>
                  <a:schemeClr val="tx1"/>
                </a:solidFill>
                <a:effectLst/>
                <a:latin typeface="graphik-regular"/>
              </a:rPr>
              <a:t> B </a:t>
            </a:r>
            <a:r>
              <a:rPr lang="en-US" sz="2800" b="0" i="0" dirty="0" err="1">
                <a:solidFill>
                  <a:schemeClr val="tx1"/>
                </a:solidFill>
                <a:effectLst/>
                <a:latin typeface="graphik-regular"/>
              </a:rPr>
              <a:t>si</a:t>
            </a:r>
            <a:r>
              <a:rPr lang="en-US" sz="2800" b="0" i="0" dirty="0">
                <a:solidFill>
                  <a:schemeClr val="tx1"/>
                </a:solidFill>
                <a:effectLst/>
                <a:latin typeface="graphik-regular"/>
              </a:rPr>
              <a:t> C nu </a:t>
            </a:r>
            <a:r>
              <a:rPr lang="en-US" sz="2800" b="0" i="0" dirty="0" err="1">
                <a:solidFill>
                  <a:schemeClr val="tx1"/>
                </a:solidFill>
                <a:effectLst/>
                <a:latin typeface="graphik-regular"/>
              </a:rPr>
              <a:t>trebuie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astepte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fie testate.</a:t>
            </a:r>
          </a:p>
          <a:p>
            <a:pPr algn="l" fontAlgn="base">
              <a:buFont typeface="Arial" panose="020B0604020202020204" pitchFamily="34" charset="0"/>
              <a:buChar char="•"/>
            </a:pPr>
            <a:r>
              <a:rPr lang="en-US" sz="2800" b="0" i="0" dirty="0" err="1">
                <a:solidFill>
                  <a:schemeClr val="tx1"/>
                </a:solidFill>
                <a:effectLst/>
                <a:latin typeface="graphik-regular"/>
              </a:rPr>
              <a:t>Persoanele</a:t>
            </a:r>
            <a:r>
              <a:rPr lang="en-US" sz="2800" b="0" i="0" dirty="0">
                <a:solidFill>
                  <a:schemeClr val="tx1"/>
                </a:solidFill>
                <a:effectLst/>
                <a:latin typeface="graphik-regular"/>
              </a:rPr>
              <a:t> care </a:t>
            </a:r>
            <a:r>
              <a:rPr lang="en-US" sz="2800" b="0" i="0" dirty="0" err="1">
                <a:solidFill>
                  <a:schemeClr val="tx1"/>
                </a:solidFill>
                <a:effectLst/>
                <a:latin typeface="graphik-regular"/>
              </a:rPr>
              <a:t>traiesc</a:t>
            </a:r>
            <a:r>
              <a:rPr lang="en-US" sz="2800" b="0" i="0" dirty="0">
                <a:solidFill>
                  <a:schemeClr val="tx1"/>
                </a:solidFill>
                <a:effectLst/>
                <a:latin typeface="graphik-regular"/>
              </a:rPr>
              <a:t> cu </a:t>
            </a:r>
            <a:r>
              <a:rPr lang="en-US" sz="2800" b="0" i="0" dirty="0" err="1">
                <a:solidFill>
                  <a:schemeClr val="tx1"/>
                </a:solidFill>
                <a:effectLst/>
                <a:latin typeface="graphik-regular"/>
              </a:rPr>
              <a:t>hepatita</a:t>
            </a:r>
            <a:r>
              <a:rPr lang="en-US" sz="2800" b="0" i="0" dirty="0">
                <a:solidFill>
                  <a:schemeClr val="tx1"/>
                </a:solidFill>
                <a:effectLst/>
                <a:latin typeface="graphik-regular"/>
              </a:rPr>
              <a:t> B </a:t>
            </a:r>
            <a:r>
              <a:rPr lang="en-US" sz="2800" b="0" i="0" dirty="0" err="1">
                <a:solidFill>
                  <a:schemeClr val="tx1"/>
                </a:solidFill>
                <a:effectLst/>
                <a:latin typeface="graphik-regular"/>
              </a:rPr>
              <a:t>si</a:t>
            </a:r>
            <a:r>
              <a:rPr lang="en-US" sz="2800" b="0" i="0" dirty="0">
                <a:solidFill>
                  <a:schemeClr val="tx1"/>
                </a:solidFill>
                <a:effectLst/>
                <a:latin typeface="graphik-regular"/>
              </a:rPr>
              <a:t> C nu </a:t>
            </a:r>
            <a:r>
              <a:rPr lang="en-US" sz="2800" b="0" i="0" dirty="0" err="1">
                <a:solidFill>
                  <a:schemeClr val="tx1"/>
                </a:solidFill>
                <a:effectLst/>
                <a:latin typeface="graphik-regular"/>
              </a:rPr>
              <a:t>trebuie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astepte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fie </a:t>
            </a:r>
            <a:r>
              <a:rPr lang="en-US" sz="2800" b="0" i="0" dirty="0" err="1">
                <a:solidFill>
                  <a:schemeClr val="tx1"/>
                </a:solidFill>
                <a:effectLst/>
                <a:latin typeface="graphik-regular"/>
              </a:rPr>
              <a:t>tratate</a:t>
            </a:r>
            <a:r>
              <a:rPr lang="en-US" sz="2800" b="0" i="0" dirty="0">
                <a:solidFill>
                  <a:schemeClr val="tx1"/>
                </a:solidFill>
                <a:effectLst/>
                <a:latin typeface="graphik-regular"/>
              </a:rPr>
              <a:t>.</a:t>
            </a:r>
          </a:p>
          <a:p>
            <a:pPr algn="l" fontAlgn="base">
              <a:buFont typeface="Arial" panose="020B0604020202020204" pitchFamily="34" charset="0"/>
              <a:buChar char="•"/>
            </a:pPr>
            <a:r>
              <a:rPr lang="en-US" sz="2800" b="0" i="0" dirty="0" err="1">
                <a:solidFill>
                  <a:schemeClr val="tx1"/>
                </a:solidFill>
                <a:effectLst/>
                <a:latin typeface="graphik-regular"/>
              </a:rPr>
              <a:t>Mamele</a:t>
            </a:r>
            <a:r>
              <a:rPr lang="en-US" sz="2800" b="0" i="0" dirty="0">
                <a:solidFill>
                  <a:schemeClr val="tx1"/>
                </a:solidFill>
                <a:effectLst/>
                <a:latin typeface="graphik-regular"/>
              </a:rPr>
              <a:t> </a:t>
            </a:r>
            <a:r>
              <a:rPr lang="en-US" sz="2800" b="0" i="0" dirty="0" err="1">
                <a:solidFill>
                  <a:schemeClr val="tx1"/>
                </a:solidFill>
                <a:effectLst/>
                <a:latin typeface="graphik-regular"/>
              </a:rPr>
              <a:t>insarcinate</a:t>
            </a:r>
            <a:r>
              <a:rPr lang="en-US" sz="2800" b="0" i="0" dirty="0">
                <a:solidFill>
                  <a:schemeClr val="tx1"/>
                </a:solidFill>
                <a:effectLst/>
                <a:latin typeface="graphik-regular"/>
              </a:rPr>
              <a:t> nu </a:t>
            </a:r>
            <a:r>
              <a:rPr lang="en-US" sz="2800" b="0" i="0" dirty="0" err="1">
                <a:solidFill>
                  <a:schemeClr val="tx1"/>
                </a:solidFill>
                <a:effectLst/>
                <a:latin typeface="graphik-regular"/>
              </a:rPr>
              <a:t>trebuie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astepte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fie testate pentru </a:t>
            </a:r>
            <a:r>
              <a:rPr lang="en-US" sz="2800" b="0" i="0" dirty="0" err="1">
                <a:solidFill>
                  <a:schemeClr val="tx1"/>
                </a:solidFill>
                <a:effectLst/>
                <a:latin typeface="graphik-regular"/>
              </a:rPr>
              <a:t>hepatita</a:t>
            </a:r>
            <a:r>
              <a:rPr lang="en-US" sz="2800" b="0" i="0" dirty="0">
                <a:solidFill>
                  <a:schemeClr val="tx1"/>
                </a:solidFill>
                <a:effectLst/>
                <a:latin typeface="graphik-regular"/>
              </a:rPr>
              <a:t> B </a:t>
            </a:r>
            <a:r>
              <a:rPr lang="en-US" sz="2800" b="0" i="0" dirty="0" err="1">
                <a:solidFill>
                  <a:schemeClr val="tx1"/>
                </a:solidFill>
                <a:effectLst/>
                <a:latin typeface="graphik-regular"/>
              </a:rPr>
              <a:t>si</a:t>
            </a:r>
            <a:r>
              <a:rPr lang="en-US" sz="2800" b="0" i="0" dirty="0">
                <a:solidFill>
                  <a:schemeClr val="tx1"/>
                </a:solidFill>
                <a:effectLst/>
                <a:latin typeface="graphik-regular"/>
              </a:rPr>
              <a:t> C la </a:t>
            </a:r>
            <a:r>
              <a:rPr lang="en-US" sz="2800" b="0" i="0" dirty="0" err="1">
                <a:solidFill>
                  <a:schemeClr val="tx1"/>
                </a:solidFill>
                <a:effectLst/>
                <a:latin typeface="graphik-regular"/>
              </a:rPr>
              <a:t>fiecare</a:t>
            </a:r>
            <a:r>
              <a:rPr lang="en-US" sz="2800" b="0" i="0" dirty="0">
                <a:solidFill>
                  <a:schemeClr val="tx1"/>
                </a:solidFill>
                <a:effectLst/>
                <a:latin typeface="graphik-regular"/>
              </a:rPr>
              <a:t> </a:t>
            </a:r>
            <a:r>
              <a:rPr lang="en-US" sz="2800" b="0" i="0" dirty="0" err="1">
                <a:solidFill>
                  <a:schemeClr val="tx1"/>
                </a:solidFill>
                <a:effectLst/>
                <a:latin typeface="graphik-regular"/>
              </a:rPr>
              <a:t>sarcina</a:t>
            </a:r>
            <a:r>
              <a:rPr lang="en-US" sz="2800" b="0" i="0" dirty="0">
                <a:solidFill>
                  <a:schemeClr val="tx1"/>
                </a:solidFill>
                <a:effectLst/>
                <a:latin typeface="graphik-regular"/>
              </a:rPr>
              <a:t>.</a:t>
            </a:r>
          </a:p>
          <a:p>
            <a:pPr algn="l" fontAlgn="base">
              <a:buFont typeface="Arial" panose="020B0604020202020204" pitchFamily="34" charset="0"/>
              <a:buChar char="•"/>
            </a:pPr>
            <a:r>
              <a:rPr lang="en-US" sz="2800" b="0" i="0" dirty="0" err="1">
                <a:solidFill>
                  <a:schemeClr val="tx1"/>
                </a:solidFill>
                <a:effectLst/>
                <a:latin typeface="graphik-regular"/>
              </a:rPr>
              <a:t>Nou-nascutii</a:t>
            </a:r>
            <a:r>
              <a:rPr lang="en-US" sz="2800" b="0" i="0" dirty="0">
                <a:solidFill>
                  <a:schemeClr val="tx1"/>
                </a:solidFill>
                <a:effectLst/>
                <a:latin typeface="graphik-regular"/>
              </a:rPr>
              <a:t> nu </a:t>
            </a:r>
            <a:r>
              <a:rPr lang="en-US" sz="2800" b="0" i="0" dirty="0" err="1">
                <a:solidFill>
                  <a:schemeClr val="tx1"/>
                </a:solidFill>
                <a:effectLst/>
                <a:latin typeface="graphik-regular"/>
              </a:rPr>
              <a:t>trebuie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astepte</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fie </a:t>
            </a:r>
            <a:r>
              <a:rPr lang="en-US" sz="2800" b="0" i="0" dirty="0" err="1">
                <a:solidFill>
                  <a:schemeClr val="tx1"/>
                </a:solidFill>
                <a:effectLst/>
                <a:latin typeface="graphik-regular"/>
              </a:rPr>
              <a:t>vaccinati</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B </a:t>
            </a:r>
            <a:r>
              <a:rPr lang="en-US" sz="2800" b="0" i="0" dirty="0" err="1">
                <a:solidFill>
                  <a:schemeClr val="tx1"/>
                </a:solidFill>
                <a:effectLst/>
                <a:latin typeface="graphik-regular"/>
              </a:rPr>
              <a:t>imediat</a:t>
            </a:r>
            <a:r>
              <a:rPr lang="en-US" sz="2800" b="0" i="0" dirty="0">
                <a:solidFill>
                  <a:schemeClr val="tx1"/>
                </a:solidFill>
                <a:effectLst/>
                <a:latin typeface="graphik-regular"/>
              </a:rPr>
              <a:t> </a:t>
            </a:r>
            <a:r>
              <a:rPr lang="en-US" sz="2800" b="0" i="0" dirty="0" err="1">
                <a:solidFill>
                  <a:schemeClr val="tx1"/>
                </a:solidFill>
                <a:effectLst/>
                <a:latin typeface="graphik-regular"/>
              </a:rPr>
              <a:t>dupa</a:t>
            </a:r>
            <a:r>
              <a:rPr lang="en-US" sz="2800" b="0" i="0" dirty="0">
                <a:solidFill>
                  <a:schemeClr val="tx1"/>
                </a:solidFill>
                <a:effectLst/>
                <a:latin typeface="graphik-regular"/>
              </a:rPr>
              <a:t> </a:t>
            </a:r>
            <a:r>
              <a:rPr lang="en-US" sz="2800" b="0" i="0" dirty="0" err="1">
                <a:solidFill>
                  <a:schemeClr val="tx1"/>
                </a:solidFill>
                <a:effectLst/>
                <a:latin typeface="graphik-regular"/>
              </a:rPr>
              <a:t>nastere</a:t>
            </a:r>
            <a:r>
              <a:rPr lang="en-US" sz="2800" b="0" i="0" dirty="0">
                <a:solidFill>
                  <a:schemeClr val="tx1"/>
                </a:solidFill>
                <a:effectLst/>
                <a:latin typeface="graphik-regular"/>
              </a:rPr>
              <a:t>. </a:t>
            </a:r>
          </a:p>
          <a:p>
            <a:endParaRPr lang="en-US" sz="2800" dirty="0">
              <a:solidFill>
                <a:schemeClr val="tx1"/>
              </a:solidFill>
            </a:endParaRPr>
          </a:p>
        </p:txBody>
      </p:sp>
    </p:spTree>
    <p:extLst>
      <p:ext uri="{BB962C8B-B14F-4D97-AF65-F5344CB8AC3E}">
        <p14:creationId xmlns:p14="http://schemas.microsoft.com/office/powerpoint/2010/main" val="199406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BC49-CE0E-710C-E783-EF3DA74744F1}"/>
              </a:ext>
            </a:extLst>
          </p:cNvPr>
          <p:cNvSpPr>
            <a:spLocks noGrp="1"/>
          </p:cNvSpPr>
          <p:nvPr>
            <p:ph type="title"/>
          </p:nvPr>
        </p:nvSpPr>
        <p:spPr/>
        <p:txBody>
          <a:bodyPr/>
          <a:lstStyle/>
          <a:p>
            <a:r>
              <a:rPr lang="en-US" b="0" i="0" dirty="0" err="1">
                <a:solidFill>
                  <a:srgbClr val="2E333C"/>
                </a:solidFill>
                <a:effectLst/>
                <a:latin typeface="tiemposfine-regular"/>
              </a:rPr>
              <a:t>Mit</a:t>
            </a:r>
            <a:r>
              <a:rPr lang="en-US" b="0" i="0" dirty="0">
                <a:solidFill>
                  <a:srgbClr val="2E333C"/>
                </a:solidFill>
                <a:effectLst/>
                <a:latin typeface="tiemposfine-regular"/>
              </a:rPr>
              <a:t>: </a:t>
            </a:r>
            <a:r>
              <a:rPr lang="en-US" b="0" i="0" dirty="0" err="1">
                <a:solidFill>
                  <a:srgbClr val="2E333C"/>
                </a:solidFill>
                <a:effectLst/>
                <a:latin typeface="tiemposfine-regular"/>
              </a:rPr>
              <a:t>Toate</a:t>
            </a:r>
            <a:r>
              <a:rPr lang="en-US" b="0" i="0" dirty="0">
                <a:solidFill>
                  <a:srgbClr val="2E333C"/>
                </a:solidFill>
                <a:effectLst/>
                <a:latin typeface="tiemposfine-regular"/>
              </a:rPr>
              <a:t> </a:t>
            </a:r>
            <a:r>
              <a:rPr lang="en-US" b="0" i="0" dirty="0" err="1">
                <a:solidFill>
                  <a:srgbClr val="2E333C"/>
                </a:solidFill>
                <a:effectLst/>
                <a:latin typeface="tiemposfine-regular"/>
              </a:rPr>
              <a:t>tipurile</a:t>
            </a:r>
            <a:r>
              <a:rPr lang="en-US" b="0" i="0" dirty="0">
                <a:solidFill>
                  <a:srgbClr val="2E333C"/>
                </a:solidFill>
                <a:effectLst/>
                <a:latin typeface="tiemposfine-regular"/>
              </a:rPr>
              <a:t> de </a:t>
            </a:r>
            <a:r>
              <a:rPr lang="en-US" b="0" i="0" dirty="0" err="1">
                <a:solidFill>
                  <a:srgbClr val="2E333C"/>
                </a:solidFill>
                <a:effectLst/>
                <a:latin typeface="tiemposfine-regular"/>
              </a:rPr>
              <a:t>hepatite</a:t>
            </a:r>
            <a:r>
              <a:rPr lang="en-US" b="0" i="0" dirty="0">
                <a:solidFill>
                  <a:srgbClr val="2E333C"/>
                </a:solidFill>
                <a:effectLst/>
                <a:latin typeface="tiemposfine-regular"/>
              </a:rPr>
              <a:t> sunt la </a:t>
            </a:r>
            <a:r>
              <a:rPr lang="en-US" b="0" i="0" dirty="0" err="1">
                <a:solidFill>
                  <a:srgbClr val="2E333C"/>
                </a:solidFill>
                <a:effectLst/>
                <a:latin typeface="tiemposfine-regular"/>
              </a:rPr>
              <a:t>fel</a:t>
            </a:r>
            <a:br>
              <a:rPr lang="en-US"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7BC2BA2B-A286-990C-82A9-D757A9C64EB0}"/>
              </a:ext>
            </a:extLst>
          </p:cNvPr>
          <p:cNvSpPr>
            <a:spLocks noGrp="1"/>
          </p:cNvSpPr>
          <p:nvPr>
            <p:ph idx="1"/>
          </p:nvPr>
        </p:nvSpPr>
        <p:spPr/>
        <p:txBody>
          <a:bodyPr>
            <a:normAutofit/>
          </a:bodyPr>
          <a:lstStyle/>
          <a:p>
            <a:pPr marL="0" indent="0">
              <a:lnSpc>
                <a:spcPct val="150000"/>
              </a:lnSpc>
              <a:buNone/>
            </a:pPr>
            <a:r>
              <a:rPr lang="en-US" sz="2800" b="1" i="0" dirty="0">
                <a:solidFill>
                  <a:schemeClr val="tx1"/>
                </a:solidFill>
                <a:effectLst/>
                <a:latin typeface="graphik-regular"/>
              </a:rPr>
              <a:t>Cele 5 </a:t>
            </a:r>
            <a:r>
              <a:rPr lang="en-US" sz="2800" b="1" i="0" dirty="0" err="1">
                <a:solidFill>
                  <a:schemeClr val="tx1"/>
                </a:solidFill>
                <a:effectLst/>
                <a:latin typeface="graphik-regular"/>
              </a:rPr>
              <a:t>virusuri</a:t>
            </a:r>
            <a:r>
              <a:rPr lang="en-US" sz="2800" b="1" i="0" dirty="0">
                <a:solidFill>
                  <a:schemeClr val="tx1"/>
                </a:solidFill>
                <a:effectLst/>
                <a:latin typeface="graphik-regular"/>
              </a:rPr>
              <a:t> care </a:t>
            </a:r>
            <a:r>
              <a:rPr lang="en-US" sz="2800" b="1" i="0" dirty="0" err="1">
                <a:solidFill>
                  <a:schemeClr val="tx1"/>
                </a:solidFill>
                <a:effectLst/>
                <a:latin typeface="graphik-regular"/>
              </a:rPr>
              <a:t>cauzeaza</a:t>
            </a:r>
            <a:r>
              <a:rPr lang="en-US" sz="2800" b="1" i="0" dirty="0">
                <a:solidFill>
                  <a:schemeClr val="tx1"/>
                </a:solidFill>
                <a:effectLst/>
                <a:latin typeface="graphik-regular"/>
              </a:rPr>
              <a:t> </a:t>
            </a:r>
            <a:r>
              <a:rPr lang="en-US" sz="2800" b="1" i="0" dirty="0" err="1">
                <a:solidFill>
                  <a:schemeClr val="tx1"/>
                </a:solidFill>
                <a:effectLst/>
                <a:latin typeface="graphik-regular"/>
              </a:rPr>
              <a:t>hepatitele</a:t>
            </a:r>
            <a:r>
              <a:rPr lang="en-US" sz="2800" b="1" i="0" dirty="0">
                <a:solidFill>
                  <a:schemeClr val="tx1"/>
                </a:solidFill>
                <a:effectLst/>
                <a:latin typeface="graphik-regular"/>
              </a:rPr>
              <a:t> </a:t>
            </a:r>
            <a:r>
              <a:rPr lang="en-US" sz="2800" b="1" i="0" dirty="0" err="1">
                <a:solidFill>
                  <a:schemeClr val="tx1"/>
                </a:solidFill>
                <a:effectLst/>
                <a:latin typeface="graphik-regular"/>
              </a:rPr>
              <a:t>virale</a:t>
            </a:r>
            <a:r>
              <a:rPr lang="en-US" sz="2800" b="1" i="0" dirty="0">
                <a:solidFill>
                  <a:schemeClr val="tx1"/>
                </a:solidFill>
                <a:effectLst/>
                <a:latin typeface="graphik-regular"/>
              </a:rPr>
              <a:t> - A, B, C, D </a:t>
            </a:r>
            <a:r>
              <a:rPr lang="en-US" sz="2800" b="1" i="0" dirty="0" err="1">
                <a:solidFill>
                  <a:schemeClr val="tx1"/>
                </a:solidFill>
                <a:effectLst/>
                <a:latin typeface="graphik-regular"/>
              </a:rPr>
              <a:t>si</a:t>
            </a:r>
            <a:r>
              <a:rPr lang="en-US" sz="2800" b="1" i="0" dirty="0">
                <a:solidFill>
                  <a:schemeClr val="tx1"/>
                </a:solidFill>
                <a:effectLst/>
                <a:latin typeface="graphik-regular"/>
              </a:rPr>
              <a:t> E - sunt </a:t>
            </a:r>
            <a:r>
              <a:rPr lang="en-US" sz="2800" b="1" i="0" dirty="0" err="1">
                <a:solidFill>
                  <a:schemeClr val="tx1"/>
                </a:solidFill>
                <a:effectLst/>
                <a:latin typeface="graphik-regular"/>
              </a:rPr>
              <a:t>distincte</a:t>
            </a:r>
            <a:r>
              <a:rPr lang="en-US" sz="2800" b="1" i="0" dirty="0">
                <a:solidFill>
                  <a:schemeClr val="tx1"/>
                </a:solidFill>
                <a:effectLst/>
                <a:latin typeface="graphik-regular"/>
              </a:rPr>
              <a:t> </a:t>
            </a:r>
            <a:r>
              <a:rPr lang="en-US" sz="2800" b="1" i="0" dirty="0" err="1">
                <a:solidFill>
                  <a:schemeClr val="tx1"/>
                </a:solidFill>
                <a:effectLst/>
                <a:latin typeface="graphik-regular"/>
              </a:rPr>
              <a:t>si</a:t>
            </a:r>
            <a:r>
              <a:rPr lang="en-US" sz="2800" b="1" i="0" dirty="0">
                <a:solidFill>
                  <a:schemeClr val="tx1"/>
                </a:solidFill>
                <a:effectLst/>
                <a:latin typeface="graphik-regular"/>
              </a:rPr>
              <a:t> se pot </a:t>
            </a:r>
            <a:r>
              <a:rPr lang="en-US" sz="2800" b="1" i="0" dirty="0" err="1">
                <a:solidFill>
                  <a:schemeClr val="tx1"/>
                </a:solidFill>
                <a:effectLst/>
                <a:latin typeface="graphik-regular"/>
              </a:rPr>
              <a:t>transmite</a:t>
            </a:r>
            <a:r>
              <a:rPr lang="en-US" sz="2800" b="1" i="0" dirty="0">
                <a:solidFill>
                  <a:schemeClr val="tx1"/>
                </a:solidFill>
                <a:effectLst/>
                <a:latin typeface="graphik-regular"/>
              </a:rPr>
              <a:t> in </a:t>
            </a:r>
            <a:r>
              <a:rPr lang="en-US" sz="2800" b="1" i="0" dirty="0" err="1">
                <a:solidFill>
                  <a:schemeClr val="tx1"/>
                </a:solidFill>
                <a:effectLst/>
                <a:latin typeface="graphik-regular"/>
              </a:rPr>
              <a:t>moduri</a:t>
            </a:r>
            <a:r>
              <a:rPr lang="en-US" sz="2800" b="1" i="0" dirty="0">
                <a:solidFill>
                  <a:schemeClr val="tx1"/>
                </a:solidFill>
                <a:effectLst/>
                <a:latin typeface="graphik-regular"/>
              </a:rPr>
              <a:t> </a:t>
            </a:r>
            <a:r>
              <a:rPr lang="en-US" sz="2800" b="1" i="0" dirty="0" err="1">
                <a:solidFill>
                  <a:schemeClr val="tx1"/>
                </a:solidFill>
                <a:effectLst/>
                <a:latin typeface="graphik-regular"/>
              </a:rPr>
              <a:t>diferite</a:t>
            </a:r>
            <a:r>
              <a:rPr lang="en-US" sz="2800" b="1" i="0" dirty="0">
                <a:solidFill>
                  <a:schemeClr val="tx1"/>
                </a:solidFill>
                <a:effectLst/>
                <a:latin typeface="graphik-regular"/>
              </a:rPr>
              <a:t>, pot </a:t>
            </a:r>
            <a:r>
              <a:rPr lang="en-US" sz="2800" b="1" i="0" dirty="0" err="1">
                <a:solidFill>
                  <a:schemeClr val="tx1"/>
                </a:solidFill>
                <a:effectLst/>
                <a:latin typeface="graphik-regular"/>
              </a:rPr>
              <a:t>afecta</a:t>
            </a:r>
            <a:r>
              <a:rPr lang="en-US" sz="2800" b="1" i="0" dirty="0">
                <a:solidFill>
                  <a:schemeClr val="tx1"/>
                </a:solidFill>
                <a:effectLst/>
                <a:latin typeface="graphik-regular"/>
              </a:rPr>
              <a:t> </a:t>
            </a:r>
            <a:r>
              <a:rPr lang="en-US" sz="2800" b="1" i="0" dirty="0" err="1">
                <a:solidFill>
                  <a:schemeClr val="tx1"/>
                </a:solidFill>
                <a:effectLst/>
                <a:latin typeface="graphik-regular"/>
              </a:rPr>
              <a:t>diferite</a:t>
            </a:r>
            <a:r>
              <a:rPr lang="en-US" sz="2800" b="1" i="0" dirty="0">
                <a:solidFill>
                  <a:schemeClr val="tx1"/>
                </a:solidFill>
                <a:effectLst/>
                <a:latin typeface="graphik-regular"/>
              </a:rPr>
              <a:t> </a:t>
            </a:r>
            <a:r>
              <a:rPr lang="en-US" sz="2800" b="1" i="0" dirty="0" err="1">
                <a:solidFill>
                  <a:schemeClr val="tx1"/>
                </a:solidFill>
                <a:effectLst/>
                <a:latin typeface="graphik-regular"/>
              </a:rPr>
              <a:t>persoane</a:t>
            </a:r>
            <a:r>
              <a:rPr lang="en-US" sz="2800" b="1" i="0" dirty="0">
                <a:solidFill>
                  <a:schemeClr val="tx1"/>
                </a:solidFill>
                <a:effectLst/>
                <a:latin typeface="graphik-regular"/>
              </a:rPr>
              <a:t> </a:t>
            </a:r>
            <a:r>
              <a:rPr lang="en-US" sz="2800" b="1" i="0" dirty="0" err="1">
                <a:solidFill>
                  <a:schemeClr val="tx1"/>
                </a:solidFill>
                <a:effectLst/>
                <a:latin typeface="graphik-regular"/>
              </a:rPr>
              <a:t>si</a:t>
            </a:r>
            <a:r>
              <a:rPr lang="en-US" sz="2800" b="1" i="0" dirty="0">
                <a:solidFill>
                  <a:schemeClr val="tx1"/>
                </a:solidFill>
                <a:effectLst/>
                <a:latin typeface="graphik-regular"/>
              </a:rPr>
              <a:t> pot </a:t>
            </a:r>
            <a:r>
              <a:rPr lang="en-US" sz="2800" b="1" i="0" dirty="0" err="1">
                <a:solidFill>
                  <a:schemeClr val="tx1"/>
                </a:solidFill>
                <a:effectLst/>
                <a:latin typeface="graphik-regular"/>
              </a:rPr>
              <a:t>avea</a:t>
            </a:r>
            <a:r>
              <a:rPr lang="en-US" sz="2800" b="1" i="0" dirty="0">
                <a:solidFill>
                  <a:schemeClr val="tx1"/>
                </a:solidFill>
                <a:effectLst/>
                <a:latin typeface="graphik-regular"/>
              </a:rPr>
              <a:t> </a:t>
            </a:r>
            <a:r>
              <a:rPr lang="en-US" sz="2800" b="1" i="0" dirty="0" err="1">
                <a:solidFill>
                  <a:schemeClr val="tx1"/>
                </a:solidFill>
                <a:effectLst/>
                <a:latin typeface="graphik-regular"/>
              </a:rPr>
              <a:t>efecte</a:t>
            </a:r>
            <a:r>
              <a:rPr lang="en-US" sz="2800" b="1" i="0" dirty="0">
                <a:solidFill>
                  <a:schemeClr val="tx1"/>
                </a:solidFill>
                <a:effectLst/>
                <a:latin typeface="graphik-regular"/>
              </a:rPr>
              <a:t> </a:t>
            </a:r>
            <a:r>
              <a:rPr lang="en-US" sz="2800" b="1" i="0" dirty="0" err="1">
                <a:solidFill>
                  <a:schemeClr val="tx1"/>
                </a:solidFill>
                <a:effectLst/>
                <a:latin typeface="graphik-regular"/>
              </a:rPr>
              <a:t>diferite</a:t>
            </a:r>
            <a:r>
              <a:rPr lang="en-US" sz="2800" b="1" i="0" dirty="0">
                <a:solidFill>
                  <a:schemeClr val="tx1"/>
                </a:solidFill>
                <a:effectLst/>
                <a:latin typeface="graphik-regular"/>
              </a:rPr>
              <a:t> </a:t>
            </a:r>
            <a:r>
              <a:rPr lang="en-US" sz="2800" b="1" i="0" dirty="0" err="1">
                <a:solidFill>
                  <a:schemeClr val="tx1"/>
                </a:solidFill>
                <a:effectLst/>
                <a:latin typeface="graphik-regular"/>
              </a:rPr>
              <a:t>asupra</a:t>
            </a:r>
            <a:r>
              <a:rPr lang="en-US" sz="2800" b="1" i="0" dirty="0">
                <a:solidFill>
                  <a:schemeClr val="tx1"/>
                </a:solidFill>
                <a:effectLst/>
                <a:latin typeface="graphik-regular"/>
              </a:rPr>
              <a:t> </a:t>
            </a:r>
            <a:r>
              <a:rPr lang="en-US" sz="2800" b="1" i="0" dirty="0" err="1">
                <a:solidFill>
                  <a:schemeClr val="tx1"/>
                </a:solidFill>
                <a:effectLst/>
                <a:latin typeface="graphik-regular"/>
              </a:rPr>
              <a:t>sanatatii</a:t>
            </a:r>
            <a:r>
              <a:rPr lang="en-US" sz="2800" b="1" i="0" dirty="0">
                <a:solidFill>
                  <a:schemeClr val="tx1"/>
                </a:solidFill>
                <a:effectLst/>
                <a:latin typeface="graphik-regular"/>
              </a:rPr>
              <a:t> </a:t>
            </a:r>
            <a:endParaRPr lang="en-US" sz="2800" b="1" dirty="0">
              <a:solidFill>
                <a:schemeClr val="tx1"/>
              </a:solidFill>
            </a:endParaRPr>
          </a:p>
        </p:txBody>
      </p:sp>
    </p:spTree>
    <p:extLst>
      <p:ext uri="{BB962C8B-B14F-4D97-AF65-F5344CB8AC3E}">
        <p14:creationId xmlns:p14="http://schemas.microsoft.com/office/powerpoint/2010/main" val="6117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0020-6D35-D8B7-5BB8-8DC556F7011E}"/>
              </a:ext>
            </a:extLst>
          </p:cNvPr>
          <p:cNvSpPr>
            <a:spLocks noGrp="1"/>
          </p:cNvSpPr>
          <p:nvPr>
            <p:ph type="title"/>
          </p:nvPr>
        </p:nvSpPr>
        <p:spPr/>
        <p:txBody>
          <a:bodyPr/>
          <a:lstStyle/>
          <a:p>
            <a:r>
              <a:rPr lang="en-US" dirty="0" err="1"/>
              <a:t>Hepatita</a:t>
            </a:r>
            <a:r>
              <a:rPr lang="en-US" dirty="0"/>
              <a:t> A</a:t>
            </a:r>
          </a:p>
        </p:txBody>
      </p:sp>
      <p:sp>
        <p:nvSpPr>
          <p:cNvPr id="3" name="Content Placeholder 2">
            <a:extLst>
              <a:ext uri="{FF2B5EF4-FFF2-40B4-BE49-F238E27FC236}">
                <a16:creationId xmlns:a16="http://schemas.microsoft.com/office/drawing/2014/main" id="{0D7FF046-088F-D521-5556-0515F51C9EBC}"/>
              </a:ext>
            </a:extLst>
          </p:cNvPr>
          <p:cNvSpPr>
            <a:spLocks noGrp="1"/>
          </p:cNvSpPr>
          <p:nvPr>
            <p:ph idx="1"/>
          </p:nvPr>
        </p:nvSpPr>
        <p:spPr/>
        <p:txBody>
          <a:bodyPr/>
          <a:lstStyle/>
          <a:p>
            <a:pPr algn="just"/>
            <a:r>
              <a:rPr lang="ro-RO" b="1" i="0" dirty="0">
                <a:solidFill>
                  <a:schemeClr val="tx1"/>
                </a:solidFill>
                <a:effectLst/>
                <a:latin typeface="Arial" panose="020B0604020202020204" pitchFamily="34" charset="0"/>
              </a:rPr>
              <a:t>Vaccinarea </a:t>
            </a:r>
            <a:r>
              <a:rPr lang="ro-RO" b="1" i="0" dirty="0" err="1">
                <a:solidFill>
                  <a:schemeClr val="tx1"/>
                </a:solidFill>
                <a:effectLst/>
                <a:latin typeface="Arial" panose="020B0604020202020204" pitchFamily="34" charset="0"/>
              </a:rPr>
              <a:t>antihepatita</a:t>
            </a:r>
            <a:r>
              <a:rPr lang="ro-RO" b="1" i="0" dirty="0">
                <a:solidFill>
                  <a:schemeClr val="tx1"/>
                </a:solidFill>
                <a:effectLst/>
                <a:latin typeface="Arial" panose="020B0604020202020204" pitchFamily="34" charset="0"/>
              </a:rPr>
              <a:t> A</a:t>
            </a:r>
            <a:endParaRPr lang="ro-RO" b="0" i="0" dirty="0">
              <a:solidFill>
                <a:schemeClr val="tx1"/>
              </a:solidFill>
              <a:effectLst/>
              <a:latin typeface="Arial" panose="020B0604020202020204" pitchFamily="34" charset="0"/>
            </a:endParaRPr>
          </a:p>
          <a:p>
            <a:pPr algn="just"/>
            <a:r>
              <a:rPr lang="ro-RO" b="0" i="0" dirty="0">
                <a:solidFill>
                  <a:schemeClr val="tx1"/>
                </a:solidFill>
                <a:effectLst/>
                <a:latin typeface="Arial" panose="020B0604020202020204" pitchFamily="34" charset="0"/>
              </a:rPr>
              <a:t>Vaccinarea </a:t>
            </a:r>
            <a:r>
              <a:rPr lang="ro-RO" b="0" i="0" dirty="0" err="1">
                <a:solidFill>
                  <a:schemeClr val="tx1"/>
                </a:solidFill>
                <a:effectLst/>
                <a:latin typeface="Arial" panose="020B0604020202020204" pitchFamily="34" charset="0"/>
              </a:rPr>
              <a:t>antihepatita</a:t>
            </a:r>
            <a:r>
              <a:rPr lang="ro-RO" b="0" i="0" dirty="0">
                <a:solidFill>
                  <a:schemeClr val="tx1"/>
                </a:solidFill>
                <a:effectLst/>
                <a:latin typeface="Arial" panose="020B0604020202020204" pitchFamily="34" charset="0"/>
              </a:rPr>
              <a:t> A se poate face la orice </a:t>
            </a:r>
            <a:r>
              <a:rPr lang="ro-RO" b="0" i="0" dirty="0" err="1">
                <a:solidFill>
                  <a:schemeClr val="tx1"/>
                </a:solidFill>
                <a:effectLst/>
                <a:latin typeface="Arial" panose="020B0604020202020204" pitchFamily="34" charset="0"/>
              </a:rPr>
              <a:t>varsta</a:t>
            </a:r>
            <a:r>
              <a:rPr lang="ro-RO" b="0" i="0" dirty="0">
                <a:solidFill>
                  <a:schemeClr val="tx1"/>
                </a:solidFill>
                <a:effectLst/>
                <a:latin typeface="Arial" panose="020B0604020202020204" pitchFamily="34" charset="0"/>
              </a:rPr>
              <a:t>, fiind mai utila la </a:t>
            </a:r>
            <a:r>
              <a:rPr lang="ro-RO" b="0" i="0" dirty="0" err="1">
                <a:solidFill>
                  <a:schemeClr val="tx1"/>
                </a:solidFill>
                <a:effectLst/>
                <a:latin typeface="Arial" panose="020B0604020202020204" pitchFamily="34" charset="0"/>
              </a:rPr>
              <a:t>subiectii</a:t>
            </a:r>
            <a:r>
              <a:rPr lang="ro-RO" b="0" i="0" dirty="0">
                <a:solidFill>
                  <a:schemeClr val="tx1"/>
                </a:solidFill>
                <a:effectLst/>
                <a:latin typeface="Arial" panose="020B0604020202020204" pitchFamily="34" charset="0"/>
              </a:rPr>
              <a:t> tineri, cu frecventa mai mare a </a:t>
            </a:r>
            <a:r>
              <a:rPr lang="ro-RO" b="0" i="0" dirty="0" err="1">
                <a:solidFill>
                  <a:schemeClr val="tx1"/>
                </a:solidFill>
                <a:effectLst/>
                <a:latin typeface="Arial" panose="020B0604020202020204" pitchFamily="34" charset="0"/>
              </a:rPr>
              <a:t>imbolnavirilor</a:t>
            </a:r>
            <a:endParaRPr lang="en-US" b="0" i="0" dirty="0">
              <a:solidFill>
                <a:schemeClr val="tx1"/>
              </a:solidFill>
              <a:effectLst/>
              <a:latin typeface="Arial" panose="020B0604020202020204" pitchFamily="34" charset="0"/>
            </a:endParaRPr>
          </a:p>
          <a:p>
            <a:pPr algn="just"/>
            <a:r>
              <a:rPr lang="ro-RO" b="0" i="0" dirty="0">
                <a:solidFill>
                  <a:schemeClr val="tx1"/>
                </a:solidFill>
                <a:effectLst/>
                <a:latin typeface="Arial" panose="020B0604020202020204" pitchFamily="34" charset="0"/>
              </a:rPr>
              <a:t> Cele mai frecvente cazuri sunt </a:t>
            </a:r>
            <a:r>
              <a:rPr lang="ro-RO" b="0" i="0" dirty="0" err="1">
                <a:solidFill>
                  <a:schemeClr val="tx1"/>
                </a:solidFill>
                <a:effectLst/>
                <a:latin typeface="Arial" panose="020B0604020202020204" pitchFamily="34" charset="0"/>
              </a:rPr>
              <a:t>inregistrate</a:t>
            </a:r>
            <a:r>
              <a:rPr lang="ro-RO" b="0" i="0" dirty="0">
                <a:solidFill>
                  <a:schemeClr val="tx1"/>
                </a:solidFill>
                <a:effectLst/>
                <a:latin typeface="Arial" panose="020B0604020202020204" pitchFamily="34" charset="0"/>
              </a:rPr>
              <a:t> la copii de </a:t>
            </a:r>
            <a:r>
              <a:rPr lang="ro-RO" b="0" i="0" dirty="0" err="1">
                <a:solidFill>
                  <a:schemeClr val="tx1"/>
                </a:solidFill>
                <a:effectLst/>
                <a:latin typeface="Arial" panose="020B0604020202020204" pitchFamily="34" charset="0"/>
              </a:rPr>
              <a:t>varsta</a:t>
            </a:r>
            <a:r>
              <a:rPr lang="ro-RO" b="0" i="0" dirty="0">
                <a:solidFill>
                  <a:schemeClr val="tx1"/>
                </a:solidFill>
                <a:effectLst/>
                <a:latin typeface="Arial" panose="020B0604020202020204" pitchFamily="34" charset="0"/>
              </a:rPr>
              <a:t> </a:t>
            </a:r>
            <a:r>
              <a:rPr lang="ro-RO" b="0" i="0" dirty="0" err="1">
                <a:solidFill>
                  <a:schemeClr val="tx1"/>
                </a:solidFill>
                <a:effectLst/>
                <a:latin typeface="Arial" panose="020B0604020202020204" pitchFamily="34" charset="0"/>
              </a:rPr>
              <a:t>scolara</a:t>
            </a:r>
            <a:r>
              <a:rPr lang="ro-RO" b="0" i="0" dirty="0">
                <a:solidFill>
                  <a:schemeClr val="tx1"/>
                </a:solidFill>
                <a:effectLst/>
                <a:latin typeface="Arial" panose="020B0604020202020204" pitchFamily="34" charset="0"/>
              </a:rPr>
              <a:t>.</a:t>
            </a:r>
          </a:p>
          <a:p>
            <a:endParaRPr lang="ro-RO" dirty="0">
              <a:solidFill>
                <a:schemeClr val="tx1"/>
              </a:solidFill>
            </a:endParaRPr>
          </a:p>
        </p:txBody>
      </p:sp>
    </p:spTree>
    <p:extLst>
      <p:ext uri="{BB962C8B-B14F-4D97-AF65-F5344CB8AC3E}">
        <p14:creationId xmlns:p14="http://schemas.microsoft.com/office/powerpoint/2010/main" val="91468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A07F-F0C3-4FA2-215D-CA0A3ABDEC0C}"/>
              </a:ext>
            </a:extLst>
          </p:cNvPr>
          <p:cNvSpPr>
            <a:spLocks noGrp="1"/>
          </p:cNvSpPr>
          <p:nvPr>
            <p:ph type="title"/>
          </p:nvPr>
        </p:nvSpPr>
        <p:spPr/>
        <p:txBody>
          <a:bodyPr/>
          <a:lstStyle/>
          <a:p>
            <a:r>
              <a:rPr lang="en-US" dirty="0" err="1"/>
              <a:t>Vaccinarea</a:t>
            </a:r>
            <a:endParaRPr lang="en-US" dirty="0"/>
          </a:p>
        </p:txBody>
      </p:sp>
      <p:sp>
        <p:nvSpPr>
          <p:cNvPr id="3" name="Content Placeholder 2">
            <a:extLst>
              <a:ext uri="{FF2B5EF4-FFF2-40B4-BE49-F238E27FC236}">
                <a16:creationId xmlns:a16="http://schemas.microsoft.com/office/drawing/2014/main" id="{82945C29-6725-875C-BA1D-AC66B0E164A2}"/>
              </a:ext>
            </a:extLst>
          </p:cNvPr>
          <p:cNvSpPr>
            <a:spLocks noGrp="1"/>
          </p:cNvSpPr>
          <p:nvPr>
            <p:ph idx="1"/>
          </p:nvPr>
        </p:nvSpPr>
        <p:spPr/>
        <p:txBody>
          <a:bodyPr/>
          <a:lstStyle/>
          <a:p>
            <a:pPr marL="0" indent="0" algn="just">
              <a:buNone/>
            </a:pPr>
            <a:r>
              <a:rPr lang="ro-RO" b="0" i="0">
                <a:solidFill>
                  <a:schemeClr val="tx1"/>
                </a:solidFill>
                <a:effectLst/>
                <a:latin typeface="Arial" panose="020B0604020202020204" pitchFamily="34" charset="0"/>
              </a:rPr>
              <a:t>Exista grupe de </a:t>
            </a:r>
            <a:r>
              <a:rPr lang="ro-RO" b="0" i="0" dirty="0" err="1">
                <a:solidFill>
                  <a:schemeClr val="tx1"/>
                </a:solidFill>
                <a:effectLst/>
                <a:latin typeface="Arial" panose="020B0604020202020204" pitchFamily="34" charset="0"/>
              </a:rPr>
              <a:t>populatie</a:t>
            </a:r>
            <a:r>
              <a:rPr lang="ro-RO" b="0" i="0" dirty="0">
                <a:solidFill>
                  <a:schemeClr val="tx1"/>
                </a:solidFill>
                <a:effectLst/>
                <a:latin typeface="Arial" panose="020B0604020202020204" pitchFamily="34" charset="0"/>
              </a:rPr>
              <a:t> mai expuse si acestea ar trebui in primul </a:t>
            </a:r>
            <a:r>
              <a:rPr lang="ro-RO" b="0" i="0" dirty="0" err="1">
                <a:solidFill>
                  <a:schemeClr val="tx1"/>
                </a:solidFill>
                <a:effectLst/>
                <a:latin typeface="Arial" panose="020B0604020202020204" pitchFamily="34" charset="0"/>
              </a:rPr>
              <a:t>rand</a:t>
            </a:r>
            <a:r>
              <a:rPr lang="ro-RO" b="0" i="0" dirty="0">
                <a:solidFill>
                  <a:schemeClr val="tx1"/>
                </a:solidFill>
                <a:effectLst/>
                <a:latin typeface="Arial" panose="020B0604020202020204" pitchFamily="34" charset="0"/>
              </a:rPr>
              <a:t> vaccinate :</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persoanele care </a:t>
            </a:r>
            <a:r>
              <a:rPr lang="ro-RO" b="0" i="0" dirty="0" err="1">
                <a:solidFill>
                  <a:schemeClr val="tx1"/>
                </a:solidFill>
                <a:effectLst/>
                <a:latin typeface="Arial" panose="020B0604020202020204" pitchFamily="34" charset="0"/>
              </a:rPr>
              <a:t>calatoresc</a:t>
            </a:r>
            <a:r>
              <a:rPr lang="ro-RO" b="0" i="0" dirty="0">
                <a:solidFill>
                  <a:schemeClr val="tx1"/>
                </a:solidFill>
                <a:effectLst/>
                <a:latin typeface="Arial" panose="020B0604020202020204" pitchFamily="34" charset="0"/>
              </a:rPr>
              <a:t> in zonele cu prevalenta crescuta a hepatitei A (Africa, Asia, Bazinul mediteraneean, Orientul Mijlociu, America Centrala, zone cu </a:t>
            </a:r>
            <a:r>
              <a:rPr lang="ro-RO" b="0" i="0" dirty="0" err="1">
                <a:solidFill>
                  <a:schemeClr val="tx1"/>
                </a:solidFill>
                <a:effectLst/>
                <a:latin typeface="Arial" panose="020B0604020202020204" pitchFamily="34" charset="0"/>
              </a:rPr>
              <a:t>conditii</a:t>
            </a:r>
            <a:r>
              <a:rPr lang="ro-RO" b="0" i="0" dirty="0">
                <a:solidFill>
                  <a:schemeClr val="tx1"/>
                </a:solidFill>
                <a:effectLst/>
                <a:latin typeface="Arial" panose="020B0604020202020204" pitchFamily="34" charset="0"/>
              </a:rPr>
              <a:t> de </a:t>
            </a:r>
            <a:r>
              <a:rPr lang="ro-RO" b="0" i="0" dirty="0" err="1">
                <a:solidFill>
                  <a:schemeClr val="tx1"/>
                </a:solidFill>
                <a:effectLst/>
                <a:latin typeface="Arial" panose="020B0604020202020204" pitchFamily="34" charset="0"/>
              </a:rPr>
              <a:t>sanitatie</a:t>
            </a:r>
            <a:r>
              <a:rPr lang="ro-RO" b="0" i="0" dirty="0">
                <a:solidFill>
                  <a:schemeClr val="tx1"/>
                </a:solidFill>
                <a:effectLst/>
                <a:latin typeface="Arial" panose="020B0604020202020204" pitchFamily="34" charset="0"/>
              </a:rPr>
              <a:t> </a:t>
            </a:r>
            <a:r>
              <a:rPr lang="ro-RO" b="0" i="0" dirty="0" err="1">
                <a:solidFill>
                  <a:schemeClr val="tx1"/>
                </a:solidFill>
                <a:effectLst/>
                <a:latin typeface="Arial" panose="020B0604020202020204" pitchFamily="34" charset="0"/>
              </a:rPr>
              <a:t>scazuta</a:t>
            </a:r>
            <a:r>
              <a:rPr lang="ro-RO" b="0" i="0" dirty="0">
                <a:solidFill>
                  <a:schemeClr val="tx1"/>
                </a:solidFill>
                <a:effectLst/>
                <a:latin typeface="Arial" panose="020B0604020202020204" pitchFamily="34" charset="0"/>
              </a:rPr>
              <a:t>)</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personalul medical, paramedical</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personalul din centrele de </a:t>
            </a:r>
            <a:r>
              <a:rPr lang="ro-RO" b="0" i="0" dirty="0" err="1">
                <a:solidFill>
                  <a:schemeClr val="tx1"/>
                </a:solidFill>
                <a:effectLst/>
                <a:latin typeface="Arial" panose="020B0604020202020204" pitchFamily="34" charset="0"/>
              </a:rPr>
              <a:t>ingrijire</a:t>
            </a:r>
            <a:r>
              <a:rPr lang="ro-RO" b="0" i="0" dirty="0">
                <a:solidFill>
                  <a:schemeClr val="tx1"/>
                </a:solidFill>
                <a:effectLst/>
                <a:latin typeface="Arial" panose="020B0604020202020204" pitchFamily="34" charset="0"/>
              </a:rPr>
              <a:t> ale persoanelor cu handicap sau </a:t>
            </a:r>
            <a:r>
              <a:rPr lang="ro-RO" b="0" i="0" dirty="0" err="1">
                <a:solidFill>
                  <a:schemeClr val="tx1"/>
                </a:solidFill>
                <a:effectLst/>
                <a:latin typeface="Arial" panose="020B0604020202020204" pitchFamily="34" charset="0"/>
              </a:rPr>
              <a:t>varsnicilor</a:t>
            </a:r>
            <a:endParaRPr lang="ro-RO" b="0" i="0" dirty="0">
              <a:solidFill>
                <a:schemeClr val="tx1"/>
              </a:solidFill>
              <a:effectLst/>
              <a:latin typeface="Arial" panose="020B0604020202020204" pitchFamily="34" charset="0"/>
            </a:endParaRPr>
          </a:p>
          <a:p>
            <a:pPr algn="l" fontAlgn="base">
              <a:buFont typeface="Arial" panose="020B0604020202020204" pitchFamily="34" charset="0"/>
              <a:buChar char="•"/>
            </a:pPr>
            <a:r>
              <a:rPr lang="ro-RO" b="0" i="0" dirty="0" err="1">
                <a:solidFill>
                  <a:schemeClr val="tx1"/>
                </a:solidFill>
                <a:effectLst/>
                <a:latin typeface="Arial" panose="020B0604020202020204" pitchFamily="34" charset="0"/>
              </a:rPr>
              <a:t>lucratorii</a:t>
            </a:r>
            <a:r>
              <a:rPr lang="ro-RO" b="0" i="0" dirty="0">
                <a:solidFill>
                  <a:schemeClr val="tx1"/>
                </a:solidFill>
                <a:effectLst/>
                <a:latin typeface="Arial" panose="020B0604020202020204" pitchFamily="34" charset="0"/>
              </a:rPr>
              <a:t> din salubrizare si </a:t>
            </a:r>
            <a:r>
              <a:rPr lang="ro-RO" b="0" i="0" dirty="0" err="1">
                <a:solidFill>
                  <a:schemeClr val="tx1"/>
                </a:solidFill>
                <a:effectLst/>
                <a:latin typeface="Arial" panose="020B0604020202020204" pitchFamily="34" charset="0"/>
              </a:rPr>
              <a:t>alimentatie</a:t>
            </a:r>
            <a:r>
              <a:rPr lang="ro-RO" b="0" i="0" dirty="0">
                <a:solidFill>
                  <a:schemeClr val="tx1"/>
                </a:solidFill>
                <a:effectLst/>
                <a:latin typeface="Arial" panose="020B0604020202020204" pitchFamily="34" charset="0"/>
              </a:rPr>
              <a:t>;</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cei care i-au contact cu persoane bolnave;</a:t>
            </a:r>
          </a:p>
          <a:p>
            <a:pPr algn="l" fontAlgn="base">
              <a:buFont typeface="Arial" panose="020B0604020202020204" pitchFamily="34" charset="0"/>
              <a:buChar char="•"/>
            </a:pPr>
            <a:r>
              <a:rPr lang="ro-RO" b="0" i="0" dirty="0" err="1">
                <a:solidFill>
                  <a:schemeClr val="tx1"/>
                </a:solidFill>
                <a:effectLst/>
                <a:latin typeface="Arial" panose="020B0604020202020204" pitchFamily="34" charset="0"/>
              </a:rPr>
              <a:t>pacientii</a:t>
            </a:r>
            <a:r>
              <a:rPr lang="ro-RO" b="0" i="0" dirty="0">
                <a:solidFill>
                  <a:schemeClr val="tx1"/>
                </a:solidFill>
                <a:effectLst/>
                <a:latin typeface="Arial" panose="020B0604020202020204" pitchFamily="34" charset="0"/>
              </a:rPr>
              <a:t> cu boli hepatice cronice la care </a:t>
            </a:r>
            <a:r>
              <a:rPr lang="ro-RO" b="0" i="0" dirty="0" err="1">
                <a:solidFill>
                  <a:schemeClr val="tx1"/>
                </a:solidFill>
                <a:effectLst/>
                <a:latin typeface="Arial" panose="020B0604020202020204" pitchFamily="34" charset="0"/>
              </a:rPr>
              <a:t>infectia</a:t>
            </a:r>
            <a:r>
              <a:rPr lang="ro-RO" b="0" i="0" dirty="0">
                <a:solidFill>
                  <a:schemeClr val="tx1"/>
                </a:solidFill>
                <a:effectLst/>
                <a:latin typeface="Arial" panose="020B0604020202020204" pitchFamily="34" charset="0"/>
              </a:rPr>
              <a:t> cu virus hepatic A poate provoca decompensarea </a:t>
            </a:r>
            <a:r>
              <a:rPr lang="ro-RO" b="0" i="0" dirty="0" err="1">
                <a:solidFill>
                  <a:schemeClr val="tx1"/>
                </a:solidFill>
                <a:effectLst/>
                <a:latin typeface="Arial" panose="020B0604020202020204" pitchFamily="34" charset="0"/>
              </a:rPr>
              <a:t>afectiunilor</a:t>
            </a:r>
            <a:r>
              <a:rPr lang="ro-RO" b="0" i="0" dirty="0">
                <a:solidFill>
                  <a:schemeClr val="tx1"/>
                </a:solidFill>
                <a:effectLst/>
                <a:latin typeface="Arial" panose="020B0604020202020204" pitchFamily="34" charset="0"/>
              </a:rPr>
              <a:t> preexistente (alcoolici, bolnavi cu hepatopatii cornice cu virus B sau C).</a:t>
            </a:r>
          </a:p>
          <a:p>
            <a:endParaRPr lang="ro-RO" dirty="0">
              <a:solidFill>
                <a:schemeClr val="tx1"/>
              </a:solidFill>
            </a:endParaRPr>
          </a:p>
        </p:txBody>
      </p:sp>
    </p:spTree>
    <p:extLst>
      <p:ext uri="{BB962C8B-B14F-4D97-AF65-F5344CB8AC3E}">
        <p14:creationId xmlns:p14="http://schemas.microsoft.com/office/powerpoint/2010/main" val="302209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384F-392C-2766-ADC8-D9FB81C440C1}"/>
              </a:ext>
            </a:extLst>
          </p:cNvPr>
          <p:cNvSpPr>
            <a:spLocks noGrp="1"/>
          </p:cNvSpPr>
          <p:nvPr>
            <p:ph type="title"/>
          </p:nvPr>
        </p:nvSpPr>
        <p:spPr/>
        <p:txBody>
          <a:bodyPr/>
          <a:lstStyle/>
          <a:p>
            <a:r>
              <a:rPr lang="ro-RO" dirty="0"/>
              <a:t>Vaccinarea</a:t>
            </a:r>
          </a:p>
        </p:txBody>
      </p:sp>
      <p:sp>
        <p:nvSpPr>
          <p:cNvPr id="3" name="Content Placeholder 2">
            <a:extLst>
              <a:ext uri="{FF2B5EF4-FFF2-40B4-BE49-F238E27FC236}">
                <a16:creationId xmlns:a16="http://schemas.microsoft.com/office/drawing/2014/main" id="{43734EB7-FE9E-F4F7-9809-023335CC4D96}"/>
              </a:ext>
            </a:extLst>
          </p:cNvPr>
          <p:cNvSpPr>
            <a:spLocks noGrp="1"/>
          </p:cNvSpPr>
          <p:nvPr>
            <p:ph idx="1"/>
          </p:nvPr>
        </p:nvSpPr>
        <p:spPr/>
        <p:txBody>
          <a:bodyPr>
            <a:normAutofit/>
          </a:bodyPr>
          <a:lstStyle/>
          <a:p>
            <a:r>
              <a:rPr lang="ro-RO" sz="2800" b="0" i="0" dirty="0">
                <a:solidFill>
                  <a:schemeClr val="tx1"/>
                </a:solidFill>
                <a:effectLst/>
                <a:latin typeface="Arial" panose="020B0604020202020204" pitchFamily="34" charset="0"/>
              </a:rPr>
              <a:t>Schema de vaccinare presupune inocularea unei doze, urmate de un rapel la interval de 6 - 12 luni. </a:t>
            </a:r>
            <a:endParaRPr lang="en-US" sz="2800" b="0" i="0" dirty="0">
              <a:solidFill>
                <a:schemeClr val="tx1"/>
              </a:solidFill>
              <a:effectLst/>
              <a:latin typeface="Arial" panose="020B0604020202020204" pitchFamily="34" charset="0"/>
            </a:endParaRPr>
          </a:p>
          <a:p>
            <a:r>
              <a:rPr lang="ro-RO" sz="2800" b="0" i="0" dirty="0">
                <a:solidFill>
                  <a:schemeClr val="tx1"/>
                </a:solidFill>
                <a:effectLst/>
                <a:latin typeface="Arial" panose="020B0604020202020204" pitchFamily="34" charset="0"/>
              </a:rPr>
              <a:t>Vaccinarea antihepatită se poate face concomitent cu alte vaccinuri (anti febra galbena, antitetanos, antitifoidic).</a:t>
            </a:r>
            <a:endParaRPr lang="en-US" sz="2800" b="0" i="0" dirty="0">
              <a:solidFill>
                <a:schemeClr val="tx1"/>
              </a:solidFill>
              <a:effectLst/>
              <a:latin typeface="Arial" panose="020B0604020202020204" pitchFamily="34" charset="0"/>
            </a:endParaRPr>
          </a:p>
          <a:p>
            <a:r>
              <a:rPr lang="ro-RO" sz="2800" b="0" i="0" dirty="0">
                <a:solidFill>
                  <a:schemeClr val="tx1"/>
                </a:solidFill>
                <a:effectLst/>
                <a:latin typeface="Arial" panose="020B0604020202020204" pitchFamily="34" charset="0"/>
              </a:rPr>
              <a:t>Reacțiile adverse sunt rare si de intensitate moderata, cel mai frecvent locale (durere, edem, eritem).</a:t>
            </a:r>
            <a:endParaRPr lang="ro-RO" sz="2800" dirty="0">
              <a:solidFill>
                <a:schemeClr val="tx1"/>
              </a:solidFill>
            </a:endParaRPr>
          </a:p>
        </p:txBody>
      </p:sp>
    </p:spTree>
    <p:extLst>
      <p:ext uri="{BB962C8B-B14F-4D97-AF65-F5344CB8AC3E}">
        <p14:creationId xmlns:p14="http://schemas.microsoft.com/office/powerpoint/2010/main" val="418539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03C2-2C9B-0727-903E-0A6C843ECA5E}"/>
              </a:ext>
            </a:extLst>
          </p:cNvPr>
          <p:cNvSpPr>
            <a:spLocks noGrp="1"/>
          </p:cNvSpPr>
          <p:nvPr>
            <p:ph type="title"/>
          </p:nvPr>
        </p:nvSpPr>
        <p:spPr/>
        <p:txBody>
          <a:bodyPr/>
          <a:lstStyle/>
          <a:p>
            <a:r>
              <a:rPr lang="en-US" dirty="0" err="1"/>
              <a:t>Hepatita</a:t>
            </a:r>
            <a:r>
              <a:rPr lang="en-US" dirty="0"/>
              <a:t> B</a:t>
            </a:r>
          </a:p>
        </p:txBody>
      </p:sp>
      <p:sp>
        <p:nvSpPr>
          <p:cNvPr id="3" name="Content Placeholder 2">
            <a:extLst>
              <a:ext uri="{FF2B5EF4-FFF2-40B4-BE49-F238E27FC236}">
                <a16:creationId xmlns:a16="http://schemas.microsoft.com/office/drawing/2014/main" id="{860D9BEF-0340-A30E-F984-68B7B1258619}"/>
              </a:ext>
            </a:extLst>
          </p:cNvPr>
          <p:cNvSpPr>
            <a:spLocks noGrp="1"/>
          </p:cNvSpPr>
          <p:nvPr>
            <p:ph idx="1"/>
          </p:nvPr>
        </p:nvSpPr>
        <p:spPr/>
        <p:txBody>
          <a:bodyPr/>
          <a:lstStyle/>
          <a:p>
            <a:pPr>
              <a:lnSpc>
                <a:spcPct val="150000"/>
              </a:lnSpc>
            </a:pPr>
            <a:r>
              <a:rPr lang="ro-RO" b="1" i="0" dirty="0">
                <a:solidFill>
                  <a:schemeClr val="tx1"/>
                </a:solidFill>
                <a:effectLst/>
                <a:latin typeface="PTSansRegular"/>
              </a:rPr>
              <a:t>Hepatita B</a:t>
            </a:r>
            <a:r>
              <a:rPr lang="ro-RO" b="0" i="0" dirty="0">
                <a:solidFill>
                  <a:schemeClr val="tx1"/>
                </a:solidFill>
                <a:effectLst/>
                <a:latin typeface="PTSansRegular"/>
              </a:rPr>
              <a:t> reprezintă o afecțiune a ficatului, fiind una dintre cele mai întâlnite probleme de sănătate la nivel mondial.</a:t>
            </a:r>
            <a:endParaRPr lang="en-US" b="0" i="0" dirty="0">
              <a:solidFill>
                <a:schemeClr val="tx1"/>
              </a:solidFill>
              <a:effectLst/>
              <a:latin typeface="PTSansRegular"/>
            </a:endParaRPr>
          </a:p>
          <a:p>
            <a:pPr>
              <a:lnSpc>
                <a:spcPct val="150000"/>
              </a:lnSpc>
            </a:pPr>
            <a:r>
              <a:rPr lang="ro-RO" b="0" i="0" dirty="0">
                <a:solidFill>
                  <a:schemeClr val="tx1"/>
                </a:solidFill>
                <a:effectLst/>
                <a:latin typeface="PTSansRegular"/>
              </a:rPr>
              <a:t>Deși în prezent nu există tratament care să vindece persoanele care suferă de hepatita B, această boală poate fi ținută sub control cu ajutorul medicamentelor și prin menținerea unui stil de viață sănătos.</a:t>
            </a:r>
            <a:endParaRPr lang="ro-RO" dirty="0">
              <a:solidFill>
                <a:schemeClr val="tx1"/>
              </a:solidFill>
            </a:endParaRPr>
          </a:p>
        </p:txBody>
      </p:sp>
    </p:spTree>
    <p:extLst>
      <p:ext uri="{BB962C8B-B14F-4D97-AF65-F5344CB8AC3E}">
        <p14:creationId xmlns:p14="http://schemas.microsoft.com/office/powerpoint/2010/main" val="410481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99CD-62DF-DFDA-31DF-C8DCCA79291E}"/>
              </a:ext>
            </a:extLst>
          </p:cNvPr>
          <p:cNvSpPr>
            <a:spLocks noGrp="1"/>
          </p:cNvSpPr>
          <p:nvPr>
            <p:ph type="title"/>
          </p:nvPr>
        </p:nvSpPr>
        <p:spPr/>
        <p:txBody>
          <a:bodyPr/>
          <a:lstStyle/>
          <a:p>
            <a:r>
              <a:rPr lang="fr-FR" b="0" i="0" dirty="0">
                <a:solidFill>
                  <a:srgbClr val="2E333C"/>
                </a:solidFill>
                <a:effectLst/>
                <a:latin typeface="tiemposfine-regular"/>
              </a:rPr>
              <a:t>Mit: </a:t>
            </a:r>
            <a:r>
              <a:rPr lang="fr-FR" b="0" i="0" dirty="0" err="1">
                <a:solidFill>
                  <a:srgbClr val="2E333C"/>
                </a:solidFill>
                <a:effectLst/>
                <a:latin typeface="tiemposfine-regular"/>
              </a:rPr>
              <a:t>Hepatitele</a:t>
            </a:r>
            <a:r>
              <a:rPr lang="fr-FR" b="0" i="0" dirty="0">
                <a:solidFill>
                  <a:srgbClr val="2E333C"/>
                </a:solidFill>
                <a:effectLst/>
                <a:latin typeface="tiemposfine-regular"/>
              </a:rPr>
              <a:t> se transmit </a:t>
            </a:r>
            <a:r>
              <a:rPr lang="fr-FR" b="0" i="0" dirty="0" err="1">
                <a:solidFill>
                  <a:srgbClr val="2E333C"/>
                </a:solidFill>
                <a:effectLst/>
                <a:latin typeface="tiemposfine-regular"/>
              </a:rPr>
              <a:t>prin</a:t>
            </a:r>
            <a:r>
              <a:rPr lang="fr-FR" b="0" i="0" dirty="0">
                <a:solidFill>
                  <a:srgbClr val="2E333C"/>
                </a:solidFill>
                <a:effectLst/>
                <a:latin typeface="tiemposfine-regular"/>
              </a:rPr>
              <a:t> contact </a:t>
            </a:r>
            <a:r>
              <a:rPr lang="fr-FR" b="0" i="0" dirty="0" err="1">
                <a:solidFill>
                  <a:srgbClr val="2E333C"/>
                </a:solidFill>
                <a:effectLst/>
                <a:latin typeface="tiemposfine-regular"/>
              </a:rPr>
              <a:t>ocazional</a:t>
            </a:r>
            <a:br>
              <a:rPr lang="fr-FR"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FFAF92F5-D3F7-C1CD-3B82-4AF09B6DC0EC}"/>
              </a:ext>
            </a:extLst>
          </p:cNvPr>
          <p:cNvSpPr>
            <a:spLocks noGrp="1"/>
          </p:cNvSpPr>
          <p:nvPr>
            <p:ph idx="1"/>
          </p:nvPr>
        </p:nvSpPr>
        <p:spPr/>
        <p:txBody>
          <a:bodyPr>
            <a:normAutofit/>
          </a:bodyPr>
          <a:lstStyle/>
          <a:p>
            <a:r>
              <a:rPr lang="en-US" sz="2800" b="0" i="0" dirty="0">
                <a:solidFill>
                  <a:schemeClr val="tx1"/>
                </a:solidFill>
                <a:effectLst/>
                <a:latin typeface="graphik-regular"/>
              </a:rPr>
              <a:t>Un contact </a:t>
            </a:r>
            <a:r>
              <a:rPr lang="en-US" sz="2800" b="0" i="0" dirty="0" err="1">
                <a:solidFill>
                  <a:schemeClr val="tx1"/>
                </a:solidFill>
                <a:effectLst/>
                <a:latin typeface="graphik-regular"/>
              </a:rPr>
              <a:t>ocazional</a:t>
            </a:r>
            <a:r>
              <a:rPr lang="en-US" sz="2800" b="0" i="0" dirty="0">
                <a:solidFill>
                  <a:schemeClr val="tx1"/>
                </a:solidFill>
                <a:effectLst/>
                <a:latin typeface="graphik-regular"/>
              </a:rPr>
              <a:t>, ca de </a:t>
            </a:r>
            <a:r>
              <a:rPr lang="en-US" sz="2800" b="0" i="0" dirty="0" err="1">
                <a:solidFill>
                  <a:schemeClr val="tx1"/>
                </a:solidFill>
                <a:effectLst/>
                <a:latin typeface="graphik-regular"/>
              </a:rPr>
              <a:t>exemplu</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stai</a:t>
            </a:r>
            <a:r>
              <a:rPr lang="en-US" sz="2800" b="0" i="0" dirty="0">
                <a:solidFill>
                  <a:schemeClr val="tx1"/>
                </a:solidFill>
                <a:effectLst/>
                <a:latin typeface="graphik-regular"/>
              </a:rPr>
              <a:t> </a:t>
            </a:r>
            <a:r>
              <a:rPr lang="en-US" sz="2800" b="0" i="0" dirty="0" err="1">
                <a:solidFill>
                  <a:schemeClr val="tx1"/>
                </a:solidFill>
                <a:effectLst/>
                <a:latin typeface="graphik-regular"/>
              </a:rPr>
              <a:t>langa</a:t>
            </a:r>
            <a:r>
              <a:rPr lang="en-US" sz="2800" b="0" i="0" dirty="0">
                <a:solidFill>
                  <a:schemeClr val="tx1"/>
                </a:solidFill>
                <a:effectLst/>
                <a:latin typeface="graphik-regular"/>
              </a:rPr>
              <a:t> </a:t>
            </a:r>
            <a:r>
              <a:rPr lang="en-US" sz="2800" b="0" i="0" dirty="0" err="1">
                <a:solidFill>
                  <a:schemeClr val="tx1"/>
                </a:solidFill>
                <a:effectLst/>
                <a:latin typeface="graphik-regular"/>
              </a:rPr>
              <a:t>cineva</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imbratisezi</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dai</a:t>
            </a:r>
            <a:r>
              <a:rPr lang="en-US" sz="2800" b="0" i="0" dirty="0">
                <a:solidFill>
                  <a:schemeClr val="tx1"/>
                </a:solidFill>
                <a:effectLst/>
                <a:latin typeface="graphik-regular"/>
              </a:rPr>
              <a:t> mana </a:t>
            </a:r>
            <a:r>
              <a:rPr lang="en-US" sz="2800" b="0" i="0" dirty="0" err="1">
                <a:solidFill>
                  <a:schemeClr val="tx1"/>
                </a:solidFill>
                <a:effectLst/>
                <a:latin typeface="graphik-regular"/>
              </a:rPr>
              <a:t>sau</a:t>
            </a:r>
            <a:r>
              <a:rPr lang="en-US" sz="2800" b="0" i="0" dirty="0">
                <a:solidFill>
                  <a:schemeClr val="tx1"/>
                </a:solidFill>
                <a:effectLst/>
                <a:latin typeface="graphik-regular"/>
              </a:rPr>
              <a:t>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atingi</a:t>
            </a:r>
            <a:r>
              <a:rPr lang="en-US" sz="2800" b="0" i="0" dirty="0">
                <a:solidFill>
                  <a:schemeClr val="tx1"/>
                </a:solidFill>
                <a:effectLst/>
                <a:latin typeface="graphik-regular"/>
              </a:rPr>
              <a:t> pe </a:t>
            </a:r>
            <a:r>
              <a:rPr lang="en-US" sz="2800" b="0" i="0" dirty="0" err="1">
                <a:solidFill>
                  <a:schemeClr val="tx1"/>
                </a:solidFill>
                <a:effectLst/>
                <a:latin typeface="graphik-regular"/>
              </a:rPr>
              <a:t>cineva</a:t>
            </a:r>
            <a:r>
              <a:rPr lang="en-US" sz="2800" b="0" i="0" dirty="0">
                <a:solidFill>
                  <a:schemeClr val="tx1"/>
                </a:solidFill>
                <a:effectLst/>
                <a:latin typeface="graphik-regular"/>
              </a:rPr>
              <a:t> care are </a:t>
            </a:r>
            <a:r>
              <a:rPr lang="en-US" sz="2800" b="0" i="0" dirty="0" err="1">
                <a:solidFill>
                  <a:schemeClr val="tx1"/>
                </a:solidFill>
                <a:effectLst/>
                <a:latin typeface="graphik-regular"/>
              </a:rPr>
              <a:t>hepatita</a:t>
            </a:r>
            <a:r>
              <a:rPr lang="en-US" sz="2800" b="0" i="0" dirty="0">
                <a:solidFill>
                  <a:schemeClr val="tx1"/>
                </a:solidFill>
                <a:effectLst/>
                <a:latin typeface="graphik-regular"/>
              </a:rPr>
              <a:t>, nu </a:t>
            </a:r>
            <a:r>
              <a:rPr lang="en-US" sz="2800" b="0" i="0" dirty="0" err="1">
                <a:solidFill>
                  <a:schemeClr val="tx1"/>
                </a:solidFill>
                <a:effectLst/>
                <a:latin typeface="graphik-regular"/>
              </a:rPr>
              <a:t>reprezinta</a:t>
            </a:r>
            <a:r>
              <a:rPr lang="en-US" sz="2800" b="0" i="0" dirty="0">
                <a:solidFill>
                  <a:schemeClr val="tx1"/>
                </a:solidFill>
                <a:effectLst/>
                <a:latin typeface="graphik-regular"/>
              </a:rPr>
              <a:t> o </a:t>
            </a:r>
            <a:r>
              <a:rPr lang="en-US" sz="2800" b="0" i="0" dirty="0" err="1">
                <a:solidFill>
                  <a:schemeClr val="tx1"/>
                </a:solidFill>
                <a:effectLst/>
                <a:latin typeface="graphik-regular"/>
              </a:rPr>
              <a:t>modalitate</a:t>
            </a:r>
            <a:r>
              <a:rPr lang="en-US" sz="2800" b="0" i="0" dirty="0">
                <a:solidFill>
                  <a:schemeClr val="tx1"/>
                </a:solidFill>
                <a:effectLst/>
                <a:latin typeface="graphik-regular"/>
              </a:rPr>
              <a:t> de </a:t>
            </a:r>
            <a:r>
              <a:rPr lang="en-US" sz="2800" b="0" i="0" dirty="0" err="1">
                <a:solidFill>
                  <a:schemeClr val="tx1"/>
                </a:solidFill>
                <a:effectLst/>
                <a:latin typeface="graphik-regular"/>
              </a:rPr>
              <a:t>transmitere</a:t>
            </a:r>
            <a:r>
              <a:rPr lang="en-US" sz="2800" b="0" i="0" dirty="0">
                <a:solidFill>
                  <a:schemeClr val="tx1"/>
                </a:solidFill>
                <a:effectLst/>
                <a:latin typeface="graphik-regular"/>
              </a:rPr>
              <a:t> a </a:t>
            </a:r>
            <a:r>
              <a:rPr lang="en-US" sz="2800" b="0" i="0" dirty="0" err="1">
                <a:solidFill>
                  <a:schemeClr val="tx1"/>
                </a:solidFill>
                <a:effectLst/>
                <a:latin typeface="graphik-regular"/>
              </a:rPr>
              <a:t>virusurilor</a:t>
            </a:r>
            <a:r>
              <a:rPr lang="en-US" sz="2800" b="0" i="0" dirty="0">
                <a:solidFill>
                  <a:schemeClr val="tx1"/>
                </a:solidFill>
                <a:effectLst/>
                <a:latin typeface="graphik-regular"/>
              </a:rPr>
              <a:t> hepatice</a:t>
            </a:r>
            <a:endParaRPr lang="ro-RO" sz="2800" b="0" i="0" dirty="0">
              <a:solidFill>
                <a:schemeClr val="tx1"/>
              </a:solidFill>
              <a:effectLst/>
              <a:latin typeface="graphik-regular"/>
            </a:endParaRPr>
          </a:p>
          <a:p>
            <a:r>
              <a:rPr lang="en-US" sz="2800" b="0" i="0" dirty="0">
                <a:solidFill>
                  <a:schemeClr val="tx1"/>
                </a:solidFill>
                <a:effectLst/>
                <a:latin typeface="graphik-regular"/>
              </a:rPr>
              <a:t> De </a:t>
            </a:r>
            <a:r>
              <a:rPr lang="en-US" sz="2800" b="0" i="0" dirty="0" err="1">
                <a:solidFill>
                  <a:schemeClr val="tx1"/>
                </a:solidFill>
                <a:effectLst/>
                <a:latin typeface="graphik-regular"/>
              </a:rPr>
              <a:t>asemenea</a:t>
            </a:r>
            <a:r>
              <a:rPr lang="en-US" sz="2800" b="0" i="0" dirty="0">
                <a:solidFill>
                  <a:schemeClr val="tx1"/>
                </a:solidFill>
                <a:effectLst/>
                <a:latin typeface="graphik-regular"/>
              </a:rPr>
              <a:t>, </a:t>
            </a:r>
            <a:r>
              <a:rPr lang="en-US" sz="2800" b="0" i="0" dirty="0" err="1">
                <a:solidFill>
                  <a:schemeClr val="tx1"/>
                </a:solidFill>
                <a:effectLst/>
                <a:latin typeface="graphik-regular"/>
              </a:rPr>
              <a:t>virusurile</a:t>
            </a:r>
            <a:r>
              <a:rPr lang="en-US" sz="2800" b="0" i="0" dirty="0">
                <a:solidFill>
                  <a:schemeClr val="tx1"/>
                </a:solidFill>
                <a:effectLst/>
                <a:latin typeface="graphik-regular"/>
              </a:rPr>
              <a:t> hepatice nu se transmit </a:t>
            </a:r>
            <a:r>
              <a:rPr lang="en-US" sz="2800" b="0" i="0" dirty="0" err="1">
                <a:solidFill>
                  <a:schemeClr val="tx1"/>
                </a:solidFill>
                <a:effectLst/>
                <a:latin typeface="graphik-regular"/>
              </a:rPr>
              <a:t>prin</a:t>
            </a:r>
            <a:r>
              <a:rPr lang="en-US" sz="2800" b="0" i="0" dirty="0">
                <a:solidFill>
                  <a:schemeClr val="tx1"/>
                </a:solidFill>
                <a:effectLst/>
                <a:latin typeface="graphik-regular"/>
              </a:rPr>
              <a:t> </a:t>
            </a:r>
            <a:r>
              <a:rPr lang="en-US" sz="2800" b="0" i="0" dirty="0" err="1">
                <a:solidFill>
                  <a:schemeClr val="tx1"/>
                </a:solidFill>
                <a:effectLst/>
                <a:latin typeface="graphik-regular"/>
              </a:rPr>
              <a:t>stranut</a:t>
            </a:r>
            <a:r>
              <a:rPr lang="en-US" sz="2800" b="0" i="0" dirty="0">
                <a:solidFill>
                  <a:schemeClr val="tx1"/>
                </a:solidFill>
                <a:effectLst/>
                <a:latin typeface="graphik-regular"/>
              </a:rPr>
              <a:t> </a:t>
            </a:r>
            <a:r>
              <a:rPr lang="en-US" sz="2800" b="0" i="0" dirty="0" err="1">
                <a:solidFill>
                  <a:schemeClr val="tx1"/>
                </a:solidFill>
                <a:effectLst/>
                <a:latin typeface="graphik-regular"/>
              </a:rPr>
              <a:t>sau</a:t>
            </a:r>
            <a:r>
              <a:rPr lang="en-US" sz="2800" b="0" i="0" dirty="0">
                <a:solidFill>
                  <a:schemeClr val="tx1"/>
                </a:solidFill>
                <a:effectLst/>
                <a:latin typeface="graphik-regular"/>
              </a:rPr>
              <a:t> </a:t>
            </a:r>
            <a:r>
              <a:rPr lang="en-US" sz="2800" b="0" i="0" dirty="0" err="1">
                <a:solidFill>
                  <a:schemeClr val="tx1"/>
                </a:solidFill>
                <a:effectLst/>
                <a:latin typeface="graphik-regular"/>
              </a:rPr>
              <a:t>tuse</a:t>
            </a:r>
            <a:endParaRPr lang="ro-RO" sz="2800" b="0" i="0" dirty="0">
              <a:solidFill>
                <a:schemeClr val="tx1"/>
              </a:solidFill>
              <a:effectLst/>
              <a:latin typeface="graphik-regular"/>
            </a:endParaRPr>
          </a:p>
          <a:p>
            <a:r>
              <a:rPr lang="en-US" sz="2800" b="0" i="0" dirty="0">
                <a:solidFill>
                  <a:schemeClr val="tx1"/>
                </a:solidFill>
                <a:effectLst/>
                <a:latin typeface="graphik-regular"/>
              </a:rPr>
              <a:t>Nu pot fi </a:t>
            </a:r>
            <a:r>
              <a:rPr lang="en-US" sz="2800" b="0" i="0" dirty="0" err="1">
                <a:solidFill>
                  <a:schemeClr val="tx1"/>
                </a:solidFill>
                <a:effectLst/>
                <a:latin typeface="graphik-regular"/>
              </a:rPr>
              <a:t>transmise</a:t>
            </a:r>
            <a:r>
              <a:rPr lang="en-US" sz="2800" b="0" i="0" dirty="0">
                <a:solidFill>
                  <a:schemeClr val="tx1"/>
                </a:solidFill>
                <a:effectLst/>
                <a:latin typeface="graphik-regular"/>
              </a:rPr>
              <a:t> </a:t>
            </a:r>
            <a:r>
              <a:rPr lang="en-US" sz="2800" b="0" i="0" dirty="0" err="1">
                <a:solidFill>
                  <a:schemeClr val="tx1"/>
                </a:solidFill>
                <a:effectLst/>
                <a:latin typeface="graphik-regular"/>
              </a:rPr>
              <a:t>nici</a:t>
            </a:r>
            <a:r>
              <a:rPr lang="en-US" sz="2800" b="0" i="0" dirty="0">
                <a:solidFill>
                  <a:schemeClr val="tx1"/>
                </a:solidFill>
                <a:effectLst/>
                <a:latin typeface="graphik-regular"/>
              </a:rPr>
              <a:t> </a:t>
            </a:r>
            <a:r>
              <a:rPr lang="en-US" sz="2800" b="0" i="0" dirty="0" err="1">
                <a:solidFill>
                  <a:schemeClr val="tx1"/>
                </a:solidFill>
                <a:effectLst/>
                <a:latin typeface="graphik-regular"/>
              </a:rPr>
              <a:t>prin</a:t>
            </a:r>
            <a:r>
              <a:rPr lang="en-US" sz="2800" b="0" i="0" dirty="0">
                <a:solidFill>
                  <a:schemeClr val="tx1"/>
                </a:solidFill>
                <a:effectLst/>
                <a:latin typeface="graphik-regular"/>
              </a:rPr>
              <a:t> </a:t>
            </a:r>
            <a:r>
              <a:rPr lang="en-US" sz="2800" b="0" i="0" dirty="0" err="1">
                <a:solidFill>
                  <a:schemeClr val="tx1"/>
                </a:solidFill>
                <a:effectLst/>
                <a:latin typeface="graphik-regular"/>
              </a:rPr>
              <a:t>muscatura</a:t>
            </a:r>
            <a:r>
              <a:rPr lang="en-US" sz="2800" b="0" i="0" dirty="0">
                <a:solidFill>
                  <a:schemeClr val="tx1"/>
                </a:solidFill>
                <a:effectLst/>
                <a:latin typeface="graphik-regular"/>
              </a:rPr>
              <a:t> de </a:t>
            </a:r>
            <a:r>
              <a:rPr lang="en-US" sz="2800" b="0" i="0" dirty="0" err="1">
                <a:solidFill>
                  <a:schemeClr val="tx1"/>
                </a:solidFill>
                <a:effectLst/>
                <a:latin typeface="graphik-regular"/>
              </a:rPr>
              <a:t>insecte</a:t>
            </a:r>
            <a:r>
              <a:rPr lang="en-US" sz="2800" b="0" i="0" dirty="0">
                <a:solidFill>
                  <a:schemeClr val="tx1"/>
                </a:solidFill>
                <a:effectLst/>
                <a:latin typeface="graphik-regular"/>
              </a:rPr>
              <a:t>, cum </a:t>
            </a:r>
            <a:r>
              <a:rPr lang="en-US" sz="2800" b="0" i="0" dirty="0" err="1">
                <a:solidFill>
                  <a:schemeClr val="tx1"/>
                </a:solidFill>
                <a:effectLst/>
                <a:latin typeface="graphik-regular"/>
              </a:rPr>
              <a:t>ar</a:t>
            </a:r>
            <a:r>
              <a:rPr lang="en-US" sz="2800" b="0" i="0" dirty="0">
                <a:solidFill>
                  <a:schemeClr val="tx1"/>
                </a:solidFill>
                <a:effectLst/>
                <a:latin typeface="graphik-regular"/>
              </a:rPr>
              <a:t> fi </a:t>
            </a:r>
            <a:r>
              <a:rPr lang="en-US" sz="2800" b="0" i="0" dirty="0" err="1">
                <a:solidFill>
                  <a:schemeClr val="tx1"/>
                </a:solidFill>
                <a:effectLst/>
                <a:latin typeface="graphik-regular"/>
              </a:rPr>
              <a:t>tantarii</a:t>
            </a:r>
            <a:r>
              <a:rPr lang="en-US" sz="2800" b="0" i="0" dirty="0">
                <a:solidFill>
                  <a:schemeClr val="tx1"/>
                </a:solidFill>
                <a:effectLst/>
                <a:latin typeface="graphik-regular"/>
              </a:rPr>
              <a:t> </a:t>
            </a:r>
            <a:endParaRPr lang="en-US" sz="2800" dirty="0">
              <a:solidFill>
                <a:schemeClr val="tx1"/>
              </a:solidFill>
            </a:endParaRPr>
          </a:p>
        </p:txBody>
      </p:sp>
    </p:spTree>
    <p:extLst>
      <p:ext uri="{BB962C8B-B14F-4D97-AF65-F5344CB8AC3E}">
        <p14:creationId xmlns:p14="http://schemas.microsoft.com/office/powerpoint/2010/main" val="1310470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DEA0-0919-A3C1-CDB6-E848E990EB28}"/>
              </a:ext>
            </a:extLst>
          </p:cNvPr>
          <p:cNvSpPr>
            <a:spLocks noGrp="1"/>
          </p:cNvSpPr>
          <p:nvPr>
            <p:ph type="title"/>
          </p:nvPr>
        </p:nvSpPr>
        <p:spPr/>
        <p:txBody>
          <a:bodyPr/>
          <a:lstStyle/>
          <a:p>
            <a:r>
              <a:rPr lang="ro-RO" b="1" i="0" dirty="0">
                <a:solidFill>
                  <a:srgbClr val="333333"/>
                </a:solidFill>
                <a:effectLst/>
                <a:latin typeface="PTSansRegular"/>
              </a:rPr>
              <a:t>Transmitere</a:t>
            </a:r>
            <a:br>
              <a:rPr lang="en-US" b="1" i="0" dirty="0">
                <a:solidFill>
                  <a:srgbClr val="333333"/>
                </a:solidFill>
                <a:effectLst/>
                <a:latin typeface="PTSansRegular"/>
              </a:rPr>
            </a:br>
            <a:endParaRPr lang="en-US" dirty="0"/>
          </a:p>
        </p:txBody>
      </p:sp>
      <p:sp>
        <p:nvSpPr>
          <p:cNvPr id="3" name="Content Placeholder 2">
            <a:extLst>
              <a:ext uri="{FF2B5EF4-FFF2-40B4-BE49-F238E27FC236}">
                <a16:creationId xmlns:a16="http://schemas.microsoft.com/office/drawing/2014/main" id="{DC3AD0B3-4A8F-CFF3-431D-3EDA7CD612CB}"/>
              </a:ext>
            </a:extLst>
          </p:cNvPr>
          <p:cNvSpPr>
            <a:spLocks noGrp="1"/>
          </p:cNvSpPr>
          <p:nvPr>
            <p:ph idx="1"/>
          </p:nvPr>
        </p:nvSpPr>
        <p:spPr/>
        <p:txBody>
          <a:bodyPr/>
          <a:lstStyle/>
          <a:p>
            <a:pPr algn="l"/>
            <a:r>
              <a:rPr lang="ro-RO" b="0" i="0">
                <a:solidFill>
                  <a:schemeClr val="tx1"/>
                </a:solidFill>
                <a:effectLst/>
                <a:latin typeface="PTSansRegular"/>
              </a:rPr>
              <a:t>Principala cauză care duce la apariția hepatitei B este </a:t>
            </a:r>
            <a:r>
              <a:rPr lang="ro-RO" b="1" i="1">
                <a:solidFill>
                  <a:schemeClr val="tx1"/>
                </a:solidFill>
                <a:effectLst/>
                <a:latin typeface="PTSansRegular"/>
              </a:rPr>
              <a:t>virusul hepatic B</a:t>
            </a:r>
            <a:r>
              <a:rPr lang="ro-RO" b="1" i="0">
                <a:solidFill>
                  <a:schemeClr val="tx1"/>
                </a:solidFill>
                <a:effectLst/>
                <a:latin typeface="PTSansRegular"/>
              </a:rPr>
              <a:t> </a:t>
            </a:r>
            <a:r>
              <a:rPr lang="ro-RO" b="0" i="0">
                <a:solidFill>
                  <a:schemeClr val="tx1"/>
                </a:solidFill>
                <a:effectLst/>
                <a:latin typeface="PTSansRegular"/>
              </a:rPr>
              <a:t>(HBV)</a:t>
            </a:r>
          </a:p>
          <a:p>
            <a:pPr algn="l"/>
            <a:r>
              <a:rPr lang="ro-RO" b="0" i="0" dirty="0">
                <a:solidFill>
                  <a:schemeClr val="tx1"/>
                </a:solidFill>
                <a:effectLst/>
                <a:latin typeface="PTSansRegular"/>
              </a:rPr>
              <a:t> Această boală este foarte contagioasă</a:t>
            </a:r>
          </a:p>
          <a:p>
            <a:pPr algn="l"/>
            <a:r>
              <a:rPr lang="ro-RO" b="0" i="0" dirty="0">
                <a:solidFill>
                  <a:schemeClr val="tx1"/>
                </a:solidFill>
                <a:effectLst/>
                <a:latin typeface="PTSansRegular"/>
              </a:rPr>
              <a:t> Virusul este transmis de la o persoană la alta prin sânge, spermă sau alte lichide corporale</a:t>
            </a:r>
          </a:p>
          <a:p>
            <a:pPr algn="l"/>
            <a:r>
              <a:rPr lang="ro-RO" b="0" i="0" dirty="0">
                <a:solidFill>
                  <a:schemeClr val="tx1"/>
                </a:solidFill>
                <a:effectLst/>
                <a:latin typeface="PTSansRegular"/>
              </a:rPr>
              <a:t>Este important de reținut că </a:t>
            </a:r>
            <a:r>
              <a:rPr lang="ro-RO" b="1" i="0" dirty="0">
                <a:solidFill>
                  <a:schemeClr val="tx1"/>
                </a:solidFill>
                <a:effectLst/>
                <a:latin typeface="PTSansRegular"/>
              </a:rPr>
              <a:t>hepatita B nu se transmite prin tuse sau strănut</a:t>
            </a:r>
            <a:r>
              <a:rPr lang="ro-RO" b="0" i="0" dirty="0">
                <a:solidFill>
                  <a:schemeClr val="tx1"/>
                </a:solidFill>
                <a:effectLst/>
                <a:latin typeface="PTSansRegular"/>
              </a:rPr>
              <a:t>, chiar dacă virusul se regăsește și în salivă.</a:t>
            </a:r>
          </a:p>
          <a:p>
            <a:pPr algn="l"/>
            <a:r>
              <a:rPr lang="ro-RO" b="0" i="0" dirty="0">
                <a:solidFill>
                  <a:schemeClr val="tx1"/>
                </a:solidFill>
                <a:effectLst/>
                <a:latin typeface="PTSansRegular"/>
              </a:rPr>
              <a:t>Perioada de incubare a virusului hepatitei B este, în medie, de 70 de zile. Sunt cazuri în care aceasta poate varia între 40 și 180 de zile</a:t>
            </a:r>
          </a:p>
          <a:p>
            <a:pPr algn="l"/>
            <a:r>
              <a:rPr lang="ro-RO" b="0" i="0" dirty="0">
                <a:solidFill>
                  <a:schemeClr val="tx1"/>
                </a:solidFill>
                <a:effectLst/>
                <a:latin typeface="PTSansRegular"/>
              </a:rPr>
              <a:t>În afara organismului, virusul poate supraviețui până la șapte zile, timp în care o persoană poate fi infectată, dacă virusul pătrunde în organism.</a:t>
            </a:r>
          </a:p>
          <a:p>
            <a:endParaRPr lang="ro-RO" dirty="0">
              <a:solidFill>
                <a:schemeClr val="tx1"/>
              </a:solidFill>
            </a:endParaRPr>
          </a:p>
        </p:txBody>
      </p:sp>
    </p:spTree>
    <p:extLst>
      <p:ext uri="{BB962C8B-B14F-4D97-AF65-F5344CB8AC3E}">
        <p14:creationId xmlns:p14="http://schemas.microsoft.com/office/powerpoint/2010/main" val="288667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63C4-0754-F567-364E-BEE6597B7A97}"/>
              </a:ext>
            </a:extLst>
          </p:cNvPr>
          <p:cNvSpPr>
            <a:spLocks noGrp="1"/>
          </p:cNvSpPr>
          <p:nvPr>
            <p:ph type="title"/>
          </p:nvPr>
        </p:nvSpPr>
        <p:spPr/>
        <p:txBody>
          <a:bodyPr/>
          <a:lstStyle/>
          <a:p>
            <a:r>
              <a:rPr lang="ro-RO" b="1" i="0" dirty="0">
                <a:solidFill>
                  <a:srgbClr val="333333"/>
                </a:solidFill>
                <a:effectLst/>
                <a:latin typeface="PTSansRegular"/>
              </a:rPr>
              <a:t>Transmitere</a:t>
            </a:r>
            <a:endParaRPr lang="en-US" dirty="0"/>
          </a:p>
        </p:txBody>
      </p:sp>
      <p:sp>
        <p:nvSpPr>
          <p:cNvPr id="3" name="Content Placeholder 2">
            <a:extLst>
              <a:ext uri="{FF2B5EF4-FFF2-40B4-BE49-F238E27FC236}">
                <a16:creationId xmlns:a16="http://schemas.microsoft.com/office/drawing/2014/main" id="{F8774398-7702-FDA4-4D5D-041C803C17B0}"/>
              </a:ext>
            </a:extLst>
          </p:cNvPr>
          <p:cNvSpPr>
            <a:spLocks noGrp="1"/>
          </p:cNvSpPr>
          <p:nvPr>
            <p:ph idx="1"/>
          </p:nvPr>
        </p:nvSpPr>
        <p:spPr/>
        <p:txBody>
          <a:bodyPr/>
          <a:lstStyle/>
          <a:p>
            <a:pPr marL="0" indent="0" algn="l">
              <a:buNone/>
            </a:pPr>
            <a:r>
              <a:rPr lang="ro-RO" b="0" i="0">
                <a:solidFill>
                  <a:schemeClr val="tx1"/>
                </a:solidFill>
                <a:effectLst/>
                <a:latin typeface="PTSansRegular"/>
              </a:rPr>
              <a:t>Modalități principale de transmitere a virusului hepatitei B (HBV):</a:t>
            </a:r>
          </a:p>
          <a:p>
            <a:pPr algn="l">
              <a:buFont typeface="Arial" panose="020B0604020202020204" pitchFamily="34" charset="0"/>
              <a:buChar char="•"/>
            </a:pPr>
            <a:r>
              <a:rPr lang="ro-RO" b="0" i="0" dirty="0">
                <a:solidFill>
                  <a:schemeClr val="tx1"/>
                </a:solidFill>
                <a:effectLst/>
                <a:latin typeface="PTSansRegular"/>
              </a:rPr>
              <a:t>Contact sexual neprotejat cu o persoană infectată, prin lichid seminal, vaginal sau menstrual;</a:t>
            </a:r>
          </a:p>
          <a:p>
            <a:pPr algn="l">
              <a:buFont typeface="Arial" panose="020B0604020202020204" pitchFamily="34" charset="0"/>
              <a:buChar char="•"/>
            </a:pPr>
            <a:r>
              <a:rPr lang="ro-RO" b="0" i="0" dirty="0">
                <a:solidFill>
                  <a:schemeClr val="tx1"/>
                </a:solidFill>
                <a:effectLst/>
                <a:latin typeface="PTSansRegular"/>
              </a:rPr>
              <a:t>Prin refolosirea seringilor și acelor contaminate, care nu au fost sterilizate;</a:t>
            </a:r>
          </a:p>
          <a:p>
            <a:pPr algn="l">
              <a:buFont typeface="Arial" panose="020B0604020202020204" pitchFamily="34" charset="0"/>
              <a:buChar char="•"/>
            </a:pPr>
            <a:r>
              <a:rPr lang="ro-RO" b="0" i="0" dirty="0">
                <a:solidFill>
                  <a:schemeClr val="tx1"/>
                </a:solidFill>
                <a:effectLst/>
                <a:latin typeface="PTSansRegular"/>
              </a:rPr>
              <a:t>În timpul intervențiilor stomatologice, medicale sau chirurgicale, în cazul în care ustensilele sunt contaminate și nu au fost sterilizate corespunzător;</a:t>
            </a:r>
          </a:p>
          <a:p>
            <a:pPr algn="l">
              <a:buFont typeface="Arial" panose="020B0604020202020204" pitchFamily="34" charset="0"/>
              <a:buChar char="•"/>
            </a:pPr>
            <a:r>
              <a:rPr lang="ro-RO" b="0" i="0" dirty="0">
                <a:solidFill>
                  <a:schemeClr val="tx1"/>
                </a:solidFill>
                <a:effectLst/>
                <a:latin typeface="PTSansRegular"/>
              </a:rPr>
              <a:t>Prin transmitere </a:t>
            </a:r>
            <a:r>
              <a:rPr lang="ro-RO" b="0" i="0" dirty="0" err="1">
                <a:solidFill>
                  <a:schemeClr val="tx1"/>
                </a:solidFill>
                <a:effectLst/>
                <a:latin typeface="PTSansRegular"/>
              </a:rPr>
              <a:t>perinatală</a:t>
            </a:r>
            <a:r>
              <a:rPr lang="ro-RO" b="0" i="0" dirty="0">
                <a:solidFill>
                  <a:schemeClr val="tx1"/>
                </a:solidFill>
                <a:effectLst/>
                <a:latin typeface="PTSansRegular"/>
              </a:rPr>
              <a:t>, de la mamă la făt; totuși, nou-născutul poate fi vaccinat pentru a preveni apariția infecției cu virusul HBV.</a:t>
            </a:r>
          </a:p>
          <a:p>
            <a:endParaRPr lang="ro-RO" dirty="0">
              <a:solidFill>
                <a:schemeClr val="tx1"/>
              </a:solidFill>
            </a:endParaRPr>
          </a:p>
        </p:txBody>
      </p:sp>
    </p:spTree>
    <p:extLst>
      <p:ext uri="{BB962C8B-B14F-4D97-AF65-F5344CB8AC3E}">
        <p14:creationId xmlns:p14="http://schemas.microsoft.com/office/powerpoint/2010/main" val="134680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A371-8A7F-F40F-A164-89DD3D1750A7}"/>
              </a:ext>
            </a:extLst>
          </p:cNvPr>
          <p:cNvSpPr>
            <a:spLocks noGrp="1"/>
          </p:cNvSpPr>
          <p:nvPr>
            <p:ph type="title"/>
          </p:nvPr>
        </p:nvSpPr>
        <p:spPr/>
        <p:txBody>
          <a:bodyPr/>
          <a:lstStyle/>
          <a:p>
            <a:r>
              <a:rPr lang="ro-RO" dirty="0"/>
              <a:t>Hepatita</a:t>
            </a:r>
            <a:endParaRPr lang="en-US" dirty="0"/>
          </a:p>
        </p:txBody>
      </p:sp>
      <p:sp>
        <p:nvSpPr>
          <p:cNvPr id="3" name="Content Placeholder 2">
            <a:extLst>
              <a:ext uri="{FF2B5EF4-FFF2-40B4-BE49-F238E27FC236}">
                <a16:creationId xmlns:a16="http://schemas.microsoft.com/office/drawing/2014/main" id="{9D5E6815-2C72-8EC6-0E66-85D2BD762395}"/>
              </a:ext>
            </a:extLst>
          </p:cNvPr>
          <p:cNvSpPr>
            <a:spLocks noGrp="1"/>
          </p:cNvSpPr>
          <p:nvPr>
            <p:ph idx="1"/>
          </p:nvPr>
        </p:nvSpPr>
        <p:spPr/>
        <p:txBody>
          <a:bodyPr>
            <a:normAutofit lnSpcReduction="10000"/>
          </a:bodyPr>
          <a:lstStyle/>
          <a:p>
            <a:r>
              <a:rPr lang="ro-RO" sz="2800" b="0" i="0" dirty="0">
                <a:solidFill>
                  <a:schemeClr val="tx1"/>
                </a:solidFill>
                <a:effectLst/>
                <a:latin typeface="graphik-regular"/>
              </a:rPr>
              <a:t>Hepatita virala este o </a:t>
            </a:r>
            <a:r>
              <a:rPr lang="ro-RO" sz="2800" b="0" i="0" dirty="0" err="1">
                <a:solidFill>
                  <a:schemeClr val="tx1"/>
                </a:solidFill>
                <a:effectLst/>
                <a:latin typeface="graphik-regular"/>
              </a:rPr>
              <a:t>inflamatie</a:t>
            </a:r>
            <a:r>
              <a:rPr lang="ro-RO" sz="2800" b="0" i="0" dirty="0">
                <a:solidFill>
                  <a:schemeClr val="tx1"/>
                </a:solidFill>
                <a:effectLst/>
                <a:latin typeface="graphik-regular"/>
              </a:rPr>
              <a:t> a ficatului care poate fi acuta sau cronica</a:t>
            </a:r>
          </a:p>
          <a:p>
            <a:r>
              <a:rPr lang="ro-RO" sz="2800" b="0" i="0" dirty="0">
                <a:solidFill>
                  <a:schemeClr val="tx1"/>
                </a:solidFill>
                <a:effectLst/>
                <a:latin typeface="graphik-regular"/>
              </a:rPr>
              <a:t>Hepatita este cauzata de </a:t>
            </a:r>
            <a:r>
              <a:rPr lang="ro-RO" sz="2800" b="0" i="0" dirty="0" err="1">
                <a:solidFill>
                  <a:schemeClr val="tx1"/>
                </a:solidFill>
                <a:effectLst/>
                <a:latin typeface="graphik-regular"/>
              </a:rPr>
              <a:t>infectia</a:t>
            </a:r>
            <a:r>
              <a:rPr lang="ro-RO" sz="2800" b="0" i="0" dirty="0">
                <a:solidFill>
                  <a:schemeClr val="tx1"/>
                </a:solidFill>
                <a:effectLst/>
                <a:latin typeface="graphik-regular"/>
              </a:rPr>
              <a:t> cu unul dintre cele 5 virusuri hepatice</a:t>
            </a:r>
          </a:p>
          <a:p>
            <a:r>
              <a:rPr lang="ro-RO" sz="2800" b="0" i="0" dirty="0">
                <a:solidFill>
                  <a:schemeClr val="tx1"/>
                </a:solidFill>
                <a:effectLst/>
                <a:latin typeface="graphik-regular"/>
              </a:rPr>
              <a:t>Virusurile hepatice B si C pot cauza hepatita cronica, care poate progresa </a:t>
            </a:r>
            <a:r>
              <a:rPr lang="ro-RO" sz="2800" b="0" i="0" dirty="0" err="1">
                <a:solidFill>
                  <a:schemeClr val="tx1"/>
                </a:solidFill>
                <a:effectLst/>
                <a:latin typeface="graphik-regular"/>
              </a:rPr>
              <a:t>catre</a:t>
            </a:r>
            <a:r>
              <a:rPr lang="ro-RO" sz="2800" b="0" i="0" dirty="0">
                <a:solidFill>
                  <a:schemeClr val="tx1"/>
                </a:solidFill>
                <a:effectLst/>
                <a:latin typeface="graphik-regular"/>
              </a:rPr>
              <a:t> ciroza hepatica (fibroza ficatului) si cancer hepatic si in final deces prematur</a:t>
            </a:r>
          </a:p>
          <a:p>
            <a:r>
              <a:rPr lang="ro-RO" sz="2800" b="0" i="0" dirty="0">
                <a:solidFill>
                  <a:schemeClr val="tx1"/>
                </a:solidFill>
                <a:effectLst/>
                <a:latin typeface="graphik-regular"/>
              </a:rPr>
              <a:t>La fiecare 30 de secunde, in lume o persoana moare ca urmare a </a:t>
            </a:r>
            <a:r>
              <a:rPr lang="ro-RO" sz="2800" b="0" i="0" dirty="0" err="1">
                <a:solidFill>
                  <a:schemeClr val="tx1"/>
                </a:solidFill>
                <a:effectLst/>
                <a:latin typeface="graphik-regular"/>
              </a:rPr>
              <a:t>complicatiilor</a:t>
            </a:r>
            <a:r>
              <a:rPr lang="ro-RO" sz="2800" b="0" i="0" dirty="0">
                <a:solidFill>
                  <a:schemeClr val="tx1"/>
                </a:solidFill>
                <a:effectLst/>
                <a:latin typeface="graphik-regular"/>
              </a:rPr>
              <a:t> bolii</a:t>
            </a:r>
          </a:p>
          <a:p>
            <a:r>
              <a:rPr lang="ro-RO" sz="2800" b="0" i="0" dirty="0">
                <a:solidFill>
                  <a:schemeClr val="tx1"/>
                </a:solidFill>
                <a:effectLst/>
                <a:latin typeface="graphik-regular"/>
              </a:rPr>
              <a:t>Hepatitele cronice B si C </a:t>
            </a:r>
            <a:r>
              <a:rPr lang="ro-RO" sz="2800" b="0" i="0" dirty="0" err="1">
                <a:solidFill>
                  <a:schemeClr val="tx1"/>
                </a:solidFill>
                <a:effectLst/>
                <a:latin typeface="graphik-regular"/>
              </a:rPr>
              <a:t>cauzeaza</a:t>
            </a:r>
            <a:r>
              <a:rPr lang="ro-RO" sz="2800" b="0" i="0" dirty="0">
                <a:solidFill>
                  <a:schemeClr val="tx1"/>
                </a:solidFill>
                <a:effectLst/>
                <a:latin typeface="graphik-regular"/>
              </a:rPr>
              <a:t> mai mult de 1 milion de decese in fiecare an.  </a:t>
            </a:r>
            <a:endParaRPr lang="ro-RO" sz="2800" dirty="0">
              <a:solidFill>
                <a:schemeClr val="tx1"/>
              </a:solidFill>
            </a:endParaRPr>
          </a:p>
        </p:txBody>
      </p:sp>
    </p:spTree>
    <p:extLst>
      <p:ext uri="{BB962C8B-B14F-4D97-AF65-F5344CB8AC3E}">
        <p14:creationId xmlns:p14="http://schemas.microsoft.com/office/powerpoint/2010/main" val="350102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EDE7-55E5-9504-92A1-8A94179A2115}"/>
              </a:ext>
            </a:extLst>
          </p:cNvPr>
          <p:cNvSpPr>
            <a:spLocks noGrp="1"/>
          </p:cNvSpPr>
          <p:nvPr>
            <p:ph type="title"/>
          </p:nvPr>
        </p:nvSpPr>
        <p:spPr/>
        <p:txBody>
          <a:bodyPr/>
          <a:lstStyle/>
          <a:p>
            <a:r>
              <a:rPr lang="it-IT" b="0" i="0" dirty="0">
                <a:solidFill>
                  <a:srgbClr val="2E333C"/>
                </a:solidFill>
                <a:effectLst/>
                <a:latin typeface="tiemposfine-regular"/>
              </a:rPr>
              <a:t>Mit: Daca am hepatita, voi sti imediat</a:t>
            </a:r>
            <a:br>
              <a:rPr lang="it-IT"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A28120BA-D119-DEC7-B720-FCB613612A8B}"/>
              </a:ext>
            </a:extLst>
          </p:cNvPr>
          <p:cNvSpPr>
            <a:spLocks noGrp="1"/>
          </p:cNvSpPr>
          <p:nvPr>
            <p:ph idx="1"/>
          </p:nvPr>
        </p:nvSpPr>
        <p:spPr/>
        <p:txBody>
          <a:bodyPr>
            <a:normAutofit/>
          </a:bodyPr>
          <a:lstStyle/>
          <a:p>
            <a:r>
              <a:rPr lang="ro-RO" sz="2800" b="1" i="0" dirty="0">
                <a:solidFill>
                  <a:schemeClr val="tx1"/>
                </a:solidFill>
                <a:effectLst/>
                <a:latin typeface="graphik-regular"/>
              </a:rPr>
              <a:t>Nu este </a:t>
            </a:r>
            <a:r>
              <a:rPr lang="ro-RO" sz="2800" b="1" i="0" dirty="0" err="1">
                <a:solidFill>
                  <a:schemeClr val="tx1"/>
                </a:solidFill>
                <a:effectLst/>
                <a:latin typeface="graphik-regular"/>
              </a:rPr>
              <a:t>asa</a:t>
            </a:r>
            <a:r>
              <a:rPr lang="ro-RO" sz="2800" b="1" i="0" dirty="0">
                <a:solidFill>
                  <a:schemeClr val="tx1"/>
                </a:solidFill>
                <a:effectLst/>
                <a:latin typeface="graphik-regular"/>
              </a:rPr>
              <a:t> de cele mai multe ori</a:t>
            </a:r>
          </a:p>
          <a:p>
            <a:r>
              <a:rPr lang="ro-RO" sz="2800" b="1" i="0" dirty="0" err="1">
                <a:solidFill>
                  <a:schemeClr val="tx1"/>
                </a:solidFill>
                <a:effectLst/>
                <a:latin typeface="graphik-regular"/>
              </a:rPr>
              <a:t>Poti</a:t>
            </a:r>
            <a:r>
              <a:rPr lang="ro-RO" sz="2800" b="1" i="0" dirty="0">
                <a:solidFill>
                  <a:schemeClr val="tx1"/>
                </a:solidFill>
                <a:effectLst/>
                <a:latin typeface="graphik-regular"/>
              </a:rPr>
              <a:t> sa nu ai deloc simptome si sa te </a:t>
            </a:r>
            <a:r>
              <a:rPr lang="ro-RO" sz="2800" b="1" i="0" dirty="0" err="1">
                <a:solidFill>
                  <a:schemeClr val="tx1"/>
                </a:solidFill>
                <a:effectLst/>
                <a:latin typeface="graphik-regular"/>
              </a:rPr>
              <a:t>simti</a:t>
            </a:r>
            <a:r>
              <a:rPr lang="ro-RO" sz="2800" b="1" i="0" dirty="0">
                <a:solidFill>
                  <a:schemeClr val="tx1"/>
                </a:solidFill>
                <a:effectLst/>
                <a:latin typeface="graphik-regular"/>
              </a:rPr>
              <a:t> „perfect” normal, </a:t>
            </a:r>
            <a:r>
              <a:rPr lang="ro-RO" sz="2800" b="1" i="0" dirty="0" err="1">
                <a:solidFill>
                  <a:schemeClr val="tx1"/>
                </a:solidFill>
                <a:effectLst/>
                <a:latin typeface="graphik-regular"/>
              </a:rPr>
              <a:t>desi</a:t>
            </a:r>
            <a:r>
              <a:rPr lang="ro-RO" sz="2800" b="1" i="0" dirty="0">
                <a:solidFill>
                  <a:schemeClr val="tx1"/>
                </a:solidFill>
                <a:effectLst/>
                <a:latin typeface="graphik-regular"/>
              </a:rPr>
              <a:t> ai hepatita virala acuta sau cronica, </a:t>
            </a:r>
            <a:r>
              <a:rPr lang="ro-RO" sz="2800" b="1" i="0" dirty="0" err="1">
                <a:solidFill>
                  <a:schemeClr val="tx1"/>
                </a:solidFill>
                <a:effectLst/>
                <a:latin typeface="graphik-regular"/>
              </a:rPr>
              <a:t>fara</a:t>
            </a:r>
            <a:r>
              <a:rPr lang="ro-RO" sz="2800" b="1" i="0" dirty="0">
                <a:solidFill>
                  <a:schemeClr val="tx1"/>
                </a:solidFill>
                <a:effectLst/>
                <a:latin typeface="graphik-regular"/>
              </a:rPr>
              <a:t> sa </a:t>
            </a:r>
            <a:r>
              <a:rPr lang="ro-RO" sz="2800" b="1" i="0" dirty="0" err="1">
                <a:solidFill>
                  <a:schemeClr val="tx1"/>
                </a:solidFill>
                <a:effectLst/>
                <a:latin typeface="graphik-regular"/>
              </a:rPr>
              <a:t>stii</a:t>
            </a:r>
            <a:r>
              <a:rPr lang="ro-RO" sz="2800" b="1" i="0" dirty="0">
                <a:solidFill>
                  <a:schemeClr val="tx1"/>
                </a:solidFill>
                <a:effectLst/>
                <a:latin typeface="graphik-regular"/>
              </a:rPr>
              <a:t> </a:t>
            </a:r>
          </a:p>
          <a:p>
            <a:r>
              <a:rPr lang="ro-RO" sz="2800" b="1" i="0" dirty="0">
                <a:solidFill>
                  <a:schemeClr val="tx1"/>
                </a:solidFill>
                <a:effectLst/>
                <a:latin typeface="graphik-regular"/>
              </a:rPr>
              <a:t>Din </a:t>
            </a:r>
            <a:r>
              <a:rPr lang="ro-RO" sz="2800" b="1" i="0" dirty="0" err="1">
                <a:solidFill>
                  <a:schemeClr val="tx1"/>
                </a:solidFill>
                <a:effectLst/>
                <a:latin typeface="graphik-regular"/>
              </a:rPr>
              <a:t>pacate</a:t>
            </a:r>
            <a:r>
              <a:rPr lang="ro-RO" sz="2800" b="1" i="0" dirty="0">
                <a:solidFill>
                  <a:schemeClr val="tx1"/>
                </a:solidFill>
                <a:effectLst/>
                <a:latin typeface="graphik-regular"/>
              </a:rPr>
              <a:t>, multe persoane asimptomatice pot sa </a:t>
            </a:r>
            <a:r>
              <a:rPr lang="ro-RO" sz="2800" b="1" i="0" dirty="0" err="1">
                <a:solidFill>
                  <a:schemeClr val="tx1"/>
                </a:solidFill>
                <a:effectLst/>
                <a:latin typeface="graphik-regular"/>
              </a:rPr>
              <a:t>transmita</a:t>
            </a:r>
            <a:r>
              <a:rPr lang="ro-RO" sz="2800" b="1" i="0" dirty="0">
                <a:solidFill>
                  <a:schemeClr val="tx1"/>
                </a:solidFill>
                <a:effectLst/>
                <a:latin typeface="graphik-regular"/>
              </a:rPr>
              <a:t> virusul hepatic altor persoane</a:t>
            </a:r>
          </a:p>
          <a:p>
            <a:r>
              <a:rPr lang="ro-RO" sz="2800" b="1" i="0" dirty="0">
                <a:solidFill>
                  <a:schemeClr val="tx1"/>
                </a:solidFill>
                <a:effectLst/>
                <a:latin typeface="graphik-regular"/>
              </a:rPr>
              <a:t>De asemenea, deoarece nu </a:t>
            </a:r>
            <a:r>
              <a:rPr lang="ro-RO" sz="2800" b="1" i="0" dirty="0" err="1">
                <a:solidFill>
                  <a:schemeClr val="tx1"/>
                </a:solidFill>
                <a:effectLst/>
                <a:latin typeface="graphik-regular"/>
              </a:rPr>
              <a:t>stii</a:t>
            </a:r>
            <a:r>
              <a:rPr lang="ro-RO" sz="2800" b="1" i="0" dirty="0">
                <a:solidFill>
                  <a:schemeClr val="tx1"/>
                </a:solidFill>
                <a:effectLst/>
                <a:latin typeface="graphik-regular"/>
              </a:rPr>
              <a:t> ca ai hepatita, tratamentul nu poate fi </a:t>
            </a:r>
            <a:r>
              <a:rPr lang="ro-RO" sz="2800" b="1" i="0" dirty="0" err="1">
                <a:solidFill>
                  <a:schemeClr val="tx1"/>
                </a:solidFill>
                <a:effectLst/>
                <a:latin typeface="graphik-regular"/>
              </a:rPr>
              <a:t>inceput</a:t>
            </a:r>
            <a:r>
              <a:rPr lang="ro-RO" sz="2800" b="1" i="0" dirty="0">
                <a:solidFill>
                  <a:schemeClr val="tx1"/>
                </a:solidFill>
                <a:effectLst/>
                <a:latin typeface="graphik-regular"/>
              </a:rPr>
              <a:t> </a:t>
            </a:r>
            <a:endParaRPr lang="ro-RO" sz="2800" b="1" dirty="0">
              <a:solidFill>
                <a:schemeClr val="tx1"/>
              </a:solidFill>
            </a:endParaRPr>
          </a:p>
        </p:txBody>
      </p:sp>
    </p:spTree>
    <p:extLst>
      <p:ext uri="{BB962C8B-B14F-4D97-AF65-F5344CB8AC3E}">
        <p14:creationId xmlns:p14="http://schemas.microsoft.com/office/powerpoint/2010/main" val="138811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FF56-4183-17AE-30F2-DE4310964802}"/>
              </a:ext>
            </a:extLst>
          </p:cNvPr>
          <p:cNvSpPr>
            <a:spLocks noGrp="1"/>
          </p:cNvSpPr>
          <p:nvPr>
            <p:ph type="title"/>
          </p:nvPr>
        </p:nvSpPr>
        <p:spPr/>
        <p:txBody>
          <a:bodyPr/>
          <a:lstStyle/>
          <a:p>
            <a:r>
              <a:rPr lang="en-US" b="1" i="0" dirty="0" err="1">
                <a:solidFill>
                  <a:srgbClr val="333333"/>
                </a:solidFill>
                <a:effectLst/>
                <a:latin typeface="PTSansRegular"/>
              </a:rPr>
              <a:t>Simptome</a:t>
            </a:r>
            <a:br>
              <a:rPr lang="en-US" b="1" i="0" dirty="0">
                <a:solidFill>
                  <a:srgbClr val="333333"/>
                </a:solidFill>
                <a:effectLst/>
                <a:latin typeface="PTSansRegular"/>
              </a:rPr>
            </a:br>
            <a:endParaRPr lang="en-US" dirty="0"/>
          </a:p>
        </p:txBody>
      </p:sp>
      <p:sp>
        <p:nvSpPr>
          <p:cNvPr id="3" name="Content Placeholder 2">
            <a:extLst>
              <a:ext uri="{FF2B5EF4-FFF2-40B4-BE49-F238E27FC236}">
                <a16:creationId xmlns:a16="http://schemas.microsoft.com/office/drawing/2014/main" id="{5DB91060-3F57-6787-23B4-6C7CACAE33C3}"/>
              </a:ext>
            </a:extLst>
          </p:cNvPr>
          <p:cNvSpPr>
            <a:spLocks noGrp="1"/>
          </p:cNvSpPr>
          <p:nvPr>
            <p:ph idx="1"/>
          </p:nvPr>
        </p:nvSpPr>
        <p:spPr/>
        <p:txBody>
          <a:bodyPr/>
          <a:lstStyle/>
          <a:p>
            <a:pPr algn="l">
              <a:buFont typeface="Arial" panose="020B0604020202020204" pitchFamily="34" charset="0"/>
              <a:buChar char="•"/>
            </a:pPr>
            <a:r>
              <a:rPr lang="ro-RO" b="0" i="0">
                <a:solidFill>
                  <a:schemeClr val="tx1"/>
                </a:solidFill>
                <a:effectLst/>
                <a:latin typeface="PTSansRegular"/>
              </a:rPr>
              <a:t>Durere abdominală</a:t>
            </a:r>
          </a:p>
          <a:p>
            <a:pPr algn="l">
              <a:buFont typeface="Arial" panose="020B0604020202020204" pitchFamily="34" charset="0"/>
              <a:buChar char="•"/>
            </a:pPr>
            <a:r>
              <a:rPr lang="ro-RO" b="0" i="0" dirty="0">
                <a:solidFill>
                  <a:schemeClr val="tx1"/>
                </a:solidFill>
                <a:effectLst/>
                <a:latin typeface="PTSansRegular"/>
              </a:rPr>
              <a:t>Febră</a:t>
            </a:r>
          </a:p>
          <a:p>
            <a:pPr algn="l">
              <a:buFont typeface="Arial" panose="020B0604020202020204" pitchFamily="34" charset="0"/>
              <a:buChar char="•"/>
            </a:pPr>
            <a:r>
              <a:rPr lang="ro-RO" b="0" i="0" dirty="0">
                <a:solidFill>
                  <a:schemeClr val="tx1"/>
                </a:solidFill>
                <a:effectLst/>
                <a:latin typeface="PTSansRegular"/>
              </a:rPr>
              <a:t>Dureri articulare</a:t>
            </a:r>
          </a:p>
          <a:p>
            <a:pPr algn="l">
              <a:buFont typeface="Arial" panose="020B0604020202020204" pitchFamily="34" charset="0"/>
              <a:buChar char="•"/>
            </a:pPr>
            <a:r>
              <a:rPr lang="ro-RO" b="0" i="0" dirty="0">
                <a:solidFill>
                  <a:schemeClr val="tx1"/>
                </a:solidFill>
                <a:effectLst/>
                <a:latin typeface="PTSansRegular"/>
              </a:rPr>
              <a:t>Urină închisă la culoare</a:t>
            </a:r>
          </a:p>
          <a:p>
            <a:pPr algn="l">
              <a:buFont typeface="Arial" panose="020B0604020202020204" pitchFamily="34" charset="0"/>
              <a:buChar char="•"/>
            </a:pPr>
            <a:r>
              <a:rPr lang="ro-RO" b="0" i="0" dirty="0">
                <a:solidFill>
                  <a:schemeClr val="tx1"/>
                </a:solidFill>
                <a:effectLst/>
                <a:latin typeface="PTSansRegular"/>
              </a:rPr>
              <a:t>Icter (îngălbenirea albului ochilor și al pielii)</a:t>
            </a:r>
          </a:p>
          <a:p>
            <a:pPr algn="l">
              <a:buFont typeface="Arial" panose="020B0604020202020204" pitchFamily="34" charset="0"/>
              <a:buChar char="•"/>
            </a:pPr>
            <a:r>
              <a:rPr lang="ro-RO" b="0" i="0" dirty="0">
                <a:solidFill>
                  <a:schemeClr val="tx1"/>
                </a:solidFill>
                <a:effectLst/>
                <a:latin typeface="PTSansRegular"/>
              </a:rPr>
              <a:t>Lipsa poftei de mâncare</a:t>
            </a:r>
          </a:p>
          <a:p>
            <a:pPr algn="l">
              <a:buFont typeface="Arial" panose="020B0604020202020204" pitchFamily="34" charset="0"/>
              <a:buChar char="•"/>
            </a:pPr>
            <a:r>
              <a:rPr lang="ro-RO" b="0" i="0" dirty="0">
                <a:solidFill>
                  <a:schemeClr val="tx1"/>
                </a:solidFill>
                <a:effectLst/>
                <a:latin typeface="PTSansRegular"/>
              </a:rPr>
              <a:t>Oboseală</a:t>
            </a:r>
          </a:p>
          <a:p>
            <a:pPr algn="l">
              <a:buFont typeface="Arial" panose="020B0604020202020204" pitchFamily="34" charset="0"/>
              <a:buChar char="•"/>
            </a:pPr>
            <a:r>
              <a:rPr lang="ro-RO" b="0" i="0" dirty="0">
                <a:solidFill>
                  <a:schemeClr val="tx1"/>
                </a:solidFill>
                <a:effectLst/>
                <a:latin typeface="PTSansRegular"/>
              </a:rPr>
              <a:t>Vomă sau greață.</a:t>
            </a:r>
          </a:p>
          <a:p>
            <a:pPr algn="l"/>
            <a:r>
              <a:rPr lang="ro-RO" b="0" i="0" dirty="0">
                <a:solidFill>
                  <a:schemeClr val="tx1"/>
                </a:solidFill>
                <a:effectLst/>
                <a:latin typeface="PTSansRegular"/>
              </a:rPr>
              <a:t>Deoarece simptomele întârzie să apară în cazul hepatitei B, iar cea de tip cronic are o dezvoltare lentă, cele mai multe persoane nu știu că sunt infectate. Din acest motiv analizele de rutină joacă un rol important în depistarea bolii încă din stadii incipiente.</a:t>
            </a:r>
          </a:p>
          <a:p>
            <a:endParaRPr lang="ro-RO" dirty="0">
              <a:solidFill>
                <a:schemeClr val="tx1"/>
              </a:solidFill>
            </a:endParaRPr>
          </a:p>
        </p:txBody>
      </p:sp>
    </p:spTree>
    <p:extLst>
      <p:ext uri="{BB962C8B-B14F-4D97-AF65-F5344CB8AC3E}">
        <p14:creationId xmlns:p14="http://schemas.microsoft.com/office/powerpoint/2010/main" val="413011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9A0A-BE91-823E-3F70-B8B585BDD73A}"/>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B in </a:t>
            </a:r>
            <a:r>
              <a:rPr lang="en-US" b="1" i="0" dirty="0" err="1">
                <a:solidFill>
                  <a:srgbClr val="2E333C"/>
                </a:solidFill>
                <a:effectLst/>
                <a:latin typeface="graphik-medium"/>
              </a:rPr>
              <a:t>sarcina</a:t>
            </a:r>
            <a:endParaRPr lang="en-US" dirty="0"/>
          </a:p>
        </p:txBody>
      </p:sp>
      <p:sp>
        <p:nvSpPr>
          <p:cNvPr id="3" name="Content Placeholder 2">
            <a:extLst>
              <a:ext uri="{FF2B5EF4-FFF2-40B4-BE49-F238E27FC236}">
                <a16:creationId xmlns:a16="http://schemas.microsoft.com/office/drawing/2014/main" id="{7B06C8ED-CC58-DE3A-4FC8-32BCA9A5A9A4}"/>
              </a:ext>
            </a:extLst>
          </p:cNvPr>
          <p:cNvSpPr>
            <a:spLocks noGrp="1"/>
          </p:cNvSpPr>
          <p:nvPr>
            <p:ph idx="1"/>
          </p:nvPr>
        </p:nvSpPr>
        <p:spPr>
          <a:xfrm>
            <a:off x="3895901" y="864108"/>
            <a:ext cx="7315200" cy="5120640"/>
          </a:xfrm>
        </p:spPr>
        <p:txBody>
          <a:bodyPr>
            <a:normAutofit lnSpcReduction="10000"/>
          </a:bodyPr>
          <a:lstStyle/>
          <a:p>
            <a:r>
              <a:rPr lang="ro-RO" sz="2400" b="0" i="0" dirty="0">
                <a:solidFill>
                  <a:schemeClr val="tx1"/>
                </a:solidFill>
                <a:effectLst/>
                <a:latin typeface="graphik-regular"/>
              </a:rPr>
              <a:t>9 din 10 femei </a:t>
            </a:r>
            <a:r>
              <a:rPr lang="ro-RO" sz="2400" b="0" i="0" dirty="0" err="1">
                <a:solidFill>
                  <a:schemeClr val="tx1"/>
                </a:solidFill>
                <a:effectLst/>
                <a:latin typeface="graphik-regular"/>
              </a:rPr>
              <a:t>insarcinate</a:t>
            </a:r>
            <a:r>
              <a:rPr lang="ro-RO" sz="2400" b="0" i="0" dirty="0">
                <a:solidFill>
                  <a:schemeClr val="tx1"/>
                </a:solidFill>
                <a:effectLst/>
                <a:latin typeface="graphik-regular"/>
              </a:rPr>
              <a:t> cu hepatita acuta B</a:t>
            </a:r>
          </a:p>
          <a:p>
            <a:r>
              <a:rPr lang="ro-RO" sz="2400" b="0" i="0" dirty="0">
                <a:solidFill>
                  <a:schemeClr val="tx1"/>
                </a:solidFill>
                <a:effectLst/>
                <a:latin typeface="graphik-regular"/>
              </a:rPr>
              <a:t>10-20% din mamele cu hepatita cronica B vor transmite virusul copiilor lor</a:t>
            </a:r>
          </a:p>
          <a:p>
            <a:r>
              <a:rPr lang="ro-RO" sz="2400" b="0" i="0" dirty="0">
                <a:solidFill>
                  <a:schemeClr val="tx1"/>
                </a:solidFill>
                <a:effectLst/>
                <a:latin typeface="graphik-regular"/>
              </a:rPr>
              <a:t>Copilul se poate infecta prin expunerea la </a:t>
            </a:r>
            <a:r>
              <a:rPr lang="ro-RO" sz="2400" b="0" i="0" dirty="0" err="1">
                <a:solidFill>
                  <a:schemeClr val="tx1"/>
                </a:solidFill>
                <a:effectLst/>
                <a:latin typeface="graphik-regular"/>
              </a:rPr>
              <a:t>sangele</a:t>
            </a:r>
            <a:r>
              <a:rPr lang="ro-RO" sz="2400" b="0" i="0" dirty="0">
                <a:solidFill>
                  <a:schemeClr val="tx1"/>
                </a:solidFill>
                <a:effectLst/>
                <a:latin typeface="graphik-regular"/>
              </a:rPr>
              <a:t> si fluidele infectate in timpul travaliului si al </a:t>
            </a:r>
            <a:r>
              <a:rPr lang="ro-RO" sz="2400" b="0" i="0" dirty="0" err="1">
                <a:solidFill>
                  <a:schemeClr val="tx1"/>
                </a:solidFill>
                <a:effectLst/>
                <a:latin typeface="graphik-regular"/>
              </a:rPr>
              <a:t>nasterii</a:t>
            </a:r>
            <a:r>
              <a:rPr lang="ro-RO" sz="2400" b="0" i="0" dirty="0">
                <a:solidFill>
                  <a:schemeClr val="tx1"/>
                </a:solidFill>
                <a:effectLst/>
                <a:latin typeface="graphik-regular"/>
              </a:rPr>
              <a:t> </a:t>
            </a:r>
          </a:p>
          <a:p>
            <a:r>
              <a:rPr lang="ro-RO" sz="2400" b="0" i="0" dirty="0">
                <a:solidFill>
                  <a:schemeClr val="tx1"/>
                </a:solidFill>
                <a:effectLst/>
                <a:latin typeface="graphik-regular"/>
              </a:rPr>
              <a:t>Medicul obstetrician ii va administra copilului imediat </a:t>
            </a:r>
            <a:r>
              <a:rPr lang="ro-RO" sz="2400" b="0" i="0" dirty="0" err="1">
                <a:solidFill>
                  <a:schemeClr val="tx1"/>
                </a:solidFill>
                <a:effectLst/>
                <a:latin typeface="graphik-regular"/>
              </a:rPr>
              <a:t>dupa</a:t>
            </a:r>
            <a:r>
              <a:rPr lang="ro-RO" sz="2400" b="0" i="0" dirty="0">
                <a:solidFill>
                  <a:schemeClr val="tx1"/>
                </a:solidFill>
                <a:effectLst/>
                <a:latin typeface="graphik-regular"/>
              </a:rPr>
              <a:t> </a:t>
            </a:r>
            <a:r>
              <a:rPr lang="ro-RO" sz="2400" b="0" i="0" dirty="0" err="1">
                <a:solidFill>
                  <a:schemeClr val="tx1"/>
                </a:solidFill>
                <a:effectLst/>
                <a:latin typeface="graphik-regular"/>
              </a:rPr>
              <a:t>nastere</a:t>
            </a:r>
            <a:r>
              <a:rPr lang="ro-RO" sz="2400" b="0" i="0" dirty="0">
                <a:solidFill>
                  <a:schemeClr val="tx1"/>
                </a:solidFill>
                <a:effectLst/>
                <a:latin typeface="graphik-regular"/>
              </a:rPr>
              <a:t> (in primele 12-24 ore) o </a:t>
            </a:r>
            <a:r>
              <a:rPr lang="ro-RO" sz="2400" b="0" i="0" dirty="0" err="1">
                <a:solidFill>
                  <a:schemeClr val="tx1"/>
                </a:solidFill>
                <a:effectLst/>
                <a:latin typeface="graphik-regular"/>
              </a:rPr>
              <a:t>combinatie</a:t>
            </a:r>
            <a:r>
              <a:rPr lang="ro-RO" sz="2400" b="0" i="0" dirty="0">
                <a:solidFill>
                  <a:schemeClr val="tx1"/>
                </a:solidFill>
                <a:effectLst/>
                <a:latin typeface="graphik-regular"/>
              </a:rPr>
              <a:t> de imunoglobuline (anticorpi) </a:t>
            </a:r>
            <a:r>
              <a:rPr lang="ro-RO" sz="2400" b="0" i="0" dirty="0" err="1">
                <a:solidFill>
                  <a:schemeClr val="tx1"/>
                </a:solidFill>
                <a:effectLst/>
                <a:latin typeface="graphik-regular"/>
              </a:rPr>
              <a:t>impotriva</a:t>
            </a:r>
            <a:r>
              <a:rPr lang="ro-RO" sz="2400" b="0" i="0" dirty="0">
                <a:solidFill>
                  <a:schemeClr val="tx1"/>
                </a:solidFill>
                <a:effectLst/>
                <a:latin typeface="graphik-regular"/>
              </a:rPr>
              <a:t> virusului hepatic B si va efectua prima doza de vaccin, care trebuie urmata  de alte 3 doze: la 2 luni, 4 luni si 11 luni, conform Calendarului National de Vaccinare</a:t>
            </a:r>
          </a:p>
          <a:p>
            <a:r>
              <a:rPr lang="ro-RO" sz="2000" b="0" i="0" dirty="0" err="1">
                <a:solidFill>
                  <a:schemeClr val="tx1"/>
                </a:solidFill>
                <a:effectLst/>
                <a:latin typeface="graphik-regular"/>
              </a:rPr>
              <a:t>Dupa</a:t>
            </a:r>
            <a:r>
              <a:rPr lang="ro-RO" sz="2000" b="0" i="0" dirty="0">
                <a:solidFill>
                  <a:schemeClr val="tx1"/>
                </a:solidFill>
                <a:effectLst/>
                <a:latin typeface="graphik-regular"/>
              </a:rPr>
              <a:t> ce seria de doze de vaccin este completa, copilul va fi testat pentru </a:t>
            </a:r>
            <a:r>
              <a:rPr lang="en-US" sz="2000" b="0" i="0" dirty="0">
                <a:solidFill>
                  <a:schemeClr val="tx1"/>
                </a:solidFill>
                <a:effectLst/>
                <a:latin typeface="graphik-regular"/>
              </a:rPr>
              <a:t>a se </a:t>
            </a:r>
            <a:r>
              <a:rPr lang="en-US" sz="2000" b="0" i="0" dirty="0" err="1">
                <a:solidFill>
                  <a:schemeClr val="tx1"/>
                </a:solidFill>
                <a:effectLst/>
                <a:latin typeface="graphik-regular"/>
              </a:rPr>
              <a:t>masura</a:t>
            </a:r>
            <a:r>
              <a:rPr lang="en-US" sz="2000" b="0" i="0" dirty="0">
                <a:solidFill>
                  <a:schemeClr val="tx1"/>
                </a:solidFill>
                <a:effectLst/>
                <a:latin typeface="graphik-regular"/>
              </a:rPr>
              <a:t> </a:t>
            </a:r>
            <a:r>
              <a:rPr lang="en-US" sz="2000" b="0" i="0" dirty="0" err="1">
                <a:solidFill>
                  <a:schemeClr val="tx1"/>
                </a:solidFill>
                <a:effectLst/>
                <a:latin typeface="graphik-regular"/>
              </a:rPr>
              <a:t>nivelul</a:t>
            </a:r>
            <a:r>
              <a:rPr lang="en-US" sz="2000" b="0" i="0" dirty="0">
                <a:solidFill>
                  <a:schemeClr val="tx1"/>
                </a:solidFill>
                <a:effectLst/>
                <a:latin typeface="graphik-regular"/>
              </a:rPr>
              <a:t> de </a:t>
            </a:r>
            <a:r>
              <a:rPr lang="en-US" sz="2000" b="0" i="0" dirty="0" err="1">
                <a:solidFill>
                  <a:schemeClr val="tx1"/>
                </a:solidFill>
                <a:effectLst/>
                <a:latin typeface="graphik-regular"/>
              </a:rPr>
              <a:t>anticorpi</a:t>
            </a:r>
            <a:r>
              <a:rPr lang="en-US" sz="2000" b="0" i="0" dirty="0">
                <a:solidFill>
                  <a:schemeClr val="tx1"/>
                </a:solidFill>
                <a:effectLst/>
                <a:latin typeface="graphik-regular"/>
              </a:rPr>
              <a:t> (Ac anti-HBs) care au </a:t>
            </a:r>
            <a:r>
              <a:rPr lang="en-US" sz="2000" b="0" i="0" dirty="0" err="1">
                <a:solidFill>
                  <a:schemeClr val="tx1"/>
                </a:solidFill>
                <a:effectLst/>
                <a:latin typeface="graphik-regular"/>
              </a:rPr>
              <a:t>fost</a:t>
            </a:r>
            <a:r>
              <a:rPr lang="en-US" sz="2000" b="0" i="0" dirty="0">
                <a:solidFill>
                  <a:schemeClr val="tx1"/>
                </a:solidFill>
                <a:effectLst/>
                <a:latin typeface="graphik-regular"/>
              </a:rPr>
              <a:t> </a:t>
            </a:r>
            <a:r>
              <a:rPr lang="en-US" sz="2000" b="0" i="0" dirty="0" err="1">
                <a:solidFill>
                  <a:schemeClr val="tx1"/>
                </a:solidFill>
                <a:effectLst/>
                <a:latin typeface="graphik-regular"/>
              </a:rPr>
              <a:t>produsi</a:t>
            </a:r>
            <a:r>
              <a:rPr lang="en-US" sz="2000" b="0" i="0" dirty="0">
                <a:solidFill>
                  <a:schemeClr val="tx1"/>
                </a:solidFill>
                <a:effectLst/>
                <a:latin typeface="graphik-regular"/>
              </a:rPr>
              <a:t> ca </a:t>
            </a:r>
            <a:r>
              <a:rPr lang="en-US" sz="2000" b="0" i="0" dirty="0" err="1">
                <a:solidFill>
                  <a:schemeClr val="tx1"/>
                </a:solidFill>
                <a:effectLst/>
                <a:latin typeface="graphik-regular"/>
              </a:rPr>
              <a:t>urmare</a:t>
            </a:r>
            <a:r>
              <a:rPr lang="en-US" sz="2000" b="0" i="0" dirty="0">
                <a:solidFill>
                  <a:schemeClr val="tx1"/>
                </a:solidFill>
                <a:effectLst/>
                <a:latin typeface="graphik-regular"/>
              </a:rPr>
              <a:t> a </a:t>
            </a:r>
            <a:r>
              <a:rPr lang="en-US" sz="2000" b="0" i="0" dirty="0" err="1">
                <a:solidFill>
                  <a:schemeClr val="tx1"/>
                </a:solidFill>
                <a:effectLst/>
                <a:latin typeface="graphik-regular"/>
              </a:rPr>
              <a:t>vaccinului</a:t>
            </a:r>
            <a:r>
              <a:rPr lang="en-US" sz="2000" b="0" i="0" dirty="0">
                <a:solidFill>
                  <a:schemeClr val="tx1"/>
                </a:solidFill>
                <a:effectLst/>
                <a:latin typeface="graphik-regular"/>
              </a:rPr>
              <a:t> </a:t>
            </a:r>
            <a:r>
              <a:rPr lang="en-US" sz="2000" b="0" i="0" dirty="0" err="1">
                <a:solidFill>
                  <a:schemeClr val="tx1"/>
                </a:solidFill>
                <a:effectLst/>
                <a:latin typeface="graphik-regular"/>
              </a:rPr>
              <a:t>si</a:t>
            </a:r>
            <a:r>
              <a:rPr lang="en-US" sz="2000" b="0" i="0" dirty="0">
                <a:solidFill>
                  <a:schemeClr val="tx1"/>
                </a:solidFill>
                <a:effectLst/>
                <a:latin typeface="graphik-regular"/>
              </a:rPr>
              <a:t> care </a:t>
            </a:r>
            <a:r>
              <a:rPr lang="en-US" sz="2000" b="0" i="0" dirty="0" err="1">
                <a:solidFill>
                  <a:schemeClr val="tx1"/>
                </a:solidFill>
                <a:effectLst/>
                <a:latin typeface="graphik-regular"/>
              </a:rPr>
              <a:t>asigura</a:t>
            </a:r>
            <a:r>
              <a:rPr lang="en-US" sz="2000" b="0" i="0" dirty="0">
                <a:solidFill>
                  <a:schemeClr val="tx1"/>
                </a:solidFill>
                <a:effectLst/>
                <a:latin typeface="graphik-regular"/>
              </a:rPr>
              <a:t> </a:t>
            </a:r>
            <a:r>
              <a:rPr lang="en-US" sz="2000" b="0" i="0" dirty="0" err="1">
                <a:solidFill>
                  <a:schemeClr val="tx1"/>
                </a:solidFill>
                <a:effectLst/>
                <a:latin typeface="graphik-regular"/>
              </a:rPr>
              <a:t>protectia</a:t>
            </a:r>
            <a:r>
              <a:rPr lang="en-US" sz="2000" b="0" i="0" dirty="0">
                <a:solidFill>
                  <a:schemeClr val="tx1"/>
                </a:solidFill>
                <a:effectLst/>
                <a:latin typeface="graphik-regular"/>
              </a:rPr>
              <a:t> </a:t>
            </a:r>
            <a:r>
              <a:rPr lang="en-US" sz="2000" b="0" i="0" dirty="0" err="1">
                <a:solidFill>
                  <a:schemeClr val="tx1"/>
                </a:solidFill>
                <a:effectLst/>
                <a:latin typeface="graphik-regular"/>
              </a:rPr>
              <a:t>lui</a:t>
            </a:r>
            <a:r>
              <a:rPr lang="en-US" sz="2000" b="0" i="0" dirty="0">
                <a:solidFill>
                  <a:schemeClr val="tx1"/>
                </a:solidFill>
                <a:effectLst/>
                <a:latin typeface="graphik-regular"/>
              </a:rPr>
              <a:t> de </a:t>
            </a:r>
            <a:r>
              <a:rPr lang="en-US" sz="2000" b="0" i="0" dirty="0" err="1">
                <a:solidFill>
                  <a:schemeClr val="tx1"/>
                </a:solidFill>
                <a:effectLst/>
                <a:latin typeface="graphik-regular"/>
              </a:rPr>
              <a:t>lunga</a:t>
            </a:r>
            <a:r>
              <a:rPr lang="en-US" sz="2000" b="0" i="0" dirty="0">
                <a:solidFill>
                  <a:schemeClr val="tx1"/>
                </a:solidFill>
                <a:effectLst/>
                <a:latin typeface="graphik-regular"/>
              </a:rPr>
              <a:t> </a:t>
            </a:r>
            <a:r>
              <a:rPr lang="ro-RO" sz="2000" b="0" i="0" dirty="0">
                <a:solidFill>
                  <a:schemeClr val="tx1"/>
                </a:solidFill>
                <a:effectLst/>
                <a:latin typeface="graphik-regular"/>
              </a:rPr>
              <a:t>durata</a:t>
            </a:r>
            <a:r>
              <a:rPr lang="en-US" sz="2000" b="0" i="0" dirty="0">
                <a:solidFill>
                  <a:schemeClr val="tx1"/>
                </a:solidFill>
                <a:effectLst/>
                <a:latin typeface="graphik-regular"/>
              </a:rPr>
              <a:t>.  </a:t>
            </a:r>
            <a:r>
              <a:rPr lang="ro-RO" sz="2400" b="0" i="0" dirty="0">
                <a:solidFill>
                  <a:schemeClr val="tx1"/>
                </a:solidFill>
                <a:effectLst/>
                <a:latin typeface="graphik-regular"/>
              </a:rPr>
              <a:t> </a:t>
            </a:r>
            <a:endParaRPr lang="ro-RO" sz="2400" dirty="0">
              <a:solidFill>
                <a:schemeClr val="tx1"/>
              </a:solidFill>
            </a:endParaRPr>
          </a:p>
        </p:txBody>
      </p:sp>
    </p:spTree>
    <p:extLst>
      <p:ext uri="{BB962C8B-B14F-4D97-AF65-F5344CB8AC3E}">
        <p14:creationId xmlns:p14="http://schemas.microsoft.com/office/powerpoint/2010/main" val="7496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0A63-E7D5-2EA4-513B-E8B547F22C10}"/>
              </a:ext>
            </a:extLst>
          </p:cNvPr>
          <p:cNvSpPr>
            <a:spLocks noGrp="1"/>
          </p:cNvSpPr>
          <p:nvPr>
            <p:ph type="title"/>
          </p:nvPr>
        </p:nvSpPr>
        <p:spPr/>
        <p:txBody>
          <a:bodyPr/>
          <a:lstStyle/>
          <a:p>
            <a:r>
              <a:rPr lang="en-US" b="1" i="0" dirty="0" err="1">
                <a:solidFill>
                  <a:srgbClr val="333333"/>
                </a:solidFill>
                <a:effectLst/>
                <a:latin typeface="PTSansRegular"/>
              </a:rPr>
              <a:t>Risc</a:t>
            </a:r>
            <a:r>
              <a:rPr lang="en-US" b="1" i="0" dirty="0">
                <a:solidFill>
                  <a:srgbClr val="333333"/>
                </a:solidFill>
                <a:effectLst/>
                <a:latin typeface="PTSansRegular"/>
              </a:rPr>
              <a:t> de </a:t>
            </a:r>
            <a:r>
              <a:rPr lang="en-US" b="1" i="0" dirty="0" err="1">
                <a:solidFill>
                  <a:srgbClr val="333333"/>
                </a:solidFill>
                <a:effectLst/>
                <a:latin typeface="PTSansRegular"/>
              </a:rPr>
              <a:t>îmbolnăvire</a:t>
            </a:r>
            <a:br>
              <a:rPr lang="en-US" b="1" i="0" dirty="0">
                <a:solidFill>
                  <a:srgbClr val="333333"/>
                </a:solidFill>
                <a:effectLst/>
                <a:latin typeface="PTSansRegular"/>
              </a:rPr>
            </a:br>
            <a:endParaRPr lang="en-US" dirty="0"/>
          </a:p>
        </p:txBody>
      </p:sp>
      <p:sp>
        <p:nvSpPr>
          <p:cNvPr id="3" name="Content Placeholder 2">
            <a:extLst>
              <a:ext uri="{FF2B5EF4-FFF2-40B4-BE49-F238E27FC236}">
                <a16:creationId xmlns:a16="http://schemas.microsoft.com/office/drawing/2014/main" id="{CFA6A43F-21EA-2EF7-61AB-A9CCFC77424A}"/>
              </a:ext>
            </a:extLst>
          </p:cNvPr>
          <p:cNvSpPr>
            <a:spLocks noGrp="1"/>
          </p:cNvSpPr>
          <p:nvPr>
            <p:ph idx="1"/>
          </p:nvPr>
        </p:nvSpPr>
        <p:spPr/>
        <p:txBody>
          <a:bodyPr/>
          <a:lstStyle/>
          <a:p>
            <a:pPr marL="0" indent="0" algn="l">
              <a:buNone/>
            </a:pPr>
            <a:r>
              <a:rPr lang="ro-RO" b="0" i="0">
                <a:solidFill>
                  <a:schemeClr val="tx1"/>
                </a:solidFill>
                <a:effectLst/>
                <a:latin typeface="PTSansRegular"/>
              </a:rPr>
              <a:t>Riscul de a contracta virusul hepatitei B este crescut în următoarele cazuri:</a:t>
            </a:r>
          </a:p>
          <a:p>
            <a:pPr algn="l">
              <a:buFont typeface="Arial" panose="020B0604020202020204" pitchFamily="34" charset="0"/>
              <a:buChar char="•"/>
            </a:pPr>
            <a:r>
              <a:rPr lang="ro-RO" b="0" i="0" dirty="0">
                <a:solidFill>
                  <a:schemeClr val="tx1"/>
                </a:solidFill>
                <a:effectLst/>
                <a:latin typeface="PTSansRegular"/>
              </a:rPr>
              <a:t>Cei care locuiesc împreună cu o persoană care are hepatita B, în special dacă nu sunt vaccinate împotriva hepatitei B;</a:t>
            </a:r>
          </a:p>
          <a:p>
            <a:pPr algn="l">
              <a:buFont typeface="Arial" panose="020B0604020202020204" pitchFamily="34" charset="0"/>
              <a:buChar char="•"/>
            </a:pPr>
            <a:r>
              <a:rPr lang="ro-RO" b="0" i="0" dirty="0">
                <a:solidFill>
                  <a:schemeClr val="tx1"/>
                </a:solidFill>
                <a:effectLst/>
                <a:latin typeface="PTSansRegular"/>
              </a:rPr>
              <a:t>Contact sexual neprotejat cu parteneri multipli sau cu o persoană infectată;</a:t>
            </a:r>
          </a:p>
          <a:p>
            <a:pPr algn="l">
              <a:buFont typeface="Arial" panose="020B0604020202020204" pitchFamily="34" charset="0"/>
              <a:buChar char="•"/>
            </a:pPr>
            <a:r>
              <a:rPr lang="ro-RO" b="0" i="0" dirty="0">
                <a:solidFill>
                  <a:schemeClr val="tx1"/>
                </a:solidFill>
                <a:effectLst/>
                <a:latin typeface="PTSansRegular"/>
              </a:rPr>
              <a:t>Persoanele care folosesc droguri injectabile și aceleași seringi și ace;</a:t>
            </a:r>
          </a:p>
          <a:p>
            <a:pPr algn="l">
              <a:buFont typeface="Arial" panose="020B0604020202020204" pitchFamily="34" charset="0"/>
              <a:buChar char="•"/>
            </a:pPr>
            <a:r>
              <a:rPr lang="ro-RO" b="0" i="0" dirty="0">
                <a:solidFill>
                  <a:schemeClr val="tx1"/>
                </a:solidFill>
                <a:effectLst/>
                <a:latin typeface="PTSansRegular"/>
              </a:rPr>
              <a:t>Personalul medical care intră frecvent în contact cu sângele pacienților;</a:t>
            </a:r>
          </a:p>
          <a:p>
            <a:pPr algn="l">
              <a:buFont typeface="Arial" panose="020B0604020202020204" pitchFamily="34" charset="0"/>
              <a:buChar char="•"/>
            </a:pPr>
            <a:r>
              <a:rPr lang="ro-RO" b="0" i="0" dirty="0">
                <a:solidFill>
                  <a:schemeClr val="tx1"/>
                </a:solidFill>
                <a:effectLst/>
                <a:latin typeface="PTSansRegular"/>
              </a:rPr>
              <a:t>Persoanele care călătoresc în țări unde rata de infecție cu virusul hepatitei B este ridicată (Africa, Asia, Europa de Est).</a:t>
            </a:r>
          </a:p>
          <a:p>
            <a:endParaRPr lang="ro-RO" dirty="0">
              <a:solidFill>
                <a:schemeClr val="tx1"/>
              </a:solidFill>
            </a:endParaRPr>
          </a:p>
        </p:txBody>
      </p:sp>
    </p:spTree>
    <p:extLst>
      <p:ext uri="{BB962C8B-B14F-4D97-AF65-F5344CB8AC3E}">
        <p14:creationId xmlns:p14="http://schemas.microsoft.com/office/powerpoint/2010/main" val="132433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03-F154-AE78-9EDF-53C4846F597A}"/>
              </a:ext>
            </a:extLst>
          </p:cNvPr>
          <p:cNvSpPr>
            <a:spLocks noGrp="1"/>
          </p:cNvSpPr>
          <p:nvPr>
            <p:ph type="title"/>
          </p:nvPr>
        </p:nvSpPr>
        <p:spPr/>
        <p:txBody>
          <a:bodyPr/>
          <a:lstStyle/>
          <a:p>
            <a:r>
              <a:rPr lang="ro-RO" b="0" i="0">
                <a:solidFill>
                  <a:srgbClr val="2E333C"/>
                </a:solidFill>
                <a:effectLst/>
                <a:latin typeface="tiemposfine-regular"/>
              </a:rPr>
              <a:t>Mit: Daca partenerul meu are hepatita nu ar mai trebui sa fac sex cu el</a:t>
            </a:r>
            <a:br>
              <a:rPr lang="ro-RO" b="0" i="0">
                <a:solidFill>
                  <a:srgbClr val="2E333C"/>
                </a:solidFill>
                <a:effectLst/>
                <a:latin typeface="tiemposfine-regular"/>
              </a:rPr>
            </a:br>
            <a:endParaRPr lang="ro-RO"/>
          </a:p>
        </p:txBody>
      </p:sp>
      <p:sp>
        <p:nvSpPr>
          <p:cNvPr id="3" name="Content Placeholder 2">
            <a:extLst>
              <a:ext uri="{FF2B5EF4-FFF2-40B4-BE49-F238E27FC236}">
                <a16:creationId xmlns:a16="http://schemas.microsoft.com/office/drawing/2014/main" id="{3137EF28-AF92-0488-B048-C9B8217CF0E5}"/>
              </a:ext>
            </a:extLst>
          </p:cNvPr>
          <p:cNvSpPr>
            <a:spLocks noGrp="1"/>
          </p:cNvSpPr>
          <p:nvPr>
            <p:ph idx="1"/>
          </p:nvPr>
        </p:nvSpPr>
        <p:spPr/>
        <p:txBody>
          <a:bodyPr>
            <a:normAutofit/>
          </a:bodyPr>
          <a:lstStyle/>
          <a:p>
            <a:pPr>
              <a:lnSpc>
                <a:spcPct val="150000"/>
              </a:lnSpc>
            </a:pPr>
            <a:r>
              <a:rPr lang="ro-RO" sz="2800" b="1" i="0" dirty="0">
                <a:solidFill>
                  <a:schemeClr val="tx1"/>
                </a:solidFill>
                <a:effectLst/>
                <a:latin typeface="graphik-regular"/>
              </a:rPr>
              <a:t>hepatita B poate fi prevenita prin vaccinare</a:t>
            </a:r>
          </a:p>
          <a:p>
            <a:pPr>
              <a:lnSpc>
                <a:spcPct val="150000"/>
              </a:lnSpc>
            </a:pPr>
            <a:r>
              <a:rPr lang="ro-RO" sz="2800" b="1" i="0" dirty="0" err="1">
                <a:solidFill>
                  <a:schemeClr val="tx1"/>
                </a:solidFill>
                <a:effectLst/>
                <a:latin typeface="graphik-regular"/>
              </a:rPr>
              <a:t>odata</a:t>
            </a:r>
            <a:r>
              <a:rPr lang="ro-RO" sz="2800" b="1" i="0" dirty="0">
                <a:solidFill>
                  <a:schemeClr val="tx1"/>
                </a:solidFill>
                <a:effectLst/>
                <a:latin typeface="graphik-regular"/>
              </a:rPr>
              <a:t> ce s-a </a:t>
            </a:r>
            <a:r>
              <a:rPr lang="ro-RO" sz="2800" b="1" i="0" dirty="0" err="1">
                <a:solidFill>
                  <a:schemeClr val="tx1"/>
                </a:solidFill>
                <a:effectLst/>
                <a:latin typeface="graphik-regular"/>
              </a:rPr>
              <a:t>facut</a:t>
            </a:r>
            <a:r>
              <a:rPr lang="ro-RO" sz="2800" b="1" i="0" dirty="0">
                <a:solidFill>
                  <a:schemeClr val="tx1"/>
                </a:solidFill>
                <a:effectLst/>
                <a:latin typeface="graphik-regular"/>
              </a:rPr>
              <a:t> </a:t>
            </a:r>
            <a:r>
              <a:rPr lang="ro-RO" sz="2800" b="1" i="0" dirty="0" err="1">
                <a:solidFill>
                  <a:schemeClr val="tx1"/>
                </a:solidFill>
                <a:effectLst/>
                <a:latin typeface="graphik-regular"/>
              </a:rPr>
              <a:t>intreaga</a:t>
            </a:r>
            <a:r>
              <a:rPr lang="ro-RO" sz="2800" b="1" i="0" dirty="0">
                <a:solidFill>
                  <a:schemeClr val="tx1"/>
                </a:solidFill>
                <a:effectLst/>
                <a:latin typeface="graphik-regular"/>
              </a:rPr>
              <a:t> schema de vaccinare </a:t>
            </a:r>
            <a:r>
              <a:rPr lang="ro-RO" sz="2800" b="1" i="0" dirty="0" err="1">
                <a:solidFill>
                  <a:schemeClr val="tx1"/>
                </a:solidFill>
                <a:effectLst/>
                <a:latin typeface="graphik-regular"/>
              </a:rPr>
              <a:t>impotriva</a:t>
            </a:r>
            <a:r>
              <a:rPr lang="ro-RO" sz="2800" b="1" i="0" dirty="0">
                <a:solidFill>
                  <a:schemeClr val="tx1"/>
                </a:solidFill>
                <a:effectLst/>
                <a:latin typeface="graphik-regular"/>
              </a:rPr>
              <a:t> hepatitei B, nu se mai poate infecta prin nicio modalitate de transmitere, inclusiv in urma contactului sexual</a:t>
            </a:r>
            <a:endParaRPr lang="ro-RO" sz="2800" b="1" dirty="0">
              <a:solidFill>
                <a:schemeClr val="tx1"/>
              </a:solidFill>
            </a:endParaRPr>
          </a:p>
        </p:txBody>
      </p:sp>
    </p:spTree>
    <p:extLst>
      <p:ext uri="{BB962C8B-B14F-4D97-AF65-F5344CB8AC3E}">
        <p14:creationId xmlns:p14="http://schemas.microsoft.com/office/powerpoint/2010/main" val="1327613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9969-BD3C-DD5F-0E69-284BDB084AA1}"/>
              </a:ext>
            </a:extLst>
          </p:cNvPr>
          <p:cNvSpPr>
            <a:spLocks noGrp="1"/>
          </p:cNvSpPr>
          <p:nvPr>
            <p:ph type="title"/>
          </p:nvPr>
        </p:nvSpPr>
        <p:spPr/>
        <p:txBody>
          <a:bodyPr/>
          <a:lstStyle/>
          <a:p>
            <a:r>
              <a:rPr lang="ro-RO" b="1" dirty="0" err="1">
                <a:solidFill>
                  <a:schemeClr val="bg1"/>
                </a:solidFill>
              </a:rPr>
              <a:t>Consecinte</a:t>
            </a:r>
            <a:endParaRPr lang="ro-RO" b="1" dirty="0">
              <a:solidFill>
                <a:schemeClr val="bg1"/>
              </a:solidFill>
            </a:endParaRPr>
          </a:p>
        </p:txBody>
      </p:sp>
      <p:sp>
        <p:nvSpPr>
          <p:cNvPr id="3" name="Content Placeholder 2">
            <a:extLst>
              <a:ext uri="{FF2B5EF4-FFF2-40B4-BE49-F238E27FC236}">
                <a16:creationId xmlns:a16="http://schemas.microsoft.com/office/drawing/2014/main" id="{982592B5-C324-152E-B35D-3F1D7C8B4DF6}"/>
              </a:ext>
            </a:extLst>
          </p:cNvPr>
          <p:cNvSpPr>
            <a:spLocks noGrp="1"/>
          </p:cNvSpPr>
          <p:nvPr>
            <p:ph idx="1"/>
          </p:nvPr>
        </p:nvSpPr>
        <p:spPr/>
        <p:txBody>
          <a:bodyPr>
            <a:normAutofit/>
          </a:bodyPr>
          <a:lstStyle/>
          <a:p>
            <a:pPr algn="l">
              <a:buFont typeface="Arial" panose="020B0604020202020204" pitchFamily="34" charset="0"/>
              <a:buChar char="•"/>
            </a:pPr>
            <a:r>
              <a:rPr lang="ro-RO" sz="2800" b="0" i="0" dirty="0">
                <a:solidFill>
                  <a:schemeClr val="tx1"/>
                </a:solidFill>
                <a:effectLst/>
                <a:latin typeface="PTSansRegular"/>
              </a:rPr>
              <a:t>hepatită (inflamație a ficatului)</a:t>
            </a:r>
          </a:p>
          <a:p>
            <a:pPr algn="l">
              <a:buFont typeface="Arial" panose="020B0604020202020204" pitchFamily="34" charset="0"/>
              <a:buChar char="•"/>
            </a:pPr>
            <a:r>
              <a:rPr lang="ro-RO" sz="2800" b="0" i="0" dirty="0">
                <a:solidFill>
                  <a:schemeClr val="tx1"/>
                </a:solidFill>
                <a:effectLst/>
                <a:latin typeface="PTSansRegular"/>
              </a:rPr>
              <a:t>ciroză hepatică</a:t>
            </a:r>
          </a:p>
          <a:p>
            <a:pPr algn="l">
              <a:buFont typeface="Arial" panose="020B0604020202020204" pitchFamily="34" charset="0"/>
              <a:buChar char="•"/>
            </a:pPr>
            <a:r>
              <a:rPr lang="ro-RO" sz="2800" b="0" i="0" dirty="0">
                <a:solidFill>
                  <a:schemeClr val="tx1"/>
                </a:solidFill>
                <a:effectLst/>
                <a:latin typeface="PTSansRegular"/>
              </a:rPr>
              <a:t>cancer hepatic</a:t>
            </a:r>
          </a:p>
          <a:p>
            <a:pPr algn="l">
              <a:buFont typeface="Arial" panose="020B0604020202020204" pitchFamily="34" charset="0"/>
              <a:buChar char="•"/>
            </a:pPr>
            <a:r>
              <a:rPr lang="ro-RO" sz="2800" b="0" i="0" dirty="0">
                <a:solidFill>
                  <a:schemeClr val="tx1"/>
                </a:solidFill>
                <a:effectLst/>
                <a:latin typeface="PTSansRegular"/>
              </a:rPr>
              <a:t>deces</a:t>
            </a:r>
          </a:p>
          <a:p>
            <a:endParaRPr lang="ro-RO" sz="2800" dirty="0">
              <a:solidFill>
                <a:schemeClr val="tx1"/>
              </a:solidFill>
            </a:endParaRPr>
          </a:p>
        </p:txBody>
      </p:sp>
    </p:spTree>
    <p:extLst>
      <p:ext uri="{BB962C8B-B14F-4D97-AF65-F5344CB8AC3E}">
        <p14:creationId xmlns:p14="http://schemas.microsoft.com/office/powerpoint/2010/main" val="241760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4817B-B28F-D382-5927-C3883CC1C3D1}"/>
              </a:ext>
            </a:extLst>
          </p:cNvPr>
          <p:cNvPicPr>
            <a:picLocks noChangeAspect="1"/>
          </p:cNvPicPr>
          <p:nvPr/>
        </p:nvPicPr>
        <p:blipFill>
          <a:blip r:embed="rId2"/>
          <a:stretch>
            <a:fillRect/>
          </a:stretch>
        </p:blipFill>
        <p:spPr>
          <a:xfrm>
            <a:off x="2013358" y="459291"/>
            <a:ext cx="7759815" cy="6266876"/>
          </a:xfrm>
          <a:prstGeom prst="rect">
            <a:avLst/>
          </a:prstGeom>
        </p:spPr>
      </p:pic>
    </p:spTree>
    <p:extLst>
      <p:ext uri="{BB962C8B-B14F-4D97-AF65-F5344CB8AC3E}">
        <p14:creationId xmlns:p14="http://schemas.microsoft.com/office/powerpoint/2010/main" val="111086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FF334-1255-EED0-9DB8-595D594CEF7F}"/>
              </a:ext>
            </a:extLst>
          </p:cNvPr>
          <p:cNvPicPr>
            <a:picLocks noChangeAspect="1"/>
          </p:cNvPicPr>
          <p:nvPr/>
        </p:nvPicPr>
        <p:blipFill>
          <a:blip r:embed="rId2"/>
          <a:stretch>
            <a:fillRect/>
          </a:stretch>
        </p:blipFill>
        <p:spPr>
          <a:xfrm>
            <a:off x="0" y="385556"/>
            <a:ext cx="12192000" cy="6086888"/>
          </a:xfrm>
          <a:prstGeom prst="rect">
            <a:avLst/>
          </a:prstGeom>
        </p:spPr>
      </p:pic>
    </p:spTree>
    <p:extLst>
      <p:ext uri="{BB962C8B-B14F-4D97-AF65-F5344CB8AC3E}">
        <p14:creationId xmlns:p14="http://schemas.microsoft.com/office/powerpoint/2010/main" val="3348131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6DF4-AE87-374A-5B19-85F3FE361002}"/>
              </a:ext>
            </a:extLst>
          </p:cNvPr>
          <p:cNvSpPr>
            <a:spLocks noGrp="1"/>
          </p:cNvSpPr>
          <p:nvPr>
            <p:ph type="title"/>
          </p:nvPr>
        </p:nvSpPr>
        <p:spPr/>
        <p:txBody>
          <a:bodyPr/>
          <a:lstStyle/>
          <a:p>
            <a:r>
              <a:rPr lang="ro-RO" dirty="0" err="1"/>
              <a:t>Pasii</a:t>
            </a:r>
            <a:r>
              <a:rPr lang="ro-RO" dirty="0"/>
              <a:t> necesari pentru evaluare </a:t>
            </a:r>
            <a:r>
              <a:rPr lang="ro-RO" dirty="0" err="1"/>
              <a:t>inainte</a:t>
            </a:r>
            <a:r>
              <a:rPr lang="ro-RO" dirty="0"/>
              <a:t> de vaccinare:</a:t>
            </a:r>
            <a:endParaRPr lang="en-US" dirty="0"/>
          </a:p>
        </p:txBody>
      </p:sp>
      <p:sp>
        <p:nvSpPr>
          <p:cNvPr id="3" name="Content Placeholder 2">
            <a:extLst>
              <a:ext uri="{FF2B5EF4-FFF2-40B4-BE49-F238E27FC236}">
                <a16:creationId xmlns:a16="http://schemas.microsoft.com/office/drawing/2014/main" id="{467F2106-8EB0-0AF0-FAB2-03A8C3D9C608}"/>
              </a:ext>
            </a:extLst>
          </p:cNvPr>
          <p:cNvSpPr>
            <a:spLocks noGrp="1"/>
          </p:cNvSpPr>
          <p:nvPr>
            <p:ph idx="1"/>
          </p:nvPr>
        </p:nvSpPr>
        <p:spPr/>
        <p:txBody>
          <a:bodyPr>
            <a:noAutofit/>
          </a:bodyPr>
          <a:lstStyle/>
          <a:p>
            <a:r>
              <a:rPr lang="ro-RO" sz="2800" dirty="0" err="1">
                <a:solidFill>
                  <a:schemeClr val="tx1"/>
                </a:solidFill>
              </a:rPr>
              <a:t>Consultatia</a:t>
            </a:r>
            <a:r>
              <a:rPr lang="ro-RO" sz="2800" dirty="0">
                <a:solidFill>
                  <a:schemeClr val="tx1"/>
                </a:solidFill>
              </a:rPr>
              <a:t> medicului de familie</a:t>
            </a:r>
          </a:p>
          <a:p>
            <a:r>
              <a:rPr lang="ro-RO" sz="2800" dirty="0">
                <a:solidFill>
                  <a:schemeClr val="tx1"/>
                </a:solidFill>
              </a:rPr>
              <a:t>Testarea Ag HBs, anti HBs, anti HBcor, antiHCV </a:t>
            </a:r>
          </a:p>
          <a:p>
            <a:r>
              <a:rPr lang="ro-RO" sz="2800" dirty="0">
                <a:solidFill>
                  <a:schemeClr val="tx1"/>
                </a:solidFill>
              </a:rPr>
              <a:t>Daca acestea teste sunt negative este recomandata vaccinarea</a:t>
            </a:r>
          </a:p>
          <a:p>
            <a:r>
              <a:rPr lang="ro-RO" sz="2800" b="0" i="0" dirty="0">
                <a:solidFill>
                  <a:schemeClr val="tx1"/>
                </a:solidFill>
                <a:effectLst/>
                <a:latin typeface="graphik-regular"/>
              </a:rPr>
              <a:t>Vaccinarea împotriva hepatitei B consta dintr-o serie de 3 injecții efectuate conform unei scheme într-o perioada de 6 luni</a:t>
            </a:r>
          </a:p>
          <a:p>
            <a:r>
              <a:rPr lang="en-US" sz="2800" b="0" i="0" dirty="0">
                <a:solidFill>
                  <a:schemeClr val="tx1"/>
                </a:solidFill>
                <a:effectLst/>
                <a:latin typeface="graphik-regular"/>
              </a:rPr>
              <a:t>La 1 </a:t>
            </a:r>
            <a:r>
              <a:rPr lang="en-US" sz="2800" b="0" i="0" dirty="0" err="1">
                <a:solidFill>
                  <a:schemeClr val="tx1"/>
                </a:solidFill>
                <a:effectLst/>
                <a:latin typeface="graphik-regular"/>
              </a:rPr>
              <a:t>luna</a:t>
            </a:r>
            <a:r>
              <a:rPr lang="en-US" sz="2800" b="0" i="0" dirty="0">
                <a:solidFill>
                  <a:schemeClr val="tx1"/>
                </a:solidFill>
                <a:effectLst/>
                <a:latin typeface="graphik-regular"/>
              </a:rPr>
              <a:t> </a:t>
            </a:r>
            <a:r>
              <a:rPr lang="en-US" sz="2800" b="0" i="0" dirty="0" err="1">
                <a:solidFill>
                  <a:schemeClr val="tx1"/>
                </a:solidFill>
                <a:effectLst/>
                <a:latin typeface="graphik-regular"/>
              </a:rPr>
              <a:t>dupa</a:t>
            </a:r>
            <a:r>
              <a:rPr lang="en-US" sz="2800" b="0" i="0" dirty="0">
                <a:solidFill>
                  <a:schemeClr val="tx1"/>
                </a:solidFill>
                <a:effectLst/>
                <a:latin typeface="graphik-regular"/>
              </a:rPr>
              <a:t> a 3-a </a:t>
            </a:r>
            <a:r>
              <a:rPr lang="en-US" sz="2800" b="0" i="0" dirty="0" err="1">
                <a:solidFill>
                  <a:schemeClr val="tx1"/>
                </a:solidFill>
                <a:effectLst/>
                <a:latin typeface="graphik-regular"/>
              </a:rPr>
              <a:t>doza</a:t>
            </a:r>
            <a:r>
              <a:rPr lang="en-US" sz="2800" b="0" i="0" dirty="0">
                <a:solidFill>
                  <a:schemeClr val="tx1"/>
                </a:solidFill>
                <a:effectLst/>
                <a:latin typeface="graphik-regular"/>
              </a:rPr>
              <a:t>, </a:t>
            </a:r>
            <a:r>
              <a:rPr lang="ro-RO" sz="2800" b="0" i="0" dirty="0">
                <a:solidFill>
                  <a:schemeClr val="tx1"/>
                </a:solidFill>
                <a:effectLst/>
                <a:latin typeface="graphik-regular"/>
              </a:rPr>
              <a:t>să</a:t>
            </a:r>
            <a:r>
              <a:rPr lang="en-US" sz="2800" b="0" i="0" dirty="0">
                <a:solidFill>
                  <a:schemeClr val="tx1"/>
                </a:solidFill>
                <a:effectLst/>
                <a:latin typeface="graphik-regular"/>
              </a:rPr>
              <a:t> </a:t>
            </a:r>
            <a:r>
              <a:rPr lang="en-US" sz="2800" b="0" i="0" dirty="0" err="1">
                <a:solidFill>
                  <a:schemeClr val="tx1"/>
                </a:solidFill>
                <a:effectLst/>
                <a:latin typeface="graphik-regular"/>
              </a:rPr>
              <a:t>efectu</a:t>
            </a:r>
            <a:r>
              <a:rPr lang="ro-RO" sz="2800" b="0" i="0" dirty="0" err="1">
                <a:solidFill>
                  <a:schemeClr val="tx1"/>
                </a:solidFill>
                <a:effectLst/>
                <a:latin typeface="graphik-regular"/>
              </a:rPr>
              <a:t>iază</a:t>
            </a:r>
            <a:r>
              <a:rPr lang="en-US" sz="2800" b="0" i="0" dirty="0">
                <a:solidFill>
                  <a:schemeClr val="tx1"/>
                </a:solidFill>
                <a:effectLst/>
                <a:latin typeface="graphik-regular"/>
              </a:rPr>
              <a:t> Ac anti-HBs: </a:t>
            </a:r>
            <a:r>
              <a:rPr lang="en-US" sz="2800" b="0" i="0" dirty="0" err="1">
                <a:solidFill>
                  <a:schemeClr val="tx1"/>
                </a:solidFill>
                <a:effectLst/>
                <a:latin typeface="graphik-regular"/>
              </a:rPr>
              <a:t>daca</a:t>
            </a:r>
            <a:r>
              <a:rPr lang="en-US" sz="2800" b="0" i="0" dirty="0">
                <a:solidFill>
                  <a:schemeClr val="tx1"/>
                </a:solidFill>
                <a:effectLst/>
                <a:latin typeface="graphik-regular"/>
              </a:rPr>
              <a:t> </a:t>
            </a:r>
            <a:r>
              <a:rPr lang="en-US" sz="2800" b="0" i="0" dirty="0" err="1">
                <a:solidFill>
                  <a:schemeClr val="tx1"/>
                </a:solidFill>
                <a:effectLst/>
                <a:latin typeface="graphik-regular"/>
              </a:rPr>
              <a:t>titrul</a:t>
            </a:r>
            <a:r>
              <a:rPr lang="en-US" sz="2800" b="0" i="0" dirty="0">
                <a:solidFill>
                  <a:schemeClr val="tx1"/>
                </a:solidFill>
                <a:effectLst/>
                <a:latin typeface="graphik-regular"/>
              </a:rPr>
              <a:t> </a:t>
            </a:r>
            <a:r>
              <a:rPr lang="en-US" sz="2800" b="0" i="0" dirty="0" err="1">
                <a:solidFill>
                  <a:schemeClr val="tx1"/>
                </a:solidFill>
                <a:effectLst/>
                <a:latin typeface="graphik-regular"/>
              </a:rPr>
              <a:t>este</a:t>
            </a:r>
            <a:r>
              <a:rPr lang="en-US" sz="2800" b="0" i="0" dirty="0">
                <a:solidFill>
                  <a:schemeClr val="tx1"/>
                </a:solidFill>
                <a:effectLst/>
                <a:latin typeface="graphik-regular"/>
              </a:rPr>
              <a:t> &gt;/= 10 UI/mL </a:t>
            </a:r>
            <a:r>
              <a:rPr lang="en-US" sz="2800" b="0" i="0" dirty="0" err="1">
                <a:solidFill>
                  <a:schemeClr val="tx1"/>
                </a:solidFill>
                <a:effectLst/>
                <a:latin typeface="graphik-regular"/>
              </a:rPr>
              <a:t>inseamna</a:t>
            </a:r>
            <a:r>
              <a:rPr lang="en-US" sz="2800" b="0" i="0" dirty="0">
                <a:solidFill>
                  <a:schemeClr val="tx1"/>
                </a:solidFill>
                <a:effectLst/>
                <a:latin typeface="graphik-regular"/>
              </a:rPr>
              <a:t> </a:t>
            </a:r>
            <a:r>
              <a:rPr lang="ro-RO" sz="2800" b="0" i="0" dirty="0">
                <a:solidFill>
                  <a:schemeClr val="tx1"/>
                </a:solidFill>
                <a:effectLst/>
                <a:latin typeface="graphik-regular"/>
              </a:rPr>
              <a:t>prezența</a:t>
            </a:r>
            <a:r>
              <a:rPr lang="en-US" sz="2800" b="0" i="0" dirty="0">
                <a:solidFill>
                  <a:schemeClr val="tx1"/>
                </a:solidFill>
                <a:effectLst/>
                <a:latin typeface="graphik-regular"/>
              </a:rPr>
              <a:t> </a:t>
            </a:r>
            <a:r>
              <a:rPr lang="ro-RO" sz="2800" b="0" i="0" dirty="0" err="1">
                <a:solidFill>
                  <a:schemeClr val="tx1"/>
                </a:solidFill>
                <a:effectLst/>
                <a:latin typeface="graphik-regular"/>
              </a:rPr>
              <a:t>protectiei</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B</a:t>
            </a:r>
            <a:endParaRPr lang="ro-RO" sz="2800" dirty="0">
              <a:solidFill>
                <a:schemeClr val="tx1"/>
              </a:solidFill>
            </a:endParaRPr>
          </a:p>
        </p:txBody>
      </p:sp>
    </p:spTree>
    <p:extLst>
      <p:ext uri="{BB962C8B-B14F-4D97-AF65-F5344CB8AC3E}">
        <p14:creationId xmlns:p14="http://schemas.microsoft.com/office/powerpoint/2010/main" val="284120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DFD4-0DCF-08E4-CA6C-56D678E5AF45}"/>
              </a:ext>
            </a:extLst>
          </p:cNvPr>
          <p:cNvSpPr>
            <a:spLocks noGrp="1"/>
          </p:cNvSpPr>
          <p:nvPr>
            <p:ph type="title"/>
          </p:nvPr>
        </p:nvSpPr>
        <p:spPr/>
        <p:txBody>
          <a:bodyPr/>
          <a:lstStyle/>
          <a:p>
            <a:r>
              <a:rPr lang="ro-RO" dirty="0"/>
              <a:t>Modalități de prevenire</a:t>
            </a:r>
            <a:endParaRPr lang="en-US" dirty="0"/>
          </a:p>
        </p:txBody>
      </p:sp>
      <p:sp>
        <p:nvSpPr>
          <p:cNvPr id="3" name="Content Placeholder 2">
            <a:extLst>
              <a:ext uri="{FF2B5EF4-FFF2-40B4-BE49-F238E27FC236}">
                <a16:creationId xmlns:a16="http://schemas.microsoft.com/office/drawing/2014/main" id="{F46E550C-7480-E219-1C17-A43132E63FA6}"/>
              </a:ext>
            </a:extLst>
          </p:cNvPr>
          <p:cNvSpPr>
            <a:spLocks noGrp="1"/>
          </p:cNvSpPr>
          <p:nvPr>
            <p:ph idx="1"/>
          </p:nvPr>
        </p:nvSpPr>
        <p:spPr>
          <a:xfrm>
            <a:off x="3869268" y="864108"/>
            <a:ext cx="7520782" cy="5120640"/>
          </a:xfrm>
        </p:spPr>
        <p:txBody>
          <a:bodyPr/>
          <a:lstStyle/>
          <a:p>
            <a:pPr marL="0" indent="0" algn="just">
              <a:buNone/>
            </a:pPr>
            <a:r>
              <a:rPr lang="ro-RO" b="0" i="0">
                <a:solidFill>
                  <a:schemeClr val="tx1"/>
                </a:solidFill>
                <a:effectLst/>
                <a:latin typeface="Arial" panose="020B0604020202020204" pitchFamily="34" charset="0"/>
              </a:rPr>
              <a:t>Alte </a:t>
            </a:r>
            <a:r>
              <a:rPr lang="ro-RO" b="0" i="0" dirty="0" err="1">
                <a:solidFill>
                  <a:schemeClr val="tx1"/>
                </a:solidFill>
                <a:effectLst/>
                <a:latin typeface="Arial" panose="020B0604020202020204" pitchFamily="34" charset="0"/>
              </a:rPr>
              <a:t>modalitati</a:t>
            </a:r>
            <a:r>
              <a:rPr lang="ro-RO" b="0" i="0" dirty="0">
                <a:solidFill>
                  <a:schemeClr val="tx1"/>
                </a:solidFill>
                <a:effectLst/>
                <a:latin typeface="Arial" panose="020B0604020202020204" pitchFamily="34" charset="0"/>
              </a:rPr>
              <a:t> de prevenire a </a:t>
            </a:r>
            <a:r>
              <a:rPr lang="ro-RO" b="0" i="0" dirty="0" err="1">
                <a:solidFill>
                  <a:schemeClr val="tx1"/>
                </a:solidFill>
                <a:effectLst/>
                <a:latin typeface="Arial" panose="020B0604020202020204" pitchFamily="34" charset="0"/>
              </a:rPr>
              <a:t>infectiei</a:t>
            </a:r>
            <a:r>
              <a:rPr lang="ro-RO" b="0" i="0" dirty="0">
                <a:solidFill>
                  <a:schemeClr val="tx1"/>
                </a:solidFill>
                <a:effectLst/>
                <a:latin typeface="Arial" panose="020B0604020202020204" pitchFamily="34" charset="0"/>
              </a:rPr>
              <a:t> cu virusul </a:t>
            </a:r>
            <a:r>
              <a:rPr lang="ro-RO" b="0" i="0" dirty="0" err="1">
                <a:solidFill>
                  <a:schemeClr val="tx1"/>
                </a:solidFill>
                <a:effectLst/>
                <a:latin typeface="Arial" panose="020B0604020202020204" pitchFamily="34" charset="0"/>
              </a:rPr>
              <a:t>hepatiei</a:t>
            </a:r>
            <a:r>
              <a:rPr lang="ro-RO" b="0" i="0" dirty="0">
                <a:solidFill>
                  <a:schemeClr val="tx1"/>
                </a:solidFill>
                <a:effectLst/>
                <a:latin typeface="Arial" panose="020B0604020202020204" pitchFamily="34" charset="0"/>
              </a:rPr>
              <a:t> B sunt :</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utilizarea corecta si permanenta a prezervativelor</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administrarea imunoglobulinei </a:t>
            </a:r>
            <a:r>
              <a:rPr lang="ro-RO" b="0" i="0" dirty="0" err="1">
                <a:solidFill>
                  <a:schemeClr val="tx1"/>
                </a:solidFill>
                <a:effectLst/>
                <a:latin typeface="Arial" panose="020B0604020202020204" pitchFamily="34" charset="0"/>
              </a:rPr>
              <a:t>antihepatita</a:t>
            </a:r>
            <a:r>
              <a:rPr lang="ro-RO" b="0" i="0" dirty="0">
                <a:solidFill>
                  <a:schemeClr val="tx1"/>
                </a:solidFill>
                <a:effectLst/>
                <a:latin typeface="Arial" panose="020B0604020202020204" pitchFamily="34" charset="0"/>
              </a:rPr>
              <a:t> B (HBIG) nou-</a:t>
            </a:r>
            <a:r>
              <a:rPr lang="ro-RO" b="0" i="0" dirty="0" err="1">
                <a:solidFill>
                  <a:schemeClr val="tx1"/>
                </a:solidFill>
                <a:effectLst/>
                <a:latin typeface="Arial" panose="020B0604020202020204" pitchFamily="34" charset="0"/>
              </a:rPr>
              <a:t>nascutilor</a:t>
            </a:r>
            <a:r>
              <a:rPr lang="ro-RO" b="0" i="0" dirty="0">
                <a:solidFill>
                  <a:schemeClr val="tx1"/>
                </a:solidFill>
                <a:effectLst/>
                <a:latin typeface="Arial" panose="020B0604020202020204" pitchFamily="34" charset="0"/>
              </a:rPr>
              <a:t> din mame infectate si vaccinarea acestora la 12 ore </a:t>
            </a:r>
            <a:r>
              <a:rPr lang="ro-RO" b="0" i="0" dirty="0" err="1">
                <a:solidFill>
                  <a:schemeClr val="tx1"/>
                </a:solidFill>
                <a:effectLst/>
                <a:latin typeface="Arial" panose="020B0604020202020204" pitchFamily="34" charset="0"/>
              </a:rPr>
              <a:t>dupa</a:t>
            </a:r>
            <a:r>
              <a:rPr lang="ro-RO" b="0" i="0" dirty="0">
                <a:solidFill>
                  <a:schemeClr val="tx1"/>
                </a:solidFill>
                <a:effectLst/>
                <a:latin typeface="Arial" panose="020B0604020202020204" pitchFamily="34" charset="0"/>
              </a:rPr>
              <a:t> </a:t>
            </a:r>
            <a:r>
              <a:rPr lang="ro-RO" b="0" i="0" dirty="0" err="1">
                <a:solidFill>
                  <a:schemeClr val="tx1"/>
                </a:solidFill>
                <a:effectLst/>
                <a:latin typeface="Arial" panose="020B0604020202020204" pitchFamily="34" charset="0"/>
              </a:rPr>
              <a:t>nastere</a:t>
            </a:r>
            <a:endParaRPr lang="ro-RO" b="0" i="0" dirty="0">
              <a:solidFill>
                <a:schemeClr val="tx1"/>
              </a:solidFill>
              <a:effectLst/>
              <a:latin typeface="Arial" panose="020B0604020202020204" pitchFamily="34" charset="0"/>
            </a:endParaRP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folosirea seringilor de unica </a:t>
            </a:r>
            <a:r>
              <a:rPr lang="ro-RO" b="0" i="0" dirty="0" err="1">
                <a:solidFill>
                  <a:schemeClr val="tx1"/>
                </a:solidFill>
                <a:effectLst/>
                <a:latin typeface="Arial" panose="020B0604020202020204" pitchFamily="34" charset="0"/>
              </a:rPr>
              <a:t>folosinta</a:t>
            </a:r>
            <a:endParaRPr lang="ro-RO" b="0" i="0" dirty="0">
              <a:solidFill>
                <a:schemeClr val="tx1"/>
              </a:solidFill>
              <a:effectLst/>
              <a:latin typeface="Arial" panose="020B0604020202020204" pitchFamily="34" charset="0"/>
            </a:endParaRP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evitarea folosirii in comun de </a:t>
            </a:r>
            <a:r>
              <a:rPr lang="ro-RO" b="0" i="0" dirty="0" err="1">
                <a:solidFill>
                  <a:schemeClr val="tx1"/>
                </a:solidFill>
                <a:effectLst/>
                <a:latin typeface="Arial" panose="020B0604020202020204" pitchFamily="34" charset="0"/>
              </a:rPr>
              <a:t>intrumente</a:t>
            </a:r>
            <a:r>
              <a:rPr lang="ro-RO" b="0" i="0" dirty="0">
                <a:solidFill>
                  <a:schemeClr val="tx1"/>
                </a:solidFill>
                <a:effectLst/>
                <a:latin typeface="Arial" panose="020B0604020202020204" pitchFamily="34" charset="0"/>
              </a:rPr>
              <a:t> care ar putea avea </a:t>
            </a:r>
            <a:r>
              <a:rPr lang="ro-RO" b="0" i="0" dirty="0" err="1">
                <a:solidFill>
                  <a:schemeClr val="tx1"/>
                </a:solidFill>
                <a:effectLst/>
                <a:latin typeface="Arial" panose="020B0604020202020204" pitchFamily="34" charset="0"/>
              </a:rPr>
              <a:t>sange</a:t>
            </a:r>
            <a:r>
              <a:rPr lang="ro-RO" b="0" i="0" dirty="0">
                <a:solidFill>
                  <a:schemeClr val="tx1"/>
                </a:solidFill>
                <a:effectLst/>
                <a:latin typeface="Arial" panose="020B0604020202020204" pitchFamily="34" charset="0"/>
              </a:rPr>
              <a:t> pe ele - aparate de ras, </a:t>
            </a:r>
            <a:r>
              <a:rPr lang="ro-RO" b="0" i="0" dirty="0" err="1">
                <a:solidFill>
                  <a:schemeClr val="tx1"/>
                </a:solidFill>
                <a:effectLst/>
                <a:latin typeface="Arial" panose="020B0604020202020204" pitchFamily="34" charset="0"/>
              </a:rPr>
              <a:t>periute</a:t>
            </a:r>
            <a:r>
              <a:rPr lang="ro-RO" b="0" i="0" dirty="0">
                <a:solidFill>
                  <a:schemeClr val="tx1"/>
                </a:solidFill>
                <a:effectLst/>
                <a:latin typeface="Arial" panose="020B0604020202020204" pitchFamily="34" charset="0"/>
              </a:rPr>
              <a:t> de </a:t>
            </a:r>
            <a:r>
              <a:rPr lang="ro-RO" b="0" i="0" dirty="0" err="1">
                <a:solidFill>
                  <a:schemeClr val="tx1"/>
                </a:solidFill>
                <a:effectLst/>
                <a:latin typeface="Arial" panose="020B0604020202020204" pitchFamily="34" charset="0"/>
              </a:rPr>
              <a:t>dinti</a:t>
            </a:r>
            <a:r>
              <a:rPr lang="ro-RO" b="0" i="0" dirty="0">
                <a:solidFill>
                  <a:schemeClr val="tx1"/>
                </a:solidFill>
                <a:effectLst/>
                <a:latin typeface="Arial" panose="020B0604020202020204" pitchFamily="34" charset="0"/>
              </a:rPr>
              <a:t>, </a:t>
            </a:r>
            <a:r>
              <a:rPr lang="ro-RO" b="0" i="0" dirty="0" err="1">
                <a:solidFill>
                  <a:schemeClr val="tx1"/>
                </a:solidFill>
                <a:effectLst/>
                <a:latin typeface="Arial" panose="020B0604020202020204" pitchFamily="34" charset="0"/>
              </a:rPr>
              <a:t>forfecute</a:t>
            </a:r>
            <a:r>
              <a:rPr lang="ro-RO" b="0" i="0" dirty="0">
                <a:solidFill>
                  <a:schemeClr val="tx1"/>
                </a:solidFill>
                <a:effectLst/>
                <a:latin typeface="Arial" panose="020B0604020202020204" pitchFamily="34" charset="0"/>
              </a:rPr>
              <a:t> pentru manichiura, briciuri, etc.</a:t>
            </a:r>
          </a:p>
          <a:p>
            <a:pPr algn="l" fontAlgn="base">
              <a:buFont typeface="Arial" panose="020B0604020202020204" pitchFamily="34" charset="0"/>
              <a:buChar char="•"/>
            </a:pPr>
            <a:r>
              <a:rPr lang="ro-RO" b="0" i="0" dirty="0">
                <a:solidFill>
                  <a:schemeClr val="tx1"/>
                </a:solidFill>
                <a:effectLst/>
                <a:latin typeface="Arial" panose="020B0604020202020204" pitchFamily="34" charset="0"/>
              </a:rPr>
              <a:t>evitarea, pentru tatuaje sau </a:t>
            </a:r>
            <a:r>
              <a:rPr lang="ro-RO" b="0" i="0" dirty="0" err="1">
                <a:solidFill>
                  <a:schemeClr val="tx1"/>
                </a:solidFill>
                <a:effectLst/>
                <a:latin typeface="Arial" panose="020B0604020202020204" pitchFamily="34" charset="0"/>
              </a:rPr>
              <a:t>piercing</a:t>
            </a:r>
            <a:r>
              <a:rPr lang="ro-RO" b="0" i="0" dirty="0">
                <a:solidFill>
                  <a:schemeClr val="tx1"/>
                </a:solidFill>
                <a:effectLst/>
                <a:latin typeface="Arial" panose="020B0604020202020204" pitchFamily="34" charset="0"/>
              </a:rPr>
              <a:t>, a </a:t>
            </a:r>
            <a:r>
              <a:rPr lang="ro-RO" b="0" i="0" dirty="0" err="1">
                <a:solidFill>
                  <a:schemeClr val="tx1"/>
                </a:solidFill>
                <a:effectLst/>
                <a:latin typeface="Arial" panose="020B0604020202020204" pitchFamily="34" charset="0"/>
              </a:rPr>
              <a:t>locatiilor</a:t>
            </a:r>
            <a:r>
              <a:rPr lang="ro-RO" b="0" i="0" dirty="0">
                <a:solidFill>
                  <a:schemeClr val="tx1"/>
                </a:solidFill>
                <a:effectLst/>
                <a:latin typeface="Arial" panose="020B0604020202020204" pitchFamily="34" charset="0"/>
              </a:rPr>
              <a:t> care nu prezinta </a:t>
            </a:r>
            <a:r>
              <a:rPr lang="ro-RO" b="0" i="0" dirty="0" err="1">
                <a:solidFill>
                  <a:schemeClr val="tx1"/>
                </a:solidFill>
                <a:effectLst/>
                <a:latin typeface="Arial" panose="020B0604020202020204" pitchFamily="34" charset="0"/>
              </a:rPr>
              <a:t>incredere</a:t>
            </a:r>
            <a:endParaRPr lang="ro-RO" b="0" i="0" dirty="0">
              <a:solidFill>
                <a:schemeClr val="tx1"/>
              </a:solidFill>
              <a:effectLst/>
              <a:latin typeface="Arial" panose="020B0604020202020204" pitchFamily="34" charset="0"/>
            </a:endParaRPr>
          </a:p>
          <a:p>
            <a:endParaRPr lang="ro-RO" dirty="0">
              <a:solidFill>
                <a:schemeClr val="tx1"/>
              </a:solidFill>
            </a:endParaRPr>
          </a:p>
        </p:txBody>
      </p:sp>
    </p:spTree>
    <p:extLst>
      <p:ext uri="{BB962C8B-B14F-4D97-AF65-F5344CB8AC3E}">
        <p14:creationId xmlns:p14="http://schemas.microsoft.com/office/powerpoint/2010/main" val="240330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E17C-E4CC-22FC-AFE1-B19AC2A4C053}"/>
              </a:ext>
            </a:extLst>
          </p:cNvPr>
          <p:cNvSpPr>
            <a:spLocks noGrp="1"/>
          </p:cNvSpPr>
          <p:nvPr>
            <p:ph type="title"/>
          </p:nvPr>
        </p:nvSpPr>
        <p:spPr/>
        <p:txBody>
          <a:bodyPr/>
          <a:lstStyle/>
          <a:p>
            <a:r>
              <a:rPr lang="en-US" b="0" i="0" dirty="0">
                <a:solidFill>
                  <a:srgbClr val="2E333C"/>
                </a:solidFill>
                <a:effectLst/>
                <a:latin typeface="graphik-regular"/>
              </a:rPr>
              <a:t>In </a:t>
            </a:r>
            <a:r>
              <a:rPr lang="en-US" b="0" i="0" dirty="0" err="1">
                <a:solidFill>
                  <a:srgbClr val="2E333C"/>
                </a:solidFill>
                <a:effectLst/>
                <a:latin typeface="graphik-regular"/>
              </a:rPr>
              <a:t>lume</a:t>
            </a:r>
            <a:r>
              <a:rPr lang="en-US" b="0" i="0" dirty="0">
                <a:solidFill>
                  <a:srgbClr val="2E333C"/>
                </a:solidFill>
                <a:effectLst/>
                <a:latin typeface="graphik-regular"/>
              </a:rPr>
              <a:t>:</a:t>
            </a:r>
            <a:endParaRPr lang="en-US" dirty="0"/>
          </a:p>
        </p:txBody>
      </p:sp>
      <p:sp>
        <p:nvSpPr>
          <p:cNvPr id="3" name="Content Placeholder 2">
            <a:extLst>
              <a:ext uri="{FF2B5EF4-FFF2-40B4-BE49-F238E27FC236}">
                <a16:creationId xmlns:a16="http://schemas.microsoft.com/office/drawing/2014/main" id="{F0E603B2-69F9-4071-A318-AC9EF80C5AD4}"/>
              </a:ext>
            </a:extLst>
          </p:cNvPr>
          <p:cNvSpPr>
            <a:spLocks noGrp="1"/>
          </p:cNvSpPr>
          <p:nvPr>
            <p:ph idx="1"/>
          </p:nvPr>
        </p:nvSpPr>
        <p:spPr/>
        <p:txBody>
          <a:bodyPr>
            <a:noAutofit/>
          </a:bodyPr>
          <a:lstStyle/>
          <a:p>
            <a:pPr algn="l" fontAlgn="base">
              <a:buFont typeface="Arial" panose="020B0604020202020204" pitchFamily="34" charset="0"/>
              <a:buChar char="•"/>
            </a:pPr>
            <a:r>
              <a:rPr lang="en-US" sz="2800" b="0" i="0" dirty="0">
                <a:solidFill>
                  <a:schemeClr val="tx1"/>
                </a:solidFill>
                <a:effectLst/>
                <a:latin typeface="graphik-regular"/>
              </a:rPr>
              <a:t>296 de </a:t>
            </a:r>
            <a:r>
              <a:rPr lang="en-US" sz="2800" b="0" i="0" dirty="0" err="1">
                <a:solidFill>
                  <a:schemeClr val="tx1"/>
                </a:solidFill>
                <a:effectLst/>
                <a:latin typeface="graphik-regular"/>
              </a:rPr>
              <a:t>milioane</a:t>
            </a:r>
            <a:r>
              <a:rPr lang="en-US" sz="2800" b="0" i="0" dirty="0">
                <a:solidFill>
                  <a:schemeClr val="tx1"/>
                </a:solidFill>
                <a:effectLst/>
                <a:latin typeface="graphik-regular"/>
              </a:rPr>
              <a:t> de </a:t>
            </a:r>
            <a:r>
              <a:rPr lang="en-US" sz="2800" b="0" i="0" dirty="0" err="1">
                <a:solidFill>
                  <a:schemeClr val="tx1"/>
                </a:solidFill>
                <a:effectLst/>
                <a:latin typeface="graphik-regular"/>
              </a:rPr>
              <a:t>oameni</a:t>
            </a:r>
            <a:r>
              <a:rPr lang="en-US" sz="2800" b="0" i="0" dirty="0">
                <a:solidFill>
                  <a:schemeClr val="tx1"/>
                </a:solidFill>
                <a:effectLst/>
                <a:latin typeface="graphik-regular"/>
              </a:rPr>
              <a:t> au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a:t>
            </a:r>
            <a:r>
              <a:rPr lang="en-US" sz="2800" b="0" i="0" dirty="0" err="1">
                <a:solidFill>
                  <a:schemeClr val="tx1"/>
                </a:solidFill>
                <a:effectLst/>
                <a:latin typeface="graphik-regular"/>
              </a:rPr>
              <a:t>virala</a:t>
            </a:r>
            <a:r>
              <a:rPr lang="en-US" sz="2800" b="0" i="0" dirty="0">
                <a:solidFill>
                  <a:schemeClr val="tx1"/>
                </a:solidFill>
                <a:effectLst/>
                <a:latin typeface="graphik-regular"/>
              </a:rPr>
              <a:t> B, cu 1.5 </a:t>
            </a:r>
            <a:r>
              <a:rPr lang="en-US" sz="2800" b="0" i="0" dirty="0" err="1">
                <a:solidFill>
                  <a:schemeClr val="tx1"/>
                </a:solidFill>
                <a:effectLst/>
                <a:latin typeface="graphik-regular"/>
              </a:rPr>
              <a:t>milioane</a:t>
            </a:r>
            <a:r>
              <a:rPr lang="en-US" sz="2800" b="0" i="0" dirty="0">
                <a:solidFill>
                  <a:schemeClr val="tx1"/>
                </a:solidFill>
                <a:effectLst/>
                <a:latin typeface="graphik-regular"/>
              </a:rPr>
              <a:t> de </a:t>
            </a:r>
            <a:r>
              <a:rPr lang="en-US" sz="2800" b="0" i="0" dirty="0" err="1">
                <a:solidFill>
                  <a:schemeClr val="tx1"/>
                </a:solidFill>
                <a:effectLst/>
                <a:latin typeface="graphik-regular"/>
              </a:rPr>
              <a:t>noi</a:t>
            </a:r>
            <a:r>
              <a:rPr lang="en-US" sz="2800" b="0" i="0" dirty="0">
                <a:solidFill>
                  <a:schemeClr val="tx1"/>
                </a:solidFill>
                <a:effectLst/>
                <a:latin typeface="graphik-regular"/>
              </a:rPr>
              <a:t> </a:t>
            </a:r>
            <a:r>
              <a:rPr lang="en-US" sz="2800" b="0" i="0" dirty="0" err="1">
                <a:solidFill>
                  <a:schemeClr val="tx1"/>
                </a:solidFill>
                <a:effectLst/>
                <a:latin typeface="graphik-regular"/>
              </a:rPr>
              <a:t>infectii</a:t>
            </a:r>
            <a:r>
              <a:rPr lang="en-US" sz="2800" b="0" i="0" dirty="0">
                <a:solidFill>
                  <a:schemeClr val="tx1"/>
                </a:solidFill>
                <a:effectLst/>
                <a:latin typeface="graphik-regular"/>
              </a:rPr>
              <a:t> in </a:t>
            </a:r>
            <a:r>
              <a:rPr lang="en-US" sz="2800" b="0" i="0" dirty="0" err="1">
                <a:solidFill>
                  <a:schemeClr val="tx1"/>
                </a:solidFill>
                <a:effectLst/>
                <a:latin typeface="graphik-regular"/>
              </a:rPr>
              <a:t>fiecare</a:t>
            </a:r>
            <a:r>
              <a:rPr lang="en-US" sz="2800" b="0" i="0" dirty="0">
                <a:solidFill>
                  <a:schemeClr val="tx1"/>
                </a:solidFill>
                <a:effectLst/>
                <a:latin typeface="graphik-regular"/>
              </a:rPr>
              <a:t> an</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Mai </a:t>
            </a:r>
            <a:r>
              <a:rPr lang="en-US" sz="2800" b="0" i="0" dirty="0" err="1">
                <a:solidFill>
                  <a:schemeClr val="tx1"/>
                </a:solidFill>
                <a:effectLst/>
                <a:latin typeface="graphik-regular"/>
              </a:rPr>
              <a:t>mult</a:t>
            </a:r>
            <a:r>
              <a:rPr lang="en-US" sz="2800" b="0" i="0" dirty="0">
                <a:solidFill>
                  <a:schemeClr val="tx1"/>
                </a:solidFill>
                <a:effectLst/>
                <a:latin typeface="graphik-regular"/>
              </a:rPr>
              <a:t> de 6 </a:t>
            </a:r>
            <a:r>
              <a:rPr lang="en-US" sz="2800" b="0" i="0" dirty="0" err="1">
                <a:solidFill>
                  <a:schemeClr val="tx1"/>
                </a:solidFill>
                <a:effectLst/>
                <a:latin typeface="graphik-regular"/>
              </a:rPr>
              <a:t>milioane</a:t>
            </a:r>
            <a:r>
              <a:rPr lang="en-US" sz="2800" b="0" i="0" dirty="0">
                <a:solidFill>
                  <a:schemeClr val="tx1"/>
                </a:solidFill>
                <a:effectLst/>
                <a:latin typeface="graphik-regular"/>
              </a:rPr>
              <a:t> sunt </a:t>
            </a:r>
            <a:r>
              <a:rPr lang="en-US" sz="2800" b="0" i="0" dirty="0" err="1">
                <a:solidFill>
                  <a:schemeClr val="tx1"/>
                </a:solidFill>
                <a:effectLst/>
                <a:latin typeface="graphik-regular"/>
              </a:rPr>
              <a:t>copii</a:t>
            </a:r>
            <a:r>
              <a:rPr lang="en-US" sz="2800" b="0" i="0" dirty="0">
                <a:solidFill>
                  <a:schemeClr val="tx1"/>
                </a:solidFill>
                <a:effectLst/>
                <a:latin typeface="graphik-regular"/>
              </a:rPr>
              <a:t> cu </a:t>
            </a:r>
            <a:r>
              <a:rPr lang="en-US" sz="2800" b="0" i="0" dirty="0" err="1">
                <a:solidFill>
                  <a:schemeClr val="tx1"/>
                </a:solidFill>
                <a:effectLst/>
                <a:latin typeface="graphik-regular"/>
              </a:rPr>
              <a:t>varsta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mica de 6 ani</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25% din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B </a:t>
            </a:r>
            <a:r>
              <a:rPr lang="en-US" sz="2800" b="0" i="0" dirty="0" err="1">
                <a:solidFill>
                  <a:schemeClr val="tx1"/>
                </a:solidFill>
                <a:effectLst/>
                <a:latin typeface="graphik-regular"/>
              </a:rPr>
              <a:t>progreseaza</a:t>
            </a:r>
            <a:r>
              <a:rPr lang="en-US" sz="2800" b="0" i="0" dirty="0">
                <a:solidFill>
                  <a:schemeClr val="tx1"/>
                </a:solidFill>
                <a:effectLst/>
                <a:latin typeface="graphik-regular"/>
              </a:rPr>
              <a:t> </a:t>
            </a:r>
            <a:r>
              <a:rPr lang="en-US" sz="2800" b="0" i="0" dirty="0" err="1">
                <a:solidFill>
                  <a:schemeClr val="tx1"/>
                </a:solidFill>
                <a:effectLst/>
                <a:latin typeface="graphik-regular"/>
              </a:rPr>
              <a:t>spre</a:t>
            </a:r>
            <a:r>
              <a:rPr lang="en-US" sz="2800" b="0" i="0" dirty="0">
                <a:solidFill>
                  <a:schemeClr val="tx1"/>
                </a:solidFill>
                <a:effectLst/>
                <a:latin typeface="graphik-regular"/>
              </a:rPr>
              <a:t> cancer hepatic</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err="1">
                <a:solidFill>
                  <a:schemeClr val="tx1"/>
                </a:solidFill>
                <a:effectLst/>
                <a:latin typeface="graphik-regular"/>
              </a:rPr>
              <a:t>Hepatita</a:t>
            </a:r>
            <a:r>
              <a:rPr lang="en-US" sz="2800" b="0" i="0" dirty="0">
                <a:solidFill>
                  <a:schemeClr val="tx1"/>
                </a:solidFill>
                <a:effectLst/>
                <a:latin typeface="graphik-regular"/>
              </a:rPr>
              <a:t> B </a:t>
            </a:r>
            <a:r>
              <a:rPr lang="en-US" sz="2800" b="0" i="0" dirty="0" err="1">
                <a:solidFill>
                  <a:schemeClr val="tx1"/>
                </a:solidFill>
                <a:effectLst/>
                <a:latin typeface="graphik-regular"/>
              </a:rPr>
              <a:t>contribuie</a:t>
            </a:r>
            <a:r>
              <a:rPr lang="en-US" sz="2800" b="0" i="0" dirty="0">
                <a:solidFill>
                  <a:schemeClr val="tx1"/>
                </a:solidFill>
                <a:effectLst/>
                <a:latin typeface="graphik-regular"/>
              </a:rPr>
              <a:t> la </a:t>
            </a:r>
            <a:r>
              <a:rPr lang="en-US" sz="2800" b="0" i="0" dirty="0" err="1">
                <a:solidFill>
                  <a:schemeClr val="tx1"/>
                </a:solidFill>
                <a:effectLst/>
                <a:latin typeface="graphik-regular"/>
              </a:rPr>
              <a:t>aproximativ</a:t>
            </a:r>
            <a:r>
              <a:rPr lang="en-US" sz="2800" b="0" i="0" dirty="0">
                <a:solidFill>
                  <a:schemeClr val="tx1"/>
                </a:solidFill>
                <a:effectLst/>
                <a:latin typeface="graphik-regular"/>
              </a:rPr>
              <a:t> 820.000 de </a:t>
            </a:r>
            <a:r>
              <a:rPr lang="en-US" sz="2800" b="0" i="0" dirty="0" err="1">
                <a:solidFill>
                  <a:schemeClr val="tx1"/>
                </a:solidFill>
                <a:effectLst/>
                <a:latin typeface="graphik-regular"/>
              </a:rPr>
              <a:t>decese</a:t>
            </a:r>
            <a:r>
              <a:rPr lang="en-US" sz="2800" b="0" i="0" dirty="0">
                <a:solidFill>
                  <a:schemeClr val="tx1"/>
                </a:solidFill>
                <a:effectLst/>
                <a:latin typeface="graphik-regular"/>
              </a:rPr>
              <a:t> in </a:t>
            </a:r>
            <a:r>
              <a:rPr lang="en-US" sz="2800" b="0" i="0" dirty="0" err="1">
                <a:solidFill>
                  <a:schemeClr val="tx1"/>
                </a:solidFill>
                <a:effectLst/>
                <a:latin typeface="graphik-regular"/>
              </a:rPr>
              <a:t>fiecare</a:t>
            </a:r>
            <a:r>
              <a:rPr lang="en-US" sz="2800" b="0" i="0" dirty="0">
                <a:solidFill>
                  <a:schemeClr val="tx1"/>
                </a:solidFill>
                <a:effectLst/>
                <a:latin typeface="graphik-regular"/>
              </a:rPr>
              <a:t> an</a:t>
            </a:r>
            <a:endParaRPr lang="ro-RO" sz="2800" b="0" i="0" dirty="0">
              <a:solidFill>
                <a:schemeClr val="tx1"/>
              </a:solidFill>
              <a:effectLst/>
              <a:latin typeface="graphik-regular"/>
            </a:endParaRPr>
          </a:p>
          <a:p>
            <a:endParaRPr lang="en-US" sz="2800" dirty="0">
              <a:solidFill>
                <a:schemeClr val="tx1"/>
              </a:solidFill>
            </a:endParaRPr>
          </a:p>
        </p:txBody>
      </p:sp>
    </p:spTree>
    <p:extLst>
      <p:ext uri="{BB962C8B-B14F-4D97-AF65-F5344CB8AC3E}">
        <p14:creationId xmlns:p14="http://schemas.microsoft.com/office/powerpoint/2010/main" val="251390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B6DF-CF73-2252-724A-723053A0EEA4}"/>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C</a:t>
            </a:r>
            <a:br>
              <a:rPr lang="en-US" b="0" i="0" dirty="0">
                <a:solidFill>
                  <a:srgbClr val="2E333C"/>
                </a:solidFill>
                <a:effectLst/>
                <a:latin typeface="graphik-regular"/>
              </a:rPr>
            </a:br>
            <a:endParaRPr lang="en-US" dirty="0"/>
          </a:p>
        </p:txBody>
      </p:sp>
      <p:sp>
        <p:nvSpPr>
          <p:cNvPr id="3" name="Content Placeholder 2">
            <a:extLst>
              <a:ext uri="{FF2B5EF4-FFF2-40B4-BE49-F238E27FC236}">
                <a16:creationId xmlns:a16="http://schemas.microsoft.com/office/drawing/2014/main" id="{4101806E-EDBB-86AC-716D-7EEC1D0EA543}"/>
              </a:ext>
            </a:extLst>
          </p:cNvPr>
          <p:cNvSpPr>
            <a:spLocks noGrp="1"/>
          </p:cNvSpPr>
          <p:nvPr>
            <p:ph idx="1"/>
          </p:nvPr>
        </p:nvSpPr>
        <p:spPr/>
        <p:txBody>
          <a:bodyPr>
            <a:noAutofit/>
          </a:bodyPr>
          <a:lstStyle/>
          <a:p>
            <a:pPr algn="l" fontAlgn="base">
              <a:buFont typeface="Arial" panose="020B0604020202020204" pitchFamily="34" charset="0"/>
              <a:buChar char="•"/>
            </a:pPr>
            <a:r>
              <a:rPr lang="en-US" sz="2400" b="0" i="0" u="none" strike="noStrike" dirty="0" err="1">
                <a:solidFill>
                  <a:srgbClr val="46A7CA"/>
                </a:solidFill>
                <a:effectLst/>
                <a:latin typeface="graphik-regular"/>
                <a:hlinkClick r:id="rId2">
                  <a:extLst>
                    <a:ext uri="{A12FA001-AC4F-418D-AE19-62706E023703}">
                      <ahyp:hlinkClr xmlns:ahyp="http://schemas.microsoft.com/office/drawing/2018/hyperlinkcolor" val="tx"/>
                    </a:ext>
                  </a:extLst>
                </a:hlinkClick>
              </a:rPr>
              <a:t>Hepatita</a:t>
            </a:r>
            <a:r>
              <a:rPr lang="en-US" sz="2400" b="0" i="0" u="none" strike="noStrike" dirty="0">
                <a:solidFill>
                  <a:schemeClr val="tx1"/>
                </a:solidFill>
                <a:effectLst/>
                <a:latin typeface="graphik-regular"/>
                <a:hlinkClick r:id="rId2">
                  <a:extLst>
                    <a:ext uri="{A12FA001-AC4F-418D-AE19-62706E023703}">
                      <ahyp:hlinkClr xmlns:ahyp="http://schemas.microsoft.com/office/drawing/2018/hyperlinkcolor" val="tx"/>
                    </a:ext>
                  </a:extLst>
                </a:hlinkClick>
              </a:rPr>
              <a:t> C</a:t>
            </a:r>
            <a:r>
              <a:rPr lang="en-US" sz="2400" b="0" i="0" dirty="0">
                <a:solidFill>
                  <a:schemeClr val="tx1"/>
                </a:solidFill>
                <a:effectLst/>
                <a:latin typeface="graphik-regular"/>
              </a:rPr>
              <a:t> </a:t>
            </a:r>
            <a:r>
              <a:rPr lang="en-US" sz="2400" b="0" i="0" dirty="0" err="1">
                <a:solidFill>
                  <a:schemeClr val="tx1"/>
                </a:solidFill>
                <a:effectLst/>
                <a:latin typeface="graphik-regular"/>
              </a:rPr>
              <a:t>este</a:t>
            </a:r>
            <a:r>
              <a:rPr lang="en-US" sz="2400" b="0" i="0" dirty="0">
                <a:solidFill>
                  <a:schemeClr val="tx1"/>
                </a:solidFill>
                <a:effectLst/>
                <a:latin typeface="graphik-regular"/>
              </a:rPr>
              <a:t> o </a:t>
            </a:r>
            <a:r>
              <a:rPr lang="en-US" sz="2400" b="0" i="0" dirty="0" err="1">
                <a:solidFill>
                  <a:schemeClr val="tx1"/>
                </a:solidFill>
                <a:effectLst/>
                <a:latin typeface="graphik-regular"/>
              </a:rPr>
              <a:t>infectie</a:t>
            </a:r>
            <a:r>
              <a:rPr lang="en-US" sz="2400" b="0" i="0" dirty="0">
                <a:solidFill>
                  <a:schemeClr val="tx1"/>
                </a:solidFill>
                <a:effectLst/>
                <a:latin typeface="graphik-regular"/>
              </a:rPr>
              <a:t> a ficatului </a:t>
            </a:r>
            <a:r>
              <a:rPr lang="en-US" sz="2400" b="0" i="0" dirty="0" err="1">
                <a:solidFill>
                  <a:schemeClr val="tx1"/>
                </a:solidFill>
                <a:effectLst/>
                <a:latin typeface="graphik-regular"/>
              </a:rPr>
              <a:t>cauzata</a:t>
            </a:r>
            <a:r>
              <a:rPr lang="en-US" sz="2400" b="0" i="0" dirty="0">
                <a:solidFill>
                  <a:schemeClr val="tx1"/>
                </a:solidFill>
                <a:effectLst/>
                <a:latin typeface="graphik-regular"/>
              </a:rPr>
              <a:t> de </a:t>
            </a:r>
            <a:r>
              <a:rPr lang="en-US" sz="2400" b="0" i="0" dirty="0" err="1">
                <a:solidFill>
                  <a:schemeClr val="tx1"/>
                </a:solidFill>
                <a:effectLst/>
                <a:latin typeface="graphik-regular"/>
              </a:rPr>
              <a:t>virusul</a:t>
            </a:r>
            <a:r>
              <a:rPr lang="en-US" sz="2400" b="0" i="0" dirty="0">
                <a:solidFill>
                  <a:schemeClr val="tx1"/>
                </a:solidFill>
                <a:effectLst/>
                <a:latin typeface="graphik-regular"/>
              </a:rPr>
              <a:t> hepatic C (VHC) </a:t>
            </a:r>
          </a:p>
          <a:p>
            <a:pPr algn="l" fontAlgn="base">
              <a:buFont typeface="Arial" panose="020B0604020202020204" pitchFamily="34" charset="0"/>
              <a:buChar char="•"/>
            </a:pPr>
            <a:r>
              <a:rPr lang="en-US" sz="2400" b="0" i="0" dirty="0" err="1">
                <a:solidFill>
                  <a:schemeClr val="tx1"/>
                </a:solidFill>
                <a:effectLst/>
                <a:latin typeface="graphik-regular"/>
              </a:rPr>
              <a:t>Hepatita</a:t>
            </a:r>
            <a:r>
              <a:rPr lang="en-US" sz="2400" b="0" i="0" dirty="0">
                <a:solidFill>
                  <a:schemeClr val="tx1"/>
                </a:solidFill>
                <a:effectLst/>
                <a:latin typeface="graphik-regular"/>
              </a:rPr>
              <a:t> C se </a:t>
            </a:r>
            <a:r>
              <a:rPr lang="en-US" sz="2400" b="0" i="0" dirty="0" err="1">
                <a:solidFill>
                  <a:schemeClr val="tx1"/>
                </a:solidFill>
                <a:effectLst/>
                <a:latin typeface="graphik-regular"/>
              </a:rPr>
              <a:t>transmite</a:t>
            </a:r>
            <a:r>
              <a:rPr lang="en-US" sz="2400" b="0" i="0" dirty="0">
                <a:solidFill>
                  <a:schemeClr val="tx1"/>
                </a:solidFill>
                <a:effectLst/>
                <a:latin typeface="graphik-regular"/>
              </a:rPr>
              <a:t> </a:t>
            </a:r>
            <a:r>
              <a:rPr lang="en-US" sz="2400" b="0" i="0" dirty="0" err="1">
                <a:solidFill>
                  <a:schemeClr val="tx1"/>
                </a:solidFill>
                <a:effectLst/>
                <a:latin typeface="graphik-regular"/>
              </a:rPr>
              <a:t>prin</a:t>
            </a:r>
            <a:r>
              <a:rPr lang="en-US" sz="2400" b="0" i="0" dirty="0">
                <a:solidFill>
                  <a:schemeClr val="tx1"/>
                </a:solidFill>
                <a:effectLst/>
                <a:latin typeface="graphik-regular"/>
              </a:rPr>
              <a:t> </a:t>
            </a:r>
            <a:r>
              <a:rPr lang="en-US" sz="2400" b="0" i="0" dirty="0" err="1">
                <a:solidFill>
                  <a:schemeClr val="tx1"/>
                </a:solidFill>
                <a:effectLst/>
                <a:latin typeface="graphik-regular"/>
              </a:rPr>
              <a:t>contactul</a:t>
            </a:r>
            <a:r>
              <a:rPr lang="en-US" sz="2400" b="0" i="0" dirty="0">
                <a:solidFill>
                  <a:schemeClr val="tx1"/>
                </a:solidFill>
                <a:effectLst/>
                <a:latin typeface="graphik-regular"/>
              </a:rPr>
              <a:t> cu </a:t>
            </a:r>
            <a:r>
              <a:rPr lang="en-US" sz="2400" b="0" i="0" dirty="0" err="1">
                <a:solidFill>
                  <a:schemeClr val="tx1"/>
                </a:solidFill>
                <a:effectLst/>
                <a:latin typeface="graphik-regular"/>
              </a:rPr>
              <a:t>sangele</a:t>
            </a:r>
            <a:r>
              <a:rPr lang="en-US" sz="2400" b="0" i="0" dirty="0">
                <a:solidFill>
                  <a:schemeClr val="tx1"/>
                </a:solidFill>
                <a:effectLst/>
                <a:latin typeface="graphik-regular"/>
              </a:rPr>
              <a:t> </a:t>
            </a:r>
            <a:r>
              <a:rPr lang="en-US" sz="2400" b="0" i="0" dirty="0" err="1">
                <a:solidFill>
                  <a:schemeClr val="tx1"/>
                </a:solidFill>
                <a:effectLst/>
                <a:latin typeface="graphik-regular"/>
              </a:rPr>
              <a:t>unei</a:t>
            </a:r>
            <a:r>
              <a:rPr lang="en-US" sz="2400" b="0" i="0" dirty="0">
                <a:solidFill>
                  <a:schemeClr val="tx1"/>
                </a:solidFill>
                <a:effectLst/>
                <a:latin typeface="graphik-regular"/>
              </a:rPr>
              <a:t> </a:t>
            </a:r>
            <a:r>
              <a:rPr lang="en-US" sz="2400" b="0" i="0" dirty="0" err="1">
                <a:solidFill>
                  <a:schemeClr val="tx1"/>
                </a:solidFill>
                <a:effectLst/>
                <a:latin typeface="graphik-regular"/>
              </a:rPr>
              <a:t>persoane</a:t>
            </a:r>
            <a:r>
              <a:rPr lang="en-US" sz="2400" b="0" i="0" dirty="0">
                <a:solidFill>
                  <a:schemeClr val="tx1"/>
                </a:solidFill>
                <a:effectLst/>
                <a:latin typeface="graphik-regular"/>
              </a:rPr>
              <a:t> </a:t>
            </a:r>
            <a:r>
              <a:rPr lang="en-US" sz="2400" b="0" i="0" dirty="0" err="1">
                <a:solidFill>
                  <a:schemeClr val="tx1"/>
                </a:solidFill>
                <a:effectLst/>
                <a:latin typeface="graphik-regular"/>
              </a:rPr>
              <a:t>infectate</a:t>
            </a:r>
            <a:endParaRPr lang="ro-RO" sz="2400" b="0" i="0" dirty="0">
              <a:solidFill>
                <a:schemeClr val="tx1"/>
              </a:solidFill>
              <a:effectLst/>
              <a:latin typeface="graphik-regular"/>
            </a:endParaRPr>
          </a:p>
          <a:p>
            <a:pPr algn="l" fontAlgn="base">
              <a:buFont typeface="Arial" panose="020B0604020202020204" pitchFamily="34" charset="0"/>
              <a:buChar char="•"/>
            </a:pPr>
            <a:r>
              <a:rPr lang="en-US" sz="2400" b="0" i="0" dirty="0" err="1">
                <a:solidFill>
                  <a:schemeClr val="tx1"/>
                </a:solidFill>
                <a:effectLst/>
                <a:latin typeface="graphik-regular"/>
              </a:rPr>
              <a:t>Astazi</a:t>
            </a:r>
            <a:r>
              <a:rPr lang="en-US" sz="2400" b="0" i="0" dirty="0">
                <a:solidFill>
                  <a:schemeClr val="tx1"/>
                </a:solidFill>
                <a:effectLst/>
                <a:latin typeface="graphik-regular"/>
              </a:rPr>
              <a:t>, </a:t>
            </a:r>
            <a:r>
              <a:rPr lang="en-US" sz="2400" b="0" i="0" dirty="0" err="1">
                <a:solidFill>
                  <a:schemeClr val="tx1"/>
                </a:solidFill>
                <a:effectLst/>
                <a:latin typeface="graphik-regular"/>
              </a:rPr>
              <a:t>majoritatea</a:t>
            </a:r>
            <a:r>
              <a:rPr lang="en-US" sz="2400" b="0" i="0" dirty="0">
                <a:solidFill>
                  <a:schemeClr val="tx1"/>
                </a:solidFill>
                <a:effectLst/>
                <a:latin typeface="graphik-regular"/>
              </a:rPr>
              <a:t> </a:t>
            </a:r>
            <a:r>
              <a:rPr lang="en-US" sz="2400" b="0" i="0" dirty="0" err="1">
                <a:solidFill>
                  <a:schemeClr val="tx1"/>
                </a:solidFill>
                <a:effectLst/>
                <a:latin typeface="graphik-regular"/>
              </a:rPr>
              <a:t>oamenilor</a:t>
            </a:r>
            <a:r>
              <a:rPr lang="en-US" sz="2400" b="0" i="0" dirty="0">
                <a:solidFill>
                  <a:schemeClr val="tx1"/>
                </a:solidFill>
                <a:effectLst/>
                <a:latin typeface="graphik-regular"/>
              </a:rPr>
              <a:t> se </a:t>
            </a:r>
            <a:r>
              <a:rPr lang="en-US" sz="2400" b="0" i="0" dirty="0" err="1">
                <a:solidFill>
                  <a:schemeClr val="tx1"/>
                </a:solidFill>
                <a:effectLst/>
                <a:latin typeface="graphik-regular"/>
              </a:rPr>
              <a:t>infecteaza</a:t>
            </a:r>
            <a:r>
              <a:rPr lang="en-US" sz="2400" b="0" i="0" dirty="0">
                <a:solidFill>
                  <a:schemeClr val="tx1"/>
                </a:solidFill>
                <a:effectLst/>
                <a:latin typeface="graphik-regular"/>
              </a:rPr>
              <a:t> cu </a:t>
            </a:r>
            <a:r>
              <a:rPr lang="en-US" sz="2400" b="0" i="0" dirty="0" err="1">
                <a:solidFill>
                  <a:schemeClr val="tx1"/>
                </a:solidFill>
                <a:effectLst/>
                <a:latin typeface="graphik-regular"/>
              </a:rPr>
              <a:t>virusul</a:t>
            </a:r>
            <a:r>
              <a:rPr lang="en-US" sz="2400" b="0" i="0" dirty="0">
                <a:solidFill>
                  <a:schemeClr val="tx1"/>
                </a:solidFill>
                <a:effectLst/>
                <a:latin typeface="graphik-regular"/>
              </a:rPr>
              <a:t> </a:t>
            </a:r>
            <a:r>
              <a:rPr lang="en-US" sz="2400" b="0" i="0" dirty="0" err="1">
                <a:solidFill>
                  <a:schemeClr val="tx1"/>
                </a:solidFill>
                <a:effectLst/>
                <a:latin typeface="graphik-regular"/>
              </a:rPr>
              <a:t>hepatitei</a:t>
            </a:r>
            <a:r>
              <a:rPr lang="en-US" sz="2400" b="0" i="0" dirty="0">
                <a:solidFill>
                  <a:schemeClr val="tx1"/>
                </a:solidFill>
                <a:effectLst/>
                <a:latin typeface="graphik-regular"/>
              </a:rPr>
              <a:t> C </a:t>
            </a:r>
            <a:r>
              <a:rPr lang="en-US" sz="2400" b="0" i="0" dirty="0" err="1">
                <a:solidFill>
                  <a:schemeClr val="tx1"/>
                </a:solidFill>
                <a:effectLst/>
                <a:latin typeface="graphik-regular"/>
              </a:rPr>
              <a:t>prin</a:t>
            </a:r>
            <a:r>
              <a:rPr lang="en-US" sz="2400" b="0" i="0" dirty="0">
                <a:solidFill>
                  <a:schemeClr val="tx1"/>
                </a:solidFill>
                <a:effectLst/>
                <a:latin typeface="graphik-regular"/>
              </a:rPr>
              <a:t> </a:t>
            </a:r>
            <a:r>
              <a:rPr lang="en-US" sz="2400" b="0" i="0" dirty="0" err="1">
                <a:solidFill>
                  <a:schemeClr val="tx1"/>
                </a:solidFill>
                <a:effectLst/>
                <a:latin typeface="graphik-regular"/>
              </a:rPr>
              <a:t>folosirea</a:t>
            </a:r>
            <a:r>
              <a:rPr lang="en-US" sz="2400" b="0" i="0" dirty="0">
                <a:solidFill>
                  <a:schemeClr val="tx1"/>
                </a:solidFill>
                <a:effectLst/>
                <a:latin typeface="graphik-regular"/>
              </a:rPr>
              <a:t> in </a:t>
            </a:r>
            <a:r>
              <a:rPr lang="en-US" sz="2400" b="0" i="0" dirty="0" err="1">
                <a:solidFill>
                  <a:schemeClr val="tx1"/>
                </a:solidFill>
                <a:effectLst/>
                <a:latin typeface="graphik-regular"/>
              </a:rPr>
              <a:t>comun</a:t>
            </a:r>
            <a:r>
              <a:rPr lang="en-US" sz="2400" b="0" i="0" dirty="0">
                <a:solidFill>
                  <a:schemeClr val="tx1"/>
                </a:solidFill>
                <a:effectLst/>
                <a:latin typeface="graphik-regular"/>
              </a:rPr>
              <a:t> a </a:t>
            </a:r>
            <a:r>
              <a:rPr lang="en-US" sz="2400" b="0" i="0" dirty="0" err="1">
                <a:solidFill>
                  <a:schemeClr val="tx1"/>
                </a:solidFill>
                <a:effectLst/>
                <a:latin typeface="graphik-regular"/>
              </a:rPr>
              <a:t>acelor</a:t>
            </a:r>
            <a:r>
              <a:rPr lang="en-US" sz="2400" b="0" i="0" dirty="0">
                <a:solidFill>
                  <a:schemeClr val="tx1"/>
                </a:solidFill>
                <a:effectLst/>
                <a:latin typeface="graphik-regular"/>
              </a:rPr>
              <a:t> </a:t>
            </a:r>
            <a:r>
              <a:rPr lang="en-US" sz="2400" b="0" i="0" dirty="0" err="1">
                <a:solidFill>
                  <a:schemeClr val="tx1"/>
                </a:solidFill>
                <a:effectLst/>
                <a:latin typeface="graphik-regular"/>
              </a:rPr>
              <a:t>sau</a:t>
            </a:r>
            <a:r>
              <a:rPr lang="en-US" sz="2400" b="0" i="0" dirty="0">
                <a:solidFill>
                  <a:schemeClr val="tx1"/>
                </a:solidFill>
                <a:effectLst/>
                <a:latin typeface="graphik-regular"/>
              </a:rPr>
              <a:t> a </a:t>
            </a:r>
            <a:r>
              <a:rPr lang="en-US" sz="2400" b="0" i="0" dirty="0" err="1">
                <a:solidFill>
                  <a:schemeClr val="tx1"/>
                </a:solidFill>
                <a:effectLst/>
                <a:latin typeface="graphik-regular"/>
              </a:rPr>
              <a:t>altor</a:t>
            </a:r>
            <a:r>
              <a:rPr lang="en-US" sz="2400" b="0" i="0" dirty="0">
                <a:solidFill>
                  <a:schemeClr val="tx1"/>
                </a:solidFill>
                <a:effectLst/>
                <a:latin typeface="graphik-regular"/>
              </a:rPr>
              <a:t> </a:t>
            </a:r>
            <a:r>
              <a:rPr lang="en-US" sz="2400" b="0" i="0" dirty="0" err="1">
                <a:solidFill>
                  <a:schemeClr val="tx1"/>
                </a:solidFill>
                <a:effectLst/>
                <a:latin typeface="graphik-regular"/>
              </a:rPr>
              <a:t>echipamente</a:t>
            </a:r>
            <a:r>
              <a:rPr lang="en-US" sz="2400" b="0" i="0" dirty="0">
                <a:solidFill>
                  <a:schemeClr val="tx1"/>
                </a:solidFill>
                <a:effectLst/>
                <a:latin typeface="graphik-regular"/>
              </a:rPr>
              <a:t> pentru </a:t>
            </a:r>
            <a:r>
              <a:rPr lang="en-US" sz="2400" b="0" i="0" dirty="0" err="1">
                <a:solidFill>
                  <a:schemeClr val="tx1"/>
                </a:solidFill>
                <a:effectLst/>
                <a:latin typeface="graphik-regular"/>
              </a:rPr>
              <a:t>prepararea</a:t>
            </a:r>
            <a:r>
              <a:rPr lang="en-US" sz="2400" b="0" i="0" dirty="0">
                <a:solidFill>
                  <a:schemeClr val="tx1"/>
                </a:solidFill>
                <a:effectLst/>
                <a:latin typeface="graphik-regular"/>
              </a:rPr>
              <a:t> </a:t>
            </a:r>
            <a:r>
              <a:rPr lang="en-US" sz="2400" b="0" i="0" dirty="0" err="1">
                <a:solidFill>
                  <a:schemeClr val="tx1"/>
                </a:solidFill>
                <a:effectLst/>
                <a:latin typeface="graphik-regular"/>
              </a:rPr>
              <a:t>si</a:t>
            </a:r>
            <a:r>
              <a:rPr lang="en-US" sz="2400" b="0" i="0" dirty="0">
                <a:solidFill>
                  <a:schemeClr val="tx1"/>
                </a:solidFill>
                <a:effectLst/>
                <a:latin typeface="graphik-regular"/>
              </a:rPr>
              <a:t> </a:t>
            </a:r>
            <a:r>
              <a:rPr lang="en-US" sz="2400" b="0" i="0" dirty="0" err="1">
                <a:solidFill>
                  <a:schemeClr val="tx1"/>
                </a:solidFill>
                <a:effectLst/>
                <a:latin typeface="graphik-regular"/>
              </a:rPr>
              <a:t>injectarea</a:t>
            </a:r>
            <a:r>
              <a:rPr lang="en-US" sz="2400" b="0" i="0" dirty="0">
                <a:solidFill>
                  <a:schemeClr val="tx1"/>
                </a:solidFill>
                <a:effectLst/>
                <a:latin typeface="graphik-regular"/>
              </a:rPr>
              <a:t> </a:t>
            </a:r>
            <a:r>
              <a:rPr lang="en-US" sz="2400" b="0" i="0" dirty="0" err="1">
                <a:solidFill>
                  <a:schemeClr val="tx1"/>
                </a:solidFill>
                <a:effectLst/>
                <a:latin typeface="graphik-regular"/>
              </a:rPr>
              <a:t>drogurilor</a:t>
            </a:r>
            <a:r>
              <a:rPr lang="en-US" sz="2400" b="0" i="0" dirty="0">
                <a:solidFill>
                  <a:schemeClr val="tx1"/>
                </a:solidFill>
                <a:effectLst/>
                <a:latin typeface="graphik-regular"/>
              </a:rPr>
              <a:t>. </a:t>
            </a:r>
          </a:p>
          <a:p>
            <a:pPr algn="l" fontAlgn="base">
              <a:buFont typeface="Arial" panose="020B0604020202020204" pitchFamily="34" charset="0"/>
              <a:buChar char="•"/>
            </a:pPr>
            <a:r>
              <a:rPr lang="en-US" sz="2400" b="0" i="0" dirty="0">
                <a:solidFill>
                  <a:schemeClr val="tx1"/>
                </a:solidFill>
                <a:effectLst/>
                <a:latin typeface="graphik-regular"/>
              </a:rPr>
              <a:t>Pentru </a:t>
            </a:r>
            <a:r>
              <a:rPr lang="en-US" sz="2400" b="0" i="0" dirty="0" err="1">
                <a:solidFill>
                  <a:schemeClr val="tx1"/>
                </a:solidFill>
                <a:effectLst/>
                <a:latin typeface="graphik-regular"/>
              </a:rPr>
              <a:t>unii</a:t>
            </a:r>
            <a:r>
              <a:rPr lang="en-US" sz="2400" b="0" i="0" dirty="0">
                <a:solidFill>
                  <a:schemeClr val="tx1"/>
                </a:solidFill>
                <a:effectLst/>
                <a:latin typeface="graphik-regular"/>
              </a:rPr>
              <a:t> </a:t>
            </a:r>
            <a:r>
              <a:rPr lang="en-US" sz="2400" b="0" i="0" dirty="0" err="1">
                <a:solidFill>
                  <a:schemeClr val="tx1"/>
                </a:solidFill>
                <a:effectLst/>
                <a:latin typeface="graphik-regular"/>
              </a:rPr>
              <a:t>oameni</a:t>
            </a:r>
            <a:r>
              <a:rPr lang="en-US" sz="2400" b="0" i="0" dirty="0">
                <a:solidFill>
                  <a:schemeClr val="tx1"/>
                </a:solidFill>
                <a:effectLst/>
                <a:latin typeface="graphik-regular"/>
              </a:rPr>
              <a:t>, </a:t>
            </a:r>
            <a:r>
              <a:rPr lang="en-US" sz="2400" b="0" i="0" dirty="0" err="1">
                <a:solidFill>
                  <a:schemeClr val="tx1"/>
                </a:solidFill>
                <a:effectLst/>
                <a:latin typeface="graphik-regular"/>
              </a:rPr>
              <a:t>hepatita</a:t>
            </a:r>
            <a:r>
              <a:rPr lang="en-US" sz="2400" b="0" i="0" dirty="0">
                <a:solidFill>
                  <a:schemeClr val="tx1"/>
                </a:solidFill>
                <a:effectLst/>
                <a:latin typeface="graphik-regular"/>
              </a:rPr>
              <a:t> C </a:t>
            </a:r>
            <a:r>
              <a:rPr lang="en-US" sz="2400" b="0" i="0" dirty="0" err="1">
                <a:solidFill>
                  <a:schemeClr val="tx1"/>
                </a:solidFill>
                <a:effectLst/>
                <a:latin typeface="graphik-regular"/>
              </a:rPr>
              <a:t>este</a:t>
            </a:r>
            <a:r>
              <a:rPr lang="en-US" sz="2400" b="0" i="0" dirty="0">
                <a:solidFill>
                  <a:schemeClr val="tx1"/>
                </a:solidFill>
                <a:effectLst/>
                <a:latin typeface="graphik-regular"/>
              </a:rPr>
              <a:t> o boala de </a:t>
            </a:r>
            <a:r>
              <a:rPr lang="en-US" sz="2400" b="0" i="0" dirty="0" err="1">
                <a:solidFill>
                  <a:schemeClr val="tx1"/>
                </a:solidFill>
                <a:effectLst/>
                <a:latin typeface="graphik-regular"/>
              </a:rPr>
              <a:t>scurta</a:t>
            </a:r>
            <a:r>
              <a:rPr lang="en-US" sz="2400" b="0" i="0" dirty="0">
                <a:solidFill>
                  <a:schemeClr val="tx1"/>
                </a:solidFill>
                <a:effectLst/>
                <a:latin typeface="graphik-regular"/>
              </a:rPr>
              <a:t> </a:t>
            </a:r>
            <a:r>
              <a:rPr lang="en-US" sz="2400" b="0" i="0" dirty="0" err="1">
                <a:solidFill>
                  <a:schemeClr val="tx1"/>
                </a:solidFill>
                <a:effectLst/>
                <a:latin typeface="graphik-regular"/>
              </a:rPr>
              <a:t>durata</a:t>
            </a:r>
            <a:r>
              <a:rPr lang="en-US" sz="2400" b="0" i="0" dirty="0">
                <a:solidFill>
                  <a:schemeClr val="tx1"/>
                </a:solidFill>
                <a:effectLst/>
                <a:latin typeface="graphik-regular"/>
              </a:rPr>
              <a:t> (</a:t>
            </a:r>
            <a:r>
              <a:rPr lang="en-US" sz="2400" b="0" i="0" dirty="0" err="1">
                <a:solidFill>
                  <a:schemeClr val="tx1"/>
                </a:solidFill>
                <a:effectLst/>
                <a:latin typeface="graphik-regular"/>
              </a:rPr>
              <a:t>hepatita</a:t>
            </a:r>
            <a:r>
              <a:rPr lang="en-US" sz="2400" b="0" i="0" dirty="0">
                <a:solidFill>
                  <a:schemeClr val="tx1"/>
                </a:solidFill>
                <a:effectLst/>
                <a:latin typeface="graphik-regular"/>
              </a:rPr>
              <a:t> acuta </a:t>
            </a:r>
            <a:r>
              <a:rPr lang="en-US" sz="2400" b="0" i="0" dirty="0" err="1">
                <a:solidFill>
                  <a:schemeClr val="tx1"/>
                </a:solidFill>
                <a:effectLst/>
                <a:latin typeface="graphik-regular"/>
              </a:rPr>
              <a:t>virala</a:t>
            </a:r>
            <a:r>
              <a:rPr lang="en-US" sz="2400" b="0" i="0" dirty="0">
                <a:solidFill>
                  <a:schemeClr val="tx1"/>
                </a:solidFill>
                <a:effectLst/>
                <a:latin typeface="graphik-regular"/>
              </a:rPr>
              <a:t> C), </a:t>
            </a:r>
            <a:r>
              <a:rPr lang="en-US" sz="2400" b="0" i="0" dirty="0" err="1">
                <a:solidFill>
                  <a:schemeClr val="tx1"/>
                </a:solidFill>
                <a:effectLst/>
                <a:latin typeface="graphik-regular"/>
              </a:rPr>
              <a:t>dar</a:t>
            </a:r>
            <a:r>
              <a:rPr lang="en-US" sz="2400" b="0" i="0" dirty="0">
                <a:solidFill>
                  <a:schemeClr val="tx1"/>
                </a:solidFill>
                <a:effectLst/>
                <a:latin typeface="graphik-regular"/>
              </a:rPr>
              <a:t> pentru </a:t>
            </a:r>
            <a:r>
              <a:rPr lang="en-US" sz="2400" b="0" i="0" dirty="0" err="1">
                <a:solidFill>
                  <a:schemeClr val="tx1"/>
                </a:solidFill>
                <a:effectLst/>
                <a:latin typeface="graphik-regular"/>
              </a:rPr>
              <a:t>mai</a:t>
            </a:r>
            <a:r>
              <a:rPr lang="en-US" sz="2400" b="0" i="0" dirty="0">
                <a:solidFill>
                  <a:schemeClr val="tx1"/>
                </a:solidFill>
                <a:effectLst/>
                <a:latin typeface="graphik-regular"/>
              </a:rPr>
              <a:t> </a:t>
            </a:r>
            <a:r>
              <a:rPr lang="en-US" sz="2400" b="0" i="0" dirty="0" err="1">
                <a:solidFill>
                  <a:schemeClr val="tx1"/>
                </a:solidFill>
                <a:effectLst/>
                <a:latin typeface="graphik-regular"/>
              </a:rPr>
              <a:t>mult</a:t>
            </a:r>
            <a:r>
              <a:rPr lang="en-US" sz="2400" b="0" i="0" dirty="0">
                <a:solidFill>
                  <a:schemeClr val="tx1"/>
                </a:solidFill>
                <a:effectLst/>
                <a:latin typeface="graphik-regular"/>
              </a:rPr>
              <a:t> de 50% </a:t>
            </a:r>
            <a:r>
              <a:rPr lang="en-US" sz="2400" b="0" i="0" dirty="0" err="1">
                <a:solidFill>
                  <a:schemeClr val="tx1"/>
                </a:solidFill>
                <a:effectLst/>
                <a:latin typeface="graphik-regular"/>
              </a:rPr>
              <a:t>dintre</a:t>
            </a:r>
            <a:r>
              <a:rPr lang="en-US" sz="2400" b="0" i="0" dirty="0">
                <a:solidFill>
                  <a:schemeClr val="tx1"/>
                </a:solidFill>
                <a:effectLst/>
                <a:latin typeface="graphik-regular"/>
              </a:rPr>
              <a:t> </a:t>
            </a:r>
            <a:r>
              <a:rPr lang="en-US" sz="2400" b="0" i="0" dirty="0" err="1">
                <a:solidFill>
                  <a:schemeClr val="tx1"/>
                </a:solidFill>
                <a:effectLst/>
                <a:latin typeface="graphik-regular"/>
              </a:rPr>
              <a:t>persoane</a:t>
            </a:r>
            <a:r>
              <a:rPr lang="en-US" sz="2400" b="0" i="0" dirty="0">
                <a:solidFill>
                  <a:schemeClr val="tx1"/>
                </a:solidFill>
                <a:effectLst/>
                <a:latin typeface="graphik-regular"/>
              </a:rPr>
              <a:t>, </a:t>
            </a:r>
            <a:r>
              <a:rPr lang="en-US" sz="2400" b="0" i="0" dirty="0" err="1">
                <a:solidFill>
                  <a:schemeClr val="tx1"/>
                </a:solidFill>
                <a:effectLst/>
                <a:latin typeface="graphik-regular"/>
              </a:rPr>
              <a:t>aceasta</a:t>
            </a:r>
            <a:r>
              <a:rPr lang="en-US" sz="2400" b="0" i="0" dirty="0">
                <a:solidFill>
                  <a:schemeClr val="tx1"/>
                </a:solidFill>
                <a:effectLst/>
                <a:latin typeface="graphik-regular"/>
              </a:rPr>
              <a:t> </a:t>
            </a:r>
            <a:r>
              <a:rPr lang="en-US" sz="2400" b="0" i="0" dirty="0" err="1">
                <a:solidFill>
                  <a:schemeClr val="tx1"/>
                </a:solidFill>
                <a:effectLst/>
                <a:latin typeface="graphik-regular"/>
              </a:rPr>
              <a:t>devine</a:t>
            </a:r>
            <a:r>
              <a:rPr lang="en-US" sz="2400" b="0" i="0" dirty="0">
                <a:solidFill>
                  <a:schemeClr val="tx1"/>
                </a:solidFill>
                <a:effectLst/>
                <a:latin typeface="graphik-regular"/>
              </a:rPr>
              <a:t> o </a:t>
            </a:r>
            <a:r>
              <a:rPr lang="en-US" sz="2400" b="0" i="0" dirty="0" err="1">
                <a:solidFill>
                  <a:schemeClr val="tx1"/>
                </a:solidFill>
                <a:effectLst/>
                <a:latin typeface="graphik-regular"/>
              </a:rPr>
              <a:t>infectie</a:t>
            </a:r>
            <a:r>
              <a:rPr lang="en-US" sz="2400" b="0" i="0" dirty="0">
                <a:solidFill>
                  <a:schemeClr val="tx1"/>
                </a:solidFill>
                <a:effectLst/>
                <a:latin typeface="graphik-regular"/>
              </a:rPr>
              <a:t> pe termen lung (</a:t>
            </a:r>
            <a:r>
              <a:rPr lang="en-US" sz="2400" b="0" i="0" dirty="0" err="1">
                <a:solidFill>
                  <a:schemeClr val="tx1"/>
                </a:solidFill>
                <a:effectLst/>
                <a:latin typeface="graphik-regular"/>
              </a:rPr>
              <a:t>hepatita</a:t>
            </a:r>
            <a:r>
              <a:rPr lang="en-US" sz="2400" b="0" i="0" dirty="0">
                <a:solidFill>
                  <a:schemeClr val="tx1"/>
                </a:solidFill>
                <a:effectLst/>
                <a:latin typeface="graphik-regular"/>
              </a:rPr>
              <a:t> </a:t>
            </a:r>
            <a:r>
              <a:rPr lang="en-US" sz="2400" b="0" i="0" dirty="0" err="1">
                <a:solidFill>
                  <a:schemeClr val="tx1"/>
                </a:solidFill>
                <a:effectLst/>
                <a:latin typeface="graphik-regular"/>
              </a:rPr>
              <a:t>cronica</a:t>
            </a:r>
            <a:r>
              <a:rPr lang="en-US" sz="2400" b="0" i="0" dirty="0">
                <a:solidFill>
                  <a:schemeClr val="tx1"/>
                </a:solidFill>
                <a:effectLst/>
                <a:latin typeface="graphik-regular"/>
              </a:rPr>
              <a:t> </a:t>
            </a:r>
            <a:r>
              <a:rPr lang="en-US" sz="2400" b="0" i="0" dirty="0" err="1">
                <a:solidFill>
                  <a:schemeClr val="tx1"/>
                </a:solidFill>
                <a:effectLst/>
                <a:latin typeface="graphik-regular"/>
              </a:rPr>
              <a:t>virala</a:t>
            </a:r>
            <a:r>
              <a:rPr lang="en-US" sz="2400" b="0" i="0" dirty="0">
                <a:solidFill>
                  <a:schemeClr val="tx1"/>
                </a:solidFill>
                <a:effectLst/>
                <a:latin typeface="graphik-regular"/>
              </a:rPr>
              <a:t> C). </a:t>
            </a:r>
          </a:p>
          <a:p>
            <a:pPr algn="l" fontAlgn="base">
              <a:buFont typeface="Arial" panose="020B0604020202020204" pitchFamily="34" charset="0"/>
              <a:buChar char="•"/>
            </a:pPr>
            <a:r>
              <a:rPr lang="en-US" sz="2400" b="0" i="0" dirty="0" err="1">
                <a:solidFill>
                  <a:schemeClr val="tx1"/>
                </a:solidFill>
                <a:effectLst/>
                <a:latin typeface="graphik-regular"/>
              </a:rPr>
              <a:t>Hepatita</a:t>
            </a:r>
            <a:r>
              <a:rPr lang="en-US" sz="2400" b="0" i="0" dirty="0">
                <a:solidFill>
                  <a:schemeClr val="tx1"/>
                </a:solidFill>
                <a:effectLst/>
                <a:latin typeface="graphik-regular"/>
              </a:rPr>
              <a:t> </a:t>
            </a:r>
            <a:r>
              <a:rPr lang="en-US" sz="2400" b="0" i="0" dirty="0" err="1">
                <a:solidFill>
                  <a:schemeClr val="tx1"/>
                </a:solidFill>
                <a:effectLst/>
                <a:latin typeface="graphik-regular"/>
              </a:rPr>
              <a:t>cronica</a:t>
            </a:r>
            <a:r>
              <a:rPr lang="en-US" sz="2400" b="0" i="0" dirty="0">
                <a:solidFill>
                  <a:schemeClr val="tx1"/>
                </a:solidFill>
                <a:effectLst/>
                <a:latin typeface="graphik-regular"/>
              </a:rPr>
              <a:t> C </a:t>
            </a:r>
            <a:r>
              <a:rPr lang="en-US" sz="2400" b="0" i="0" dirty="0" err="1">
                <a:solidFill>
                  <a:schemeClr val="tx1"/>
                </a:solidFill>
                <a:effectLst/>
                <a:latin typeface="graphik-regular"/>
              </a:rPr>
              <a:t>poate</a:t>
            </a:r>
            <a:r>
              <a:rPr lang="en-US" sz="2400" b="0" i="0" dirty="0">
                <a:solidFill>
                  <a:schemeClr val="tx1"/>
                </a:solidFill>
                <a:effectLst/>
                <a:latin typeface="graphik-regular"/>
              </a:rPr>
              <a:t> </a:t>
            </a:r>
            <a:r>
              <a:rPr lang="en-US" sz="2400" b="0" i="0" dirty="0" err="1">
                <a:solidFill>
                  <a:schemeClr val="tx1"/>
                </a:solidFill>
                <a:effectLst/>
                <a:latin typeface="graphik-regular"/>
              </a:rPr>
              <a:t>evolua</a:t>
            </a:r>
            <a:r>
              <a:rPr lang="en-US" sz="2400" b="0" i="0" dirty="0">
                <a:solidFill>
                  <a:schemeClr val="tx1"/>
                </a:solidFill>
                <a:effectLst/>
                <a:latin typeface="graphik-regular"/>
              </a:rPr>
              <a:t> </a:t>
            </a:r>
            <a:r>
              <a:rPr lang="en-US" sz="2400" b="0" i="0" dirty="0" err="1">
                <a:solidFill>
                  <a:schemeClr val="tx1"/>
                </a:solidFill>
                <a:effectLst/>
                <a:latin typeface="graphik-regular"/>
              </a:rPr>
              <a:t>catre</a:t>
            </a:r>
            <a:r>
              <a:rPr lang="en-US" sz="2400" b="0" i="0" dirty="0">
                <a:solidFill>
                  <a:schemeClr val="tx1"/>
                </a:solidFill>
                <a:effectLst/>
                <a:latin typeface="graphik-regular"/>
              </a:rPr>
              <a:t> </a:t>
            </a:r>
            <a:r>
              <a:rPr lang="en-US" sz="2400" b="0" i="0" dirty="0" err="1">
                <a:solidFill>
                  <a:schemeClr val="tx1"/>
                </a:solidFill>
                <a:effectLst/>
                <a:latin typeface="graphik-regular"/>
              </a:rPr>
              <a:t>complicatii</a:t>
            </a:r>
            <a:r>
              <a:rPr lang="en-US" sz="2400" b="0" i="0" dirty="0">
                <a:solidFill>
                  <a:schemeClr val="tx1"/>
                </a:solidFill>
                <a:effectLst/>
                <a:latin typeface="graphik-regular"/>
              </a:rPr>
              <a:t> </a:t>
            </a:r>
            <a:r>
              <a:rPr lang="en-US" sz="2400" b="0" i="0" dirty="0" err="1">
                <a:solidFill>
                  <a:schemeClr val="tx1"/>
                </a:solidFill>
                <a:effectLst/>
                <a:latin typeface="graphik-regular"/>
              </a:rPr>
              <a:t>serioase</a:t>
            </a:r>
            <a:r>
              <a:rPr lang="en-US" sz="2400" b="0" i="0" dirty="0">
                <a:solidFill>
                  <a:schemeClr val="tx1"/>
                </a:solidFill>
                <a:effectLst/>
                <a:latin typeface="graphik-regular"/>
              </a:rPr>
              <a:t>, cum sunt </a:t>
            </a:r>
            <a:r>
              <a:rPr lang="en-US" sz="2400" b="0" i="0" dirty="0" err="1">
                <a:solidFill>
                  <a:schemeClr val="tx1"/>
                </a:solidFill>
                <a:effectLst/>
                <a:latin typeface="graphik-regular"/>
              </a:rPr>
              <a:t>ciroza</a:t>
            </a:r>
            <a:r>
              <a:rPr lang="en-US" sz="2400" b="0" i="0" dirty="0">
                <a:solidFill>
                  <a:schemeClr val="tx1"/>
                </a:solidFill>
                <a:effectLst/>
                <a:latin typeface="graphik-regular"/>
              </a:rPr>
              <a:t> hepatica </a:t>
            </a:r>
            <a:r>
              <a:rPr lang="en-US" sz="2400" b="0" i="0" dirty="0" err="1">
                <a:solidFill>
                  <a:schemeClr val="tx1"/>
                </a:solidFill>
                <a:effectLst/>
                <a:latin typeface="graphik-regular"/>
              </a:rPr>
              <a:t>sau</a:t>
            </a:r>
            <a:r>
              <a:rPr lang="en-US" sz="2400" b="0" i="0" dirty="0">
                <a:solidFill>
                  <a:schemeClr val="tx1"/>
                </a:solidFill>
                <a:effectLst/>
                <a:latin typeface="graphik-regular"/>
              </a:rPr>
              <a:t> </a:t>
            </a:r>
            <a:r>
              <a:rPr lang="en-US" sz="2400" b="0" i="0" dirty="0" err="1">
                <a:solidFill>
                  <a:schemeClr val="tx1"/>
                </a:solidFill>
                <a:effectLst/>
                <a:latin typeface="graphik-regular"/>
              </a:rPr>
              <a:t>cancerul</a:t>
            </a:r>
            <a:r>
              <a:rPr lang="en-US" sz="2400" b="0" i="0" dirty="0">
                <a:solidFill>
                  <a:schemeClr val="tx1"/>
                </a:solidFill>
                <a:effectLst/>
                <a:latin typeface="graphik-regular"/>
              </a:rPr>
              <a:t> hepatic </a:t>
            </a:r>
            <a:r>
              <a:rPr lang="en-US" sz="2400" b="0" i="0" dirty="0" err="1">
                <a:solidFill>
                  <a:schemeClr val="tx1"/>
                </a:solidFill>
                <a:effectLst/>
                <a:latin typeface="graphik-regular"/>
              </a:rPr>
              <a:t>si</a:t>
            </a:r>
            <a:r>
              <a:rPr lang="en-US" sz="2400" b="0" i="0" dirty="0">
                <a:solidFill>
                  <a:schemeClr val="tx1"/>
                </a:solidFill>
                <a:effectLst/>
                <a:latin typeface="graphik-regular"/>
              </a:rPr>
              <a:t> in final </a:t>
            </a:r>
            <a:r>
              <a:rPr lang="en-US" sz="2400" b="0" i="0" dirty="0" err="1">
                <a:solidFill>
                  <a:schemeClr val="tx1"/>
                </a:solidFill>
                <a:effectLst/>
                <a:latin typeface="graphik-regular"/>
              </a:rPr>
              <a:t>catre</a:t>
            </a:r>
            <a:r>
              <a:rPr lang="en-US" sz="2400" b="0" i="0" dirty="0">
                <a:solidFill>
                  <a:schemeClr val="tx1"/>
                </a:solidFill>
                <a:effectLst/>
                <a:latin typeface="graphik-regular"/>
              </a:rPr>
              <a:t> </a:t>
            </a:r>
            <a:r>
              <a:rPr lang="en-US" sz="2400" b="0" i="0" dirty="0" err="1">
                <a:solidFill>
                  <a:schemeClr val="tx1"/>
                </a:solidFill>
                <a:effectLst/>
                <a:latin typeface="graphik-regular"/>
              </a:rPr>
              <a:t>deces</a:t>
            </a:r>
            <a:r>
              <a:rPr lang="en-US" sz="2400" b="0" i="0" dirty="0">
                <a:solidFill>
                  <a:schemeClr val="tx1"/>
                </a:solidFill>
                <a:effectLst/>
                <a:latin typeface="graphik-regular"/>
              </a:rPr>
              <a:t>. </a:t>
            </a:r>
          </a:p>
          <a:p>
            <a:endParaRPr lang="en-US" sz="2400" dirty="0">
              <a:solidFill>
                <a:schemeClr val="tx1"/>
              </a:solidFill>
            </a:endParaRPr>
          </a:p>
        </p:txBody>
      </p:sp>
    </p:spTree>
    <p:extLst>
      <p:ext uri="{BB962C8B-B14F-4D97-AF65-F5344CB8AC3E}">
        <p14:creationId xmlns:p14="http://schemas.microsoft.com/office/powerpoint/2010/main" val="296824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F9B1-FDC3-8E9F-970D-6CD7BA28B624}"/>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C</a:t>
            </a:r>
            <a:br>
              <a:rPr lang="en-US" b="0" i="0" dirty="0">
                <a:solidFill>
                  <a:srgbClr val="2E333C"/>
                </a:solidFill>
                <a:effectLst/>
                <a:latin typeface="graphik-regular"/>
              </a:rPr>
            </a:br>
            <a:endParaRPr lang="en-US" dirty="0"/>
          </a:p>
        </p:txBody>
      </p:sp>
      <p:sp>
        <p:nvSpPr>
          <p:cNvPr id="3" name="Content Placeholder 2">
            <a:extLst>
              <a:ext uri="{FF2B5EF4-FFF2-40B4-BE49-F238E27FC236}">
                <a16:creationId xmlns:a16="http://schemas.microsoft.com/office/drawing/2014/main" id="{58C1B149-C404-CD04-F88B-C84B87976C2A}"/>
              </a:ext>
            </a:extLst>
          </p:cNvPr>
          <p:cNvSpPr>
            <a:spLocks noGrp="1"/>
          </p:cNvSpPr>
          <p:nvPr>
            <p:ph idx="1"/>
          </p:nvPr>
        </p:nvSpPr>
        <p:spPr/>
        <p:txBody>
          <a:bodyPr>
            <a:noAutofit/>
          </a:bodyPr>
          <a:lstStyle/>
          <a:p>
            <a:pPr algn="l" fontAlgn="base">
              <a:buFont typeface="Arial" panose="020B0604020202020204" pitchFamily="34" charset="0"/>
              <a:buChar char="•"/>
            </a:pPr>
            <a:r>
              <a:rPr lang="en-US" sz="2800" b="0" i="0" dirty="0" err="1">
                <a:solidFill>
                  <a:schemeClr val="tx1"/>
                </a:solidFill>
                <a:effectLst/>
                <a:latin typeface="graphik-regular"/>
              </a:rPr>
              <a:t>Persoanele</a:t>
            </a:r>
            <a:r>
              <a:rPr lang="en-US" sz="2800" b="0" i="0" dirty="0">
                <a:solidFill>
                  <a:schemeClr val="tx1"/>
                </a:solidFill>
                <a:effectLst/>
                <a:latin typeface="graphik-regular"/>
              </a:rPr>
              <a:t> cu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C nu au de </a:t>
            </a:r>
            <a:r>
              <a:rPr lang="en-US" sz="2800" b="0" i="0" dirty="0" err="1">
                <a:solidFill>
                  <a:schemeClr val="tx1"/>
                </a:solidFill>
                <a:effectLst/>
                <a:latin typeface="graphik-regular"/>
              </a:rPr>
              <a:t>cele</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multe</a:t>
            </a:r>
            <a:r>
              <a:rPr lang="en-US" sz="2800" b="0" i="0" dirty="0">
                <a:solidFill>
                  <a:schemeClr val="tx1"/>
                </a:solidFill>
                <a:effectLst/>
                <a:latin typeface="graphik-regular"/>
              </a:rPr>
              <a:t> </a:t>
            </a:r>
            <a:r>
              <a:rPr lang="en-US" sz="2800" b="0" i="0" dirty="0" err="1">
                <a:solidFill>
                  <a:schemeClr val="tx1"/>
                </a:solidFill>
                <a:effectLst/>
                <a:latin typeface="graphik-regular"/>
              </a:rPr>
              <a:t>ori</a:t>
            </a:r>
            <a:r>
              <a:rPr lang="en-US" sz="2800" b="0" i="0" dirty="0">
                <a:solidFill>
                  <a:schemeClr val="tx1"/>
                </a:solidFill>
                <a:effectLst/>
                <a:latin typeface="graphik-regular"/>
              </a:rPr>
              <a:t> </a:t>
            </a:r>
            <a:r>
              <a:rPr lang="en-US" sz="2800" b="0" i="0" dirty="0" err="1">
                <a:solidFill>
                  <a:schemeClr val="tx1"/>
                </a:solidFill>
                <a:effectLst/>
                <a:latin typeface="graphik-regular"/>
              </a:rPr>
              <a:t>simptome</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nu se </a:t>
            </a:r>
            <a:r>
              <a:rPr lang="en-US" sz="2800" b="0" i="0" dirty="0" err="1">
                <a:solidFill>
                  <a:schemeClr val="tx1"/>
                </a:solidFill>
                <a:effectLst/>
                <a:latin typeface="graphik-regular"/>
              </a:rPr>
              <a:t>simt</a:t>
            </a:r>
            <a:r>
              <a:rPr lang="en-US" sz="2800" b="0" i="0" dirty="0">
                <a:solidFill>
                  <a:schemeClr val="tx1"/>
                </a:solidFill>
                <a:effectLst/>
                <a:latin typeface="graphik-regular"/>
              </a:rPr>
              <a:t> </a:t>
            </a:r>
            <a:r>
              <a:rPr lang="en-US" sz="2800" b="0" i="0" dirty="0" err="1">
                <a:solidFill>
                  <a:schemeClr val="tx1"/>
                </a:solidFill>
                <a:effectLst/>
                <a:latin typeface="graphik-regular"/>
              </a:rPr>
              <a:t>rau</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Cand apar </a:t>
            </a:r>
            <a:r>
              <a:rPr lang="en-US" sz="2800" b="0" i="0" dirty="0" err="1">
                <a:solidFill>
                  <a:schemeClr val="tx1"/>
                </a:solidFill>
                <a:effectLst/>
                <a:latin typeface="graphik-regular"/>
              </a:rPr>
              <a:t>simptome</a:t>
            </a:r>
            <a:r>
              <a:rPr lang="en-US" sz="2800" b="0" i="0" dirty="0">
                <a:solidFill>
                  <a:schemeClr val="tx1"/>
                </a:solidFill>
                <a:effectLst/>
                <a:latin typeface="graphik-regular"/>
              </a:rPr>
              <a:t>, </a:t>
            </a:r>
            <a:r>
              <a:rPr lang="en-US" sz="2800" b="0" i="0" dirty="0" err="1">
                <a:solidFill>
                  <a:schemeClr val="tx1"/>
                </a:solidFill>
                <a:effectLst/>
                <a:latin typeface="graphik-regular"/>
              </a:rPr>
              <a:t>acestea</a:t>
            </a:r>
            <a:r>
              <a:rPr lang="en-US" sz="2800" b="0" i="0" dirty="0">
                <a:solidFill>
                  <a:schemeClr val="tx1"/>
                </a:solidFill>
                <a:effectLst/>
                <a:latin typeface="graphik-regular"/>
              </a:rPr>
              <a:t> sunt </a:t>
            </a:r>
            <a:r>
              <a:rPr lang="en-US" sz="2800" b="0" i="0" dirty="0" err="1">
                <a:solidFill>
                  <a:schemeClr val="tx1"/>
                </a:solidFill>
                <a:effectLst/>
                <a:latin typeface="graphik-regular"/>
              </a:rPr>
              <a:t>adesea</a:t>
            </a:r>
            <a:r>
              <a:rPr lang="en-US" sz="2800" b="0" i="0" dirty="0">
                <a:solidFill>
                  <a:schemeClr val="tx1"/>
                </a:solidFill>
                <a:effectLst/>
                <a:latin typeface="graphik-regular"/>
              </a:rPr>
              <a:t> un </a:t>
            </a:r>
            <a:r>
              <a:rPr lang="en-US" sz="2800" b="0" i="0" dirty="0" err="1">
                <a:solidFill>
                  <a:schemeClr val="tx1"/>
                </a:solidFill>
                <a:effectLst/>
                <a:latin typeface="graphik-regular"/>
              </a:rPr>
              <a:t>semn</a:t>
            </a:r>
            <a:r>
              <a:rPr lang="en-US" sz="2800" b="0" i="0" dirty="0">
                <a:solidFill>
                  <a:schemeClr val="tx1"/>
                </a:solidFill>
                <a:effectLst/>
                <a:latin typeface="graphik-regular"/>
              </a:rPr>
              <a:t> de boala de </a:t>
            </a:r>
            <a:r>
              <a:rPr lang="en-US" sz="2800" b="0" i="0" dirty="0" err="1">
                <a:solidFill>
                  <a:schemeClr val="tx1"/>
                </a:solidFill>
                <a:effectLst/>
                <a:latin typeface="graphik-regular"/>
              </a:rPr>
              <a:t>ficat</a:t>
            </a:r>
            <a:r>
              <a:rPr lang="en-US" sz="2800" b="0" i="0" dirty="0">
                <a:solidFill>
                  <a:schemeClr val="tx1"/>
                </a:solidFill>
                <a:effectLst/>
                <a:latin typeface="graphik-regular"/>
              </a:rPr>
              <a:t> </a:t>
            </a:r>
            <a:r>
              <a:rPr lang="en-US" sz="2800" b="0" i="0" dirty="0" err="1">
                <a:solidFill>
                  <a:schemeClr val="tx1"/>
                </a:solidFill>
                <a:effectLst/>
                <a:latin typeface="graphik-regular"/>
              </a:rPr>
              <a:t>avansata</a:t>
            </a:r>
            <a:r>
              <a:rPr lang="en-US" sz="2800" b="0" i="0" dirty="0">
                <a:solidFill>
                  <a:schemeClr val="tx1"/>
                </a:solidFill>
                <a:effectLst/>
                <a:latin typeface="graphik-regular"/>
              </a:rPr>
              <a:t> </a:t>
            </a:r>
          </a:p>
          <a:p>
            <a:pPr algn="l" fontAlgn="base">
              <a:buFont typeface="Arial" panose="020B0604020202020204" pitchFamily="34" charset="0"/>
              <a:buChar char="•"/>
            </a:pPr>
            <a:r>
              <a:rPr lang="en-US" sz="2800" b="0" i="0" dirty="0">
                <a:solidFill>
                  <a:schemeClr val="tx1"/>
                </a:solidFill>
                <a:effectLst/>
                <a:latin typeface="graphik-regular"/>
              </a:rPr>
              <a:t>Nu </a:t>
            </a:r>
            <a:r>
              <a:rPr lang="en-US" sz="2800" b="0" i="0" dirty="0" err="1">
                <a:solidFill>
                  <a:schemeClr val="tx1"/>
                </a:solidFill>
                <a:effectLst/>
                <a:latin typeface="graphik-regular"/>
              </a:rPr>
              <a:t>exista</a:t>
            </a:r>
            <a:r>
              <a:rPr lang="en-US" sz="2800" b="0" i="0" dirty="0">
                <a:solidFill>
                  <a:schemeClr val="tx1"/>
                </a:solidFill>
                <a:effectLst/>
                <a:latin typeface="graphik-regular"/>
              </a:rPr>
              <a:t> </a:t>
            </a:r>
            <a:r>
              <a:rPr lang="en-US" sz="2800" b="0" i="0" dirty="0" err="1">
                <a:solidFill>
                  <a:schemeClr val="tx1"/>
                </a:solidFill>
                <a:effectLst/>
                <a:latin typeface="graphik-regular"/>
              </a:rPr>
              <a:t>vaccin</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C </a:t>
            </a:r>
          </a:p>
          <a:p>
            <a:pPr algn="l" fontAlgn="base">
              <a:buFont typeface="Arial" panose="020B0604020202020204" pitchFamily="34" charset="0"/>
              <a:buChar char="•"/>
            </a:pPr>
            <a:r>
              <a:rPr lang="en-US" sz="2800" b="0" i="0" dirty="0" err="1">
                <a:solidFill>
                  <a:schemeClr val="tx1"/>
                </a:solidFill>
                <a:effectLst/>
                <a:latin typeface="graphik-regular"/>
              </a:rPr>
              <a:t>Cel</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bun mod de a </a:t>
            </a:r>
            <a:r>
              <a:rPr lang="en-US" sz="2800" b="0" i="0" dirty="0" err="1">
                <a:solidFill>
                  <a:schemeClr val="tx1"/>
                </a:solidFill>
                <a:effectLst/>
                <a:latin typeface="graphik-regular"/>
              </a:rPr>
              <a:t>preveni</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C </a:t>
            </a:r>
            <a:r>
              <a:rPr lang="en-US" sz="2800" b="0" i="0" dirty="0" err="1">
                <a:solidFill>
                  <a:schemeClr val="tx1"/>
                </a:solidFill>
                <a:effectLst/>
                <a:latin typeface="graphik-regular"/>
              </a:rPr>
              <a:t>este</a:t>
            </a:r>
            <a:r>
              <a:rPr lang="en-US" sz="2800" b="0" i="0" dirty="0">
                <a:solidFill>
                  <a:schemeClr val="tx1"/>
                </a:solidFill>
                <a:effectLst/>
                <a:latin typeface="graphik-regular"/>
              </a:rPr>
              <a:t> </a:t>
            </a:r>
            <a:r>
              <a:rPr lang="en-US" sz="2800" b="0" i="0" dirty="0" err="1">
                <a:solidFill>
                  <a:schemeClr val="tx1"/>
                </a:solidFill>
                <a:effectLst/>
                <a:latin typeface="graphik-regular"/>
              </a:rPr>
              <a:t>evitarea</a:t>
            </a:r>
            <a:r>
              <a:rPr lang="en-US" sz="2800" b="0" i="0" dirty="0">
                <a:solidFill>
                  <a:schemeClr val="tx1"/>
                </a:solidFill>
                <a:effectLst/>
                <a:latin typeface="graphik-regular"/>
              </a:rPr>
              <a:t> </a:t>
            </a:r>
            <a:r>
              <a:rPr lang="en-US" sz="2800" b="0" i="0" dirty="0" err="1">
                <a:solidFill>
                  <a:schemeClr val="tx1"/>
                </a:solidFill>
                <a:effectLst/>
                <a:latin typeface="graphik-regular"/>
              </a:rPr>
              <a:t>comportamentelor</a:t>
            </a:r>
            <a:r>
              <a:rPr lang="en-US" sz="2800" b="0" i="0" dirty="0">
                <a:solidFill>
                  <a:schemeClr val="tx1"/>
                </a:solidFill>
                <a:effectLst/>
                <a:latin typeface="graphik-regular"/>
              </a:rPr>
              <a:t> care pot </a:t>
            </a:r>
            <a:r>
              <a:rPr lang="en-US" sz="2800" b="0" i="0" dirty="0" err="1">
                <a:solidFill>
                  <a:schemeClr val="tx1"/>
                </a:solidFill>
                <a:effectLst/>
                <a:latin typeface="graphik-regular"/>
              </a:rPr>
              <a:t>transmite</a:t>
            </a:r>
            <a:r>
              <a:rPr lang="en-US" sz="2800" b="0" i="0" dirty="0">
                <a:solidFill>
                  <a:schemeClr val="tx1"/>
                </a:solidFill>
                <a:effectLst/>
                <a:latin typeface="graphik-regular"/>
              </a:rPr>
              <a:t> </a:t>
            </a:r>
            <a:r>
              <a:rPr lang="en-US" sz="2800" b="0" i="0" dirty="0" err="1">
                <a:solidFill>
                  <a:schemeClr val="tx1"/>
                </a:solidFill>
                <a:effectLst/>
                <a:latin typeface="graphik-regular"/>
              </a:rPr>
              <a:t>virusul</a:t>
            </a:r>
            <a:r>
              <a:rPr lang="en-US" sz="2800" b="0" i="0" dirty="0">
                <a:solidFill>
                  <a:schemeClr val="tx1"/>
                </a:solidFill>
                <a:effectLst/>
                <a:latin typeface="graphik-regular"/>
              </a:rPr>
              <a:t>, in special </a:t>
            </a:r>
            <a:r>
              <a:rPr lang="en-US" sz="2800" b="0" i="0" dirty="0" err="1">
                <a:solidFill>
                  <a:schemeClr val="tx1"/>
                </a:solidFill>
                <a:effectLst/>
                <a:latin typeface="graphik-regular"/>
              </a:rPr>
              <a:t>injectarea</a:t>
            </a:r>
            <a:r>
              <a:rPr lang="en-US" sz="2800" b="0" i="0" dirty="0">
                <a:solidFill>
                  <a:schemeClr val="tx1"/>
                </a:solidFill>
                <a:effectLst/>
                <a:latin typeface="graphik-regular"/>
              </a:rPr>
              <a:t> de </a:t>
            </a:r>
            <a:r>
              <a:rPr lang="en-US" sz="2800" b="0" i="0" dirty="0" err="1">
                <a:solidFill>
                  <a:schemeClr val="tx1"/>
                </a:solidFill>
                <a:effectLst/>
                <a:latin typeface="graphik-regular"/>
              </a:rPr>
              <a:t>droguri</a:t>
            </a:r>
            <a:r>
              <a:rPr lang="en-US" sz="2800" b="0" i="0" dirty="0">
                <a:solidFill>
                  <a:schemeClr val="tx1"/>
                </a:solidFill>
                <a:effectLst/>
                <a:latin typeface="graphik-regular"/>
              </a:rPr>
              <a:t> </a:t>
            </a:r>
          </a:p>
          <a:p>
            <a:pPr algn="l" fontAlgn="base">
              <a:buFont typeface="Arial" panose="020B0604020202020204" pitchFamily="34" charset="0"/>
              <a:buChar char="•"/>
            </a:pPr>
            <a:r>
              <a:rPr lang="en-US" sz="2800" b="0" i="0" dirty="0" err="1">
                <a:solidFill>
                  <a:schemeClr val="tx1"/>
                </a:solidFill>
                <a:effectLst/>
                <a:latin typeface="graphik-regular"/>
              </a:rPr>
              <a:t>Testarea</a:t>
            </a:r>
            <a:r>
              <a:rPr lang="en-US" sz="2800" b="0" i="0" dirty="0">
                <a:solidFill>
                  <a:schemeClr val="tx1"/>
                </a:solidFill>
                <a:effectLst/>
                <a:latin typeface="graphik-regular"/>
              </a:rPr>
              <a:t> pentru </a:t>
            </a:r>
            <a:r>
              <a:rPr lang="en-US" sz="2800" b="0" i="0" dirty="0" err="1">
                <a:solidFill>
                  <a:schemeClr val="tx1"/>
                </a:solidFill>
                <a:effectLst/>
                <a:latin typeface="graphik-regular"/>
              </a:rPr>
              <a:t>hepatita</a:t>
            </a:r>
            <a:r>
              <a:rPr lang="en-US" sz="2800" b="0" i="0" dirty="0">
                <a:solidFill>
                  <a:schemeClr val="tx1"/>
                </a:solidFill>
                <a:effectLst/>
                <a:latin typeface="graphik-regular"/>
              </a:rPr>
              <a:t> C </a:t>
            </a:r>
            <a:r>
              <a:rPr lang="en-US" sz="2800" b="0" i="0" dirty="0" err="1">
                <a:solidFill>
                  <a:schemeClr val="tx1"/>
                </a:solidFill>
                <a:effectLst/>
                <a:latin typeface="graphik-regular"/>
              </a:rPr>
              <a:t>este</a:t>
            </a:r>
            <a:r>
              <a:rPr lang="en-US" sz="2800" b="0" i="0" dirty="0">
                <a:solidFill>
                  <a:schemeClr val="tx1"/>
                </a:solidFill>
                <a:effectLst/>
                <a:latin typeface="graphik-regular"/>
              </a:rPr>
              <a:t> </a:t>
            </a:r>
            <a:r>
              <a:rPr lang="en-US" sz="2800" b="0" i="0" dirty="0" err="1">
                <a:solidFill>
                  <a:schemeClr val="tx1"/>
                </a:solidFill>
                <a:effectLst/>
                <a:latin typeface="graphik-regular"/>
              </a:rPr>
              <a:t>importanta</a:t>
            </a:r>
            <a:r>
              <a:rPr lang="en-US" sz="2800" b="0" i="0" dirty="0">
                <a:solidFill>
                  <a:schemeClr val="tx1"/>
                </a:solidFill>
                <a:effectLst/>
                <a:latin typeface="graphik-regular"/>
              </a:rPr>
              <a:t>, </a:t>
            </a:r>
            <a:r>
              <a:rPr lang="en-US" sz="2800" b="0" i="0" dirty="0" err="1">
                <a:solidFill>
                  <a:schemeClr val="tx1"/>
                </a:solidFill>
                <a:effectLst/>
                <a:latin typeface="graphik-regular"/>
              </a:rPr>
              <a:t>deoarece</a:t>
            </a:r>
            <a:r>
              <a:rPr lang="en-US" sz="2800" b="0" i="0" dirty="0">
                <a:solidFill>
                  <a:schemeClr val="tx1"/>
                </a:solidFill>
                <a:effectLst/>
                <a:latin typeface="graphik-regular"/>
              </a:rPr>
              <a:t> </a:t>
            </a:r>
            <a:r>
              <a:rPr lang="en-US" sz="2800" b="0" i="0" dirty="0" err="1">
                <a:solidFill>
                  <a:schemeClr val="tx1"/>
                </a:solidFill>
                <a:effectLst/>
                <a:latin typeface="graphik-regular"/>
              </a:rPr>
              <a:t>tratamentul</a:t>
            </a:r>
            <a:r>
              <a:rPr lang="en-US" sz="2800" b="0" i="0" dirty="0">
                <a:solidFill>
                  <a:schemeClr val="tx1"/>
                </a:solidFill>
                <a:effectLst/>
                <a:latin typeface="graphik-regular"/>
              </a:rPr>
              <a:t> antiviral </a:t>
            </a:r>
            <a:r>
              <a:rPr lang="en-US" sz="2800" b="0" i="0" dirty="0" err="1">
                <a:solidFill>
                  <a:schemeClr val="tx1"/>
                </a:solidFill>
                <a:effectLst/>
                <a:latin typeface="graphik-regular"/>
              </a:rPr>
              <a:t>poate</a:t>
            </a:r>
            <a:r>
              <a:rPr lang="en-US" sz="2800" b="0" i="0" dirty="0">
                <a:solidFill>
                  <a:schemeClr val="tx1"/>
                </a:solidFill>
                <a:effectLst/>
                <a:latin typeface="graphik-regular"/>
              </a:rPr>
              <a:t> </a:t>
            </a:r>
            <a:r>
              <a:rPr lang="en-US" sz="2800" b="0" i="0" dirty="0" err="1">
                <a:solidFill>
                  <a:schemeClr val="tx1"/>
                </a:solidFill>
                <a:effectLst/>
                <a:latin typeface="graphik-regular"/>
              </a:rPr>
              <a:t>vindeca</a:t>
            </a:r>
            <a:r>
              <a:rPr lang="en-US" sz="2800" b="0" i="0" dirty="0">
                <a:solidFill>
                  <a:schemeClr val="tx1"/>
                </a:solidFill>
                <a:effectLst/>
                <a:latin typeface="graphik-regular"/>
              </a:rPr>
              <a:t> 90% din </a:t>
            </a:r>
            <a:r>
              <a:rPr lang="en-US" sz="2800" b="0" i="0" dirty="0" err="1">
                <a:solidFill>
                  <a:schemeClr val="tx1"/>
                </a:solidFill>
                <a:effectLst/>
                <a:latin typeface="graphik-regular"/>
              </a:rPr>
              <a:t>pacientii</a:t>
            </a:r>
            <a:r>
              <a:rPr lang="en-US" sz="2800" b="0" i="0" dirty="0">
                <a:solidFill>
                  <a:schemeClr val="tx1"/>
                </a:solidFill>
                <a:effectLst/>
                <a:latin typeface="graphik-regular"/>
              </a:rPr>
              <a:t> cu </a:t>
            </a:r>
            <a:r>
              <a:rPr lang="en-US" sz="2800" b="0" i="0" dirty="0" err="1">
                <a:solidFill>
                  <a:schemeClr val="tx1"/>
                </a:solidFill>
                <a:effectLst/>
                <a:latin typeface="graphik-regular"/>
              </a:rPr>
              <a:t>hepatita</a:t>
            </a:r>
            <a:r>
              <a:rPr lang="en-US" sz="2800" b="0" i="0" dirty="0">
                <a:solidFill>
                  <a:schemeClr val="tx1"/>
                </a:solidFill>
                <a:effectLst/>
                <a:latin typeface="graphik-regular"/>
              </a:rPr>
              <a:t> C cu un </a:t>
            </a:r>
            <a:r>
              <a:rPr lang="en-US" sz="2800" b="0" i="0" dirty="0" err="1">
                <a:solidFill>
                  <a:schemeClr val="tx1"/>
                </a:solidFill>
                <a:effectLst/>
                <a:latin typeface="graphik-regular"/>
              </a:rPr>
              <a:t>tratament</a:t>
            </a:r>
            <a:r>
              <a:rPr lang="en-US" sz="2800" b="0" i="0" dirty="0">
                <a:solidFill>
                  <a:schemeClr val="tx1"/>
                </a:solidFill>
                <a:effectLst/>
                <a:latin typeface="graphik-regular"/>
              </a:rPr>
              <a:t> de 8-12 </a:t>
            </a:r>
            <a:r>
              <a:rPr lang="en-US" sz="2800" b="0" i="0" dirty="0" err="1">
                <a:solidFill>
                  <a:schemeClr val="tx1"/>
                </a:solidFill>
                <a:effectLst/>
                <a:latin typeface="graphik-regular"/>
              </a:rPr>
              <a:t>saptamani</a:t>
            </a:r>
            <a:endParaRPr lang="en-US" sz="2800" b="0" i="0" dirty="0">
              <a:solidFill>
                <a:schemeClr val="tx1"/>
              </a:solidFill>
              <a:effectLst/>
              <a:latin typeface="graphik-regular"/>
            </a:endParaRPr>
          </a:p>
          <a:p>
            <a:endParaRPr lang="en-US" sz="2800" dirty="0">
              <a:solidFill>
                <a:schemeClr val="tx1"/>
              </a:solidFill>
            </a:endParaRPr>
          </a:p>
        </p:txBody>
      </p:sp>
    </p:spTree>
    <p:extLst>
      <p:ext uri="{BB962C8B-B14F-4D97-AF65-F5344CB8AC3E}">
        <p14:creationId xmlns:p14="http://schemas.microsoft.com/office/powerpoint/2010/main" val="307194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55FA-67B7-BD3B-3AC6-76D1718C2A3F}"/>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D</a:t>
            </a:r>
            <a:br>
              <a:rPr lang="en-US" b="0" i="0" dirty="0">
                <a:solidFill>
                  <a:srgbClr val="2E333C"/>
                </a:solidFill>
                <a:effectLst/>
                <a:latin typeface="graphik-regular"/>
              </a:rPr>
            </a:br>
            <a:endParaRPr lang="en-US" dirty="0"/>
          </a:p>
        </p:txBody>
      </p:sp>
      <p:sp>
        <p:nvSpPr>
          <p:cNvPr id="3" name="Content Placeholder 2">
            <a:extLst>
              <a:ext uri="{FF2B5EF4-FFF2-40B4-BE49-F238E27FC236}">
                <a16:creationId xmlns:a16="http://schemas.microsoft.com/office/drawing/2014/main" id="{9744B212-CDC7-AA68-F850-C45B0D0973C6}"/>
              </a:ext>
            </a:extLst>
          </p:cNvPr>
          <p:cNvSpPr>
            <a:spLocks noGrp="1"/>
          </p:cNvSpPr>
          <p:nvPr>
            <p:ph idx="1"/>
          </p:nvPr>
        </p:nvSpPr>
        <p:spPr/>
        <p:txBody>
          <a:bodyPr>
            <a:normAutofit/>
          </a:bodyPr>
          <a:lstStyle/>
          <a:p>
            <a:pPr algn="l" fontAlgn="base">
              <a:buFont typeface="Arial" panose="020B0604020202020204" pitchFamily="34" charset="0"/>
              <a:buChar char="•"/>
            </a:pPr>
            <a:r>
              <a:rPr lang="ro-RO" sz="2800" b="0" i="0" dirty="0">
                <a:solidFill>
                  <a:schemeClr val="tx1"/>
                </a:solidFill>
                <a:effectLst/>
                <a:latin typeface="graphik-regular"/>
              </a:rPr>
              <a:t>Hepatita D, cunoscuta sub denumirea de „hepatita delta”, este o </a:t>
            </a:r>
            <a:r>
              <a:rPr lang="ro-RO" sz="2800" b="0" i="0" dirty="0" err="1">
                <a:solidFill>
                  <a:schemeClr val="tx1"/>
                </a:solidFill>
                <a:effectLst/>
                <a:latin typeface="graphik-regular"/>
              </a:rPr>
              <a:t>infectie</a:t>
            </a:r>
            <a:r>
              <a:rPr lang="ro-RO" sz="2800" b="0" i="0" dirty="0">
                <a:solidFill>
                  <a:schemeClr val="tx1"/>
                </a:solidFill>
                <a:effectLst/>
                <a:latin typeface="graphik-regular"/>
              </a:rPr>
              <a:t> a ficatului cauzata de virusul hepatic D (VHD) </a:t>
            </a:r>
          </a:p>
          <a:p>
            <a:pPr algn="l" fontAlgn="base">
              <a:buFont typeface="Arial" panose="020B0604020202020204" pitchFamily="34" charset="0"/>
              <a:buChar char="•"/>
            </a:pPr>
            <a:r>
              <a:rPr lang="ro-RO" sz="2800" b="0" i="0" dirty="0">
                <a:solidFill>
                  <a:schemeClr val="tx1"/>
                </a:solidFill>
                <a:effectLst/>
                <a:latin typeface="graphik-regular"/>
              </a:rPr>
              <a:t>Hepatita D apare doar la persoanele care sunt, de asemenea, infectate cu virusul hepatic B</a:t>
            </a:r>
          </a:p>
          <a:p>
            <a:pPr algn="l" fontAlgn="base">
              <a:buFont typeface="Arial" panose="020B0604020202020204" pitchFamily="34" charset="0"/>
              <a:buChar char="•"/>
            </a:pPr>
            <a:r>
              <a:rPr lang="ro-RO" sz="2800" b="0" i="0" dirty="0">
                <a:solidFill>
                  <a:schemeClr val="tx1"/>
                </a:solidFill>
                <a:effectLst/>
                <a:latin typeface="graphik-regular"/>
              </a:rPr>
              <a:t>Oamenii se pot infecta </a:t>
            </a:r>
            <a:r>
              <a:rPr lang="ro-RO" sz="2800" b="0" i="0" dirty="0" err="1">
                <a:solidFill>
                  <a:schemeClr val="tx1"/>
                </a:solidFill>
                <a:effectLst/>
                <a:latin typeface="graphik-regular"/>
              </a:rPr>
              <a:t>atat</a:t>
            </a:r>
            <a:r>
              <a:rPr lang="ro-RO" sz="2800" b="0" i="0" dirty="0">
                <a:solidFill>
                  <a:schemeClr val="tx1"/>
                </a:solidFill>
                <a:effectLst/>
                <a:latin typeface="graphik-regular"/>
              </a:rPr>
              <a:t> cu virusul hepatic B, cat si cu virusul hepatic D in </a:t>
            </a:r>
            <a:r>
              <a:rPr lang="ro-RO" sz="2800" b="0" i="0" dirty="0" err="1">
                <a:solidFill>
                  <a:schemeClr val="tx1"/>
                </a:solidFill>
                <a:effectLst/>
                <a:latin typeface="graphik-regular"/>
              </a:rPr>
              <a:t>acelasi</a:t>
            </a:r>
            <a:r>
              <a:rPr lang="ro-RO" sz="2800" b="0" i="0" dirty="0">
                <a:solidFill>
                  <a:schemeClr val="tx1"/>
                </a:solidFill>
                <a:effectLst/>
                <a:latin typeface="graphik-regular"/>
              </a:rPr>
              <a:t> timp (</a:t>
            </a:r>
            <a:r>
              <a:rPr lang="ro-RO" sz="2800" b="0" i="0" dirty="0" err="1">
                <a:solidFill>
                  <a:schemeClr val="tx1"/>
                </a:solidFill>
                <a:effectLst/>
                <a:latin typeface="graphik-regular"/>
              </a:rPr>
              <a:t>coinfectie</a:t>
            </a:r>
            <a:r>
              <a:rPr lang="ro-RO" sz="2800" b="0" i="0" dirty="0">
                <a:solidFill>
                  <a:schemeClr val="tx1"/>
                </a:solidFill>
                <a:effectLst/>
                <a:latin typeface="graphik-regular"/>
              </a:rPr>
              <a:t>) sau se pot infecta cu VHD </a:t>
            </a:r>
            <a:r>
              <a:rPr lang="ro-RO" sz="2800" b="0" i="0" dirty="0" err="1">
                <a:solidFill>
                  <a:schemeClr val="tx1"/>
                </a:solidFill>
                <a:effectLst/>
                <a:latin typeface="graphik-regular"/>
              </a:rPr>
              <a:t>dupa</a:t>
            </a:r>
            <a:r>
              <a:rPr lang="ro-RO" sz="2800" b="0" i="0" dirty="0">
                <a:solidFill>
                  <a:schemeClr val="tx1"/>
                </a:solidFill>
                <a:effectLst/>
                <a:latin typeface="graphik-regular"/>
              </a:rPr>
              <a:t> ce s-au infectat </a:t>
            </a:r>
            <a:r>
              <a:rPr lang="ro-RO" sz="2800" b="0" i="0" dirty="0" err="1">
                <a:solidFill>
                  <a:schemeClr val="tx1"/>
                </a:solidFill>
                <a:effectLst/>
                <a:latin typeface="graphik-regular"/>
              </a:rPr>
              <a:t>initial</a:t>
            </a:r>
            <a:r>
              <a:rPr lang="ro-RO" sz="2800" b="0" i="0" dirty="0">
                <a:solidFill>
                  <a:schemeClr val="tx1"/>
                </a:solidFill>
                <a:effectLst/>
                <a:latin typeface="graphik-regular"/>
              </a:rPr>
              <a:t> cu VHB (</a:t>
            </a:r>
            <a:r>
              <a:rPr lang="ro-RO" sz="2800" b="0" i="0" dirty="0" err="1">
                <a:solidFill>
                  <a:schemeClr val="tx1"/>
                </a:solidFill>
                <a:effectLst/>
                <a:latin typeface="graphik-regular"/>
              </a:rPr>
              <a:t>suprainfectie</a:t>
            </a:r>
            <a:r>
              <a:rPr lang="ro-RO" sz="2800" b="0" i="0" dirty="0">
                <a:solidFill>
                  <a:schemeClr val="tx1"/>
                </a:solidFill>
                <a:effectLst/>
                <a:latin typeface="graphik-regular"/>
              </a:rPr>
              <a:t>) </a:t>
            </a:r>
          </a:p>
          <a:p>
            <a:endParaRPr lang="ro-RO" sz="2800" dirty="0">
              <a:solidFill>
                <a:schemeClr val="tx1"/>
              </a:solidFill>
            </a:endParaRPr>
          </a:p>
        </p:txBody>
      </p:sp>
    </p:spTree>
    <p:extLst>
      <p:ext uri="{BB962C8B-B14F-4D97-AF65-F5344CB8AC3E}">
        <p14:creationId xmlns:p14="http://schemas.microsoft.com/office/powerpoint/2010/main" val="3194065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D89B-131A-FB92-A89F-F40C3F6BA9FB}"/>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D</a:t>
            </a:r>
            <a:endParaRPr lang="en-US" dirty="0"/>
          </a:p>
        </p:txBody>
      </p:sp>
      <p:sp>
        <p:nvSpPr>
          <p:cNvPr id="3" name="Content Placeholder 2">
            <a:extLst>
              <a:ext uri="{FF2B5EF4-FFF2-40B4-BE49-F238E27FC236}">
                <a16:creationId xmlns:a16="http://schemas.microsoft.com/office/drawing/2014/main" id="{16D8573E-C6F0-E04D-045A-64DF0093F890}"/>
              </a:ext>
            </a:extLst>
          </p:cNvPr>
          <p:cNvSpPr>
            <a:spLocks noGrp="1"/>
          </p:cNvSpPr>
          <p:nvPr>
            <p:ph idx="1"/>
          </p:nvPr>
        </p:nvSpPr>
        <p:spPr/>
        <p:txBody>
          <a:bodyPr>
            <a:normAutofit/>
          </a:bodyPr>
          <a:lstStyle/>
          <a:p>
            <a:pPr algn="l" fontAlgn="base">
              <a:buFont typeface="Arial" panose="020B0604020202020204" pitchFamily="34" charset="0"/>
              <a:buChar char="•"/>
            </a:pPr>
            <a:r>
              <a:rPr lang="en-US" sz="2800" b="0" i="0" dirty="0">
                <a:solidFill>
                  <a:schemeClr val="tx1"/>
                </a:solidFill>
                <a:effectLst/>
                <a:latin typeface="graphik-regular"/>
              </a:rPr>
              <a:t>VHD se </a:t>
            </a:r>
            <a:r>
              <a:rPr lang="en-US" sz="2800" b="0" i="0" dirty="0" err="1">
                <a:solidFill>
                  <a:schemeClr val="tx1"/>
                </a:solidFill>
                <a:effectLst/>
                <a:latin typeface="graphik-regular"/>
              </a:rPr>
              <a:t>transmite</a:t>
            </a:r>
            <a:r>
              <a:rPr lang="en-US" sz="2800" b="0" i="0" dirty="0">
                <a:solidFill>
                  <a:schemeClr val="tx1"/>
                </a:solidFill>
                <a:effectLst/>
                <a:latin typeface="graphik-regular"/>
              </a:rPr>
              <a:t> </a:t>
            </a:r>
            <a:r>
              <a:rPr lang="en-US" sz="2800" b="0" i="0" dirty="0" err="1">
                <a:solidFill>
                  <a:schemeClr val="tx1"/>
                </a:solidFill>
                <a:effectLst/>
                <a:latin typeface="graphik-regular"/>
              </a:rPr>
              <a:t>atunci</a:t>
            </a:r>
            <a:r>
              <a:rPr lang="en-US" sz="2800" b="0" i="0" dirty="0">
                <a:solidFill>
                  <a:schemeClr val="tx1"/>
                </a:solidFill>
                <a:effectLst/>
                <a:latin typeface="graphik-regular"/>
              </a:rPr>
              <a:t> cand </a:t>
            </a:r>
            <a:r>
              <a:rPr lang="en-US" sz="2800" b="0" i="0" dirty="0" err="1">
                <a:solidFill>
                  <a:schemeClr val="tx1"/>
                </a:solidFill>
                <a:effectLst/>
                <a:latin typeface="graphik-regular"/>
              </a:rPr>
              <a:t>sangele</a:t>
            </a:r>
            <a:r>
              <a:rPr lang="en-US" sz="2800" b="0" i="0" dirty="0">
                <a:solidFill>
                  <a:schemeClr val="tx1"/>
                </a:solidFill>
                <a:effectLst/>
                <a:latin typeface="graphik-regular"/>
              </a:rPr>
              <a:t> </a:t>
            </a:r>
            <a:r>
              <a:rPr lang="en-US" sz="2800" b="0" i="0" dirty="0" err="1">
                <a:solidFill>
                  <a:schemeClr val="tx1"/>
                </a:solidFill>
                <a:effectLst/>
                <a:latin typeface="graphik-regular"/>
              </a:rPr>
              <a:t>sau</a:t>
            </a:r>
            <a:r>
              <a:rPr lang="en-US" sz="2800" b="0" i="0" dirty="0">
                <a:solidFill>
                  <a:schemeClr val="tx1"/>
                </a:solidFill>
                <a:effectLst/>
                <a:latin typeface="graphik-regular"/>
              </a:rPr>
              <a:t> </a:t>
            </a:r>
            <a:r>
              <a:rPr lang="en-US" sz="2800" b="0" i="0" dirty="0" err="1">
                <a:solidFill>
                  <a:schemeClr val="tx1"/>
                </a:solidFill>
                <a:effectLst/>
                <a:latin typeface="graphik-regular"/>
              </a:rPr>
              <a:t>alte</a:t>
            </a:r>
            <a:r>
              <a:rPr lang="en-US" sz="2800" b="0" i="0" dirty="0">
                <a:solidFill>
                  <a:schemeClr val="tx1"/>
                </a:solidFill>
                <a:effectLst/>
                <a:latin typeface="graphik-regular"/>
              </a:rPr>
              <a:t> </a:t>
            </a:r>
            <a:r>
              <a:rPr lang="en-US" sz="2800" b="0" i="0" dirty="0" err="1">
                <a:solidFill>
                  <a:schemeClr val="tx1"/>
                </a:solidFill>
                <a:effectLst/>
                <a:latin typeface="graphik-regular"/>
              </a:rPr>
              <a:t>fluide</a:t>
            </a:r>
            <a:r>
              <a:rPr lang="en-US" sz="2800" b="0" i="0" dirty="0">
                <a:solidFill>
                  <a:schemeClr val="tx1"/>
                </a:solidFill>
                <a:effectLst/>
                <a:latin typeface="graphik-regular"/>
              </a:rPr>
              <a:t> </a:t>
            </a:r>
            <a:r>
              <a:rPr lang="en-US" sz="2800" b="0" i="0" dirty="0" err="1">
                <a:solidFill>
                  <a:schemeClr val="tx1"/>
                </a:solidFill>
                <a:effectLst/>
                <a:latin typeface="graphik-regular"/>
              </a:rPr>
              <a:t>corporale</a:t>
            </a:r>
            <a:r>
              <a:rPr lang="en-US" sz="2800" b="0" i="0" dirty="0">
                <a:solidFill>
                  <a:schemeClr val="tx1"/>
                </a:solidFill>
                <a:effectLst/>
                <a:latin typeface="graphik-regular"/>
              </a:rPr>
              <a:t> de la o </a:t>
            </a:r>
            <a:r>
              <a:rPr lang="en-US" sz="2800" b="0" i="0" dirty="0" err="1">
                <a:solidFill>
                  <a:schemeClr val="tx1"/>
                </a:solidFill>
                <a:effectLst/>
                <a:latin typeface="graphik-regular"/>
              </a:rPr>
              <a:t>persoana</a:t>
            </a:r>
            <a:r>
              <a:rPr lang="en-US" sz="2800" b="0" i="0" dirty="0">
                <a:solidFill>
                  <a:schemeClr val="tx1"/>
                </a:solidFill>
                <a:effectLst/>
                <a:latin typeface="graphik-regular"/>
              </a:rPr>
              <a:t> </a:t>
            </a:r>
            <a:r>
              <a:rPr lang="en-US" sz="2800" b="0" i="0" dirty="0" err="1">
                <a:solidFill>
                  <a:schemeClr val="tx1"/>
                </a:solidFill>
                <a:effectLst/>
                <a:latin typeface="graphik-regular"/>
              </a:rPr>
              <a:t>infectata</a:t>
            </a:r>
            <a:r>
              <a:rPr lang="en-US" sz="2800" b="0" i="0" dirty="0">
                <a:solidFill>
                  <a:schemeClr val="tx1"/>
                </a:solidFill>
                <a:effectLst/>
                <a:latin typeface="graphik-regular"/>
              </a:rPr>
              <a:t> intra in </a:t>
            </a:r>
            <a:r>
              <a:rPr lang="en-US" sz="2800" b="0" i="0" dirty="0" err="1">
                <a:solidFill>
                  <a:schemeClr val="tx1"/>
                </a:solidFill>
                <a:effectLst/>
                <a:latin typeface="graphik-regular"/>
              </a:rPr>
              <a:t>corpul</a:t>
            </a:r>
            <a:r>
              <a:rPr lang="en-US" sz="2800" b="0" i="0" dirty="0">
                <a:solidFill>
                  <a:schemeClr val="tx1"/>
                </a:solidFill>
                <a:effectLst/>
                <a:latin typeface="graphik-regular"/>
              </a:rPr>
              <a:t> </a:t>
            </a:r>
            <a:r>
              <a:rPr lang="en-US" sz="2800" b="0" i="0" dirty="0" err="1">
                <a:solidFill>
                  <a:schemeClr val="tx1"/>
                </a:solidFill>
                <a:effectLst/>
                <a:latin typeface="graphik-regular"/>
              </a:rPr>
              <a:t>unei</a:t>
            </a:r>
            <a:r>
              <a:rPr lang="en-US" sz="2800" b="0" i="0" dirty="0">
                <a:solidFill>
                  <a:schemeClr val="tx1"/>
                </a:solidFill>
                <a:effectLst/>
                <a:latin typeface="graphik-regular"/>
              </a:rPr>
              <a:t> </a:t>
            </a:r>
            <a:r>
              <a:rPr lang="en-US" sz="2800" b="0" i="0" dirty="0" err="1">
                <a:solidFill>
                  <a:schemeClr val="tx1"/>
                </a:solidFill>
                <a:effectLst/>
                <a:latin typeface="graphik-regular"/>
              </a:rPr>
              <a:t>persoane</a:t>
            </a:r>
            <a:r>
              <a:rPr lang="en-US" sz="2800" b="0" i="0" dirty="0">
                <a:solidFill>
                  <a:schemeClr val="tx1"/>
                </a:solidFill>
                <a:effectLst/>
                <a:latin typeface="graphik-regular"/>
              </a:rPr>
              <a:t> care nu </a:t>
            </a:r>
            <a:r>
              <a:rPr lang="en-US" sz="2800" b="0" i="0" dirty="0" err="1">
                <a:solidFill>
                  <a:schemeClr val="tx1"/>
                </a:solidFill>
                <a:effectLst/>
                <a:latin typeface="graphik-regular"/>
              </a:rPr>
              <a:t>este</a:t>
            </a:r>
            <a:r>
              <a:rPr lang="en-US" sz="2800" b="0" i="0" dirty="0">
                <a:solidFill>
                  <a:schemeClr val="tx1"/>
                </a:solidFill>
                <a:effectLst/>
                <a:latin typeface="graphik-regular"/>
              </a:rPr>
              <a:t> </a:t>
            </a:r>
            <a:r>
              <a:rPr lang="en-US" sz="2800" b="0" i="0" dirty="0" err="1">
                <a:solidFill>
                  <a:schemeClr val="tx1"/>
                </a:solidFill>
                <a:effectLst/>
                <a:latin typeface="graphik-regular"/>
              </a:rPr>
              <a:t>infectata</a:t>
            </a:r>
            <a:r>
              <a:rPr lang="en-US" sz="2800" b="0" i="0" dirty="0">
                <a:solidFill>
                  <a:schemeClr val="tx1"/>
                </a:solidFill>
                <a:effectLst/>
                <a:latin typeface="graphik-regular"/>
              </a:rPr>
              <a:t> </a:t>
            </a:r>
          </a:p>
          <a:p>
            <a:pPr algn="l" fontAlgn="base">
              <a:buFont typeface="Arial" panose="020B0604020202020204" pitchFamily="34" charset="0"/>
              <a:buChar char="•"/>
            </a:pPr>
            <a:r>
              <a:rPr lang="en-US" sz="2800" b="0" i="0" dirty="0" err="1">
                <a:solidFill>
                  <a:schemeClr val="tx1"/>
                </a:solidFill>
                <a:effectLst/>
                <a:latin typeface="graphik-regular"/>
              </a:rPr>
              <a:t>Hepatita</a:t>
            </a:r>
            <a:r>
              <a:rPr lang="en-US" sz="2800" b="0" i="0" dirty="0">
                <a:solidFill>
                  <a:schemeClr val="tx1"/>
                </a:solidFill>
                <a:effectLst/>
                <a:latin typeface="graphik-regular"/>
              </a:rPr>
              <a:t> D </a:t>
            </a:r>
            <a:r>
              <a:rPr lang="en-US" sz="2800" b="0" i="0" dirty="0" err="1">
                <a:solidFill>
                  <a:schemeClr val="tx1"/>
                </a:solidFill>
                <a:effectLst/>
                <a:latin typeface="graphik-regular"/>
              </a:rPr>
              <a:t>poate</a:t>
            </a:r>
            <a:r>
              <a:rPr lang="en-US" sz="2800" b="0" i="0" dirty="0">
                <a:solidFill>
                  <a:schemeClr val="tx1"/>
                </a:solidFill>
                <a:effectLst/>
                <a:latin typeface="graphik-regular"/>
              </a:rPr>
              <a:t> fi o </a:t>
            </a:r>
            <a:r>
              <a:rPr lang="en-US" sz="2800" b="0" i="0" dirty="0" err="1">
                <a:solidFill>
                  <a:schemeClr val="tx1"/>
                </a:solidFill>
                <a:effectLst/>
                <a:latin typeface="graphik-regular"/>
              </a:rPr>
              <a:t>infectie</a:t>
            </a:r>
            <a:r>
              <a:rPr lang="en-US" sz="2800" b="0" i="0" dirty="0">
                <a:solidFill>
                  <a:schemeClr val="tx1"/>
                </a:solidFill>
                <a:effectLst/>
                <a:latin typeface="graphik-regular"/>
              </a:rPr>
              <a:t> acuta, de </a:t>
            </a:r>
            <a:r>
              <a:rPr lang="en-US" sz="2800" b="0" i="0" dirty="0" err="1">
                <a:solidFill>
                  <a:schemeClr val="tx1"/>
                </a:solidFill>
                <a:effectLst/>
                <a:latin typeface="graphik-regular"/>
              </a:rPr>
              <a:t>scurta</a:t>
            </a:r>
            <a:r>
              <a:rPr lang="en-US" sz="2800" b="0" i="0" dirty="0">
                <a:solidFill>
                  <a:schemeClr val="tx1"/>
                </a:solidFill>
                <a:effectLst/>
                <a:latin typeface="graphik-regular"/>
              </a:rPr>
              <a:t> </a:t>
            </a:r>
            <a:r>
              <a:rPr lang="en-US" sz="2800" b="0" i="0" dirty="0" err="1">
                <a:solidFill>
                  <a:schemeClr val="tx1"/>
                </a:solidFill>
                <a:effectLst/>
                <a:latin typeface="graphik-regular"/>
              </a:rPr>
              <a:t>durata</a:t>
            </a:r>
            <a:r>
              <a:rPr lang="en-US" sz="2800" b="0" i="0" dirty="0">
                <a:solidFill>
                  <a:schemeClr val="tx1"/>
                </a:solidFill>
                <a:effectLst/>
                <a:latin typeface="graphik-regular"/>
              </a:rPr>
              <a:t> </a:t>
            </a:r>
            <a:r>
              <a:rPr lang="en-US" sz="2800" b="0" i="0" dirty="0" err="1">
                <a:solidFill>
                  <a:schemeClr val="tx1"/>
                </a:solidFill>
                <a:effectLst/>
                <a:latin typeface="graphik-regular"/>
              </a:rPr>
              <a:t>sau</a:t>
            </a:r>
            <a:r>
              <a:rPr lang="en-US" sz="2800" b="0" i="0" dirty="0">
                <a:solidFill>
                  <a:schemeClr val="tx1"/>
                </a:solidFill>
                <a:effectLst/>
                <a:latin typeface="graphik-regular"/>
              </a:rPr>
              <a:t> </a:t>
            </a:r>
            <a:r>
              <a:rPr lang="en-US" sz="2800" b="0" i="0" dirty="0" err="1">
                <a:solidFill>
                  <a:schemeClr val="tx1"/>
                </a:solidFill>
                <a:effectLst/>
                <a:latin typeface="graphik-regular"/>
              </a:rPr>
              <a:t>poate</a:t>
            </a:r>
            <a:r>
              <a:rPr lang="en-US" sz="2800" b="0" i="0" dirty="0">
                <a:solidFill>
                  <a:schemeClr val="tx1"/>
                </a:solidFill>
                <a:effectLst/>
                <a:latin typeface="graphik-regular"/>
              </a:rPr>
              <a:t> </a:t>
            </a:r>
            <a:r>
              <a:rPr lang="en-US" sz="2800" b="0" i="0" dirty="0" err="1">
                <a:solidFill>
                  <a:schemeClr val="tx1"/>
                </a:solidFill>
                <a:effectLst/>
                <a:latin typeface="graphik-regular"/>
              </a:rPr>
              <a:t>deveni</a:t>
            </a:r>
            <a:r>
              <a:rPr lang="en-US" sz="2800" b="0" i="0" dirty="0">
                <a:solidFill>
                  <a:schemeClr val="tx1"/>
                </a:solidFill>
                <a:effectLst/>
                <a:latin typeface="graphik-regular"/>
              </a:rPr>
              <a:t> o </a:t>
            </a:r>
            <a:r>
              <a:rPr lang="en-US" sz="2800" b="0" i="0" dirty="0" err="1">
                <a:solidFill>
                  <a:schemeClr val="tx1"/>
                </a:solidFill>
                <a:effectLst/>
                <a:latin typeface="graphik-regular"/>
              </a:rPr>
              <a:t>infectie</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pe termen lung </a:t>
            </a:r>
          </a:p>
          <a:p>
            <a:pPr algn="l" fontAlgn="base">
              <a:buFont typeface="Arial" panose="020B0604020202020204" pitchFamily="34" charset="0"/>
              <a:buChar char="•"/>
            </a:pPr>
            <a:r>
              <a:rPr lang="en-US" sz="2800" b="0" i="0" dirty="0" err="1">
                <a:solidFill>
                  <a:schemeClr val="tx1"/>
                </a:solidFill>
                <a:effectLst/>
                <a:latin typeface="graphik-regular"/>
              </a:rPr>
              <a:t>Hepatita</a:t>
            </a:r>
            <a:r>
              <a:rPr lang="en-US" sz="2800" b="0" i="0" dirty="0">
                <a:solidFill>
                  <a:schemeClr val="tx1"/>
                </a:solidFill>
                <a:effectLst/>
                <a:latin typeface="graphik-regular"/>
              </a:rPr>
              <a:t> D </a:t>
            </a:r>
            <a:r>
              <a:rPr lang="en-US" sz="2800" b="0" i="0" dirty="0" err="1">
                <a:solidFill>
                  <a:schemeClr val="tx1"/>
                </a:solidFill>
                <a:effectLst/>
                <a:latin typeface="graphik-regular"/>
              </a:rPr>
              <a:t>poate</a:t>
            </a:r>
            <a:r>
              <a:rPr lang="en-US" sz="2800" b="0" i="0" dirty="0">
                <a:solidFill>
                  <a:schemeClr val="tx1"/>
                </a:solidFill>
                <a:effectLst/>
                <a:latin typeface="graphik-regular"/>
              </a:rPr>
              <a:t> duce la </a:t>
            </a:r>
            <a:r>
              <a:rPr lang="en-US" sz="2800" b="0" i="0" dirty="0" err="1">
                <a:solidFill>
                  <a:schemeClr val="tx1"/>
                </a:solidFill>
                <a:effectLst/>
                <a:latin typeface="graphik-regular"/>
              </a:rPr>
              <a:t>leziuni</a:t>
            </a:r>
            <a:r>
              <a:rPr lang="en-US" sz="2800" b="0" i="0" dirty="0">
                <a:solidFill>
                  <a:schemeClr val="tx1"/>
                </a:solidFill>
                <a:effectLst/>
                <a:latin typeface="graphik-regular"/>
              </a:rPr>
              <a:t> hepatice </a:t>
            </a:r>
            <a:r>
              <a:rPr lang="en-US" sz="2800" b="0" i="0" dirty="0" err="1">
                <a:solidFill>
                  <a:schemeClr val="tx1"/>
                </a:solidFill>
                <a:effectLst/>
                <a:latin typeface="graphik-regular"/>
              </a:rPr>
              <a:t>cronice</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la </a:t>
            </a:r>
            <a:r>
              <a:rPr lang="en-US" sz="2800" b="0" i="0" dirty="0" err="1">
                <a:solidFill>
                  <a:schemeClr val="tx1"/>
                </a:solidFill>
                <a:effectLst/>
                <a:latin typeface="graphik-regular"/>
              </a:rPr>
              <a:t>deces</a:t>
            </a:r>
            <a:r>
              <a:rPr lang="en-US" sz="2800" b="0" i="0" dirty="0">
                <a:solidFill>
                  <a:schemeClr val="tx1"/>
                </a:solidFill>
                <a:effectLst/>
                <a:latin typeface="graphik-regular"/>
              </a:rPr>
              <a:t> </a:t>
            </a:r>
          </a:p>
          <a:p>
            <a:pPr algn="l" fontAlgn="base">
              <a:buFont typeface="Arial" panose="020B0604020202020204" pitchFamily="34" charset="0"/>
              <a:buChar char="•"/>
            </a:pPr>
            <a:r>
              <a:rPr lang="en-US" sz="2800" b="0" i="0" dirty="0">
                <a:solidFill>
                  <a:schemeClr val="tx1"/>
                </a:solidFill>
                <a:effectLst/>
                <a:latin typeface="graphik-regular"/>
              </a:rPr>
              <a:t>Nu </a:t>
            </a:r>
            <a:r>
              <a:rPr lang="en-US" sz="2800" b="0" i="0" dirty="0" err="1">
                <a:solidFill>
                  <a:schemeClr val="tx1"/>
                </a:solidFill>
                <a:effectLst/>
                <a:latin typeface="graphik-regular"/>
              </a:rPr>
              <a:t>exista</a:t>
            </a:r>
            <a:r>
              <a:rPr lang="en-US" sz="2800" b="0" i="0" dirty="0">
                <a:solidFill>
                  <a:schemeClr val="tx1"/>
                </a:solidFill>
                <a:effectLst/>
                <a:latin typeface="graphik-regular"/>
              </a:rPr>
              <a:t> un </a:t>
            </a:r>
            <a:r>
              <a:rPr lang="en-US" sz="2800" b="0" i="0" dirty="0" err="1">
                <a:solidFill>
                  <a:schemeClr val="tx1"/>
                </a:solidFill>
                <a:effectLst/>
                <a:latin typeface="graphik-regular"/>
              </a:rPr>
              <a:t>vaccin</a:t>
            </a:r>
            <a:r>
              <a:rPr lang="en-US" sz="2800" b="0" i="0" dirty="0">
                <a:solidFill>
                  <a:schemeClr val="tx1"/>
                </a:solidFill>
                <a:effectLst/>
                <a:latin typeface="graphik-regular"/>
              </a:rPr>
              <a:t> care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previna</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D</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 </a:t>
            </a:r>
            <a:r>
              <a:rPr lang="en-US" sz="2800" b="0" i="0" dirty="0" err="1">
                <a:solidFill>
                  <a:schemeClr val="tx1"/>
                </a:solidFill>
                <a:effectLst/>
                <a:latin typeface="graphik-regular"/>
              </a:rPr>
              <a:t>Totusi</a:t>
            </a:r>
            <a:r>
              <a:rPr lang="en-US" sz="2800" b="0" i="0" dirty="0">
                <a:solidFill>
                  <a:schemeClr val="tx1"/>
                </a:solidFill>
                <a:effectLst/>
                <a:latin typeface="graphik-regular"/>
              </a:rPr>
              <a:t>, </a:t>
            </a:r>
            <a:r>
              <a:rPr lang="en-US" sz="2800" b="0" i="0" dirty="0" err="1">
                <a:solidFill>
                  <a:schemeClr val="tx1"/>
                </a:solidFill>
                <a:effectLst/>
                <a:latin typeface="graphik-regular"/>
              </a:rPr>
              <a:t>preventia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B </a:t>
            </a:r>
            <a:r>
              <a:rPr lang="en-US" sz="2800" b="0" i="0" dirty="0" err="1">
                <a:solidFill>
                  <a:schemeClr val="tx1"/>
                </a:solidFill>
                <a:effectLst/>
                <a:latin typeface="graphik-regular"/>
              </a:rPr>
              <a:t>prin</a:t>
            </a:r>
            <a:r>
              <a:rPr lang="en-US" sz="2800" b="0" i="0" dirty="0">
                <a:solidFill>
                  <a:schemeClr val="tx1"/>
                </a:solidFill>
                <a:effectLst/>
                <a:latin typeface="graphik-regular"/>
              </a:rPr>
              <a:t> </a:t>
            </a:r>
            <a:r>
              <a:rPr lang="en-US" sz="2800" b="0" i="0" dirty="0" err="1">
                <a:solidFill>
                  <a:schemeClr val="tx1"/>
                </a:solidFill>
                <a:effectLst/>
                <a:latin typeface="graphik-regular"/>
              </a:rPr>
              <a:t>vaccinare</a:t>
            </a:r>
            <a:r>
              <a:rPr lang="en-US" sz="2800" b="0" i="0" dirty="0">
                <a:solidFill>
                  <a:schemeClr val="tx1"/>
                </a:solidFill>
                <a:effectLst/>
                <a:latin typeface="graphik-regular"/>
              </a:rPr>
              <a:t> </a:t>
            </a:r>
            <a:r>
              <a:rPr lang="en-US" sz="2800" b="0" i="0" dirty="0" err="1">
                <a:solidFill>
                  <a:schemeClr val="tx1"/>
                </a:solidFill>
                <a:effectLst/>
                <a:latin typeface="graphik-regular"/>
              </a:rPr>
              <a:t>protejeaza</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infectiei</a:t>
            </a:r>
            <a:r>
              <a:rPr lang="en-US" sz="2800" b="0" i="0" dirty="0">
                <a:solidFill>
                  <a:schemeClr val="tx1"/>
                </a:solidFill>
                <a:effectLst/>
                <a:latin typeface="graphik-regular"/>
              </a:rPr>
              <a:t> cu VHD</a:t>
            </a:r>
          </a:p>
          <a:p>
            <a:endParaRPr lang="en-US" sz="2800" dirty="0">
              <a:solidFill>
                <a:schemeClr val="tx1"/>
              </a:solidFill>
            </a:endParaRPr>
          </a:p>
        </p:txBody>
      </p:sp>
    </p:spTree>
    <p:extLst>
      <p:ext uri="{BB962C8B-B14F-4D97-AF65-F5344CB8AC3E}">
        <p14:creationId xmlns:p14="http://schemas.microsoft.com/office/powerpoint/2010/main" val="417564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4949-8109-77FF-1750-EB4BD7DFB406}"/>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E</a:t>
            </a:r>
            <a:br>
              <a:rPr lang="en-US" b="0" i="0" dirty="0">
                <a:solidFill>
                  <a:srgbClr val="2E333C"/>
                </a:solidFill>
                <a:effectLst/>
                <a:latin typeface="graphik-regular"/>
              </a:rPr>
            </a:br>
            <a:endParaRPr lang="en-US" dirty="0"/>
          </a:p>
        </p:txBody>
      </p:sp>
      <p:sp>
        <p:nvSpPr>
          <p:cNvPr id="3" name="Content Placeholder 2">
            <a:extLst>
              <a:ext uri="{FF2B5EF4-FFF2-40B4-BE49-F238E27FC236}">
                <a16:creationId xmlns:a16="http://schemas.microsoft.com/office/drawing/2014/main" id="{C0CD1CCB-13CF-15E2-CDDE-C6C69844527C}"/>
              </a:ext>
            </a:extLst>
          </p:cNvPr>
          <p:cNvSpPr>
            <a:spLocks noGrp="1"/>
          </p:cNvSpPr>
          <p:nvPr>
            <p:ph idx="1"/>
          </p:nvPr>
        </p:nvSpPr>
        <p:spPr/>
        <p:txBody>
          <a:bodyPr>
            <a:normAutofit/>
          </a:bodyPr>
          <a:lstStyle/>
          <a:p>
            <a:pPr algn="l" fontAlgn="base">
              <a:buFont typeface="Arial" panose="020B0604020202020204" pitchFamily="34" charset="0"/>
              <a:buChar char="•"/>
            </a:pPr>
            <a:r>
              <a:rPr lang="ro-RO" b="0" i="0" dirty="0">
                <a:solidFill>
                  <a:schemeClr val="tx1"/>
                </a:solidFill>
                <a:effectLst/>
                <a:latin typeface="graphik-regular"/>
              </a:rPr>
              <a:t>Hepatita E este o </a:t>
            </a:r>
            <a:r>
              <a:rPr lang="ro-RO" b="0" i="0" dirty="0" err="1">
                <a:solidFill>
                  <a:schemeClr val="tx1"/>
                </a:solidFill>
                <a:effectLst/>
                <a:latin typeface="graphik-regular"/>
              </a:rPr>
              <a:t>infectie</a:t>
            </a:r>
            <a:r>
              <a:rPr lang="ro-RO" b="0" i="0" dirty="0">
                <a:solidFill>
                  <a:schemeClr val="tx1"/>
                </a:solidFill>
                <a:effectLst/>
                <a:latin typeface="graphik-regular"/>
              </a:rPr>
              <a:t> a ficatului cauzata de virusul hepatic E (VHE) </a:t>
            </a:r>
          </a:p>
          <a:p>
            <a:pPr algn="l" fontAlgn="base">
              <a:buFont typeface="Arial" panose="020B0604020202020204" pitchFamily="34" charset="0"/>
              <a:buChar char="•"/>
            </a:pPr>
            <a:r>
              <a:rPr lang="ro-RO" b="0" i="0" dirty="0">
                <a:solidFill>
                  <a:schemeClr val="tx1"/>
                </a:solidFill>
                <a:effectLst/>
                <a:latin typeface="graphik-regular"/>
              </a:rPr>
              <a:t>VHE se </a:t>
            </a:r>
            <a:r>
              <a:rPr lang="ro-RO" b="0" i="0" dirty="0" err="1">
                <a:solidFill>
                  <a:schemeClr val="tx1"/>
                </a:solidFill>
                <a:effectLst/>
                <a:latin typeface="graphik-regular"/>
              </a:rPr>
              <a:t>gaseste</a:t>
            </a:r>
            <a:r>
              <a:rPr lang="ro-RO" b="0" i="0" dirty="0">
                <a:solidFill>
                  <a:schemeClr val="tx1"/>
                </a:solidFill>
                <a:effectLst/>
                <a:latin typeface="graphik-regular"/>
              </a:rPr>
              <a:t> in scaunul unei persoane infectate</a:t>
            </a:r>
          </a:p>
          <a:p>
            <a:pPr algn="l" fontAlgn="base">
              <a:buFont typeface="Arial" panose="020B0604020202020204" pitchFamily="34" charset="0"/>
              <a:buChar char="•"/>
            </a:pPr>
            <a:r>
              <a:rPr lang="ro-RO" b="0" i="0" dirty="0">
                <a:solidFill>
                  <a:schemeClr val="tx1"/>
                </a:solidFill>
                <a:effectLst/>
                <a:latin typeface="graphik-regular"/>
              </a:rPr>
              <a:t> Se transmite atunci </a:t>
            </a:r>
            <a:r>
              <a:rPr lang="ro-RO" b="0" i="0" dirty="0" err="1">
                <a:solidFill>
                  <a:schemeClr val="tx1"/>
                </a:solidFill>
                <a:effectLst/>
                <a:latin typeface="graphik-regular"/>
              </a:rPr>
              <a:t>cand</a:t>
            </a:r>
            <a:r>
              <a:rPr lang="ro-RO" b="0" i="0" dirty="0">
                <a:solidFill>
                  <a:schemeClr val="tx1"/>
                </a:solidFill>
                <a:effectLst/>
                <a:latin typeface="graphik-regular"/>
              </a:rPr>
              <a:t> cineva ingera virusul </a:t>
            </a:r>
            <a:r>
              <a:rPr lang="ro-RO" b="0" i="0" dirty="0" err="1">
                <a:solidFill>
                  <a:schemeClr val="tx1"/>
                </a:solidFill>
                <a:effectLst/>
                <a:latin typeface="graphik-regular"/>
              </a:rPr>
              <a:t>fara</a:t>
            </a:r>
            <a:r>
              <a:rPr lang="ro-RO" b="0" i="0" dirty="0">
                <a:solidFill>
                  <a:schemeClr val="tx1"/>
                </a:solidFill>
                <a:effectLst/>
                <a:latin typeface="graphik-regular"/>
              </a:rPr>
              <a:t> sa </a:t>
            </a:r>
            <a:r>
              <a:rPr lang="ro-RO" b="0" i="0" dirty="0" err="1">
                <a:solidFill>
                  <a:schemeClr val="tx1"/>
                </a:solidFill>
                <a:effectLst/>
                <a:latin typeface="graphik-regular"/>
              </a:rPr>
              <a:t>stie</a:t>
            </a:r>
            <a:r>
              <a:rPr lang="ro-RO" b="0" i="0" dirty="0">
                <a:solidFill>
                  <a:schemeClr val="tx1"/>
                </a:solidFill>
                <a:effectLst/>
                <a:latin typeface="graphik-regular"/>
              </a:rPr>
              <a:t>.</a:t>
            </a:r>
          </a:p>
          <a:p>
            <a:pPr algn="l" fontAlgn="base">
              <a:buFont typeface="Arial" panose="020B0604020202020204" pitchFamily="34" charset="0"/>
              <a:buChar char="•"/>
            </a:pPr>
            <a:r>
              <a:rPr lang="ro-RO" b="0" i="0" dirty="0">
                <a:solidFill>
                  <a:schemeClr val="tx1"/>
                </a:solidFill>
                <a:effectLst/>
                <a:latin typeface="graphik-regular"/>
              </a:rPr>
              <a:t>In tarile in curs de dezvoltare, oamenii sunt cel mai adesea </a:t>
            </a:r>
            <a:r>
              <a:rPr lang="ro-RO" b="0" i="0" dirty="0" err="1">
                <a:solidFill>
                  <a:schemeClr val="tx1"/>
                </a:solidFill>
                <a:effectLst/>
                <a:latin typeface="graphik-regular"/>
              </a:rPr>
              <a:t>infectati</a:t>
            </a:r>
            <a:r>
              <a:rPr lang="ro-RO" b="0" i="0" dirty="0">
                <a:solidFill>
                  <a:schemeClr val="tx1"/>
                </a:solidFill>
                <a:effectLst/>
                <a:latin typeface="graphik-regular"/>
              </a:rPr>
              <a:t> cu VHE </a:t>
            </a:r>
            <a:r>
              <a:rPr lang="ro-RO" b="0" i="0" dirty="0" err="1">
                <a:solidFill>
                  <a:schemeClr val="tx1"/>
                </a:solidFill>
                <a:effectLst/>
                <a:latin typeface="graphik-regular"/>
              </a:rPr>
              <a:t>consumand</a:t>
            </a:r>
            <a:r>
              <a:rPr lang="ro-RO" b="0" i="0" dirty="0">
                <a:solidFill>
                  <a:schemeClr val="tx1"/>
                </a:solidFill>
                <a:effectLst/>
                <a:latin typeface="graphik-regular"/>
              </a:rPr>
              <a:t> apa potabila contaminata cu materiile fecale de la persoanele infectate</a:t>
            </a:r>
          </a:p>
          <a:p>
            <a:pPr algn="l" fontAlgn="base">
              <a:buFont typeface="Arial" panose="020B0604020202020204" pitchFamily="34" charset="0"/>
              <a:buChar char="•"/>
            </a:pPr>
            <a:r>
              <a:rPr lang="ro-RO" b="0" i="0" dirty="0">
                <a:solidFill>
                  <a:schemeClr val="tx1"/>
                </a:solidFill>
                <a:effectLst/>
                <a:latin typeface="graphik-regular"/>
              </a:rPr>
              <a:t> In tarile dezvoltate hepatita E este rara si majoritatea cazurilor au implicat persoane care au </a:t>
            </a:r>
            <a:r>
              <a:rPr lang="ro-RO" b="0" i="0" dirty="0" err="1">
                <a:solidFill>
                  <a:schemeClr val="tx1"/>
                </a:solidFill>
                <a:effectLst/>
                <a:latin typeface="graphik-regular"/>
              </a:rPr>
              <a:t>calatorit</a:t>
            </a:r>
            <a:r>
              <a:rPr lang="ro-RO" b="0" i="0" dirty="0">
                <a:solidFill>
                  <a:schemeClr val="tx1"/>
                </a:solidFill>
                <a:effectLst/>
                <a:latin typeface="graphik-regular"/>
              </a:rPr>
              <a:t> recent in tari in care hepatita E este frecventa </a:t>
            </a:r>
          </a:p>
          <a:p>
            <a:endParaRPr lang="ro-RO" dirty="0">
              <a:solidFill>
                <a:schemeClr val="tx1"/>
              </a:solidFill>
            </a:endParaRPr>
          </a:p>
        </p:txBody>
      </p:sp>
    </p:spTree>
    <p:extLst>
      <p:ext uri="{BB962C8B-B14F-4D97-AF65-F5344CB8AC3E}">
        <p14:creationId xmlns:p14="http://schemas.microsoft.com/office/powerpoint/2010/main" val="2977302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3CF5-655F-E905-9C64-9502ACE3E2FF}"/>
              </a:ext>
            </a:extLst>
          </p:cNvPr>
          <p:cNvSpPr>
            <a:spLocks noGrp="1"/>
          </p:cNvSpPr>
          <p:nvPr>
            <p:ph type="title"/>
          </p:nvPr>
        </p:nvSpPr>
        <p:spPr/>
        <p:txBody>
          <a:bodyPr/>
          <a:lstStyle/>
          <a:p>
            <a:r>
              <a:rPr lang="en-US" b="1" i="0" dirty="0" err="1">
                <a:solidFill>
                  <a:srgbClr val="2E333C"/>
                </a:solidFill>
                <a:effectLst/>
                <a:latin typeface="graphik-medium"/>
              </a:rPr>
              <a:t>Hepatita</a:t>
            </a:r>
            <a:r>
              <a:rPr lang="en-US" b="1" i="0" dirty="0">
                <a:solidFill>
                  <a:srgbClr val="2E333C"/>
                </a:solidFill>
                <a:effectLst/>
                <a:latin typeface="graphik-medium"/>
              </a:rPr>
              <a:t> E</a:t>
            </a:r>
            <a:br>
              <a:rPr lang="en-US" b="0" i="0" dirty="0">
                <a:solidFill>
                  <a:srgbClr val="2E333C"/>
                </a:solidFill>
                <a:effectLst/>
                <a:latin typeface="graphik-regular"/>
              </a:rPr>
            </a:br>
            <a:endParaRPr lang="en-US" dirty="0"/>
          </a:p>
        </p:txBody>
      </p:sp>
      <p:sp>
        <p:nvSpPr>
          <p:cNvPr id="3" name="Content Placeholder 2">
            <a:extLst>
              <a:ext uri="{FF2B5EF4-FFF2-40B4-BE49-F238E27FC236}">
                <a16:creationId xmlns:a16="http://schemas.microsoft.com/office/drawing/2014/main" id="{75FAD36D-AF4F-B608-3FFB-4C9AAE52C266}"/>
              </a:ext>
            </a:extLst>
          </p:cNvPr>
          <p:cNvSpPr>
            <a:spLocks noGrp="1"/>
          </p:cNvSpPr>
          <p:nvPr>
            <p:ph idx="1"/>
          </p:nvPr>
        </p:nvSpPr>
        <p:spPr/>
        <p:txBody>
          <a:bodyPr>
            <a:normAutofit/>
          </a:bodyPr>
          <a:lstStyle/>
          <a:p>
            <a:pPr algn="l" fontAlgn="base">
              <a:buFont typeface="Arial" panose="020B0604020202020204" pitchFamily="34" charset="0"/>
              <a:buChar char="•"/>
            </a:pPr>
            <a:r>
              <a:rPr lang="ro-RO" sz="2800" b="0" i="0" dirty="0">
                <a:solidFill>
                  <a:schemeClr val="tx1"/>
                </a:solidFill>
                <a:effectLst/>
                <a:latin typeface="graphik-regular"/>
              </a:rPr>
              <a:t>Semnele si simptomele hepatitei E sunt: oboseala, apetit </a:t>
            </a:r>
            <a:r>
              <a:rPr lang="ro-RO" sz="2800" b="0" i="0" dirty="0" err="1">
                <a:solidFill>
                  <a:schemeClr val="tx1"/>
                </a:solidFill>
                <a:effectLst/>
                <a:latin typeface="graphik-regular"/>
              </a:rPr>
              <a:t>scazut</a:t>
            </a:r>
            <a:r>
              <a:rPr lang="ro-RO" sz="2800" b="0" i="0" dirty="0">
                <a:solidFill>
                  <a:schemeClr val="tx1"/>
                </a:solidFill>
                <a:effectLst/>
                <a:latin typeface="graphik-regular"/>
              </a:rPr>
              <a:t>, durere abdominala, </a:t>
            </a:r>
            <a:r>
              <a:rPr lang="ro-RO" sz="2800" b="0" i="0" dirty="0" err="1">
                <a:solidFill>
                  <a:schemeClr val="tx1"/>
                </a:solidFill>
                <a:effectLst/>
                <a:latin typeface="graphik-regular"/>
              </a:rPr>
              <a:t>greata</a:t>
            </a:r>
            <a:r>
              <a:rPr lang="ro-RO" sz="2800" b="0" i="0" dirty="0">
                <a:solidFill>
                  <a:schemeClr val="tx1"/>
                </a:solidFill>
                <a:effectLst/>
                <a:latin typeface="graphik-regular"/>
              </a:rPr>
              <a:t> si icter</a:t>
            </a:r>
          </a:p>
          <a:p>
            <a:pPr algn="l" fontAlgn="base">
              <a:buFont typeface="Arial" panose="020B0604020202020204" pitchFamily="34" charset="0"/>
              <a:buChar char="•"/>
            </a:pPr>
            <a:r>
              <a:rPr lang="ro-RO" sz="2800" b="0" i="0" dirty="0">
                <a:solidFill>
                  <a:schemeClr val="tx1"/>
                </a:solidFill>
                <a:effectLst/>
                <a:latin typeface="graphik-regular"/>
              </a:rPr>
              <a:t> </a:t>
            </a:r>
            <a:r>
              <a:rPr lang="ro-RO" sz="2800" b="0" i="0" dirty="0" err="1">
                <a:solidFill>
                  <a:schemeClr val="tx1"/>
                </a:solidFill>
                <a:effectLst/>
                <a:latin typeface="graphik-regular"/>
              </a:rPr>
              <a:t>Totusi</a:t>
            </a:r>
            <a:r>
              <a:rPr lang="ro-RO" sz="2800" b="0" i="0" dirty="0">
                <a:solidFill>
                  <a:schemeClr val="tx1"/>
                </a:solidFill>
                <a:effectLst/>
                <a:latin typeface="graphik-regular"/>
              </a:rPr>
              <a:t>, multe persoane cu hepatita E, in special copiii mici, nu au simptome </a:t>
            </a:r>
          </a:p>
          <a:p>
            <a:pPr algn="l" fontAlgn="base">
              <a:buFont typeface="Arial" panose="020B0604020202020204" pitchFamily="34" charset="0"/>
              <a:buChar char="•"/>
            </a:pPr>
            <a:r>
              <a:rPr lang="ro-RO" sz="2800" b="0" i="0" dirty="0">
                <a:solidFill>
                  <a:schemeClr val="tx1"/>
                </a:solidFill>
                <a:effectLst/>
                <a:latin typeface="graphik-regular"/>
              </a:rPr>
              <a:t>Cu </a:t>
            </a:r>
            <a:r>
              <a:rPr lang="ro-RO" sz="2800" b="0" i="0" dirty="0" err="1">
                <a:solidFill>
                  <a:schemeClr val="tx1"/>
                </a:solidFill>
                <a:effectLst/>
                <a:latin typeface="graphik-regular"/>
              </a:rPr>
              <a:t>exceptia</a:t>
            </a:r>
            <a:r>
              <a:rPr lang="ro-RO" sz="2800" b="0" i="0" dirty="0">
                <a:solidFill>
                  <a:schemeClr val="tx1"/>
                </a:solidFill>
                <a:effectLst/>
                <a:latin typeface="graphik-regular"/>
              </a:rPr>
              <a:t> </a:t>
            </a:r>
            <a:r>
              <a:rPr lang="ro-RO" sz="2800" b="0" i="0" dirty="0" err="1">
                <a:solidFill>
                  <a:schemeClr val="tx1"/>
                </a:solidFill>
                <a:effectLst/>
                <a:latin typeface="graphik-regular"/>
              </a:rPr>
              <a:t>aparitiei</a:t>
            </a:r>
            <a:r>
              <a:rPr lang="ro-RO" sz="2800" b="0" i="0" dirty="0">
                <a:solidFill>
                  <a:schemeClr val="tx1"/>
                </a:solidFill>
                <a:effectLst/>
                <a:latin typeface="graphik-regular"/>
              </a:rPr>
              <a:t> rare a hepatitei cronice virale E la persoanele cu sistemul imunitar compromis, majoritatea oamenilor se </a:t>
            </a:r>
            <a:r>
              <a:rPr lang="ro-RO" sz="2800" b="0" i="0" dirty="0" err="1">
                <a:solidFill>
                  <a:schemeClr val="tx1"/>
                </a:solidFill>
                <a:effectLst/>
                <a:latin typeface="graphik-regular"/>
              </a:rPr>
              <a:t>recupereaza</a:t>
            </a:r>
            <a:r>
              <a:rPr lang="ro-RO" sz="2800" b="0" i="0" dirty="0">
                <a:solidFill>
                  <a:schemeClr val="tx1"/>
                </a:solidFill>
                <a:effectLst/>
                <a:latin typeface="graphik-regular"/>
              </a:rPr>
              <a:t> complet din boala, </a:t>
            </a:r>
            <a:r>
              <a:rPr lang="ro-RO" sz="2800" b="0" i="0" dirty="0" err="1">
                <a:solidFill>
                  <a:schemeClr val="tx1"/>
                </a:solidFill>
                <a:effectLst/>
                <a:latin typeface="graphik-regular"/>
              </a:rPr>
              <a:t>fara</a:t>
            </a:r>
            <a:r>
              <a:rPr lang="ro-RO" sz="2800" b="0" i="0" dirty="0">
                <a:solidFill>
                  <a:schemeClr val="tx1"/>
                </a:solidFill>
                <a:effectLst/>
                <a:latin typeface="graphik-regular"/>
              </a:rPr>
              <a:t> </a:t>
            </a:r>
            <a:r>
              <a:rPr lang="ro-RO" sz="2800" b="0" i="0" dirty="0" err="1">
                <a:solidFill>
                  <a:schemeClr val="tx1"/>
                </a:solidFill>
                <a:effectLst/>
                <a:latin typeface="graphik-regular"/>
              </a:rPr>
              <a:t>complicatii</a:t>
            </a:r>
            <a:r>
              <a:rPr lang="ro-RO" sz="2800" b="0" i="0" dirty="0">
                <a:solidFill>
                  <a:schemeClr val="tx1"/>
                </a:solidFill>
                <a:effectLst/>
                <a:latin typeface="graphik-regular"/>
              </a:rPr>
              <a:t> </a:t>
            </a:r>
          </a:p>
          <a:p>
            <a:pPr algn="l" fontAlgn="base">
              <a:buFont typeface="Arial" panose="020B0604020202020204" pitchFamily="34" charset="0"/>
              <a:buChar char="•"/>
            </a:pPr>
            <a:r>
              <a:rPr lang="ro-RO" sz="2800" b="0" i="0" dirty="0">
                <a:solidFill>
                  <a:schemeClr val="tx1"/>
                </a:solidFill>
                <a:effectLst/>
                <a:latin typeface="graphik-regular"/>
              </a:rPr>
              <a:t>In prezent, nu exista vaccin </a:t>
            </a:r>
            <a:r>
              <a:rPr lang="ro-RO" sz="2800" b="0" i="0" dirty="0" err="1">
                <a:solidFill>
                  <a:schemeClr val="tx1"/>
                </a:solidFill>
                <a:effectLst/>
                <a:latin typeface="graphik-regular"/>
              </a:rPr>
              <a:t>impotriva</a:t>
            </a:r>
            <a:r>
              <a:rPr lang="ro-RO" sz="2800" b="0" i="0" dirty="0">
                <a:solidFill>
                  <a:schemeClr val="tx1"/>
                </a:solidFill>
                <a:effectLst/>
                <a:latin typeface="graphik-regular"/>
              </a:rPr>
              <a:t> hepatitei E</a:t>
            </a:r>
          </a:p>
          <a:p>
            <a:endParaRPr lang="en-US" sz="2800" dirty="0"/>
          </a:p>
        </p:txBody>
      </p:sp>
    </p:spTree>
    <p:extLst>
      <p:ext uri="{BB962C8B-B14F-4D97-AF65-F5344CB8AC3E}">
        <p14:creationId xmlns:p14="http://schemas.microsoft.com/office/powerpoint/2010/main" val="3668969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FC39-CF7A-EAD4-F6E4-55AC569084F5}"/>
              </a:ext>
            </a:extLst>
          </p:cNvPr>
          <p:cNvSpPr>
            <a:spLocks noGrp="1"/>
          </p:cNvSpPr>
          <p:nvPr>
            <p:ph type="title"/>
          </p:nvPr>
        </p:nvSpPr>
        <p:spPr/>
        <p:txBody>
          <a:bodyPr/>
          <a:lstStyle/>
          <a:p>
            <a:r>
              <a:rPr lang="en-US" b="0" i="0" dirty="0" err="1">
                <a:solidFill>
                  <a:srgbClr val="2E333C"/>
                </a:solidFill>
                <a:effectLst/>
                <a:latin typeface="tiemposfine-regular"/>
              </a:rPr>
              <a:t>Mit</a:t>
            </a:r>
            <a:r>
              <a:rPr lang="en-US" b="0" i="0" dirty="0">
                <a:solidFill>
                  <a:srgbClr val="2E333C"/>
                </a:solidFill>
                <a:effectLst/>
                <a:latin typeface="tiemposfine-regular"/>
              </a:rPr>
              <a:t>: Daca am </a:t>
            </a:r>
            <a:r>
              <a:rPr lang="en-US" b="0" i="0" dirty="0" err="1">
                <a:solidFill>
                  <a:srgbClr val="2E333C"/>
                </a:solidFill>
                <a:effectLst/>
                <a:latin typeface="tiemposfine-regular"/>
              </a:rPr>
              <a:t>avut</a:t>
            </a:r>
            <a:r>
              <a:rPr lang="en-US" b="0" i="0" dirty="0">
                <a:solidFill>
                  <a:srgbClr val="2E333C"/>
                </a:solidFill>
                <a:effectLst/>
                <a:latin typeface="tiemposfine-regular"/>
              </a:rPr>
              <a:t> in </a:t>
            </a:r>
            <a:r>
              <a:rPr lang="en-US" b="0" i="0" dirty="0" err="1">
                <a:solidFill>
                  <a:srgbClr val="2E333C"/>
                </a:solidFill>
                <a:effectLst/>
                <a:latin typeface="tiemposfine-regular"/>
              </a:rPr>
              <a:t>trecut</a:t>
            </a:r>
            <a:r>
              <a:rPr lang="en-US" b="0" i="0" dirty="0">
                <a:solidFill>
                  <a:srgbClr val="2E333C"/>
                </a:solidFill>
                <a:effectLst/>
                <a:latin typeface="tiemposfine-regular"/>
              </a:rPr>
              <a:t> </a:t>
            </a:r>
            <a:r>
              <a:rPr lang="en-US" b="0" i="0" dirty="0" err="1">
                <a:solidFill>
                  <a:srgbClr val="2E333C"/>
                </a:solidFill>
                <a:effectLst/>
                <a:latin typeface="tiemposfine-regular"/>
              </a:rPr>
              <a:t>hepatita</a:t>
            </a:r>
            <a:r>
              <a:rPr lang="en-US" b="0" i="0" dirty="0">
                <a:solidFill>
                  <a:srgbClr val="2E333C"/>
                </a:solidFill>
                <a:effectLst/>
                <a:latin typeface="tiemposfine-regular"/>
              </a:rPr>
              <a:t> nu ma </a:t>
            </a:r>
            <a:r>
              <a:rPr lang="en-US" b="0" i="0" dirty="0" err="1">
                <a:solidFill>
                  <a:srgbClr val="2E333C"/>
                </a:solidFill>
                <a:effectLst/>
                <a:latin typeface="tiemposfine-regular"/>
              </a:rPr>
              <a:t>mai</a:t>
            </a:r>
            <a:r>
              <a:rPr lang="en-US" b="0" i="0" dirty="0">
                <a:solidFill>
                  <a:srgbClr val="2E333C"/>
                </a:solidFill>
                <a:effectLst/>
                <a:latin typeface="tiemposfine-regular"/>
              </a:rPr>
              <a:t> pot </a:t>
            </a:r>
            <a:r>
              <a:rPr lang="en-US" b="0" i="0" dirty="0" err="1">
                <a:solidFill>
                  <a:srgbClr val="2E333C"/>
                </a:solidFill>
                <a:effectLst/>
                <a:latin typeface="tiemposfine-regular"/>
              </a:rPr>
              <a:t>infecta</a:t>
            </a:r>
            <a:r>
              <a:rPr lang="en-US" b="0" i="0" dirty="0">
                <a:solidFill>
                  <a:srgbClr val="2E333C"/>
                </a:solidFill>
                <a:effectLst/>
                <a:latin typeface="tiemposfine-regular"/>
              </a:rPr>
              <a:t> din </a:t>
            </a:r>
            <a:r>
              <a:rPr lang="en-US" b="0" i="0" dirty="0" err="1">
                <a:solidFill>
                  <a:srgbClr val="2E333C"/>
                </a:solidFill>
                <a:effectLst/>
                <a:latin typeface="tiemposfine-regular"/>
              </a:rPr>
              <a:t>nou</a:t>
            </a:r>
            <a:br>
              <a:rPr lang="en-US"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92B629A6-B562-D6FB-2657-7789FBB5660C}"/>
              </a:ext>
            </a:extLst>
          </p:cNvPr>
          <p:cNvSpPr>
            <a:spLocks noGrp="1"/>
          </p:cNvSpPr>
          <p:nvPr>
            <p:ph idx="1"/>
          </p:nvPr>
        </p:nvSpPr>
        <p:spPr/>
        <p:txBody>
          <a:bodyPr>
            <a:normAutofit lnSpcReduction="10000"/>
          </a:bodyPr>
          <a:lstStyle/>
          <a:p>
            <a:pPr marL="0" indent="0">
              <a:buNone/>
            </a:pPr>
            <a:r>
              <a:rPr lang="en-US" sz="2800" b="1" i="0" dirty="0" err="1">
                <a:solidFill>
                  <a:schemeClr val="tx1"/>
                </a:solidFill>
                <a:effectLst/>
                <a:latin typeface="graphik-medium"/>
              </a:rPr>
              <a:t>Hepatita</a:t>
            </a:r>
            <a:r>
              <a:rPr lang="en-US" sz="2800" b="1" i="0" dirty="0">
                <a:solidFill>
                  <a:schemeClr val="tx1"/>
                </a:solidFill>
                <a:effectLst/>
                <a:latin typeface="graphik-medium"/>
              </a:rPr>
              <a:t> A</a:t>
            </a:r>
            <a:br>
              <a:rPr lang="en-US" sz="2800" dirty="0">
                <a:solidFill>
                  <a:schemeClr val="tx1"/>
                </a:solidFill>
              </a:rPr>
            </a:br>
            <a:r>
              <a:rPr lang="en-US" sz="2800" b="0" i="0" dirty="0" err="1">
                <a:solidFill>
                  <a:schemeClr val="tx1"/>
                </a:solidFill>
                <a:effectLst/>
                <a:latin typeface="graphik-regular"/>
              </a:rPr>
              <a:t>Odata</a:t>
            </a:r>
            <a:r>
              <a:rPr lang="en-US" sz="2800" b="0" i="0" dirty="0">
                <a:solidFill>
                  <a:schemeClr val="tx1"/>
                </a:solidFill>
                <a:effectLst/>
                <a:latin typeface="graphik-regular"/>
              </a:rPr>
              <a:t> </a:t>
            </a:r>
            <a:r>
              <a:rPr lang="en-US" sz="2800" b="0" i="0" dirty="0" err="1">
                <a:solidFill>
                  <a:schemeClr val="tx1"/>
                </a:solidFill>
                <a:effectLst/>
                <a:latin typeface="graphik-regular"/>
              </a:rPr>
              <a:t>ce</a:t>
            </a:r>
            <a:r>
              <a:rPr lang="en-US" sz="2800" b="0" i="0" dirty="0">
                <a:solidFill>
                  <a:schemeClr val="tx1"/>
                </a:solidFill>
                <a:effectLst/>
                <a:latin typeface="graphik-regular"/>
              </a:rPr>
              <a:t> </a:t>
            </a:r>
            <a:r>
              <a:rPr lang="en-US" sz="2800" b="0" i="0" dirty="0" err="1">
                <a:solidFill>
                  <a:schemeClr val="tx1"/>
                </a:solidFill>
                <a:effectLst/>
                <a:latin typeface="graphik-regular"/>
              </a:rPr>
              <a:t>te</a:t>
            </a:r>
            <a:r>
              <a:rPr lang="en-US" sz="2800" b="0" i="0" dirty="0">
                <a:solidFill>
                  <a:schemeClr val="tx1"/>
                </a:solidFill>
                <a:effectLst/>
                <a:latin typeface="graphik-regular"/>
              </a:rPr>
              <a:t> </a:t>
            </a:r>
            <a:r>
              <a:rPr lang="en-US" sz="2800" b="0" i="0" dirty="0" err="1">
                <a:solidFill>
                  <a:schemeClr val="tx1"/>
                </a:solidFill>
                <a:effectLst/>
                <a:latin typeface="graphik-regular"/>
              </a:rPr>
              <a:t>recuperezi</a:t>
            </a:r>
            <a:r>
              <a:rPr lang="en-US" sz="2800" b="0" i="0" dirty="0">
                <a:solidFill>
                  <a:schemeClr val="tx1"/>
                </a:solidFill>
                <a:effectLst/>
                <a:latin typeface="graphik-regular"/>
              </a:rPr>
              <a:t> </a:t>
            </a:r>
            <a:r>
              <a:rPr lang="en-US" sz="2800" b="0" i="0" dirty="0" err="1">
                <a:solidFill>
                  <a:schemeClr val="tx1"/>
                </a:solidFill>
                <a:effectLst/>
                <a:latin typeface="graphik-regular"/>
              </a:rPr>
              <a:t>dupa</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acuta A, </a:t>
            </a:r>
            <a:r>
              <a:rPr lang="en-US" sz="2800" b="0" i="0" dirty="0" err="1">
                <a:solidFill>
                  <a:schemeClr val="tx1"/>
                </a:solidFill>
                <a:effectLst/>
                <a:latin typeface="graphik-regular"/>
              </a:rPr>
              <a:t>dezvolti</a:t>
            </a:r>
            <a:r>
              <a:rPr lang="en-US" sz="2800" b="0" i="0" dirty="0">
                <a:solidFill>
                  <a:schemeClr val="tx1"/>
                </a:solidFill>
                <a:effectLst/>
                <a:latin typeface="graphik-regular"/>
              </a:rPr>
              <a:t> </a:t>
            </a:r>
            <a:r>
              <a:rPr lang="en-US" sz="2800" b="0" i="0" dirty="0" err="1">
                <a:solidFill>
                  <a:schemeClr val="tx1"/>
                </a:solidFill>
                <a:effectLst/>
                <a:latin typeface="graphik-regular"/>
              </a:rPr>
              <a:t>anticorpi</a:t>
            </a:r>
            <a:r>
              <a:rPr lang="en-US" sz="2800" b="0" i="0" dirty="0">
                <a:solidFill>
                  <a:schemeClr val="tx1"/>
                </a:solidFill>
                <a:effectLst/>
                <a:latin typeface="graphik-regular"/>
              </a:rPr>
              <a:t> care </a:t>
            </a:r>
            <a:r>
              <a:rPr lang="en-US" sz="2800" b="0" i="0" dirty="0" err="1">
                <a:solidFill>
                  <a:schemeClr val="tx1"/>
                </a:solidFill>
                <a:effectLst/>
                <a:latin typeface="graphik-regular"/>
              </a:rPr>
              <a:t>te</a:t>
            </a:r>
            <a:r>
              <a:rPr lang="en-US" sz="2800" b="0" i="0" dirty="0">
                <a:solidFill>
                  <a:schemeClr val="tx1"/>
                </a:solidFill>
                <a:effectLst/>
                <a:latin typeface="graphik-regular"/>
              </a:rPr>
              <a:t> </a:t>
            </a:r>
            <a:r>
              <a:rPr lang="en-US" sz="2800" b="0" i="0" dirty="0" err="1">
                <a:solidFill>
                  <a:schemeClr val="tx1"/>
                </a:solidFill>
                <a:effectLst/>
                <a:latin typeface="graphik-regular"/>
              </a:rPr>
              <a:t>vor</a:t>
            </a:r>
            <a:r>
              <a:rPr lang="en-US" sz="2800" b="0" i="0" dirty="0">
                <a:solidFill>
                  <a:schemeClr val="tx1"/>
                </a:solidFill>
                <a:effectLst/>
                <a:latin typeface="graphik-regular"/>
              </a:rPr>
              <a:t> </a:t>
            </a:r>
            <a:r>
              <a:rPr lang="en-US" sz="2800" b="0" i="0" dirty="0" err="1">
                <a:solidFill>
                  <a:schemeClr val="tx1"/>
                </a:solidFill>
                <a:effectLst/>
                <a:latin typeface="graphik-regular"/>
              </a:rPr>
              <a:t>proteja</a:t>
            </a:r>
            <a:r>
              <a:rPr lang="en-US" sz="2800" b="0" i="0" dirty="0">
                <a:solidFill>
                  <a:schemeClr val="tx1"/>
                </a:solidFill>
                <a:effectLst/>
                <a:latin typeface="graphik-regular"/>
              </a:rPr>
              <a:t> pe </a:t>
            </a:r>
            <a:r>
              <a:rPr lang="en-US" sz="2800" b="0" i="0" dirty="0" err="1">
                <a:solidFill>
                  <a:schemeClr val="tx1"/>
                </a:solidFill>
                <a:effectLst/>
                <a:latin typeface="graphik-regular"/>
              </a:rPr>
              <a:t>toata</a:t>
            </a:r>
            <a:r>
              <a:rPr lang="en-US" sz="2800" b="0" i="0" dirty="0">
                <a:solidFill>
                  <a:schemeClr val="tx1"/>
                </a:solidFill>
                <a:effectLst/>
                <a:latin typeface="graphik-regular"/>
              </a:rPr>
              <a:t> </a:t>
            </a:r>
            <a:r>
              <a:rPr lang="en-US" sz="2800" b="0" i="0" dirty="0" err="1">
                <a:solidFill>
                  <a:schemeClr val="tx1"/>
                </a:solidFill>
                <a:effectLst/>
                <a:latin typeface="graphik-regular"/>
              </a:rPr>
              <a:t>durata</a:t>
            </a:r>
            <a:r>
              <a:rPr lang="en-US" sz="2800" b="0" i="0" dirty="0">
                <a:solidFill>
                  <a:schemeClr val="tx1"/>
                </a:solidFill>
                <a:effectLst/>
                <a:latin typeface="graphik-regular"/>
              </a:rPr>
              <a:t> </a:t>
            </a:r>
            <a:r>
              <a:rPr lang="en-US" sz="2800" b="0" i="0" dirty="0" err="1">
                <a:solidFill>
                  <a:schemeClr val="tx1"/>
                </a:solidFill>
                <a:effectLst/>
                <a:latin typeface="graphik-regular"/>
              </a:rPr>
              <a:t>vietii</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nu </a:t>
            </a:r>
            <a:r>
              <a:rPr lang="en-US" sz="2800" b="0" i="0" dirty="0" err="1">
                <a:solidFill>
                  <a:schemeClr val="tx1"/>
                </a:solidFill>
                <a:effectLst/>
                <a:latin typeface="graphik-regular"/>
              </a:rPr>
              <a:t>te</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poti</a:t>
            </a:r>
            <a:r>
              <a:rPr lang="en-US" sz="2800" b="0" i="0" dirty="0">
                <a:solidFill>
                  <a:schemeClr val="tx1"/>
                </a:solidFill>
                <a:effectLst/>
                <a:latin typeface="graphik-regular"/>
              </a:rPr>
              <a:t> </a:t>
            </a:r>
            <a:r>
              <a:rPr lang="en-US" sz="2800" b="0" i="0" dirty="0" err="1">
                <a:solidFill>
                  <a:schemeClr val="tx1"/>
                </a:solidFill>
                <a:effectLst/>
                <a:latin typeface="graphik-regular"/>
              </a:rPr>
              <a:t>infecta</a:t>
            </a:r>
            <a:r>
              <a:rPr lang="en-US" sz="2800" b="0" i="0" dirty="0">
                <a:solidFill>
                  <a:schemeClr val="tx1"/>
                </a:solidFill>
                <a:effectLst/>
                <a:latin typeface="graphik-regular"/>
              </a:rPr>
              <a:t> din </a:t>
            </a:r>
            <a:r>
              <a:rPr lang="en-US" sz="2800" b="0" i="0" dirty="0" err="1">
                <a:solidFill>
                  <a:schemeClr val="tx1"/>
                </a:solidFill>
                <a:effectLst/>
                <a:latin typeface="graphik-regular"/>
              </a:rPr>
              <a:t>nou</a:t>
            </a:r>
            <a:endParaRPr lang="ro-RO" sz="2800" b="0" i="0" dirty="0">
              <a:solidFill>
                <a:schemeClr val="tx1"/>
              </a:solidFill>
              <a:effectLst/>
              <a:latin typeface="graphik-regular"/>
            </a:endParaRPr>
          </a:p>
          <a:p>
            <a:pPr marL="0" indent="0">
              <a:buNone/>
            </a:pPr>
            <a:r>
              <a:rPr lang="en-US" sz="2800" b="1" i="0" dirty="0" err="1">
                <a:solidFill>
                  <a:schemeClr val="tx1"/>
                </a:solidFill>
                <a:effectLst/>
                <a:latin typeface="graphik-medium"/>
              </a:rPr>
              <a:t>Hepatita</a:t>
            </a:r>
            <a:r>
              <a:rPr lang="en-US" sz="2800" b="1" i="0" dirty="0">
                <a:solidFill>
                  <a:schemeClr val="tx1"/>
                </a:solidFill>
                <a:effectLst/>
                <a:latin typeface="graphik-medium"/>
              </a:rPr>
              <a:t> B</a:t>
            </a:r>
            <a:endParaRPr lang="ro-RO" sz="2800" b="0" i="0" dirty="0">
              <a:solidFill>
                <a:schemeClr val="tx1"/>
              </a:solidFill>
              <a:effectLst/>
              <a:latin typeface="graphik-regular"/>
            </a:endParaRPr>
          </a:p>
          <a:p>
            <a:pPr marL="0" indent="0">
              <a:buNone/>
            </a:pPr>
            <a:r>
              <a:rPr lang="en-US" sz="2800" b="0" i="0" dirty="0">
                <a:solidFill>
                  <a:schemeClr val="tx1"/>
                </a:solidFill>
                <a:effectLst/>
                <a:latin typeface="graphik-regular"/>
              </a:rPr>
              <a:t>De </a:t>
            </a:r>
            <a:r>
              <a:rPr lang="en-US" sz="2800" b="0" i="0" dirty="0" err="1">
                <a:solidFill>
                  <a:schemeClr val="tx1"/>
                </a:solidFill>
                <a:effectLst/>
                <a:latin typeface="graphik-regular"/>
              </a:rPr>
              <a:t>asemenea</a:t>
            </a:r>
            <a:r>
              <a:rPr lang="en-US" sz="2800" b="0" i="0" dirty="0">
                <a:solidFill>
                  <a:schemeClr val="tx1"/>
                </a:solidFill>
                <a:effectLst/>
                <a:latin typeface="graphik-regular"/>
              </a:rPr>
              <a:t>, </a:t>
            </a:r>
            <a:r>
              <a:rPr lang="en-US" sz="2800" b="0" i="0" dirty="0" err="1">
                <a:solidFill>
                  <a:schemeClr val="tx1"/>
                </a:solidFill>
                <a:effectLst/>
                <a:latin typeface="graphik-regular"/>
              </a:rPr>
              <a:t>daca</a:t>
            </a:r>
            <a:r>
              <a:rPr lang="en-US" sz="2800" b="0" i="0" dirty="0">
                <a:solidFill>
                  <a:schemeClr val="tx1"/>
                </a:solidFill>
                <a:effectLst/>
                <a:latin typeface="graphik-regular"/>
              </a:rPr>
              <a:t> ai </a:t>
            </a:r>
            <a:r>
              <a:rPr lang="en-US" sz="2800" b="0" i="0" dirty="0" err="1">
                <a:solidFill>
                  <a:schemeClr val="tx1"/>
                </a:solidFill>
                <a:effectLst/>
                <a:latin typeface="graphik-regular"/>
              </a:rPr>
              <a:t>fost</a:t>
            </a:r>
            <a:r>
              <a:rPr lang="en-US" sz="2800" b="0" i="0" dirty="0">
                <a:solidFill>
                  <a:schemeClr val="tx1"/>
                </a:solidFill>
                <a:effectLst/>
                <a:latin typeface="graphik-regular"/>
              </a:rPr>
              <a:t> </a:t>
            </a:r>
            <a:r>
              <a:rPr lang="en-US" sz="2800" b="0" i="0" dirty="0" err="1">
                <a:solidFill>
                  <a:schemeClr val="tx1"/>
                </a:solidFill>
                <a:effectLst/>
                <a:latin typeface="graphik-regular"/>
              </a:rPr>
              <a:t>infectat</a:t>
            </a:r>
            <a:r>
              <a:rPr lang="en-US" sz="2800" b="0" i="0" dirty="0">
                <a:solidFill>
                  <a:schemeClr val="tx1"/>
                </a:solidFill>
                <a:effectLst/>
                <a:latin typeface="graphik-regular"/>
              </a:rPr>
              <a:t> cu </a:t>
            </a:r>
            <a:r>
              <a:rPr lang="en-US" sz="2800" b="0" i="0" dirty="0" err="1">
                <a:solidFill>
                  <a:schemeClr val="tx1"/>
                </a:solidFill>
                <a:effectLst/>
                <a:latin typeface="graphik-regular"/>
              </a:rPr>
              <a:t>virusul</a:t>
            </a:r>
            <a:r>
              <a:rPr lang="en-US" sz="2800" b="0" i="0" dirty="0">
                <a:solidFill>
                  <a:schemeClr val="tx1"/>
                </a:solidFill>
                <a:effectLst/>
                <a:latin typeface="graphik-regular"/>
              </a:rPr>
              <a:t> hepatic B in </a:t>
            </a:r>
            <a:r>
              <a:rPr lang="en-US" sz="2800" b="0" i="0" dirty="0" err="1">
                <a:solidFill>
                  <a:schemeClr val="tx1"/>
                </a:solidFill>
                <a:effectLst/>
                <a:latin typeface="graphik-regular"/>
              </a:rPr>
              <a:t>trecut</a:t>
            </a:r>
            <a:r>
              <a:rPr lang="en-US" sz="2800" b="0" i="0" dirty="0">
                <a:solidFill>
                  <a:schemeClr val="tx1"/>
                </a:solidFill>
                <a:effectLst/>
                <a:latin typeface="graphik-regular"/>
              </a:rPr>
              <a:t>, nu </a:t>
            </a:r>
            <a:r>
              <a:rPr lang="en-US" sz="2800" b="0" i="0" dirty="0" err="1">
                <a:solidFill>
                  <a:schemeClr val="tx1"/>
                </a:solidFill>
                <a:effectLst/>
                <a:latin typeface="graphik-regular"/>
              </a:rPr>
              <a:t>te</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poti</a:t>
            </a:r>
            <a:r>
              <a:rPr lang="en-US" sz="2800" b="0" i="0" dirty="0">
                <a:solidFill>
                  <a:schemeClr val="tx1"/>
                </a:solidFill>
                <a:effectLst/>
                <a:latin typeface="graphik-regular"/>
              </a:rPr>
              <a:t> </a:t>
            </a:r>
            <a:r>
              <a:rPr lang="en-US" sz="2800" b="0" i="0" dirty="0" err="1">
                <a:solidFill>
                  <a:schemeClr val="tx1"/>
                </a:solidFill>
                <a:effectLst/>
                <a:latin typeface="graphik-regular"/>
              </a:rPr>
              <a:t>infecta</a:t>
            </a:r>
            <a:r>
              <a:rPr lang="en-US" sz="2800" b="0" i="0" dirty="0">
                <a:solidFill>
                  <a:schemeClr val="tx1"/>
                </a:solidFill>
                <a:effectLst/>
                <a:latin typeface="graphik-regular"/>
              </a:rPr>
              <a:t> din </a:t>
            </a:r>
            <a:r>
              <a:rPr lang="en-US" sz="2800" b="0" i="0" dirty="0" err="1">
                <a:solidFill>
                  <a:schemeClr val="tx1"/>
                </a:solidFill>
                <a:effectLst/>
                <a:latin typeface="graphik-regular"/>
              </a:rPr>
              <a:t>nou</a:t>
            </a:r>
            <a:r>
              <a:rPr lang="en-US" sz="2800" b="0" i="0" dirty="0">
                <a:solidFill>
                  <a:schemeClr val="tx1"/>
                </a:solidFill>
                <a:effectLst/>
                <a:latin typeface="graphik-regular"/>
              </a:rPr>
              <a:t>.</a:t>
            </a:r>
            <a:endParaRPr lang="ro-RO" sz="2800" b="0" i="0" dirty="0">
              <a:solidFill>
                <a:schemeClr val="tx1"/>
              </a:solidFill>
              <a:effectLst/>
              <a:latin typeface="graphik-regular"/>
            </a:endParaRPr>
          </a:p>
          <a:p>
            <a:pPr marL="0" indent="0">
              <a:buNone/>
            </a:pPr>
            <a:r>
              <a:rPr lang="en-US" sz="2800" b="1" i="0" dirty="0" err="1">
                <a:solidFill>
                  <a:schemeClr val="tx1"/>
                </a:solidFill>
                <a:effectLst/>
                <a:latin typeface="graphik-medium"/>
              </a:rPr>
              <a:t>Hepatita</a:t>
            </a:r>
            <a:r>
              <a:rPr lang="en-US" sz="2800" b="1" i="0" dirty="0">
                <a:solidFill>
                  <a:schemeClr val="tx1"/>
                </a:solidFill>
                <a:effectLst/>
                <a:latin typeface="graphik-medium"/>
              </a:rPr>
              <a:t> C</a:t>
            </a:r>
            <a:br>
              <a:rPr lang="en-US" sz="2800" dirty="0">
                <a:solidFill>
                  <a:schemeClr val="tx1"/>
                </a:solidFill>
              </a:rPr>
            </a:br>
            <a:r>
              <a:rPr lang="en-US" sz="2800" b="0" i="0" dirty="0">
                <a:solidFill>
                  <a:schemeClr val="tx1"/>
                </a:solidFill>
                <a:effectLst/>
                <a:latin typeface="graphik-regular"/>
              </a:rPr>
              <a:t>Din </a:t>
            </a:r>
            <a:r>
              <a:rPr lang="en-US" sz="2800" b="0" i="0" dirty="0" err="1">
                <a:solidFill>
                  <a:schemeClr val="tx1"/>
                </a:solidFill>
                <a:effectLst/>
                <a:latin typeface="graphik-regular"/>
              </a:rPr>
              <a:t>nefericire</a:t>
            </a:r>
            <a:r>
              <a:rPr lang="en-US" sz="2800" b="0" i="0" dirty="0">
                <a:solidFill>
                  <a:schemeClr val="tx1"/>
                </a:solidFill>
                <a:effectLst/>
                <a:latin typeface="graphik-regular"/>
              </a:rPr>
              <a:t>, in </a:t>
            </a:r>
            <a:r>
              <a:rPr lang="en-US" sz="2800" b="0" i="0" dirty="0" err="1">
                <a:solidFill>
                  <a:schemeClr val="tx1"/>
                </a:solidFill>
                <a:effectLst/>
                <a:latin typeface="graphik-regular"/>
              </a:rPr>
              <a:t>cazul</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C </a:t>
            </a:r>
            <a:r>
              <a:rPr lang="en-US" sz="2800" b="0" i="0" dirty="0" err="1">
                <a:solidFill>
                  <a:schemeClr val="tx1"/>
                </a:solidFill>
                <a:effectLst/>
                <a:latin typeface="graphik-regular"/>
              </a:rPr>
              <a:t>te</a:t>
            </a:r>
            <a:r>
              <a:rPr lang="en-US" sz="2800" b="0" i="0" dirty="0">
                <a:solidFill>
                  <a:schemeClr val="tx1"/>
                </a:solidFill>
                <a:effectLst/>
                <a:latin typeface="graphik-regular"/>
              </a:rPr>
              <a:t> </a:t>
            </a:r>
            <a:r>
              <a:rPr lang="en-US" sz="2800" b="0" i="0" dirty="0" err="1">
                <a:solidFill>
                  <a:schemeClr val="tx1"/>
                </a:solidFill>
                <a:effectLst/>
                <a:latin typeface="graphik-regular"/>
              </a:rPr>
              <a:t>poti</a:t>
            </a:r>
            <a:r>
              <a:rPr lang="en-US" sz="2800" b="0" i="0" dirty="0">
                <a:solidFill>
                  <a:schemeClr val="tx1"/>
                </a:solidFill>
                <a:effectLst/>
                <a:latin typeface="graphik-regular"/>
              </a:rPr>
              <a:t> </a:t>
            </a:r>
            <a:r>
              <a:rPr lang="en-US" sz="2800" b="0" i="0" dirty="0" err="1">
                <a:solidFill>
                  <a:schemeClr val="tx1"/>
                </a:solidFill>
                <a:effectLst/>
                <a:latin typeface="graphik-regular"/>
              </a:rPr>
              <a:t>infecta</a:t>
            </a:r>
            <a:r>
              <a:rPr lang="en-US" sz="2800" b="0" i="0" dirty="0">
                <a:solidFill>
                  <a:schemeClr val="tx1"/>
                </a:solidFill>
                <a:effectLst/>
                <a:latin typeface="graphik-regular"/>
              </a:rPr>
              <a:t> din </a:t>
            </a:r>
            <a:r>
              <a:rPr lang="en-US" sz="2800" b="0" i="0" dirty="0" err="1">
                <a:solidFill>
                  <a:schemeClr val="tx1"/>
                </a:solidFill>
                <a:effectLst/>
                <a:latin typeface="graphik-regular"/>
              </a:rPr>
              <a:t>nou</a:t>
            </a:r>
            <a:r>
              <a:rPr lang="en-US" sz="2800" b="0" i="0" dirty="0">
                <a:solidFill>
                  <a:schemeClr val="tx1"/>
                </a:solidFill>
                <a:effectLst/>
                <a:latin typeface="graphik-regular"/>
              </a:rPr>
              <a:t> </a:t>
            </a:r>
            <a:r>
              <a:rPr lang="en-US" sz="2800" b="0" i="0" dirty="0" err="1">
                <a:solidFill>
                  <a:schemeClr val="tx1"/>
                </a:solidFill>
                <a:effectLst/>
                <a:latin typeface="graphik-regular"/>
              </a:rPr>
              <a:t>chiar</a:t>
            </a:r>
            <a:r>
              <a:rPr lang="en-US" sz="2800" b="0" i="0" dirty="0">
                <a:solidFill>
                  <a:schemeClr val="tx1"/>
                </a:solidFill>
                <a:effectLst/>
                <a:latin typeface="graphik-regular"/>
              </a:rPr>
              <a:t> </a:t>
            </a:r>
            <a:r>
              <a:rPr lang="en-US" sz="2800" b="0" i="0" dirty="0" err="1">
                <a:solidFill>
                  <a:schemeClr val="tx1"/>
                </a:solidFill>
                <a:effectLst/>
                <a:latin typeface="graphik-regular"/>
              </a:rPr>
              <a:t>daca</a:t>
            </a:r>
            <a:r>
              <a:rPr lang="en-US" sz="2800" b="0" i="0" dirty="0">
                <a:solidFill>
                  <a:schemeClr val="tx1"/>
                </a:solidFill>
                <a:effectLst/>
                <a:latin typeface="graphik-regular"/>
              </a:rPr>
              <a:t> ai </a:t>
            </a:r>
            <a:r>
              <a:rPr lang="en-US" sz="2800" b="0" i="0" dirty="0" err="1">
                <a:solidFill>
                  <a:schemeClr val="tx1"/>
                </a:solidFill>
                <a:effectLst/>
                <a:latin typeface="graphik-regular"/>
              </a:rPr>
              <a:t>eliminat</a:t>
            </a:r>
            <a:r>
              <a:rPr lang="en-US" sz="2800" b="0" i="0" dirty="0">
                <a:solidFill>
                  <a:schemeClr val="tx1"/>
                </a:solidFill>
                <a:effectLst/>
                <a:latin typeface="graphik-regular"/>
              </a:rPr>
              <a:t> </a:t>
            </a:r>
            <a:r>
              <a:rPr lang="en-US" sz="2800" b="0" i="0" dirty="0" err="1">
                <a:solidFill>
                  <a:schemeClr val="tx1"/>
                </a:solidFill>
                <a:effectLst/>
                <a:latin typeface="graphik-regular"/>
              </a:rPr>
              <a:t>virusul</a:t>
            </a:r>
            <a:r>
              <a:rPr lang="en-US" sz="2800" b="0" i="0" dirty="0">
                <a:solidFill>
                  <a:schemeClr val="tx1"/>
                </a:solidFill>
                <a:effectLst/>
                <a:latin typeface="graphik-regular"/>
              </a:rPr>
              <a:t> </a:t>
            </a:r>
            <a:r>
              <a:rPr lang="en-US" sz="2800" b="0" i="0" dirty="0" err="1">
                <a:solidFill>
                  <a:schemeClr val="tx1"/>
                </a:solidFill>
                <a:effectLst/>
                <a:latin typeface="graphik-regular"/>
              </a:rPr>
              <a:t>sau</a:t>
            </a:r>
            <a:r>
              <a:rPr lang="en-US" sz="2800" b="0" i="0" dirty="0">
                <a:solidFill>
                  <a:schemeClr val="tx1"/>
                </a:solidFill>
                <a:effectLst/>
                <a:latin typeface="graphik-regular"/>
              </a:rPr>
              <a:t> ai </a:t>
            </a:r>
            <a:r>
              <a:rPr lang="en-US" sz="2800" b="0" i="0" dirty="0" err="1">
                <a:solidFill>
                  <a:schemeClr val="tx1"/>
                </a:solidFill>
                <a:effectLst/>
                <a:latin typeface="graphik-regular"/>
              </a:rPr>
              <a:t>fost</a:t>
            </a:r>
            <a:r>
              <a:rPr lang="en-US" sz="2800" b="0" i="0" dirty="0">
                <a:solidFill>
                  <a:schemeClr val="tx1"/>
                </a:solidFill>
                <a:effectLst/>
                <a:latin typeface="graphik-regular"/>
              </a:rPr>
              <a:t> </a:t>
            </a:r>
            <a:r>
              <a:rPr lang="en-US" sz="2800" b="0" i="0" dirty="0" err="1">
                <a:solidFill>
                  <a:schemeClr val="tx1"/>
                </a:solidFill>
                <a:effectLst/>
                <a:latin typeface="graphik-regular"/>
              </a:rPr>
              <a:t>tratat</a:t>
            </a:r>
            <a:r>
              <a:rPr lang="en-US" sz="2800" b="0" i="0" dirty="0">
                <a:solidFill>
                  <a:schemeClr val="tx1"/>
                </a:solidFill>
                <a:effectLst/>
                <a:latin typeface="graphik-regular"/>
              </a:rPr>
              <a:t> cu </a:t>
            </a:r>
            <a:r>
              <a:rPr lang="en-US" sz="2800" b="0" i="0" dirty="0" err="1">
                <a:solidFill>
                  <a:schemeClr val="tx1"/>
                </a:solidFill>
                <a:effectLst/>
                <a:latin typeface="graphik-regular"/>
              </a:rPr>
              <a:t>succes</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a:t>
            </a:r>
            <a:r>
              <a:rPr lang="en-US" sz="2800" b="0" i="0" dirty="0" err="1">
                <a:solidFill>
                  <a:schemeClr val="tx1"/>
                </a:solidFill>
                <a:effectLst/>
                <a:latin typeface="graphik-regular"/>
              </a:rPr>
              <a:t>vindecat</a:t>
            </a:r>
            <a:r>
              <a:rPr lang="en-US" sz="2800" b="0" i="0" dirty="0">
                <a:solidFill>
                  <a:schemeClr val="tx1"/>
                </a:solidFill>
                <a:effectLst/>
                <a:latin typeface="graphik-regular"/>
              </a:rPr>
              <a:t>. </a:t>
            </a:r>
            <a:endParaRPr lang="en-US" sz="2800" dirty="0">
              <a:solidFill>
                <a:schemeClr val="tx1"/>
              </a:solidFill>
            </a:endParaRPr>
          </a:p>
        </p:txBody>
      </p:sp>
    </p:spTree>
    <p:extLst>
      <p:ext uri="{BB962C8B-B14F-4D97-AF65-F5344CB8AC3E}">
        <p14:creationId xmlns:p14="http://schemas.microsoft.com/office/powerpoint/2010/main" val="164038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D34A-7390-13FD-7BF6-95639415F716}"/>
              </a:ext>
            </a:extLst>
          </p:cNvPr>
          <p:cNvSpPr>
            <a:spLocks noGrp="1"/>
          </p:cNvSpPr>
          <p:nvPr>
            <p:ph type="title"/>
          </p:nvPr>
        </p:nvSpPr>
        <p:spPr/>
        <p:txBody>
          <a:bodyPr/>
          <a:lstStyle/>
          <a:p>
            <a:r>
              <a:rPr lang="en-US" b="0" i="0" dirty="0" err="1">
                <a:solidFill>
                  <a:srgbClr val="2E333C"/>
                </a:solidFill>
                <a:effectLst/>
                <a:latin typeface="tiemposfine-regular"/>
              </a:rPr>
              <a:t>Mit</a:t>
            </a:r>
            <a:r>
              <a:rPr lang="en-US" b="0" i="0" dirty="0">
                <a:solidFill>
                  <a:srgbClr val="2E333C"/>
                </a:solidFill>
                <a:effectLst/>
                <a:latin typeface="tiemposfine-regular"/>
              </a:rPr>
              <a:t>: </a:t>
            </a:r>
            <a:r>
              <a:rPr lang="en-US" b="0" i="0" dirty="0" err="1">
                <a:solidFill>
                  <a:srgbClr val="2E333C"/>
                </a:solidFill>
                <a:effectLst/>
                <a:latin typeface="tiemposfine-regular"/>
              </a:rPr>
              <a:t>Hepatitele</a:t>
            </a:r>
            <a:r>
              <a:rPr lang="en-US" b="0" i="0" dirty="0">
                <a:solidFill>
                  <a:srgbClr val="2E333C"/>
                </a:solidFill>
                <a:effectLst/>
                <a:latin typeface="tiemposfine-regular"/>
              </a:rPr>
              <a:t> se </a:t>
            </a:r>
            <a:r>
              <a:rPr lang="en-US" b="0" i="0" dirty="0" err="1">
                <a:solidFill>
                  <a:srgbClr val="2E333C"/>
                </a:solidFill>
                <a:effectLst/>
                <a:latin typeface="tiemposfine-regular"/>
              </a:rPr>
              <a:t>vindeca</a:t>
            </a:r>
            <a:r>
              <a:rPr lang="en-US" b="0" i="0" dirty="0">
                <a:solidFill>
                  <a:srgbClr val="2E333C"/>
                </a:solidFill>
                <a:effectLst/>
                <a:latin typeface="tiemposfine-regular"/>
              </a:rPr>
              <a:t> de la sine</a:t>
            </a:r>
            <a:br>
              <a:rPr lang="en-US"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709B54D8-BEB7-EBC5-D92F-C322EEA71679}"/>
              </a:ext>
            </a:extLst>
          </p:cNvPr>
          <p:cNvSpPr>
            <a:spLocks noGrp="1"/>
          </p:cNvSpPr>
          <p:nvPr>
            <p:ph idx="1"/>
          </p:nvPr>
        </p:nvSpPr>
        <p:spPr/>
        <p:txBody>
          <a:bodyPr/>
          <a:lstStyle/>
          <a:p>
            <a:pPr algn="l" fontAlgn="base"/>
            <a:r>
              <a:rPr lang="ro-RO" b="0" i="0" dirty="0" err="1">
                <a:solidFill>
                  <a:schemeClr val="tx1"/>
                </a:solidFill>
                <a:effectLst/>
                <a:latin typeface="graphik-regular"/>
              </a:rPr>
              <a:t>Intr-adevar</a:t>
            </a:r>
            <a:r>
              <a:rPr lang="ro-RO" b="0" i="0" dirty="0">
                <a:solidFill>
                  <a:schemeClr val="tx1"/>
                </a:solidFill>
                <a:effectLst/>
                <a:latin typeface="graphik-regular"/>
              </a:rPr>
              <a:t>, in cazul anumitor </a:t>
            </a:r>
            <a:r>
              <a:rPr lang="ro-RO" b="0" i="0" dirty="0" err="1">
                <a:solidFill>
                  <a:schemeClr val="tx1"/>
                </a:solidFill>
                <a:effectLst/>
                <a:latin typeface="graphik-regular"/>
              </a:rPr>
              <a:t>pacienti</a:t>
            </a:r>
            <a:r>
              <a:rPr lang="ro-RO" b="0" i="0" dirty="0">
                <a:solidFill>
                  <a:schemeClr val="tx1"/>
                </a:solidFill>
                <a:effectLst/>
                <a:latin typeface="graphik-regular"/>
              </a:rPr>
              <a:t> cu hepatita virala acuta, sistemul lor imun </a:t>
            </a:r>
            <a:r>
              <a:rPr lang="ro-RO" b="0" i="0" dirty="0" err="1">
                <a:solidFill>
                  <a:schemeClr val="tx1"/>
                </a:solidFill>
                <a:effectLst/>
                <a:latin typeface="graphik-regular"/>
              </a:rPr>
              <a:t>reuseste</a:t>
            </a:r>
            <a:r>
              <a:rPr lang="ro-RO" b="0" i="0" dirty="0">
                <a:solidFill>
                  <a:schemeClr val="tx1"/>
                </a:solidFill>
                <a:effectLst/>
                <a:latin typeface="graphik-regular"/>
              </a:rPr>
              <a:t> sa elimine in mod natural virusul hepatic din organism si sa se vindece</a:t>
            </a:r>
          </a:p>
          <a:p>
            <a:pPr algn="l" fontAlgn="base"/>
            <a:r>
              <a:rPr lang="ro-RO" b="0" i="0" dirty="0">
                <a:solidFill>
                  <a:schemeClr val="tx1"/>
                </a:solidFill>
                <a:effectLst/>
                <a:latin typeface="graphik-regular"/>
              </a:rPr>
              <a:t>Acest lucru se </a:t>
            </a:r>
            <a:r>
              <a:rPr lang="ro-RO" b="0" i="0" dirty="0" err="1">
                <a:solidFill>
                  <a:schemeClr val="tx1"/>
                </a:solidFill>
                <a:effectLst/>
                <a:latin typeface="graphik-regular"/>
              </a:rPr>
              <a:t>intampla</a:t>
            </a:r>
            <a:r>
              <a:rPr lang="ro-RO" b="0" i="0" dirty="0">
                <a:solidFill>
                  <a:schemeClr val="tx1"/>
                </a:solidFill>
                <a:effectLst/>
                <a:latin typeface="graphik-regular"/>
              </a:rPr>
              <a:t> in majoritatea cazurilor de hepatita acuta A si la 95% din </a:t>
            </a:r>
            <a:r>
              <a:rPr lang="ro-RO" b="0" i="0" dirty="0" err="1">
                <a:solidFill>
                  <a:schemeClr val="tx1"/>
                </a:solidFill>
                <a:effectLst/>
                <a:latin typeface="graphik-regular"/>
              </a:rPr>
              <a:t>adultii</a:t>
            </a:r>
            <a:r>
              <a:rPr lang="ro-RO" b="0" i="0" dirty="0">
                <a:solidFill>
                  <a:schemeClr val="tx1"/>
                </a:solidFill>
                <a:effectLst/>
                <a:latin typeface="graphik-regular"/>
              </a:rPr>
              <a:t> si copii cu </a:t>
            </a:r>
            <a:r>
              <a:rPr lang="ro-RO" b="0" i="0" dirty="0" err="1">
                <a:solidFill>
                  <a:schemeClr val="tx1"/>
                </a:solidFill>
                <a:effectLst/>
                <a:latin typeface="graphik-regular"/>
              </a:rPr>
              <a:t>varsta</a:t>
            </a:r>
            <a:r>
              <a:rPr lang="ro-RO" b="0" i="0" dirty="0">
                <a:solidFill>
                  <a:schemeClr val="tx1"/>
                </a:solidFill>
                <a:effectLst/>
                <a:latin typeface="graphik-regular"/>
              </a:rPr>
              <a:t> &gt; 6 ani cu hepatita acuta virala B. </a:t>
            </a:r>
          </a:p>
          <a:p>
            <a:pPr algn="l" fontAlgn="base"/>
            <a:r>
              <a:rPr lang="ro-RO" b="0" i="0" dirty="0" err="1">
                <a:solidFill>
                  <a:schemeClr val="tx1"/>
                </a:solidFill>
                <a:effectLst/>
                <a:latin typeface="graphik-regular"/>
              </a:rPr>
              <a:t>Insa</a:t>
            </a:r>
            <a:r>
              <a:rPr lang="ro-RO" b="0" i="0" dirty="0">
                <a:solidFill>
                  <a:schemeClr val="tx1"/>
                </a:solidFill>
                <a:effectLst/>
                <a:latin typeface="graphik-regular"/>
              </a:rPr>
              <a:t> 90% din nou-</a:t>
            </a:r>
            <a:r>
              <a:rPr lang="ro-RO" b="0" i="0" dirty="0" err="1">
                <a:solidFill>
                  <a:schemeClr val="tx1"/>
                </a:solidFill>
                <a:effectLst/>
                <a:latin typeface="graphik-regular"/>
              </a:rPr>
              <a:t>nascuti</a:t>
            </a:r>
            <a:r>
              <a:rPr lang="ro-RO" b="0" i="0" dirty="0">
                <a:solidFill>
                  <a:schemeClr val="tx1"/>
                </a:solidFill>
                <a:effectLst/>
                <a:latin typeface="graphik-regular"/>
              </a:rPr>
              <a:t> si 35% din copiii cu </a:t>
            </a:r>
            <a:r>
              <a:rPr lang="ro-RO" b="0" i="0" dirty="0" err="1">
                <a:solidFill>
                  <a:schemeClr val="tx1"/>
                </a:solidFill>
                <a:effectLst/>
                <a:latin typeface="graphik-regular"/>
              </a:rPr>
              <a:t>varsta</a:t>
            </a:r>
            <a:r>
              <a:rPr lang="ro-RO" b="0" i="0" dirty="0">
                <a:solidFill>
                  <a:schemeClr val="tx1"/>
                </a:solidFill>
                <a:effectLst/>
                <a:latin typeface="graphik-regular"/>
              </a:rPr>
              <a:t> &lt; 6 ani cu hepatita acuta B si in cele mai multe cazuri (75-85%) de hepatita acuta C, </a:t>
            </a:r>
            <a:r>
              <a:rPr lang="ro-RO" b="0" i="0" dirty="0" err="1">
                <a:solidFill>
                  <a:schemeClr val="tx1"/>
                </a:solidFill>
                <a:effectLst/>
                <a:latin typeface="graphik-regular"/>
              </a:rPr>
              <a:t>infectia</a:t>
            </a:r>
            <a:r>
              <a:rPr lang="ro-RO" b="0" i="0" dirty="0">
                <a:solidFill>
                  <a:schemeClr val="tx1"/>
                </a:solidFill>
                <a:effectLst/>
                <a:latin typeface="graphik-regular"/>
              </a:rPr>
              <a:t> va persista &gt; de 6 luni, ceea ce </a:t>
            </a:r>
            <a:r>
              <a:rPr lang="ro-RO" b="0" i="0" dirty="0" err="1">
                <a:solidFill>
                  <a:schemeClr val="tx1"/>
                </a:solidFill>
                <a:effectLst/>
                <a:latin typeface="graphik-regular"/>
              </a:rPr>
              <a:t>inseamna</a:t>
            </a:r>
            <a:r>
              <a:rPr lang="ro-RO" b="0" i="0" dirty="0">
                <a:solidFill>
                  <a:schemeClr val="tx1"/>
                </a:solidFill>
                <a:effectLst/>
                <a:latin typeface="graphik-regular"/>
              </a:rPr>
              <a:t> ca vor avea o </a:t>
            </a:r>
            <a:r>
              <a:rPr lang="ro-RO" b="0" i="0" dirty="0" err="1">
                <a:solidFill>
                  <a:schemeClr val="tx1"/>
                </a:solidFill>
                <a:effectLst/>
                <a:latin typeface="graphik-regular"/>
              </a:rPr>
              <a:t>infectie</a:t>
            </a:r>
            <a:r>
              <a:rPr lang="ro-RO" b="0" i="0" dirty="0">
                <a:solidFill>
                  <a:schemeClr val="tx1"/>
                </a:solidFill>
                <a:effectLst/>
                <a:latin typeface="graphik-regular"/>
              </a:rPr>
              <a:t> de lunga durata (o </a:t>
            </a:r>
            <a:r>
              <a:rPr lang="ro-RO" b="0" i="0" dirty="0" err="1">
                <a:solidFill>
                  <a:schemeClr val="tx1"/>
                </a:solidFill>
                <a:effectLst/>
                <a:latin typeface="graphik-regular"/>
              </a:rPr>
              <a:t>conditie</a:t>
            </a:r>
            <a:r>
              <a:rPr lang="ro-RO" b="0" i="0" dirty="0">
                <a:solidFill>
                  <a:schemeClr val="tx1"/>
                </a:solidFill>
                <a:effectLst/>
                <a:latin typeface="graphik-regular"/>
              </a:rPr>
              <a:t> denumita hepatita cronica). </a:t>
            </a:r>
          </a:p>
          <a:p>
            <a:endParaRPr lang="ro-RO" dirty="0">
              <a:solidFill>
                <a:schemeClr val="tx1"/>
              </a:solidFill>
            </a:endParaRPr>
          </a:p>
        </p:txBody>
      </p:sp>
    </p:spTree>
    <p:extLst>
      <p:ext uri="{BB962C8B-B14F-4D97-AF65-F5344CB8AC3E}">
        <p14:creationId xmlns:p14="http://schemas.microsoft.com/office/powerpoint/2010/main" val="289708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E6D7-A514-D29D-AE11-F74480214843}"/>
              </a:ext>
            </a:extLst>
          </p:cNvPr>
          <p:cNvSpPr>
            <a:spLocks noGrp="1"/>
          </p:cNvSpPr>
          <p:nvPr>
            <p:ph type="title"/>
          </p:nvPr>
        </p:nvSpPr>
        <p:spPr/>
        <p:txBody>
          <a:bodyPr/>
          <a:lstStyle/>
          <a:p>
            <a:r>
              <a:rPr lang="it-IT" b="0" i="0" dirty="0">
                <a:solidFill>
                  <a:srgbClr val="2E333C"/>
                </a:solidFill>
                <a:effectLst/>
                <a:latin typeface="tiemposfine-regular"/>
              </a:rPr>
              <a:t>Mit: Vaccinul cauzeaza de fapt hepatita si imi e teama sa ma vaccinez</a:t>
            </a:r>
            <a:br>
              <a:rPr lang="it-IT"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D7885272-DFB9-1E08-3BB4-F4F2A58EE876}"/>
              </a:ext>
            </a:extLst>
          </p:cNvPr>
          <p:cNvSpPr>
            <a:spLocks noGrp="1"/>
          </p:cNvSpPr>
          <p:nvPr>
            <p:ph idx="1"/>
          </p:nvPr>
        </p:nvSpPr>
        <p:spPr/>
        <p:txBody>
          <a:bodyPr>
            <a:normAutofit/>
          </a:bodyPr>
          <a:lstStyle/>
          <a:p>
            <a:r>
              <a:rPr lang="en-US" sz="2800" b="0" i="0" dirty="0">
                <a:solidFill>
                  <a:schemeClr val="tx1"/>
                </a:solidFill>
                <a:effectLst/>
                <a:latin typeface="graphik-regular"/>
              </a:rPr>
              <a:t>Nu. </a:t>
            </a:r>
            <a:r>
              <a:rPr lang="en-US" sz="2800" b="0" i="0" dirty="0" err="1">
                <a:solidFill>
                  <a:schemeClr val="tx1"/>
                </a:solidFill>
                <a:effectLst/>
                <a:latin typeface="graphik-regular"/>
              </a:rPr>
              <a:t>Vaccinurile</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A </a:t>
            </a:r>
            <a:r>
              <a:rPr lang="en-US" sz="2800" b="0" i="0" dirty="0" err="1">
                <a:solidFill>
                  <a:schemeClr val="tx1"/>
                </a:solidFill>
                <a:effectLst/>
                <a:latin typeface="graphik-regular"/>
              </a:rPr>
              <a:t>si</a:t>
            </a:r>
            <a:r>
              <a:rPr lang="en-US" sz="2800" b="0" i="0" dirty="0">
                <a:solidFill>
                  <a:schemeClr val="tx1"/>
                </a:solidFill>
                <a:effectLst/>
                <a:latin typeface="graphik-regular"/>
              </a:rPr>
              <a:t> B nu </a:t>
            </a:r>
            <a:r>
              <a:rPr lang="en-US" sz="2800" b="0" i="0" dirty="0" err="1">
                <a:solidFill>
                  <a:schemeClr val="tx1"/>
                </a:solidFill>
                <a:effectLst/>
                <a:latin typeface="graphik-regular"/>
              </a:rPr>
              <a:t>contin</a:t>
            </a:r>
            <a:r>
              <a:rPr lang="en-US" sz="2800" b="0" i="0" dirty="0">
                <a:solidFill>
                  <a:schemeClr val="tx1"/>
                </a:solidFill>
                <a:effectLst/>
                <a:latin typeface="graphik-regular"/>
              </a:rPr>
              <a:t> virus </a:t>
            </a:r>
            <a:r>
              <a:rPr lang="en-US" sz="2800" b="0" i="0" dirty="0" err="1">
                <a:solidFill>
                  <a:schemeClr val="tx1"/>
                </a:solidFill>
                <a:effectLst/>
                <a:latin typeface="graphik-regular"/>
              </a:rPr>
              <a:t>viu</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nu </a:t>
            </a:r>
            <a:r>
              <a:rPr lang="en-US" sz="2800" b="0" i="0" dirty="0" err="1">
                <a:solidFill>
                  <a:schemeClr val="tx1"/>
                </a:solidFill>
                <a:effectLst/>
                <a:latin typeface="graphik-regular"/>
              </a:rPr>
              <a:t>cauzeaza</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endParaRPr lang="ro-RO" sz="2800" b="0" i="0" dirty="0">
              <a:solidFill>
                <a:schemeClr val="tx1"/>
              </a:solidFill>
              <a:effectLst/>
              <a:latin typeface="graphik-regular"/>
            </a:endParaRPr>
          </a:p>
          <a:p>
            <a:r>
              <a:rPr lang="en-US" sz="2800" b="0" i="0" dirty="0">
                <a:solidFill>
                  <a:schemeClr val="tx1"/>
                </a:solidFill>
                <a:effectLst/>
                <a:latin typeface="graphik-regular"/>
              </a:rPr>
              <a:t>Nu </a:t>
            </a:r>
            <a:r>
              <a:rPr lang="en-US" sz="2800" b="0" i="0" dirty="0" err="1">
                <a:solidFill>
                  <a:schemeClr val="tx1"/>
                </a:solidFill>
                <a:effectLst/>
                <a:latin typeface="graphik-regular"/>
              </a:rPr>
              <a:t>poti</a:t>
            </a:r>
            <a:r>
              <a:rPr lang="en-US" sz="2800" b="0" i="0" dirty="0">
                <a:solidFill>
                  <a:schemeClr val="tx1"/>
                </a:solidFill>
                <a:effectLst/>
                <a:latin typeface="graphik-regular"/>
              </a:rPr>
              <a:t> face </a:t>
            </a:r>
            <a:r>
              <a:rPr lang="en-US" sz="2800" b="0" i="0" dirty="0" err="1">
                <a:solidFill>
                  <a:schemeClr val="tx1"/>
                </a:solidFill>
                <a:effectLst/>
                <a:latin typeface="graphik-regular"/>
              </a:rPr>
              <a:t>hepatita</a:t>
            </a:r>
            <a:r>
              <a:rPr lang="en-US" sz="2800" b="0" i="0" dirty="0">
                <a:solidFill>
                  <a:schemeClr val="tx1"/>
                </a:solidFill>
                <a:effectLst/>
                <a:latin typeface="graphik-regular"/>
              </a:rPr>
              <a:t> A </a:t>
            </a:r>
            <a:r>
              <a:rPr lang="en-US" sz="2800" b="0" i="0" dirty="0" err="1">
                <a:solidFill>
                  <a:schemeClr val="tx1"/>
                </a:solidFill>
                <a:effectLst/>
                <a:latin typeface="graphik-regular"/>
              </a:rPr>
              <a:t>sau</a:t>
            </a:r>
            <a:r>
              <a:rPr lang="en-US" sz="2800" b="0" i="0" dirty="0">
                <a:solidFill>
                  <a:schemeClr val="tx1"/>
                </a:solidFill>
                <a:effectLst/>
                <a:latin typeface="graphik-regular"/>
              </a:rPr>
              <a:t> B din </a:t>
            </a:r>
            <a:r>
              <a:rPr lang="en-US" sz="2800" b="0" i="0" dirty="0" err="1">
                <a:solidFill>
                  <a:schemeClr val="tx1"/>
                </a:solidFill>
                <a:effectLst/>
                <a:latin typeface="graphik-regular"/>
              </a:rPr>
              <a:t>cauza</a:t>
            </a:r>
            <a:r>
              <a:rPr lang="en-US" sz="2800" b="0" i="0" dirty="0">
                <a:solidFill>
                  <a:schemeClr val="tx1"/>
                </a:solidFill>
                <a:effectLst/>
                <a:latin typeface="graphik-regular"/>
              </a:rPr>
              <a:t> </a:t>
            </a:r>
            <a:r>
              <a:rPr lang="en-US" sz="2800" b="0" i="0" dirty="0" err="1">
                <a:solidFill>
                  <a:schemeClr val="tx1"/>
                </a:solidFill>
                <a:effectLst/>
                <a:latin typeface="graphik-regular"/>
              </a:rPr>
              <a:t>vaccinarii</a:t>
            </a:r>
            <a:r>
              <a:rPr lang="en-US" sz="2800" b="0" i="0" dirty="0">
                <a:solidFill>
                  <a:schemeClr val="tx1"/>
                </a:solidFill>
                <a:effectLst/>
                <a:latin typeface="graphik-regular"/>
              </a:rPr>
              <a:t>. </a:t>
            </a:r>
            <a:endParaRPr lang="ro-RO" sz="2800" b="0" i="0" dirty="0">
              <a:solidFill>
                <a:schemeClr val="tx1"/>
              </a:solidFill>
              <a:effectLst/>
              <a:latin typeface="graphik-regular"/>
            </a:endParaRPr>
          </a:p>
          <a:p>
            <a:r>
              <a:rPr lang="en-US" sz="2800" b="0" i="0" dirty="0">
                <a:solidFill>
                  <a:schemeClr val="tx1"/>
                </a:solidFill>
                <a:effectLst/>
                <a:latin typeface="graphik-regular"/>
              </a:rPr>
              <a:t>De </a:t>
            </a:r>
            <a:r>
              <a:rPr lang="en-US" sz="2800" b="0" i="0" dirty="0" err="1">
                <a:solidFill>
                  <a:schemeClr val="tx1"/>
                </a:solidFill>
                <a:effectLst/>
                <a:latin typeface="graphik-regular"/>
              </a:rPr>
              <a:t>fapt</a:t>
            </a:r>
            <a:r>
              <a:rPr lang="en-US" sz="2800" b="0" i="0" dirty="0">
                <a:solidFill>
                  <a:schemeClr val="tx1"/>
                </a:solidFill>
                <a:effectLst/>
                <a:latin typeface="graphik-regular"/>
              </a:rPr>
              <a:t>, </a:t>
            </a:r>
            <a:r>
              <a:rPr lang="en-US" sz="2800" b="0" i="0" dirty="0" err="1">
                <a:solidFill>
                  <a:schemeClr val="tx1"/>
                </a:solidFill>
                <a:effectLst/>
                <a:latin typeface="graphik-regular"/>
              </a:rPr>
              <a:t>vaccinarea</a:t>
            </a:r>
            <a:r>
              <a:rPr lang="en-US" sz="2800" b="0" i="0" dirty="0">
                <a:solidFill>
                  <a:schemeClr val="tx1"/>
                </a:solidFill>
                <a:effectLst/>
                <a:latin typeface="graphik-regular"/>
              </a:rPr>
              <a:t> </a:t>
            </a:r>
            <a:r>
              <a:rPr lang="en-US" sz="2800" b="0" i="0" dirty="0" err="1">
                <a:solidFill>
                  <a:schemeClr val="tx1"/>
                </a:solidFill>
                <a:effectLst/>
                <a:latin typeface="graphik-regular"/>
              </a:rPr>
              <a:t>este</a:t>
            </a:r>
            <a:r>
              <a:rPr lang="en-US" sz="2800" b="0" i="0" dirty="0">
                <a:solidFill>
                  <a:schemeClr val="tx1"/>
                </a:solidFill>
                <a:effectLst/>
                <a:latin typeface="graphik-regular"/>
              </a:rPr>
              <a:t> </a:t>
            </a:r>
            <a:r>
              <a:rPr lang="en-US" sz="2800" b="0" i="0" dirty="0" err="1">
                <a:solidFill>
                  <a:schemeClr val="tx1"/>
                </a:solidFill>
                <a:effectLst/>
                <a:latin typeface="graphik-regular"/>
              </a:rPr>
              <a:t>cea</a:t>
            </a:r>
            <a:r>
              <a:rPr lang="en-US" sz="2800" b="0" i="0" dirty="0">
                <a:solidFill>
                  <a:schemeClr val="tx1"/>
                </a:solidFill>
                <a:effectLst/>
                <a:latin typeface="graphik-regular"/>
              </a:rPr>
              <a:t> </a:t>
            </a:r>
            <a:r>
              <a:rPr lang="en-US" sz="2800" b="0" i="0" dirty="0" err="1">
                <a:solidFill>
                  <a:schemeClr val="tx1"/>
                </a:solidFill>
                <a:effectLst/>
                <a:latin typeface="graphik-regular"/>
              </a:rPr>
              <a:t>mai</a:t>
            </a:r>
            <a:r>
              <a:rPr lang="en-US" sz="2800" b="0" i="0" dirty="0">
                <a:solidFill>
                  <a:schemeClr val="tx1"/>
                </a:solidFill>
                <a:effectLst/>
                <a:latin typeface="graphik-regular"/>
              </a:rPr>
              <a:t> buna </a:t>
            </a:r>
            <a:r>
              <a:rPr lang="en-US" sz="2800" b="0" i="0" dirty="0" err="1">
                <a:solidFill>
                  <a:schemeClr val="tx1"/>
                </a:solidFill>
                <a:effectLst/>
                <a:latin typeface="graphik-regular"/>
              </a:rPr>
              <a:t>modalitate</a:t>
            </a:r>
            <a:r>
              <a:rPr lang="en-US" sz="2800" b="0" i="0" dirty="0">
                <a:solidFill>
                  <a:schemeClr val="tx1"/>
                </a:solidFill>
                <a:effectLst/>
                <a:latin typeface="graphik-regular"/>
              </a:rPr>
              <a:t> ca </a:t>
            </a:r>
            <a:r>
              <a:rPr lang="en-US" sz="2800" b="0" i="0" dirty="0" err="1">
                <a:solidFill>
                  <a:schemeClr val="tx1"/>
                </a:solidFill>
                <a:effectLst/>
                <a:latin typeface="graphik-regular"/>
              </a:rPr>
              <a:t>sa</a:t>
            </a:r>
            <a:r>
              <a:rPr lang="en-US" sz="2800" b="0" i="0" dirty="0">
                <a:solidFill>
                  <a:schemeClr val="tx1"/>
                </a:solidFill>
                <a:effectLst/>
                <a:latin typeface="graphik-regular"/>
              </a:rPr>
              <a:t> </a:t>
            </a:r>
            <a:r>
              <a:rPr lang="en-US" sz="2800" b="0" i="0" dirty="0" err="1">
                <a:solidFill>
                  <a:schemeClr val="tx1"/>
                </a:solidFill>
                <a:effectLst/>
                <a:latin typeface="graphik-regular"/>
              </a:rPr>
              <a:t>previi</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A </a:t>
            </a:r>
            <a:r>
              <a:rPr lang="en-US" sz="2800" b="0" i="0" dirty="0" err="1">
                <a:solidFill>
                  <a:schemeClr val="tx1"/>
                </a:solidFill>
                <a:effectLst/>
                <a:latin typeface="graphik-regular"/>
              </a:rPr>
              <a:t>sau</a:t>
            </a:r>
            <a:r>
              <a:rPr lang="en-US" sz="2800" b="0" i="0" dirty="0">
                <a:solidFill>
                  <a:schemeClr val="tx1"/>
                </a:solidFill>
                <a:effectLst/>
                <a:latin typeface="graphik-regular"/>
              </a:rPr>
              <a:t> B.</a:t>
            </a:r>
            <a:endParaRPr lang="en-US" sz="2800" dirty="0">
              <a:solidFill>
                <a:schemeClr val="tx1"/>
              </a:solidFill>
            </a:endParaRPr>
          </a:p>
        </p:txBody>
      </p:sp>
    </p:spTree>
    <p:extLst>
      <p:ext uri="{BB962C8B-B14F-4D97-AF65-F5344CB8AC3E}">
        <p14:creationId xmlns:p14="http://schemas.microsoft.com/office/powerpoint/2010/main" val="247141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BD3A-89AB-91DD-EF01-55A4C5C51748}"/>
              </a:ext>
            </a:extLst>
          </p:cNvPr>
          <p:cNvSpPr>
            <a:spLocks noGrp="1"/>
          </p:cNvSpPr>
          <p:nvPr>
            <p:ph type="title"/>
          </p:nvPr>
        </p:nvSpPr>
        <p:spPr/>
        <p:txBody>
          <a:bodyPr/>
          <a:lstStyle/>
          <a:p>
            <a:r>
              <a:rPr lang="it-IT" b="0" i="0" dirty="0">
                <a:solidFill>
                  <a:srgbClr val="2E333C"/>
                </a:solidFill>
                <a:effectLst/>
                <a:latin typeface="tiemposfine-regular"/>
              </a:rPr>
              <a:t>Mit: Chiar daca m-am vaccinat, inca ma pot infecta </a:t>
            </a:r>
            <a:br>
              <a:rPr lang="it-IT"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252EB263-03B2-5A4A-BECC-EE27741760E2}"/>
              </a:ext>
            </a:extLst>
          </p:cNvPr>
          <p:cNvSpPr>
            <a:spLocks noGrp="1"/>
          </p:cNvSpPr>
          <p:nvPr>
            <p:ph idx="1"/>
          </p:nvPr>
        </p:nvSpPr>
        <p:spPr/>
        <p:txBody>
          <a:bodyPr>
            <a:normAutofit/>
          </a:bodyPr>
          <a:lstStyle/>
          <a:p>
            <a:r>
              <a:rPr lang="en-US" sz="2800" b="0" i="0" dirty="0">
                <a:solidFill>
                  <a:schemeClr val="tx1"/>
                </a:solidFill>
                <a:effectLst/>
                <a:latin typeface="graphik-regular"/>
              </a:rPr>
              <a:t>In </a:t>
            </a:r>
            <a:r>
              <a:rPr lang="en-US" sz="2800" b="0" i="0" dirty="0" err="1">
                <a:solidFill>
                  <a:schemeClr val="tx1"/>
                </a:solidFill>
                <a:effectLst/>
                <a:latin typeface="graphik-regular"/>
              </a:rPr>
              <a:t>urma</a:t>
            </a:r>
            <a:r>
              <a:rPr lang="en-US" sz="2800" b="0" i="0" dirty="0">
                <a:solidFill>
                  <a:schemeClr val="tx1"/>
                </a:solidFill>
                <a:effectLst/>
                <a:latin typeface="graphik-regular"/>
              </a:rPr>
              <a:t> </a:t>
            </a:r>
            <a:r>
              <a:rPr lang="en-US" sz="2800" b="0" i="0" dirty="0" err="1">
                <a:solidFill>
                  <a:schemeClr val="tx1"/>
                </a:solidFill>
                <a:effectLst/>
                <a:latin typeface="graphik-regular"/>
              </a:rPr>
              <a:t>vaccinarii</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B, </a:t>
            </a:r>
            <a:r>
              <a:rPr lang="en-US" sz="2800" b="0" i="0" dirty="0" err="1">
                <a:solidFill>
                  <a:schemeClr val="tx1"/>
                </a:solidFill>
                <a:effectLst/>
                <a:latin typeface="graphik-regular"/>
              </a:rPr>
              <a:t>ratele</a:t>
            </a:r>
            <a:r>
              <a:rPr lang="en-US" sz="2800" b="0" i="0" dirty="0">
                <a:solidFill>
                  <a:schemeClr val="tx1"/>
                </a:solidFill>
                <a:effectLst/>
                <a:latin typeface="graphik-regular"/>
              </a:rPr>
              <a:t> de </a:t>
            </a:r>
            <a:r>
              <a:rPr lang="en-US" sz="2800" b="0" i="0" dirty="0" err="1">
                <a:solidFill>
                  <a:schemeClr val="tx1"/>
                </a:solidFill>
                <a:effectLst/>
                <a:latin typeface="graphik-regular"/>
              </a:rPr>
              <a:t>protectie</a:t>
            </a:r>
            <a:r>
              <a:rPr lang="en-US" sz="2800" b="0" i="0" dirty="0">
                <a:solidFill>
                  <a:schemeClr val="tx1"/>
                </a:solidFill>
                <a:effectLst/>
                <a:latin typeface="graphik-regular"/>
              </a:rPr>
              <a:t> cu </a:t>
            </a:r>
            <a:r>
              <a:rPr lang="en-US" sz="2800" b="0" i="0" dirty="0" err="1">
                <a:solidFill>
                  <a:schemeClr val="tx1"/>
                </a:solidFill>
                <a:effectLst/>
                <a:latin typeface="graphik-regular"/>
              </a:rPr>
              <a:t>anticorpi</a:t>
            </a:r>
            <a:r>
              <a:rPr lang="en-US" sz="2800" b="0" i="0" dirty="0">
                <a:solidFill>
                  <a:schemeClr val="tx1"/>
                </a:solidFill>
                <a:effectLst/>
                <a:latin typeface="graphik-regular"/>
              </a:rPr>
              <a:t> sunt </a:t>
            </a:r>
            <a:r>
              <a:rPr lang="en-US" sz="2800" b="0" i="0" dirty="0" err="1">
                <a:solidFill>
                  <a:schemeClr val="tx1"/>
                </a:solidFill>
                <a:effectLst/>
                <a:latin typeface="graphik-regular"/>
              </a:rPr>
              <a:t>aproape</a:t>
            </a:r>
            <a:r>
              <a:rPr lang="en-US" sz="2800" b="0" i="0" dirty="0">
                <a:solidFill>
                  <a:schemeClr val="tx1"/>
                </a:solidFill>
                <a:effectLst/>
                <a:latin typeface="graphik-regular"/>
              </a:rPr>
              <a:t> de 100% la </a:t>
            </a:r>
            <a:r>
              <a:rPr lang="en-US" sz="2800" b="0" i="0" dirty="0" err="1">
                <a:solidFill>
                  <a:schemeClr val="tx1"/>
                </a:solidFill>
                <a:effectLst/>
                <a:latin typeface="graphik-regular"/>
              </a:rPr>
              <a:t>copiii</a:t>
            </a:r>
            <a:r>
              <a:rPr lang="en-US" sz="2800" b="0" i="0" dirty="0">
                <a:solidFill>
                  <a:schemeClr val="tx1"/>
                </a:solidFill>
                <a:effectLst/>
                <a:latin typeface="graphik-regular"/>
              </a:rPr>
              <a:t> </a:t>
            </a:r>
            <a:r>
              <a:rPr lang="en-US" sz="2800" b="0" i="0" dirty="0" err="1">
                <a:solidFill>
                  <a:schemeClr val="tx1"/>
                </a:solidFill>
                <a:effectLst/>
                <a:latin typeface="graphik-regular"/>
              </a:rPr>
              <a:t>sanatosi</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de </a:t>
            </a:r>
            <a:r>
              <a:rPr lang="en-US" sz="2800" b="0" i="0" dirty="0" err="1">
                <a:solidFill>
                  <a:schemeClr val="tx1"/>
                </a:solidFill>
                <a:effectLst/>
                <a:latin typeface="graphik-regular"/>
              </a:rPr>
              <a:t>peste</a:t>
            </a:r>
            <a:r>
              <a:rPr lang="en-US" sz="2800" b="0" i="0" dirty="0">
                <a:solidFill>
                  <a:schemeClr val="tx1"/>
                </a:solidFill>
                <a:effectLst/>
                <a:latin typeface="graphik-regular"/>
              </a:rPr>
              <a:t> 95% la </a:t>
            </a:r>
            <a:r>
              <a:rPr lang="en-US" sz="2800" b="0" i="0" dirty="0" err="1">
                <a:solidFill>
                  <a:schemeClr val="tx1"/>
                </a:solidFill>
                <a:effectLst/>
                <a:latin typeface="graphik-regular"/>
              </a:rPr>
              <a:t>adultii</a:t>
            </a:r>
            <a:r>
              <a:rPr lang="en-US" sz="2800" b="0" i="0" dirty="0">
                <a:solidFill>
                  <a:schemeClr val="tx1"/>
                </a:solidFill>
                <a:effectLst/>
                <a:latin typeface="graphik-regular"/>
              </a:rPr>
              <a:t> </a:t>
            </a:r>
            <a:r>
              <a:rPr lang="en-US" sz="2800" b="0" i="0" dirty="0" err="1">
                <a:solidFill>
                  <a:schemeClr val="tx1"/>
                </a:solidFill>
                <a:effectLst/>
                <a:latin typeface="graphik-regular"/>
              </a:rPr>
              <a:t>sanatosi</a:t>
            </a:r>
            <a:endParaRPr lang="ro-RO" sz="2800" b="0" i="0" dirty="0">
              <a:solidFill>
                <a:schemeClr val="tx1"/>
              </a:solidFill>
              <a:effectLst/>
              <a:latin typeface="graphik-regular"/>
            </a:endParaRPr>
          </a:p>
          <a:p>
            <a:r>
              <a:rPr lang="en-US" sz="2800" b="0" i="0" dirty="0">
                <a:solidFill>
                  <a:schemeClr val="tx1"/>
                </a:solidFill>
                <a:effectLst/>
                <a:latin typeface="graphik-regular"/>
              </a:rPr>
              <a:t>In mod similar, </a:t>
            </a:r>
            <a:r>
              <a:rPr lang="en-US" sz="2800" b="0" i="0" dirty="0" err="1">
                <a:solidFill>
                  <a:schemeClr val="tx1"/>
                </a:solidFill>
                <a:effectLst/>
                <a:latin typeface="graphik-regular"/>
              </a:rPr>
              <a:t>si</a:t>
            </a:r>
            <a:r>
              <a:rPr lang="en-US" sz="2800" b="0" i="0" dirty="0">
                <a:solidFill>
                  <a:schemeClr val="tx1"/>
                </a:solidFill>
                <a:effectLst/>
                <a:latin typeface="graphik-regular"/>
              </a:rPr>
              <a:t> in </a:t>
            </a:r>
            <a:r>
              <a:rPr lang="en-US" sz="2800" b="0" i="0" dirty="0" err="1">
                <a:solidFill>
                  <a:schemeClr val="tx1"/>
                </a:solidFill>
                <a:effectLst/>
                <a:latin typeface="graphik-regular"/>
              </a:rPr>
              <a:t>vazul</a:t>
            </a:r>
            <a:r>
              <a:rPr lang="en-US" sz="2800" b="0" i="0" dirty="0">
                <a:solidFill>
                  <a:schemeClr val="tx1"/>
                </a:solidFill>
                <a:effectLst/>
                <a:latin typeface="graphik-regular"/>
              </a:rPr>
              <a:t> </a:t>
            </a:r>
            <a:r>
              <a:rPr lang="en-US" sz="2800" b="0" i="0" dirty="0" err="1">
                <a:solidFill>
                  <a:schemeClr val="tx1"/>
                </a:solidFill>
                <a:effectLst/>
                <a:latin typeface="graphik-regular"/>
              </a:rPr>
              <a:t>vaccinului</a:t>
            </a:r>
            <a:r>
              <a:rPr lang="en-US" sz="2800" b="0" i="0" dirty="0">
                <a:solidFill>
                  <a:schemeClr val="tx1"/>
                </a:solidFill>
                <a:effectLst/>
                <a:latin typeface="graphik-regular"/>
              </a:rPr>
              <a:t> </a:t>
            </a:r>
            <a:r>
              <a:rPr lang="en-US" sz="2800" b="0" i="0" dirty="0" err="1">
                <a:solidFill>
                  <a:schemeClr val="tx1"/>
                </a:solidFill>
                <a:effectLst/>
                <a:latin typeface="graphik-regular"/>
              </a:rPr>
              <a:t>impotriva</a:t>
            </a:r>
            <a:r>
              <a:rPr lang="en-US" sz="2800" b="0" i="0" dirty="0">
                <a:solidFill>
                  <a:schemeClr val="tx1"/>
                </a:solidFill>
                <a:effectLst/>
                <a:latin typeface="graphik-regular"/>
              </a:rPr>
              <a:t> </a:t>
            </a:r>
            <a:r>
              <a:rPr lang="en-US" sz="2800" b="0" i="0" dirty="0" err="1">
                <a:solidFill>
                  <a:schemeClr val="tx1"/>
                </a:solidFill>
                <a:effectLst/>
                <a:latin typeface="graphik-regular"/>
              </a:rPr>
              <a:t>hepatitei</a:t>
            </a:r>
            <a:r>
              <a:rPr lang="en-US" sz="2800" b="0" i="0" dirty="0">
                <a:solidFill>
                  <a:schemeClr val="tx1"/>
                </a:solidFill>
                <a:effectLst/>
                <a:latin typeface="graphik-regular"/>
              </a:rPr>
              <a:t> A, </a:t>
            </a:r>
            <a:r>
              <a:rPr lang="en-US" sz="2800" b="0" i="0" dirty="0" err="1">
                <a:solidFill>
                  <a:schemeClr val="tx1"/>
                </a:solidFill>
                <a:effectLst/>
                <a:latin typeface="graphik-regular"/>
              </a:rPr>
              <a:t>mai</a:t>
            </a:r>
            <a:r>
              <a:rPr lang="en-US" sz="2800" b="0" i="0" dirty="0">
                <a:solidFill>
                  <a:schemeClr val="tx1"/>
                </a:solidFill>
                <a:effectLst/>
                <a:latin typeface="graphik-regular"/>
              </a:rPr>
              <a:t> </a:t>
            </a:r>
            <a:r>
              <a:rPr lang="en-US" sz="2800" b="0" i="0" dirty="0" err="1">
                <a:solidFill>
                  <a:schemeClr val="tx1"/>
                </a:solidFill>
                <a:effectLst/>
                <a:latin typeface="graphik-regular"/>
              </a:rPr>
              <a:t>mult</a:t>
            </a:r>
            <a:r>
              <a:rPr lang="en-US" sz="2800" b="0" i="0" dirty="0">
                <a:solidFill>
                  <a:schemeClr val="tx1"/>
                </a:solidFill>
                <a:effectLst/>
                <a:latin typeface="graphik-regular"/>
              </a:rPr>
              <a:t> de 95% </a:t>
            </a:r>
            <a:r>
              <a:rPr lang="en-US" sz="2800" b="0" i="0" dirty="0" err="1">
                <a:solidFill>
                  <a:schemeClr val="tx1"/>
                </a:solidFill>
                <a:effectLst/>
                <a:latin typeface="graphik-regular"/>
              </a:rPr>
              <a:t>dintre</a:t>
            </a:r>
            <a:r>
              <a:rPr lang="en-US" sz="2800" b="0" i="0" dirty="0">
                <a:solidFill>
                  <a:schemeClr val="tx1"/>
                </a:solidFill>
                <a:effectLst/>
                <a:latin typeface="graphik-regular"/>
              </a:rPr>
              <a:t> </a:t>
            </a:r>
            <a:r>
              <a:rPr lang="en-US" sz="2800" b="0" i="0" dirty="0" err="1">
                <a:solidFill>
                  <a:schemeClr val="tx1"/>
                </a:solidFill>
                <a:effectLst/>
                <a:latin typeface="graphik-regular"/>
              </a:rPr>
              <a:t>persoane</a:t>
            </a:r>
            <a:r>
              <a:rPr lang="en-US" sz="2800" b="0" i="0" dirty="0">
                <a:solidFill>
                  <a:schemeClr val="tx1"/>
                </a:solidFill>
                <a:effectLst/>
                <a:latin typeface="graphik-regular"/>
              </a:rPr>
              <a:t> </a:t>
            </a:r>
            <a:r>
              <a:rPr lang="en-US" sz="2800" b="0" i="0" dirty="0" err="1">
                <a:solidFill>
                  <a:schemeClr val="tx1"/>
                </a:solidFill>
                <a:effectLst/>
                <a:latin typeface="graphik-regular"/>
              </a:rPr>
              <a:t>vor</a:t>
            </a:r>
            <a:r>
              <a:rPr lang="en-US" sz="2800" b="0" i="0" dirty="0">
                <a:solidFill>
                  <a:schemeClr val="tx1"/>
                </a:solidFill>
                <a:effectLst/>
                <a:latin typeface="graphik-regular"/>
              </a:rPr>
              <a:t> </a:t>
            </a:r>
            <a:r>
              <a:rPr lang="en-US" sz="2800" b="0" i="0" dirty="0" err="1">
                <a:solidFill>
                  <a:schemeClr val="tx1"/>
                </a:solidFill>
                <a:effectLst/>
                <a:latin typeface="graphik-regular"/>
              </a:rPr>
              <a:t>dezvolta</a:t>
            </a:r>
            <a:r>
              <a:rPr lang="en-US" sz="2800" b="0" i="0" dirty="0">
                <a:solidFill>
                  <a:schemeClr val="tx1"/>
                </a:solidFill>
                <a:effectLst/>
                <a:latin typeface="graphik-regular"/>
              </a:rPr>
              <a:t> </a:t>
            </a:r>
            <a:r>
              <a:rPr lang="en-US" sz="2800" b="0" i="0" dirty="0" err="1">
                <a:solidFill>
                  <a:schemeClr val="tx1"/>
                </a:solidFill>
                <a:effectLst/>
                <a:latin typeface="graphik-regular"/>
              </a:rPr>
              <a:t>anticorpi</a:t>
            </a:r>
            <a:r>
              <a:rPr lang="en-US" sz="2800" b="0" i="0" dirty="0">
                <a:solidFill>
                  <a:schemeClr val="tx1"/>
                </a:solidFill>
                <a:effectLst/>
                <a:latin typeface="graphik-regular"/>
              </a:rPr>
              <a:t> </a:t>
            </a:r>
            <a:r>
              <a:rPr lang="en-US" sz="2800" b="0" i="0" dirty="0" err="1">
                <a:solidFill>
                  <a:schemeClr val="tx1"/>
                </a:solidFill>
                <a:effectLst/>
                <a:latin typeface="graphik-regular"/>
              </a:rPr>
              <a:t>protectivi</a:t>
            </a:r>
            <a:r>
              <a:rPr lang="en-US" sz="2800" b="0" i="0" dirty="0">
                <a:solidFill>
                  <a:schemeClr val="tx1"/>
                </a:solidFill>
                <a:effectLst/>
                <a:latin typeface="graphik-regular"/>
              </a:rPr>
              <a:t> in </a:t>
            </a:r>
            <a:r>
              <a:rPr lang="en-US" sz="2800" b="0" i="0" dirty="0" err="1">
                <a:solidFill>
                  <a:schemeClr val="tx1"/>
                </a:solidFill>
                <a:effectLst/>
                <a:latin typeface="graphik-regular"/>
              </a:rPr>
              <a:t>decurs</a:t>
            </a:r>
            <a:r>
              <a:rPr lang="en-US" sz="2800" b="0" i="0" dirty="0">
                <a:solidFill>
                  <a:schemeClr val="tx1"/>
                </a:solidFill>
                <a:effectLst/>
                <a:latin typeface="graphik-regular"/>
              </a:rPr>
              <a:t> de 4 </a:t>
            </a:r>
            <a:r>
              <a:rPr lang="en-US" sz="2800" b="0" i="0" dirty="0" err="1">
                <a:solidFill>
                  <a:schemeClr val="tx1"/>
                </a:solidFill>
                <a:effectLst/>
                <a:latin typeface="graphik-regular"/>
              </a:rPr>
              <a:t>saptamani</a:t>
            </a:r>
            <a:r>
              <a:rPr lang="en-US" sz="2800" b="0" i="0" dirty="0">
                <a:solidFill>
                  <a:schemeClr val="tx1"/>
                </a:solidFill>
                <a:effectLst/>
                <a:latin typeface="graphik-regular"/>
              </a:rPr>
              <a:t> de la o </a:t>
            </a:r>
            <a:r>
              <a:rPr lang="en-US" sz="2800" b="0" i="0" dirty="0" err="1">
                <a:solidFill>
                  <a:schemeClr val="tx1"/>
                </a:solidFill>
                <a:effectLst/>
                <a:latin typeface="graphik-regular"/>
              </a:rPr>
              <a:t>singura</a:t>
            </a:r>
            <a:r>
              <a:rPr lang="en-US" sz="2800" b="0" i="0" dirty="0">
                <a:solidFill>
                  <a:schemeClr val="tx1"/>
                </a:solidFill>
                <a:effectLst/>
                <a:latin typeface="graphik-regular"/>
              </a:rPr>
              <a:t> </a:t>
            </a:r>
            <a:r>
              <a:rPr lang="en-US" sz="2800" b="0" i="0" dirty="0" err="1">
                <a:solidFill>
                  <a:schemeClr val="tx1"/>
                </a:solidFill>
                <a:effectLst/>
                <a:latin typeface="graphik-regular"/>
              </a:rPr>
              <a:t>doza</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a:t>
            </a:r>
            <a:r>
              <a:rPr lang="en-US" sz="2800" b="0" i="0" dirty="0" err="1">
                <a:solidFill>
                  <a:schemeClr val="tx1"/>
                </a:solidFill>
                <a:effectLst/>
                <a:latin typeface="graphik-regular"/>
              </a:rPr>
              <a:t>aproape</a:t>
            </a:r>
            <a:r>
              <a:rPr lang="en-US" sz="2800" b="0" i="0" dirty="0">
                <a:solidFill>
                  <a:schemeClr val="tx1"/>
                </a:solidFill>
                <a:effectLst/>
                <a:latin typeface="graphik-regular"/>
              </a:rPr>
              <a:t> 100% </a:t>
            </a:r>
            <a:r>
              <a:rPr lang="en-US" sz="2800" b="0" i="0" dirty="0" err="1">
                <a:solidFill>
                  <a:schemeClr val="tx1"/>
                </a:solidFill>
                <a:effectLst/>
                <a:latin typeface="graphik-regular"/>
              </a:rPr>
              <a:t>dupa</a:t>
            </a:r>
            <a:r>
              <a:rPr lang="en-US" sz="2800" b="0" i="0" dirty="0">
                <a:solidFill>
                  <a:schemeClr val="tx1"/>
                </a:solidFill>
                <a:effectLst/>
                <a:latin typeface="graphik-regular"/>
              </a:rPr>
              <a:t> </a:t>
            </a:r>
            <a:r>
              <a:rPr lang="en-US" sz="2800" b="0" i="0" dirty="0" err="1">
                <a:solidFill>
                  <a:schemeClr val="tx1"/>
                </a:solidFill>
                <a:effectLst/>
                <a:latin typeface="graphik-regular"/>
              </a:rPr>
              <a:t>ce</a:t>
            </a:r>
            <a:r>
              <a:rPr lang="en-US" sz="2800" b="0" i="0" dirty="0">
                <a:solidFill>
                  <a:schemeClr val="tx1"/>
                </a:solidFill>
                <a:effectLst/>
                <a:latin typeface="graphik-regular"/>
              </a:rPr>
              <a:t> au </a:t>
            </a:r>
            <a:r>
              <a:rPr lang="en-US" sz="2800" b="0" i="0" dirty="0" err="1">
                <a:solidFill>
                  <a:schemeClr val="tx1"/>
                </a:solidFill>
                <a:effectLst/>
                <a:latin typeface="graphik-regular"/>
              </a:rPr>
              <a:t>primit</a:t>
            </a:r>
            <a:r>
              <a:rPr lang="en-US" sz="2800" b="0" i="0" dirty="0">
                <a:solidFill>
                  <a:schemeClr val="tx1"/>
                </a:solidFill>
                <a:effectLst/>
                <a:latin typeface="graphik-regular"/>
              </a:rPr>
              <a:t> 2 doze (schema </a:t>
            </a:r>
            <a:r>
              <a:rPr lang="en-US" sz="2800" b="0" i="0" dirty="0" err="1">
                <a:solidFill>
                  <a:schemeClr val="tx1"/>
                </a:solidFill>
                <a:effectLst/>
                <a:latin typeface="graphik-regular"/>
              </a:rPr>
              <a:t>completa</a:t>
            </a:r>
            <a:r>
              <a:rPr lang="en-US" sz="2800" b="0" i="0" dirty="0">
                <a:solidFill>
                  <a:schemeClr val="tx1"/>
                </a:solidFill>
                <a:effectLst/>
                <a:latin typeface="graphik-regular"/>
              </a:rPr>
              <a:t>).</a:t>
            </a:r>
            <a:endParaRPr lang="en-US" sz="2800" dirty="0">
              <a:solidFill>
                <a:schemeClr val="tx1"/>
              </a:solidFill>
            </a:endParaRPr>
          </a:p>
        </p:txBody>
      </p:sp>
    </p:spTree>
    <p:extLst>
      <p:ext uri="{BB962C8B-B14F-4D97-AF65-F5344CB8AC3E}">
        <p14:creationId xmlns:p14="http://schemas.microsoft.com/office/powerpoint/2010/main" val="71934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0C75F265-FB1A-CE8B-0BBC-F326A527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481013"/>
            <a:ext cx="10525125"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54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BB7F-753F-9C09-8B1A-15ECACB219E8}"/>
              </a:ext>
            </a:extLst>
          </p:cNvPr>
          <p:cNvSpPr>
            <a:spLocks noGrp="1"/>
          </p:cNvSpPr>
          <p:nvPr>
            <p:ph type="title"/>
          </p:nvPr>
        </p:nvSpPr>
        <p:spPr/>
        <p:txBody>
          <a:bodyPr>
            <a:normAutofit fontScale="90000"/>
          </a:bodyPr>
          <a:lstStyle/>
          <a:p>
            <a:r>
              <a:rPr lang="en-US" b="0" i="0" dirty="0" err="1">
                <a:solidFill>
                  <a:srgbClr val="2E333C"/>
                </a:solidFill>
                <a:effectLst/>
                <a:latin typeface="tiemposfine-regular"/>
              </a:rPr>
              <a:t>Mit</a:t>
            </a:r>
            <a:r>
              <a:rPr lang="en-US" b="0" i="0" dirty="0">
                <a:solidFill>
                  <a:srgbClr val="2E333C"/>
                </a:solidFill>
                <a:effectLst/>
                <a:latin typeface="tiemposfine-regular"/>
              </a:rPr>
              <a:t>: </a:t>
            </a:r>
            <a:r>
              <a:rPr lang="en-US" b="0" i="0" dirty="0" err="1">
                <a:solidFill>
                  <a:srgbClr val="2E333C"/>
                </a:solidFill>
                <a:effectLst/>
                <a:latin typeface="tiemposfine-regular"/>
              </a:rPr>
              <a:t>Vaccinul</a:t>
            </a:r>
            <a:r>
              <a:rPr lang="en-US" b="0" i="0" dirty="0">
                <a:solidFill>
                  <a:srgbClr val="2E333C"/>
                </a:solidFill>
                <a:effectLst/>
                <a:latin typeface="tiemposfine-regular"/>
              </a:rPr>
              <a:t> </a:t>
            </a:r>
            <a:r>
              <a:rPr lang="en-US" b="0" i="0" dirty="0" err="1">
                <a:solidFill>
                  <a:srgbClr val="2E333C"/>
                </a:solidFill>
                <a:effectLst/>
                <a:latin typeface="tiemposfine-regular"/>
              </a:rPr>
              <a:t>impotriva</a:t>
            </a:r>
            <a:r>
              <a:rPr lang="en-US" b="0" i="0" dirty="0">
                <a:solidFill>
                  <a:srgbClr val="2E333C"/>
                </a:solidFill>
                <a:effectLst/>
                <a:latin typeface="tiemposfine-regular"/>
              </a:rPr>
              <a:t> </a:t>
            </a:r>
            <a:r>
              <a:rPr lang="en-US" b="0" i="0" dirty="0" err="1">
                <a:solidFill>
                  <a:srgbClr val="2E333C"/>
                </a:solidFill>
                <a:effectLst/>
                <a:latin typeface="tiemposfine-regular"/>
              </a:rPr>
              <a:t>hepatitei</a:t>
            </a:r>
            <a:r>
              <a:rPr lang="en-US" b="0" i="0" dirty="0">
                <a:solidFill>
                  <a:srgbClr val="2E333C"/>
                </a:solidFill>
                <a:effectLst/>
                <a:latin typeface="tiemposfine-regular"/>
              </a:rPr>
              <a:t> B </a:t>
            </a:r>
            <a:r>
              <a:rPr lang="en-US" b="0" i="0" dirty="0" err="1">
                <a:solidFill>
                  <a:srgbClr val="2E333C"/>
                </a:solidFill>
                <a:effectLst/>
                <a:latin typeface="tiemposfine-regular"/>
              </a:rPr>
              <a:t>previne</a:t>
            </a:r>
            <a:r>
              <a:rPr lang="en-US" b="0" i="0" dirty="0">
                <a:solidFill>
                  <a:srgbClr val="2E333C"/>
                </a:solidFill>
                <a:effectLst/>
                <a:latin typeface="tiemposfine-regular"/>
              </a:rPr>
              <a:t> </a:t>
            </a:r>
            <a:r>
              <a:rPr lang="en-US" b="0" i="0" dirty="0" err="1">
                <a:solidFill>
                  <a:srgbClr val="2E333C"/>
                </a:solidFill>
                <a:effectLst/>
                <a:latin typeface="tiemposfine-regular"/>
              </a:rPr>
              <a:t>cancerul</a:t>
            </a:r>
            <a:r>
              <a:rPr lang="en-US" b="0" i="0" dirty="0">
                <a:solidFill>
                  <a:srgbClr val="2E333C"/>
                </a:solidFill>
                <a:effectLst/>
                <a:latin typeface="tiemposfine-regular"/>
              </a:rPr>
              <a:t> hepatic </a:t>
            </a:r>
            <a:r>
              <a:rPr lang="en-US" b="0" i="0" dirty="0" err="1">
                <a:solidFill>
                  <a:srgbClr val="2E333C"/>
                </a:solidFill>
                <a:effectLst/>
                <a:latin typeface="tiemposfine-regular"/>
              </a:rPr>
              <a:t>si</a:t>
            </a:r>
            <a:r>
              <a:rPr lang="en-US" b="0" i="0" dirty="0">
                <a:solidFill>
                  <a:srgbClr val="2E333C"/>
                </a:solidFill>
                <a:effectLst/>
                <a:latin typeface="tiemposfine-regular"/>
              </a:rPr>
              <a:t> </a:t>
            </a:r>
            <a:r>
              <a:rPr lang="en-US" b="0" i="0" dirty="0" err="1">
                <a:solidFill>
                  <a:srgbClr val="2E333C"/>
                </a:solidFill>
                <a:effectLst/>
                <a:latin typeface="tiemposfine-regular"/>
              </a:rPr>
              <a:t>ajuta</a:t>
            </a:r>
            <a:r>
              <a:rPr lang="en-US" b="0" i="0" dirty="0">
                <a:solidFill>
                  <a:srgbClr val="2E333C"/>
                </a:solidFill>
                <a:effectLst/>
                <a:latin typeface="tiemposfine-regular"/>
              </a:rPr>
              <a:t> la </a:t>
            </a:r>
            <a:r>
              <a:rPr lang="en-US" b="0" i="0" dirty="0" err="1">
                <a:solidFill>
                  <a:srgbClr val="2E333C"/>
                </a:solidFill>
                <a:effectLst/>
                <a:latin typeface="tiemposfine-regular"/>
              </a:rPr>
              <a:t>vindecarea</a:t>
            </a:r>
            <a:r>
              <a:rPr lang="en-US" b="0" i="0" dirty="0">
                <a:solidFill>
                  <a:srgbClr val="2E333C"/>
                </a:solidFill>
                <a:effectLst/>
                <a:latin typeface="tiemposfine-regular"/>
              </a:rPr>
              <a:t> </a:t>
            </a:r>
            <a:r>
              <a:rPr lang="en-US" b="0" i="0" dirty="0" err="1">
                <a:solidFill>
                  <a:srgbClr val="2E333C"/>
                </a:solidFill>
                <a:effectLst/>
                <a:latin typeface="tiemposfine-regular"/>
              </a:rPr>
              <a:t>pacientilor</a:t>
            </a:r>
            <a:r>
              <a:rPr lang="en-US" b="0" i="0" dirty="0">
                <a:solidFill>
                  <a:srgbClr val="2E333C"/>
                </a:solidFill>
                <a:effectLst/>
                <a:latin typeface="tiemposfine-regular"/>
              </a:rPr>
              <a:t> </a:t>
            </a:r>
            <a:r>
              <a:rPr lang="en-US" b="0" i="0" dirty="0" err="1">
                <a:solidFill>
                  <a:srgbClr val="2E333C"/>
                </a:solidFill>
                <a:effectLst/>
                <a:latin typeface="tiemposfine-regular"/>
              </a:rPr>
              <a:t>infectati</a:t>
            </a:r>
            <a:r>
              <a:rPr lang="en-US" b="0" i="0" dirty="0">
                <a:solidFill>
                  <a:srgbClr val="2E333C"/>
                </a:solidFill>
                <a:effectLst/>
                <a:latin typeface="tiemposfine-regular"/>
              </a:rPr>
              <a:t>.</a:t>
            </a:r>
            <a:br>
              <a:rPr lang="en-US" b="0" i="0" dirty="0">
                <a:solidFill>
                  <a:srgbClr val="2E333C"/>
                </a:solidFill>
                <a:effectLst/>
                <a:latin typeface="tiemposfine-regular"/>
              </a:rPr>
            </a:br>
            <a:endParaRPr lang="en-US" dirty="0"/>
          </a:p>
        </p:txBody>
      </p:sp>
      <p:sp>
        <p:nvSpPr>
          <p:cNvPr id="3" name="Content Placeholder 2">
            <a:extLst>
              <a:ext uri="{FF2B5EF4-FFF2-40B4-BE49-F238E27FC236}">
                <a16:creationId xmlns:a16="http://schemas.microsoft.com/office/drawing/2014/main" id="{FBB00A4D-19E2-B77E-301A-44A5AE348DF3}"/>
              </a:ext>
            </a:extLst>
          </p:cNvPr>
          <p:cNvSpPr>
            <a:spLocks noGrp="1"/>
          </p:cNvSpPr>
          <p:nvPr>
            <p:ph idx="1"/>
          </p:nvPr>
        </p:nvSpPr>
        <p:spPr/>
        <p:txBody>
          <a:bodyPr>
            <a:normAutofit/>
          </a:bodyPr>
          <a:lstStyle/>
          <a:p>
            <a:r>
              <a:rPr lang="ro-RO" sz="2800" b="0" i="0" dirty="0">
                <a:solidFill>
                  <a:schemeClr val="tx1"/>
                </a:solidFill>
                <a:effectLst/>
                <a:latin typeface="graphik-regular"/>
              </a:rPr>
              <a:t>Vaccinul previne </a:t>
            </a:r>
            <a:r>
              <a:rPr lang="ro-RO" sz="2800" b="0" i="0" dirty="0" err="1">
                <a:solidFill>
                  <a:schemeClr val="tx1"/>
                </a:solidFill>
                <a:effectLst/>
                <a:latin typeface="graphik-regular"/>
              </a:rPr>
              <a:t>infectia</a:t>
            </a:r>
            <a:r>
              <a:rPr lang="ro-RO" sz="2800" b="0" i="0" dirty="0">
                <a:solidFill>
                  <a:schemeClr val="tx1"/>
                </a:solidFill>
                <a:effectLst/>
                <a:latin typeface="graphik-regular"/>
              </a:rPr>
              <a:t> cu virusul hepatic B care poate evolua in timp </a:t>
            </a:r>
            <a:r>
              <a:rPr lang="ro-RO" sz="2800" b="0" i="0" dirty="0" err="1">
                <a:solidFill>
                  <a:schemeClr val="tx1"/>
                </a:solidFill>
                <a:effectLst/>
                <a:latin typeface="graphik-regular"/>
              </a:rPr>
              <a:t>catre</a:t>
            </a:r>
            <a:r>
              <a:rPr lang="ro-RO" sz="2800" b="0" i="0" dirty="0">
                <a:solidFill>
                  <a:schemeClr val="tx1"/>
                </a:solidFill>
                <a:effectLst/>
                <a:latin typeface="graphik-regular"/>
              </a:rPr>
              <a:t> cancer de ficat</a:t>
            </a:r>
          </a:p>
          <a:p>
            <a:r>
              <a:rPr lang="ro-RO" sz="2800" b="0" i="0" dirty="0">
                <a:solidFill>
                  <a:schemeClr val="tx1"/>
                </a:solidFill>
                <a:effectLst/>
                <a:latin typeface="graphik-regular"/>
              </a:rPr>
              <a:t> </a:t>
            </a:r>
            <a:r>
              <a:rPr lang="ro-RO" sz="2800" b="0" i="0" dirty="0" err="1">
                <a:solidFill>
                  <a:schemeClr val="tx1"/>
                </a:solidFill>
                <a:effectLst/>
                <a:latin typeface="graphik-regular"/>
              </a:rPr>
              <a:t>Totusi</a:t>
            </a:r>
            <a:r>
              <a:rPr lang="ro-RO" sz="2800" b="0" i="0" dirty="0">
                <a:solidFill>
                  <a:schemeClr val="tx1"/>
                </a:solidFill>
                <a:effectLst/>
                <a:latin typeface="graphik-regular"/>
              </a:rPr>
              <a:t>, vaccinul este ineficient pentru persoanele deja infectate care au hepatita cronica B si nu va ajuta la vindecarea acesteia.</a:t>
            </a:r>
            <a:endParaRPr lang="ro-RO" sz="2800" dirty="0">
              <a:solidFill>
                <a:schemeClr val="tx1"/>
              </a:solidFill>
            </a:endParaRPr>
          </a:p>
        </p:txBody>
      </p:sp>
    </p:spTree>
    <p:extLst>
      <p:ext uri="{BB962C8B-B14F-4D97-AF65-F5344CB8AC3E}">
        <p14:creationId xmlns:p14="http://schemas.microsoft.com/office/powerpoint/2010/main" val="103475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5A081D-A9EB-8E2A-FF08-D96EF576A42C}"/>
              </a:ext>
            </a:extLst>
          </p:cNvPr>
          <p:cNvPicPr>
            <a:picLocks noChangeAspect="1"/>
          </p:cNvPicPr>
          <p:nvPr/>
        </p:nvPicPr>
        <p:blipFill>
          <a:blip r:embed="rId2"/>
          <a:stretch>
            <a:fillRect/>
          </a:stretch>
        </p:blipFill>
        <p:spPr>
          <a:xfrm>
            <a:off x="545261" y="469104"/>
            <a:ext cx="8278380" cy="1019317"/>
          </a:xfrm>
          <a:prstGeom prst="rect">
            <a:avLst/>
          </a:prstGeom>
        </p:spPr>
      </p:pic>
      <p:pic>
        <p:nvPicPr>
          <p:cNvPr id="7" name="Picture 6">
            <a:extLst>
              <a:ext uri="{FF2B5EF4-FFF2-40B4-BE49-F238E27FC236}">
                <a16:creationId xmlns:a16="http://schemas.microsoft.com/office/drawing/2014/main" id="{5F297EDC-321B-8B94-CEAE-55034F3FAD95}"/>
              </a:ext>
            </a:extLst>
          </p:cNvPr>
          <p:cNvPicPr>
            <a:picLocks noChangeAspect="1"/>
          </p:cNvPicPr>
          <p:nvPr/>
        </p:nvPicPr>
        <p:blipFill>
          <a:blip r:embed="rId3"/>
          <a:stretch>
            <a:fillRect/>
          </a:stretch>
        </p:blipFill>
        <p:spPr>
          <a:xfrm>
            <a:off x="3165876" y="2020254"/>
            <a:ext cx="7706801" cy="4220164"/>
          </a:xfrm>
          <a:prstGeom prst="rect">
            <a:avLst/>
          </a:prstGeom>
        </p:spPr>
      </p:pic>
    </p:spTree>
    <p:extLst>
      <p:ext uri="{BB962C8B-B14F-4D97-AF65-F5344CB8AC3E}">
        <p14:creationId xmlns:p14="http://schemas.microsoft.com/office/powerpoint/2010/main" val="404675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2">
            <a:extLst>
              <a:ext uri="{FF2B5EF4-FFF2-40B4-BE49-F238E27FC236}">
                <a16:creationId xmlns:a16="http://schemas.microsoft.com/office/drawing/2014/main" id="{6164D002-B0A5-65DD-C3E1-A1255DCE3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509588"/>
            <a:ext cx="1083945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4">
            <a:extLst>
              <a:ext uri="{FF2B5EF4-FFF2-40B4-BE49-F238E27FC236}">
                <a16:creationId xmlns:a16="http://schemas.microsoft.com/office/drawing/2014/main" id="{1A7E9E71-6297-E126-35EF-2A3239898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76" y="600074"/>
            <a:ext cx="11035049"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9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FC82-FCF9-55A4-F59E-695D4E710884}"/>
              </a:ext>
            </a:extLst>
          </p:cNvPr>
          <p:cNvSpPr>
            <a:spLocks noGrp="1"/>
          </p:cNvSpPr>
          <p:nvPr>
            <p:ph type="title"/>
          </p:nvPr>
        </p:nvSpPr>
        <p:spPr/>
        <p:txBody>
          <a:bodyPr/>
          <a:lstStyle/>
          <a:p>
            <a:r>
              <a:rPr lang="en-US" b="0" i="0" dirty="0">
                <a:solidFill>
                  <a:srgbClr val="2E333C"/>
                </a:solidFill>
                <a:effectLst/>
                <a:latin typeface="graphik-regular"/>
              </a:rPr>
              <a:t>In </a:t>
            </a:r>
            <a:r>
              <a:rPr lang="en-US" b="0" i="0" dirty="0" err="1">
                <a:solidFill>
                  <a:srgbClr val="2E333C"/>
                </a:solidFill>
                <a:effectLst/>
                <a:latin typeface="graphik-regular"/>
              </a:rPr>
              <a:t>lume</a:t>
            </a:r>
            <a:r>
              <a:rPr lang="en-US" b="0" i="0" dirty="0">
                <a:solidFill>
                  <a:srgbClr val="2E333C"/>
                </a:solidFill>
                <a:effectLst/>
                <a:latin typeface="graphik-regular"/>
              </a:rPr>
              <a:t>:</a:t>
            </a:r>
            <a:endParaRPr lang="en-US" dirty="0"/>
          </a:p>
        </p:txBody>
      </p:sp>
      <p:sp>
        <p:nvSpPr>
          <p:cNvPr id="3" name="Content Placeholder 2">
            <a:extLst>
              <a:ext uri="{FF2B5EF4-FFF2-40B4-BE49-F238E27FC236}">
                <a16:creationId xmlns:a16="http://schemas.microsoft.com/office/drawing/2014/main" id="{43913ABB-3344-575A-4CAA-E1830FF8FF46}"/>
              </a:ext>
            </a:extLst>
          </p:cNvPr>
          <p:cNvSpPr>
            <a:spLocks noGrp="1"/>
          </p:cNvSpPr>
          <p:nvPr>
            <p:ph idx="1"/>
          </p:nvPr>
        </p:nvSpPr>
        <p:spPr/>
        <p:txBody>
          <a:bodyPr>
            <a:normAutofit/>
          </a:bodyPr>
          <a:lstStyle/>
          <a:p>
            <a:pPr algn="l" fontAlgn="base">
              <a:buFont typeface="Arial" panose="020B0604020202020204" pitchFamily="34" charset="0"/>
              <a:buChar char="•"/>
            </a:pPr>
            <a:r>
              <a:rPr lang="en-US" sz="2800" b="0" i="0" dirty="0">
                <a:solidFill>
                  <a:schemeClr val="tx1"/>
                </a:solidFill>
                <a:effectLst/>
                <a:latin typeface="graphik-regular"/>
              </a:rPr>
              <a:t>58 de </a:t>
            </a:r>
            <a:r>
              <a:rPr lang="en-US" sz="2800" b="0" i="0" dirty="0" err="1">
                <a:solidFill>
                  <a:schemeClr val="tx1"/>
                </a:solidFill>
                <a:effectLst/>
                <a:latin typeface="graphik-regular"/>
              </a:rPr>
              <a:t>milioane</a:t>
            </a:r>
            <a:r>
              <a:rPr lang="en-US" sz="2800" b="0" i="0" dirty="0">
                <a:solidFill>
                  <a:schemeClr val="tx1"/>
                </a:solidFill>
                <a:effectLst/>
                <a:latin typeface="graphik-regular"/>
              </a:rPr>
              <a:t> de </a:t>
            </a:r>
            <a:r>
              <a:rPr lang="en-US" sz="2800" b="0" i="0" dirty="0" err="1">
                <a:solidFill>
                  <a:schemeClr val="tx1"/>
                </a:solidFill>
                <a:effectLst/>
                <a:latin typeface="graphik-regular"/>
              </a:rPr>
              <a:t>oameni</a:t>
            </a:r>
            <a:r>
              <a:rPr lang="en-US" sz="2800" b="0" i="0" dirty="0">
                <a:solidFill>
                  <a:schemeClr val="tx1"/>
                </a:solidFill>
                <a:effectLst/>
                <a:latin typeface="graphik-regular"/>
              </a:rPr>
              <a:t> au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a:t>
            </a:r>
            <a:r>
              <a:rPr lang="en-US" sz="2800" b="0" i="0" dirty="0" err="1">
                <a:solidFill>
                  <a:schemeClr val="tx1"/>
                </a:solidFill>
                <a:effectLst/>
                <a:latin typeface="graphik-regular"/>
              </a:rPr>
              <a:t>virala</a:t>
            </a:r>
            <a:r>
              <a:rPr lang="en-US" sz="2800" b="0" i="0" dirty="0">
                <a:solidFill>
                  <a:schemeClr val="tx1"/>
                </a:solidFill>
                <a:effectLst/>
                <a:latin typeface="graphik-regular"/>
              </a:rPr>
              <a:t> C</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3.2 </a:t>
            </a:r>
            <a:r>
              <a:rPr lang="en-US" sz="2800" b="0" i="0" dirty="0" err="1">
                <a:solidFill>
                  <a:schemeClr val="tx1"/>
                </a:solidFill>
                <a:effectLst/>
                <a:latin typeface="graphik-regular"/>
              </a:rPr>
              <a:t>milioane</a:t>
            </a:r>
            <a:r>
              <a:rPr lang="en-US" sz="2800" b="0" i="0" dirty="0">
                <a:solidFill>
                  <a:schemeClr val="tx1"/>
                </a:solidFill>
                <a:effectLst/>
                <a:latin typeface="graphik-regular"/>
              </a:rPr>
              <a:t> de </a:t>
            </a:r>
            <a:r>
              <a:rPr lang="en-US" sz="2800" b="0" i="0" dirty="0" err="1">
                <a:solidFill>
                  <a:schemeClr val="tx1"/>
                </a:solidFill>
                <a:effectLst/>
                <a:latin typeface="graphik-regular"/>
              </a:rPr>
              <a:t>adolescenti</a:t>
            </a:r>
            <a:r>
              <a:rPr lang="en-US" sz="2800" b="0" i="0" dirty="0">
                <a:solidFill>
                  <a:schemeClr val="tx1"/>
                </a:solidFill>
                <a:effectLst/>
                <a:latin typeface="graphik-regular"/>
              </a:rPr>
              <a:t> </a:t>
            </a:r>
            <a:r>
              <a:rPr lang="en-US" sz="2800" b="0" i="0" dirty="0" err="1">
                <a:solidFill>
                  <a:schemeClr val="tx1"/>
                </a:solidFill>
                <a:effectLst/>
                <a:latin typeface="graphik-regular"/>
              </a:rPr>
              <a:t>si</a:t>
            </a:r>
            <a:r>
              <a:rPr lang="en-US" sz="2800" b="0" i="0" dirty="0">
                <a:solidFill>
                  <a:schemeClr val="tx1"/>
                </a:solidFill>
                <a:effectLst/>
                <a:latin typeface="graphik-regular"/>
              </a:rPr>
              <a:t> </a:t>
            </a:r>
            <a:r>
              <a:rPr lang="en-US" sz="2800" b="0" i="0" dirty="0" err="1">
                <a:solidFill>
                  <a:schemeClr val="tx1"/>
                </a:solidFill>
                <a:effectLst/>
                <a:latin typeface="graphik-regular"/>
              </a:rPr>
              <a:t>copii</a:t>
            </a:r>
            <a:r>
              <a:rPr lang="en-US" sz="2800" b="0" i="0" dirty="0">
                <a:solidFill>
                  <a:schemeClr val="tx1"/>
                </a:solidFill>
                <a:effectLst/>
                <a:latin typeface="graphik-regular"/>
              </a:rPr>
              <a:t> au </a:t>
            </a:r>
            <a:r>
              <a:rPr lang="en-US" sz="2800" b="0" i="0" dirty="0" err="1">
                <a:solidFill>
                  <a:schemeClr val="tx1"/>
                </a:solidFill>
                <a:effectLst/>
                <a:latin typeface="graphik-regular"/>
              </a:rPr>
              <a:t>hepatita</a:t>
            </a:r>
            <a:r>
              <a:rPr lang="en-US" sz="2800" b="0" i="0" dirty="0">
                <a:solidFill>
                  <a:schemeClr val="tx1"/>
                </a:solidFill>
                <a:effectLst/>
                <a:latin typeface="graphik-regular"/>
              </a:rPr>
              <a:t> </a:t>
            </a:r>
            <a:r>
              <a:rPr lang="en-US" sz="2800" b="0" i="0" dirty="0" err="1">
                <a:solidFill>
                  <a:schemeClr val="tx1"/>
                </a:solidFill>
                <a:effectLst/>
                <a:latin typeface="graphik-regular"/>
              </a:rPr>
              <a:t>cronica</a:t>
            </a:r>
            <a:r>
              <a:rPr lang="en-US" sz="2800" b="0" i="0" dirty="0">
                <a:solidFill>
                  <a:schemeClr val="tx1"/>
                </a:solidFill>
                <a:effectLst/>
                <a:latin typeface="graphik-regular"/>
              </a:rPr>
              <a:t> C</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err="1">
                <a:solidFill>
                  <a:schemeClr val="tx1"/>
                </a:solidFill>
                <a:effectLst/>
                <a:latin typeface="graphik-regular"/>
              </a:rPr>
              <a:t>Hepatita</a:t>
            </a:r>
            <a:r>
              <a:rPr lang="en-US" sz="2800" b="0" i="0" dirty="0">
                <a:solidFill>
                  <a:schemeClr val="tx1"/>
                </a:solidFill>
                <a:effectLst/>
                <a:latin typeface="graphik-regular"/>
              </a:rPr>
              <a:t> C </a:t>
            </a:r>
            <a:r>
              <a:rPr lang="en-US" sz="2800" b="0" i="0" dirty="0" err="1">
                <a:solidFill>
                  <a:schemeClr val="tx1"/>
                </a:solidFill>
                <a:effectLst/>
                <a:latin typeface="graphik-regular"/>
              </a:rPr>
              <a:t>contribuie</a:t>
            </a:r>
            <a:r>
              <a:rPr lang="en-US" sz="2800" b="0" i="0" dirty="0">
                <a:solidFill>
                  <a:schemeClr val="tx1"/>
                </a:solidFill>
                <a:effectLst/>
                <a:latin typeface="graphik-regular"/>
              </a:rPr>
              <a:t> la </a:t>
            </a:r>
            <a:r>
              <a:rPr lang="en-US" sz="2800" b="0" i="0" dirty="0" err="1">
                <a:solidFill>
                  <a:schemeClr val="tx1"/>
                </a:solidFill>
                <a:effectLst/>
                <a:latin typeface="graphik-regular"/>
              </a:rPr>
              <a:t>aproximativ</a:t>
            </a:r>
            <a:r>
              <a:rPr lang="en-US" sz="2800" b="0" i="0" dirty="0">
                <a:solidFill>
                  <a:schemeClr val="tx1"/>
                </a:solidFill>
                <a:effectLst/>
                <a:latin typeface="graphik-regular"/>
              </a:rPr>
              <a:t> 290.000 de </a:t>
            </a:r>
            <a:r>
              <a:rPr lang="en-US" sz="2800" b="0" i="0" dirty="0" err="1">
                <a:solidFill>
                  <a:schemeClr val="tx1"/>
                </a:solidFill>
                <a:effectLst/>
                <a:latin typeface="graphik-regular"/>
              </a:rPr>
              <a:t>decese</a:t>
            </a:r>
            <a:r>
              <a:rPr lang="en-US" sz="2800" b="0" i="0" dirty="0">
                <a:solidFill>
                  <a:schemeClr val="tx1"/>
                </a:solidFill>
                <a:effectLst/>
                <a:latin typeface="graphik-regular"/>
              </a:rPr>
              <a:t> in </a:t>
            </a:r>
            <a:r>
              <a:rPr lang="en-US" sz="2800" b="0" i="0" dirty="0" err="1">
                <a:solidFill>
                  <a:schemeClr val="tx1"/>
                </a:solidFill>
                <a:effectLst/>
                <a:latin typeface="graphik-regular"/>
              </a:rPr>
              <a:t>fiecare</a:t>
            </a:r>
            <a:r>
              <a:rPr lang="en-US" sz="2800" b="0" i="0" dirty="0">
                <a:solidFill>
                  <a:schemeClr val="tx1"/>
                </a:solidFill>
                <a:effectLst/>
                <a:latin typeface="graphik-regular"/>
              </a:rPr>
              <a:t> an</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err="1">
                <a:solidFill>
                  <a:schemeClr val="tx1"/>
                </a:solidFill>
                <a:effectLst/>
                <a:latin typeface="graphik-regular"/>
              </a:rPr>
              <a:t>Astazi</a:t>
            </a:r>
            <a:r>
              <a:rPr lang="en-US" sz="2800" b="0" i="0" dirty="0">
                <a:solidFill>
                  <a:schemeClr val="tx1"/>
                </a:solidFill>
                <a:effectLst/>
                <a:latin typeface="graphik-regular"/>
              </a:rPr>
              <a:t>, </a:t>
            </a:r>
            <a:r>
              <a:rPr lang="en-US" sz="2800" b="0" i="0" dirty="0" err="1">
                <a:solidFill>
                  <a:schemeClr val="tx1"/>
                </a:solidFill>
                <a:effectLst/>
                <a:latin typeface="graphik-regular"/>
              </a:rPr>
              <a:t>hepatita</a:t>
            </a:r>
            <a:r>
              <a:rPr lang="en-US" sz="2800" b="0" i="0" dirty="0">
                <a:solidFill>
                  <a:schemeClr val="tx1"/>
                </a:solidFill>
                <a:effectLst/>
                <a:latin typeface="graphik-regular"/>
              </a:rPr>
              <a:t> C </a:t>
            </a:r>
            <a:r>
              <a:rPr lang="en-US" sz="2800" b="0" i="0" dirty="0" err="1">
                <a:solidFill>
                  <a:schemeClr val="tx1"/>
                </a:solidFill>
                <a:effectLst/>
                <a:latin typeface="graphik-regular"/>
              </a:rPr>
              <a:t>poate</a:t>
            </a:r>
            <a:r>
              <a:rPr lang="en-US" sz="2800" b="0" i="0" dirty="0">
                <a:solidFill>
                  <a:schemeClr val="tx1"/>
                </a:solidFill>
                <a:effectLst/>
                <a:latin typeface="graphik-regular"/>
              </a:rPr>
              <a:t> fi </a:t>
            </a:r>
            <a:r>
              <a:rPr lang="en-US" sz="2800" b="0" i="0" dirty="0" err="1">
                <a:solidFill>
                  <a:schemeClr val="tx1"/>
                </a:solidFill>
                <a:effectLst/>
                <a:latin typeface="graphik-regular"/>
              </a:rPr>
              <a:t>vindecata</a:t>
            </a:r>
            <a:r>
              <a:rPr lang="en-US" sz="2800" b="0" i="0" dirty="0">
                <a:solidFill>
                  <a:schemeClr val="tx1"/>
                </a:solidFill>
                <a:effectLst/>
                <a:latin typeface="graphik-regular"/>
              </a:rPr>
              <a:t>, </a:t>
            </a:r>
            <a:r>
              <a:rPr lang="en-US" sz="2800" b="0" i="0" dirty="0" err="1">
                <a:solidFill>
                  <a:schemeClr val="tx1"/>
                </a:solidFill>
                <a:effectLst/>
                <a:latin typeface="graphik-regular"/>
              </a:rPr>
              <a:t>insa</a:t>
            </a:r>
            <a:r>
              <a:rPr lang="en-US" sz="2800" b="0" i="0" dirty="0">
                <a:solidFill>
                  <a:schemeClr val="tx1"/>
                </a:solidFill>
                <a:effectLst/>
                <a:latin typeface="graphik-regular"/>
              </a:rPr>
              <a:t> </a:t>
            </a:r>
            <a:r>
              <a:rPr lang="en-US" sz="2800" b="0" i="0" dirty="0" err="1">
                <a:solidFill>
                  <a:schemeClr val="tx1"/>
                </a:solidFill>
                <a:effectLst/>
                <a:latin typeface="graphik-regular"/>
              </a:rPr>
              <a:t>numai</a:t>
            </a:r>
            <a:r>
              <a:rPr lang="en-US" sz="2800" b="0" i="0" dirty="0">
                <a:solidFill>
                  <a:schemeClr val="tx1"/>
                </a:solidFill>
                <a:effectLst/>
                <a:latin typeface="graphik-regular"/>
              </a:rPr>
              <a:t> </a:t>
            </a:r>
            <a:r>
              <a:rPr lang="en-US" sz="2800" b="0" i="0" dirty="0" err="1">
                <a:solidFill>
                  <a:schemeClr val="tx1"/>
                </a:solidFill>
                <a:effectLst/>
                <a:latin typeface="graphik-regular"/>
              </a:rPr>
              <a:t>daca</a:t>
            </a:r>
            <a:r>
              <a:rPr lang="en-US" sz="2800" b="0" i="0" dirty="0">
                <a:solidFill>
                  <a:schemeClr val="tx1"/>
                </a:solidFill>
                <a:effectLst/>
                <a:latin typeface="graphik-regular"/>
              </a:rPr>
              <a:t> </a:t>
            </a:r>
            <a:r>
              <a:rPr lang="en-US" sz="2800" b="0" i="0" dirty="0" err="1">
                <a:solidFill>
                  <a:schemeClr val="tx1"/>
                </a:solidFill>
                <a:effectLst/>
                <a:latin typeface="graphik-regular"/>
              </a:rPr>
              <a:t>pacientul</a:t>
            </a:r>
            <a:r>
              <a:rPr lang="en-US" sz="2800" b="0" i="0" dirty="0">
                <a:solidFill>
                  <a:schemeClr val="tx1"/>
                </a:solidFill>
                <a:effectLst/>
                <a:latin typeface="graphik-regular"/>
              </a:rPr>
              <a:t> stie ca are boala</a:t>
            </a:r>
            <a:endParaRPr lang="ro-RO" sz="2800" b="0" i="0" dirty="0">
              <a:solidFill>
                <a:schemeClr val="tx1"/>
              </a:solidFill>
              <a:effectLst/>
              <a:latin typeface="graphik-regular"/>
            </a:endParaRPr>
          </a:p>
          <a:p>
            <a:pPr algn="l" fontAlgn="base">
              <a:buFont typeface="Arial" panose="020B0604020202020204" pitchFamily="34" charset="0"/>
              <a:buChar char="•"/>
            </a:pPr>
            <a:r>
              <a:rPr lang="en-US" sz="2800" b="0" i="0" dirty="0">
                <a:solidFill>
                  <a:schemeClr val="tx1"/>
                </a:solidFill>
                <a:effectLst/>
                <a:latin typeface="graphik-regular"/>
              </a:rPr>
              <a:t>De </a:t>
            </a:r>
            <a:r>
              <a:rPr lang="en-US" sz="2800" b="0" i="0" dirty="0" err="1">
                <a:solidFill>
                  <a:schemeClr val="tx1"/>
                </a:solidFill>
                <a:effectLst/>
                <a:latin typeface="graphik-regular"/>
              </a:rPr>
              <a:t>aceea</a:t>
            </a:r>
            <a:r>
              <a:rPr lang="en-US" sz="2800" b="0" i="0" dirty="0">
                <a:solidFill>
                  <a:schemeClr val="tx1"/>
                </a:solidFill>
                <a:effectLst/>
                <a:latin typeface="graphik-regular"/>
              </a:rPr>
              <a:t> </a:t>
            </a:r>
            <a:r>
              <a:rPr lang="en-US" sz="2800" b="0" i="0" dirty="0" err="1">
                <a:solidFill>
                  <a:schemeClr val="tx1"/>
                </a:solidFill>
                <a:effectLst/>
                <a:latin typeface="graphik-regular"/>
              </a:rPr>
              <a:t>testarea</a:t>
            </a:r>
            <a:r>
              <a:rPr lang="en-US" sz="2800" b="0" i="0" dirty="0">
                <a:solidFill>
                  <a:schemeClr val="tx1"/>
                </a:solidFill>
                <a:effectLst/>
                <a:latin typeface="graphik-regular"/>
              </a:rPr>
              <a:t> screening </a:t>
            </a:r>
            <a:r>
              <a:rPr lang="en-US" sz="2800" b="0" i="0" dirty="0" err="1">
                <a:solidFill>
                  <a:schemeClr val="tx1"/>
                </a:solidFill>
                <a:effectLst/>
                <a:latin typeface="graphik-regular"/>
              </a:rPr>
              <a:t>este</a:t>
            </a:r>
            <a:r>
              <a:rPr lang="en-US" sz="2800" b="0" i="0" dirty="0">
                <a:solidFill>
                  <a:schemeClr val="tx1"/>
                </a:solidFill>
                <a:effectLst/>
                <a:latin typeface="graphik-regular"/>
              </a:rPr>
              <a:t> </a:t>
            </a:r>
            <a:r>
              <a:rPr lang="en-US" sz="2800" b="0" i="0" dirty="0" err="1">
                <a:solidFill>
                  <a:schemeClr val="tx1"/>
                </a:solidFill>
                <a:effectLst/>
                <a:latin typeface="graphik-regular"/>
              </a:rPr>
              <a:t>foarte</a:t>
            </a:r>
            <a:r>
              <a:rPr lang="en-US" sz="2800" b="0" i="0" dirty="0">
                <a:solidFill>
                  <a:schemeClr val="tx1"/>
                </a:solidFill>
                <a:effectLst/>
                <a:latin typeface="graphik-regular"/>
              </a:rPr>
              <a:t> </a:t>
            </a:r>
            <a:r>
              <a:rPr lang="en-US" sz="2800" b="0" i="0" dirty="0" err="1">
                <a:solidFill>
                  <a:schemeClr val="tx1"/>
                </a:solidFill>
                <a:effectLst/>
                <a:latin typeface="graphik-regular"/>
              </a:rPr>
              <a:t>importanta</a:t>
            </a:r>
            <a:r>
              <a:rPr lang="en-US" sz="2800" b="0" i="0" dirty="0">
                <a:solidFill>
                  <a:schemeClr val="tx1"/>
                </a:solidFill>
                <a:effectLst/>
                <a:latin typeface="graphik-regular"/>
              </a:rPr>
              <a:t>.</a:t>
            </a:r>
          </a:p>
          <a:p>
            <a:endParaRPr lang="en-US" sz="2800" dirty="0"/>
          </a:p>
        </p:txBody>
      </p:sp>
    </p:spTree>
    <p:extLst>
      <p:ext uri="{BB962C8B-B14F-4D97-AF65-F5344CB8AC3E}">
        <p14:creationId xmlns:p14="http://schemas.microsoft.com/office/powerpoint/2010/main" val="409652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3">
            <a:extLst>
              <a:ext uri="{FF2B5EF4-FFF2-40B4-BE49-F238E27FC236}">
                <a16:creationId xmlns:a16="http://schemas.microsoft.com/office/drawing/2014/main" id="{53C206D4-5957-135C-92B2-ADFB5C797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438150"/>
            <a:ext cx="106299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0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ldwide prevalence of hepatitis B virus and hepatitis C virus among  patients with cirrhosis at country, region, and global levels: a systematic  review - The Lancet Gastroenterology &amp; Hepatology">
            <a:extLst>
              <a:ext uri="{FF2B5EF4-FFF2-40B4-BE49-F238E27FC236}">
                <a16:creationId xmlns:a16="http://schemas.microsoft.com/office/drawing/2014/main" id="{2C4D7B5C-9E3B-9DC5-2D45-1CD5661A9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0"/>
            <a:ext cx="6686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42105"/>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281</TotalTime>
  <Words>2484</Words>
  <Application>Microsoft Office PowerPoint</Application>
  <PresentationFormat>Widescreen</PresentationFormat>
  <Paragraphs>163</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Corbel</vt:lpstr>
      <vt:lpstr>graphik-medium</vt:lpstr>
      <vt:lpstr>graphik-regular</vt:lpstr>
      <vt:lpstr>PTSansRegular</vt:lpstr>
      <vt:lpstr>tiemposfine-regular</vt:lpstr>
      <vt:lpstr>Wingdings 2</vt:lpstr>
      <vt:lpstr>Frame</vt:lpstr>
      <vt:lpstr>Mituri si adevaruri despre hepatitele virale </vt:lpstr>
      <vt:lpstr>Hepatita</vt:lpstr>
      <vt:lpstr>In lume:</vt:lpstr>
      <vt:lpstr>PowerPoint Presentation</vt:lpstr>
      <vt:lpstr>PowerPoint Presentation</vt:lpstr>
      <vt:lpstr>PowerPoint Presentation</vt:lpstr>
      <vt:lpstr>In lume:</vt:lpstr>
      <vt:lpstr>PowerPoint Presentation</vt:lpstr>
      <vt:lpstr>PowerPoint Presentation</vt:lpstr>
      <vt:lpstr>PowerPoint Presentation</vt:lpstr>
      <vt:lpstr>Exista inca o serie de mituri si informatie gresita care te pot impiedica sa actionezi in modul cel mai bun pentru tine:</vt:lpstr>
      <vt:lpstr>Mit: Toate tipurile de hepatite sunt la fel </vt:lpstr>
      <vt:lpstr>Hepatita A</vt:lpstr>
      <vt:lpstr>Vaccinarea</vt:lpstr>
      <vt:lpstr>Vaccinarea</vt:lpstr>
      <vt:lpstr>Hepatita B</vt:lpstr>
      <vt:lpstr>Mit: Hepatitele se transmit prin contact ocazional </vt:lpstr>
      <vt:lpstr>Transmitere </vt:lpstr>
      <vt:lpstr>Transmitere</vt:lpstr>
      <vt:lpstr>Mit: Daca am hepatita, voi sti imediat </vt:lpstr>
      <vt:lpstr>Simptome </vt:lpstr>
      <vt:lpstr>Hepatita B in sarcina</vt:lpstr>
      <vt:lpstr>Risc de îmbolnăvire </vt:lpstr>
      <vt:lpstr>Mit: Daca partenerul meu are hepatita nu ar mai trebui sa fac sex cu el </vt:lpstr>
      <vt:lpstr>Consecinte</vt:lpstr>
      <vt:lpstr>PowerPoint Presentation</vt:lpstr>
      <vt:lpstr>PowerPoint Presentation</vt:lpstr>
      <vt:lpstr>Pasii necesari pentru evaluare inainte de vaccinare:</vt:lpstr>
      <vt:lpstr>Modalități de prevenire</vt:lpstr>
      <vt:lpstr>Hepatita C </vt:lpstr>
      <vt:lpstr>Hepatita C </vt:lpstr>
      <vt:lpstr>Hepatita D </vt:lpstr>
      <vt:lpstr>Hepatita D</vt:lpstr>
      <vt:lpstr>Hepatita E </vt:lpstr>
      <vt:lpstr>Hepatita E </vt:lpstr>
      <vt:lpstr>Mit: Daca am avut in trecut hepatita nu ma mai pot infecta din nou </vt:lpstr>
      <vt:lpstr>Mit: Hepatitele se vindeca de la sine </vt:lpstr>
      <vt:lpstr>Mit: Vaccinul cauzeaza de fapt hepatita si imi e teama sa ma vaccinez </vt:lpstr>
      <vt:lpstr>Mit: Chiar daca m-am vaccinat, inca ma pot infecta  </vt:lpstr>
      <vt:lpstr>Mit: Vaccinul impotriva hepatitei B previne cancerul hepatic si ajuta la vindecarea pacientilor infectati.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Mituri si adevaruri despre hepatitele virale </dc:title>
  <dc:creator>User</dc:creator>
  <cp:lastModifiedBy>User</cp:lastModifiedBy>
  <cp:revision>1</cp:revision>
  <dcterms:created xsi:type="dcterms:W3CDTF">2023-06-28T17:48:41Z</dcterms:created>
  <dcterms:modified xsi:type="dcterms:W3CDTF">2023-06-28T22:29:56Z</dcterms:modified>
</cp:coreProperties>
</file>