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70" r:id="rId6"/>
    <p:sldId id="261" r:id="rId7"/>
    <p:sldId id="269" r:id="rId8"/>
    <p:sldId id="272" r:id="rId9"/>
    <p:sldId id="268" r:id="rId10"/>
    <p:sldId id="271" r:id="rId11"/>
    <p:sldId id="267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blipFill dpi="0" rotWithShape="1">
            <a:blip r:embed="rId2"/>
            <a:srcRect/>
            <a:tile tx="0" ty="0" sx="100000" sy="100000" flip="xy" algn="tl"/>
          </a:blipFill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Managementul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hemoragiilor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în practica asistentelor medicale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Толик\Desktop\Interventii-de-urgenta-in-hemoptiz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noFill/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o-R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Medicamente antitusive şi sedative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(D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ionină, Codeină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Este evident că nu vor fi administrate expectorante !!!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H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emostatice i.v./i.m (Clorură de calciu, Vitamina C,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Etamzilat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Decinon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Vitamina K, Acid epsilon-aminocaproic, etc).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Transfuzii de sânge/</a:t>
            </a:r>
            <a:r>
              <a:rPr lang="ro-R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plasmă, MTr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necesitate</a:t>
            </a:r>
            <a:endParaRPr lang="ro-RO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Pungă cu gheaţă pe hemitoracele presupus bolnav sau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presternal dacă nu știm din care parte vine hemoptizia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pentru a stimula vasoconstricția pulmonară reflexă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ro-MO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 lăsați </a:t>
            </a:r>
            <a:r>
              <a:rPr lang="en-US" sz="28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pacientul</a:t>
            </a:r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nesupravegheat</a:t>
            </a:r>
            <a:endParaRPr lang="ru-RU" sz="28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vi-VN" sz="4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6000" t="2000" r="16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noFill/>
        </p:spPr>
        <p:txBody>
          <a:bodyPr>
            <a:normAutofit/>
          </a:bodyPr>
          <a:lstStyle/>
          <a:p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noFill/>
        </p:spPr>
        <p:txBody>
          <a:bodyPr>
            <a:normAutofit/>
          </a:bodyPr>
          <a:lstStyle/>
          <a:p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Mulţumesc pentru atenţie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</p:spPr>
        <p:txBody>
          <a:bodyPr/>
          <a:lstStyle/>
          <a:p>
            <a:pPr algn="just"/>
            <a:endParaRPr lang="ro-RO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Hemoragiile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parte din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dificile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nefavorabile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complica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ţ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 de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diferite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afec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ţ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iuni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nepulmonare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majoritatea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dintre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rute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fundalul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proceselor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distructive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acute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cronice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alterînd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grav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starea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ţ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instalarea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hipotensiunii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arteriale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ocului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hemoragic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dereglarea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ţ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organelor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vitale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noFill/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Cauzele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cele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frecvente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Abcesul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cronic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Pneumonia/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bron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o-M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avansat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Tuberculoză pulmonară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Cancer pulmonar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Boala bronşiectatică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Bolile de sistem 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Traumatisme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Cauze iatrogene</a:t>
            </a:r>
          </a:p>
          <a:p>
            <a:pPr algn="just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etc...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r>
              <a:rPr lang="ro-RO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Semne clinice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Hemoptizia reprezintă expectorația cu sânge provenit din căile aeriene inferioare (subglotice), apărută după un acces de tuse. Ea semnalizează întotdeauna o problemă de sănătate și reprezintă o urgență medicală, indiferent de cantitatea de sânge eliminată</a:t>
            </a:r>
            <a:r>
              <a:rPr lang="ro-R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Толик\Desktop\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0"/>
            <a:ext cx="392946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Sî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ngele expectorat este roșu, deschis, cu aspect spumos-aerat, foarte puțin coagulabil, rămânând lichid, fiind amestecat, de regulă, cu spută mucoasă sau purulentă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noFill/>
        </p:spPr>
        <p:txBody>
          <a:bodyPr/>
          <a:lstStyle/>
          <a:p>
            <a:r>
              <a:rPr lang="vi-VN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Clasificarea în funcție de cantitatea de sânge eliminată: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o-R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Hemoptizia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sub 50 ml/ 24 de ore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Hemoragia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I: 50-100 ml/24 ore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Hemoragia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II: 100-300 ml/24 ore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Hemoragia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III: 300-600 ml/24 ore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Hemoragia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pulmonara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profuz</a:t>
            </a:r>
            <a:r>
              <a:rPr lang="ro-RO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ă/cataclizmică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˃600 ml/24 ore</a:t>
            </a:r>
            <a:endParaRPr lang="vi-VN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r>
              <a:rPr lang="ro-RO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Semne clinice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  </a:t>
            </a:r>
            <a:r>
              <a:rPr lang="vi-VN" dirty="0" smtClean="0">
                <a:solidFill>
                  <a:schemeClr val="tx1"/>
                </a:solidFill>
              </a:rPr>
              <a:t>senzaţie de căldură retrosternală</a:t>
            </a:r>
            <a:endParaRPr lang="ro-RO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  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gâdilitură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cervical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</a:t>
            </a:r>
            <a:endParaRPr lang="ro-RO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  </a:t>
            </a:r>
            <a:r>
              <a:rPr lang="vi-VN" dirty="0" smtClean="0">
                <a:solidFill>
                  <a:schemeClr val="tx1"/>
                </a:solidFill>
              </a:rPr>
              <a:t>cefalee</a:t>
            </a: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  </a:t>
            </a:r>
            <a:r>
              <a:rPr lang="vi-VN" dirty="0" smtClean="0">
                <a:solidFill>
                  <a:schemeClr val="tx1"/>
                </a:solidFill>
              </a:rPr>
              <a:t>ameţeală</a:t>
            </a:r>
            <a:endParaRPr lang="ro-RO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dispnee</a:t>
            </a:r>
            <a:endParaRPr lang="ro-RO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transpiraţii</a:t>
            </a:r>
            <a:endParaRPr lang="ro-RO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tahicardie</a:t>
            </a: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febră</a:t>
            </a:r>
            <a:endParaRPr lang="vi-VN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o-RO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Толик\Desktop\b4b91-va-confruntati-frecvent-cu-ameteli-aflati-ce-cauze-au-acestea.jpeg"/>
          <p:cNvPicPr>
            <a:picLocks noChangeAspect="1" noChangeArrowheads="1"/>
          </p:cNvPicPr>
          <p:nvPr/>
        </p:nvPicPr>
        <p:blipFill>
          <a:blip r:embed="rId3"/>
          <a:srcRect l="14286" r="17460"/>
          <a:stretch>
            <a:fillRect/>
          </a:stretch>
        </p:blipFill>
        <p:spPr bwMode="auto">
          <a:xfrm>
            <a:off x="4343400" y="1524000"/>
            <a:ext cx="4495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</a:t>
            </a:r>
            <a:r>
              <a:rPr lang="ro-RO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ragia pulmonară</a:t>
            </a: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trebuie diferenţiată în primul r</a:t>
            </a:r>
            <a:r>
              <a:rPr lang="ro-RO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 de:</a:t>
            </a:r>
          </a:p>
          <a:p>
            <a:pPr algn="just">
              <a:buFont typeface="Arial" pitchFamily="34" charset="0"/>
              <a:buChar char="•"/>
            </a:pP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Hematemeză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eliminare după 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atac de vomă,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sânge închis la culoare, amestecat cu resturi alimentare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ţ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cafea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o-RO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frecvent asociat cu durere gastrică, melenă la examen rectal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o-RO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Sîngerări din căile aeriene superioare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epistaxis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gingivoragii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varice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faringo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laringiene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o-RO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noFill/>
        </p:spPr>
        <p:txBody>
          <a:bodyPr>
            <a:normAutofit lnSpcReduction="10000"/>
          </a:bodyPr>
          <a:lstStyle/>
          <a:p>
            <a:r>
              <a:rPr lang="vi-VN" sz="4000" dirty="0" smtClean="0">
                <a:solidFill>
                  <a:schemeClr val="tx1"/>
                </a:solidFill>
              </a:rPr>
              <a:t>Conduită de urgență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Calmarea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pacientului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Anamneza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Repaus absolut la pat, în poziţie semi-şezândă, dacă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este posibil pe partea leziun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Repaus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vocal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Monitorizarea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funcţiilor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vitale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FR, TA, FC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Eliberarea căilor respiratorii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obstruc</a:t>
            </a:r>
            <a:r>
              <a:rPr lang="ro-R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ţ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cheaguri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abord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venos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permanent</a:t>
            </a:r>
            <a:r>
              <a:rPr lang="ro-R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instituirea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perfuzii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soluții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cristaloide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(ser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fiziologic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soluție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Ringer)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ținând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 de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valorile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tensionale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patologie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Oxigenoterapie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2-4 l/min</a:t>
            </a:r>
            <a:endParaRPr lang="vi-VN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vi-VN" sz="4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435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Толик</dc:creator>
  <cp:lastModifiedBy>User</cp:lastModifiedBy>
  <cp:revision>56</cp:revision>
  <dcterms:created xsi:type="dcterms:W3CDTF">2023-03-25T09:40:32Z</dcterms:created>
  <dcterms:modified xsi:type="dcterms:W3CDTF">2023-03-29T07:17:36Z</dcterms:modified>
</cp:coreProperties>
</file>