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11" r:id="rId2"/>
    <p:sldId id="406" r:id="rId3"/>
    <p:sldId id="407" r:id="rId4"/>
    <p:sldId id="409" r:id="rId5"/>
    <p:sldId id="410" r:id="rId6"/>
    <p:sldId id="411" r:id="rId7"/>
    <p:sldId id="415" r:id="rId8"/>
    <p:sldId id="414" r:id="rId9"/>
    <p:sldId id="420" r:id="rId10"/>
    <p:sldId id="416" r:id="rId11"/>
    <p:sldId id="417" r:id="rId12"/>
    <p:sldId id="418" r:id="rId13"/>
    <p:sldId id="423" r:id="rId14"/>
    <p:sldId id="421" r:id="rId15"/>
    <p:sldId id="424" r:id="rId16"/>
    <p:sldId id="392" r:id="rId17"/>
    <p:sldId id="426" r:id="rId18"/>
    <p:sldId id="391" r:id="rId19"/>
    <p:sldId id="308" r:id="rId20"/>
    <p:sldId id="427" r:id="rId21"/>
    <p:sldId id="390" r:id="rId22"/>
    <p:sldId id="385"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3F3"/>
    <a:srgbClr val="D8E5F5"/>
    <a:srgbClr val="DBE9F6"/>
    <a:srgbClr val="6AA052"/>
    <a:srgbClr val="ACDE95"/>
    <a:srgbClr val="CBE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autoAdjust="0"/>
    <p:restoredTop sz="90248" autoAdjust="0"/>
  </p:normalViewPr>
  <p:slideViewPr>
    <p:cSldViewPr snapToGrid="0">
      <p:cViewPr>
        <p:scale>
          <a:sx n="93" d="100"/>
          <a:sy n="93" d="100"/>
        </p:scale>
        <p:origin x="248" y="3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16-564C-869E-B5BA43B91C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16-564C-869E-B5BA43B91C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16-564C-869E-B5BA43B91CB1}"/>
              </c:ext>
            </c:extLst>
          </c:dPt>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Calibri" panose="020F0502020204030204" pitchFamily="34" charset="0"/>
                    <a:ea typeface="+mn-ea"/>
                    <a:cs typeface="Calibri" panose="020F0502020204030204" pitchFamily="34" charset="0"/>
                  </a:defRPr>
                </a:pPr>
                <a:endParaRPr lang="en-MD"/>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glucide</c:v>
                </c:pt>
                <c:pt idx="1">
                  <c:v>lipide</c:v>
                </c:pt>
                <c:pt idx="2">
                  <c:v>proteine</c:v>
                </c:pt>
              </c:strCache>
            </c:strRef>
          </c:cat>
          <c:val>
            <c:numRef>
              <c:f>Sheet1!$B$2:$B$4</c:f>
              <c:numCache>
                <c:formatCode>0%</c:formatCode>
                <c:ptCount val="3"/>
                <c:pt idx="0">
                  <c:v>0.5</c:v>
                </c:pt>
                <c:pt idx="1">
                  <c:v>0.3</c:v>
                </c:pt>
                <c:pt idx="2">
                  <c:v>0.2</c:v>
                </c:pt>
              </c:numCache>
            </c:numRef>
          </c:val>
          <c:extLst>
            <c:ext xmlns:c16="http://schemas.microsoft.com/office/drawing/2014/chart" uri="{C3380CC4-5D6E-409C-BE32-E72D297353CC}">
              <c16:uniqueId val="{00000000-E9DF-DD40-9878-99725CB4BA7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Calibri" panose="020F0502020204030204" pitchFamily="34" charset="0"/>
              <a:ea typeface="+mn-ea"/>
              <a:cs typeface="Calibri" panose="020F0502020204030204" pitchFamily="34" charset="0"/>
            </a:defRPr>
          </a:pPr>
          <a:endParaRPr lang="en-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ln>
    <a:effectLst/>
  </c:spPr>
  <c:txPr>
    <a:bodyPr/>
    <a:lstStyle/>
    <a:p>
      <a:pPr>
        <a:defRPr sz="2000">
          <a:solidFill>
            <a:schemeClr val="dk1"/>
          </a:solidFill>
          <a:latin typeface="Calibri" panose="020F0502020204030204" pitchFamily="34" charset="0"/>
          <a:ea typeface="+mn-ea"/>
          <a:cs typeface="Calibri" panose="020F0502020204030204" pitchFamily="34" charset="0"/>
        </a:defRPr>
      </a:pPr>
      <a:endParaRPr lang="en-M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0833D-10E2-4938-A986-4105FA109979}" type="datetimeFigureOut">
              <a:rPr lang="ro-RO" smtClean="0"/>
              <a:t>27.04.2023</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4BB97-17D1-4CD7-A96D-5B283D2F28A1}" type="slidenum">
              <a:rPr lang="ro-RO" smtClean="0"/>
              <a:t>‹#›</a:t>
            </a:fld>
            <a:endParaRPr lang="ro-RO"/>
          </a:p>
        </p:txBody>
      </p:sp>
    </p:spTree>
    <p:extLst>
      <p:ext uri="{BB962C8B-B14F-4D97-AF65-F5344CB8AC3E}">
        <p14:creationId xmlns:p14="http://schemas.microsoft.com/office/powerpoint/2010/main" val="285900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3</a:t>
            </a:fld>
            <a:endParaRPr lang="ro-RO"/>
          </a:p>
        </p:txBody>
      </p:sp>
    </p:spTree>
    <p:extLst>
      <p:ext uri="{BB962C8B-B14F-4D97-AF65-F5344CB8AC3E}">
        <p14:creationId xmlns:p14="http://schemas.microsoft.com/office/powerpoint/2010/main" val="185387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15</a:t>
            </a:fld>
            <a:endParaRPr lang="ro-RO"/>
          </a:p>
        </p:txBody>
      </p:sp>
    </p:spTree>
    <p:extLst>
      <p:ext uri="{BB962C8B-B14F-4D97-AF65-F5344CB8AC3E}">
        <p14:creationId xmlns:p14="http://schemas.microsoft.com/office/powerpoint/2010/main" val="271503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16</a:t>
            </a:fld>
            <a:endParaRPr lang="ro-RO"/>
          </a:p>
        </p:txBody>
      </p:sp>
    </p:spTree>
    <p:extLst>
      <p:ext uri="{BB962C8B-B14F-4D97-AF65-F5344CB8AC3E}">
        <p14:creationId xmlns:p14="http://schemas.microsoft.com/office/powerpoint/2010/main" val="197587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17</a:t>
            </a:fld>
            <a:endParaRPr lang="ro-RO"/>
          </a:p>
        </p:txBody>
      </p:sp>
    </p:spTree>
    <p:extLst>
      <p:ext uri="{BB962C8B-B14F-4D97-AF65-F5344CB8AC3E}">
        <p14:creationId xmlns:p14="http://schemas.microsoft.com/office/powerpoint/2010/main" val="233319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4BBA79FD-7F22-4B4B-9A5E-BEF2FC69C136}" type="slidenum">
              <a:rPr lang="x-none" smtClean="0"/>
              <a:t>19</a:t>
            </a:fld>
            <a:endParaRPr lang="x-none"/>
          </a:p>
        </p:txBody>
      </p:sp>
    </p:spTree>
    <p:extLst>
      <p:ext uri="{BB962C8B-B14F-4D97-AF65-F5344CB8AC3E}">
        <p14:creationId xmlns:p14="http://schemas.microsoft.com/office/powerpoint/2010/main" val="12271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21</a:t>
            </a:fld>
            <a:endParaRPr lang="ro-RO"/>
          </a:p>
        </p:txBody>
      </p:sp>
    </p:spTree>
    <p:extLst>
      <p:ext uri="{BB962C8B-B14F-4D97-AF65-F5344CB8AC3E}">
        <p14:creationId xmlns:p14="http://schemas.microsoft.com/office/powerpoint/2010/main" val="1067074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22</a:t>
            </a:fld>
            <a:endParaRPr lang="ro-RO"/>
          </a:p>
        </p:txBody>
      </p:sp>
    </p:spTree>
    <p:extLst>
      <p:ext uri="{BB962C8B-B14F-4D97-AF65-F5344CB8AC3E}">
        <p14:creationId xmlns:p14="http://schemas.microsoft.com/office/powerpoint/2010/main" val="354557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23</a:t>
            </a:fld>
            <a:endParaRPr lang="ro-RO"/>
          </a:p>
        </p:txBody>
      </p:sp>
    </p:spTree>
    <p:extLst>
      <p:ext uri="{BB962C8B-B14F-4D97-AF65-F5344CB8AC3E}">
        <p14:creationId xmlns:p14="http://schemas.microsoft.com/office/powerpoint/2010/main" val="242389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4</a:t>
            </a:fld>
            <a:endParaRPr lang="ro-RO"/>
          </a:p>
        </p:txBody>
      </p:sp>
    </p:spTree>
    <p:extLst>
      <p:ext uri="{BB962C8B-B14F-4D97-AF65-F5344CB8AC3E}">
        <p14:creationId xmlns:p14="http://schemas.microsoft.com/office/powerpoint/2010/main" val="353440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6</a:t>
            </a:fld>
            <a:endParaRPr lang="ro-RO"/>
          </a:p>
        </p:txBody>
      </p:sp>
    </p:spTree>
    <p:extLst>
      <p:ext uri="{BB962C8B-B14F-4D97-AF65-F5344CB8AC3E}">
        <p14:creationId xmlns:p14="http://schemas.microsoft.com/office/powerpoint/2010/main" val="148320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7</a:t>
            </a:fld>
            <a:endParaRPr lang="ro-RO"/>
          </a:p>
        </p:txBody>
      </p:sp>
    </p:spTree>
    <p:extLst>
      <p:ext uri="{BB962C8B-B14F-4D97-AF65-F5344CB8AC3E}">
        <p14:creationId xmlns:p14="http://schemas.microsoft.com/office/powerpoint/2010/main" val="387961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8</a:t>
            </a:fld>
            <a:endParaRPr lang="ro-RO"/>
          </a:p>
        </p:txBody>
      </p:sp>
    </p:spTree>
    <p:extLst>
      <p:ext uri="{BB962C8B-B14F-4D97-AF65-F5344CB8AC3E}">
        <p14:creationId xmlns:p14="http://schemas.microsoft.com/office/powerpoint/2010/main" val="175124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9</a:t>
            </a:fld>
            <a:endParaRPr lang="ro-RO"/>
          </a:p>
        </p:txBody>
      </p:sp>
    </p:spTree>
    <p:extLst>
      <p:ext uri="{BB962C8B-B14F-4D97-AF65-F5344CB8AC3E}">
        <p14:creationId xmlns:p14="http://schemas.microsoft.com/office/powerpoint/2010/main" val="49210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12</a:t>
            </a:fld>
            <a:endParaRPr lang="ro-RO"/>
          </a:p>
        </p:txBody>
      </p:sp>
    </p:spTree>
    <p:extLst>
      <p:ext uri="{BB962C8B-B14F-4D97-AF65-F5344CB8AC3E}">
        <p14:creationId xmlns:p14="http://schemas.microsoft.com/office/powerpoint/2010/main" val="413185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13</a:t>
            </a:fld>
            <a:endParaRPr lang="ro-RO"/>
          </a:p>
        </p:txBody>
      </p:sp>
    </p:spTree>
    <p:extLst>
      <p:ext uri="{BB962C8B-B14F-4D97-AF65-F5344CB8AC3E}">
        <p14:creationId xmlns:p14="http://schemas.microsoft.com/office/powerpoint/2010/main" val="124526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D" dirty="0"/>
          </a:p>
        </p:txBody>
      </p:sp>
      <p:sp>
        <p:nvSpPr>
          <p:cNvPr id="4" name="Slide Number Placeholder 3"/>
          <p:cNvSpPr>
            <a:spLocks noGrp="1"/>
          </p:cNvSpPr>
          <p:nvPr>
            <p:ph type="sldNum" sz="quarter" idx="5"/>
          </p:nvPr>
        </p:nvSpPr>
        <p:spPr/>
        <p:txBody>
          <a:bodyPr/>
          <a:lstStyle/>
          <a:p>
            <a:fld id="{5D24BB97-17D1-4CD7-A96D-5B283D2F28A1}" type="slidenum">
              <a:rPr lang="ro-RO" smtClean="0"/>
              <a:t>14</a:t>
            </a:fld>
            <a:endParaRPr lang="ro-RO"/>
          </a:p>
        </p:txBody>
      </p:sp>
    </p:spTree>
    <p:extLst>
      <p:ext uri="{BB962C8B-B14F-4D97-AF65-F5344CB8AC3E}">
        <p14:creationId xmlns:p14="http://schemas.microsoft.com/office/powerpoint/2010/main" val="18906294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39F815-8B20-4EFB-9CF4-3B703E4C0B48}" type="datetimeFigureOut">
              <a:rPr lang="ro-RO" smtClean="0"/>
              <a:t>27.04.2023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C6A13AB7-EAE8-4250-B2B0-0777379C051C}" type="slidenum">
              <a:rPr lang="ro-RO" smtClean="0"/>
              <a:t>‹#›</a:t>
            </a:fld>
            <a:endParaRPr lang="ro-RO"/>
          </a:p>
        </p:txBody>
      </p:sp>
    </p:spTree>
    <p:extLst>
      <p:ext uri="{BB962C8B-B14F-4D97-AF65-F5344CB8AC3E}">
        <p14:creationId xmlns:p14="http://schemas.microsoft.com/office/powerpoint/2010/main" val="329848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9F815-8B20-4EFB-9CF4-3B703E4C0B48}" type="datetimeFigureOut">
              <a:rPr lang="ro-RO" smtClean="0"/>
              <a:t>27.04.2023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190045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9F815-8B20-4EFB-9CF4-3B703E4C0B48}" type="datetimeFigureOut">
              <a:rPr lang="ro-RO" smtClean="0"/>
              <a:t>27.04.2023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181186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9F815-8B20-4EFB-9CF4-3B703E4C0B48}" type="datetimeFigureOut">
              <a:rPr lang="ro-RO" smtClean="0"/>
              <a:t>27.04.2023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377269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C39F815-8B20-4EFB-9CF4-3B703E4C0B48}" type="datetimeFigureOut">
              <a:rPr lang="ro-RO" smtClean="0"/>
              <a:t>27.04.2023</a:t>
            </a:fld>
            <a:endParaRPr lang="ro-RO"/>
          </a:p>
        </p:txBody>
      </p:sp>
      <p:sp>
        <p:nvSpPr>
          <p:cNvPr id="5" name="Footer Placeholder 4"/>
          <p:cNvSpPr>
            <a:spLocks noGrp="1"/>
          </p:cNvSpPr>
          <p:nvPr>
            <p:ph type="ftr" sz="quarter" idx="11"/>
          </p:nvPr>
        </p:nvSpPr>
        <p:spPr>
          <a:xfrm>
            <a:off x="2182708" y="6272784"/>
            <a:ext cx="6327648" cy="365125"/>
          </a:xfrm>
        </p:spPr>
        <p:txBody>
          <a:bodyPr/>
          <a:lstStyle/>
          <a:p>
            <a:endParaRPr lang="ro-RO"/>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6A13AB7-EAE8-4250-B2B0-0777379C051C}" type="slidenum">
              <a:rPr lang="ro-RO" smtClean="0"/>
              <a:t>‹#›</a:t>
            </a:fld>
            <a:endParaRPr lang="ro-RO"/>
          </a:p>
        </p:txBody>
      </p:sp>
    </p:spTree>
    <p:extLst>
      <p:ext uri="{BB962C8B-B14F-4D97-AF65-F5344CB8AC3E}">
        <p14:creationId xmlns:p14="http://schemas.microsoft.com/office/powerpoint/2010/main" val="300362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9F815-8B20-4EFB-9CF4-3B703E4C0B48}" type="datetimeFigureOut">
              <a:rPr lang="ro-RO" smtClean="0"/>
              <a:t>27.04.2023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315188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39F815-8B20-4EFB-9CF4-3B703E4C0B48}" type="datetimeFigureOut">
              <a:rPr lang="ro-RO" smtClean="0"/>
              <a:t>27.04.2023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390207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39F815-8B20-4EFB-9CF4-3B703E4C0B48}" type="datetimeFigureOut">
              <a:rPr lang="ro-RO" smtClean="0"/>
              <a:t>27.04.2023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37847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9F815-8B20-4EFB-9CF4-3B703E4C0B48}" type="datetimeFigureOut">
              <a:rPr lang="ro-RO" smtClean="0"/>
              <a:t>27.04.2023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250525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39F815-8B20-4EFB-9CF4-3B703E4C0B48}" type="datetimeFigureOut">
              <a:rPr lang="ro-RO" smtClean="0"/>
              <a:t>27.04.2023</a:t>
            </a:fld>
            <a:endParaRPr lang="ro-RO"/>
          </a:p>
        </p:txBody>
      </p:sp>
      <p:sp>
        <p:nvSpPr>
          <p:cNvPr id="6" name="Footer Placeholder 5"/>
          <p:cNvSpPr>
            <a:spLocks noGrp="1"/>
          </p:cNvSpPr>
          <p:nvPr>
            <p:ph type="ftr" sz="quarter" idx="11"/>
          </p:nvPr>
        </p:nvSpPr>
        <p:spPr/>
        <p:txBody>
          <a:bodyPr/>
          <a:lstStyle/>
          <a:p>
            <a:endParaRPr lang="ro-RO"/>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392762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39F815-8B20-4EFB-9CF4-3B703E4C0B48}" type="datetimeFigureOut">
              <a:rPr lang="ro-RO" smtClean="0"/>
              <a:t>27.04.2023</a:t>
            </a:fld>
            <a:endParaRPr lang="ro-RO"/>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A13AB7-EAE8-4250-B2B0-0777379C051C}" type="slidenum">
              <a:rPr lang="ro-RO" smtClean="0"/>
              <a:t>‹#›</a:t>
            </a:fld>
            <a:endParaRPr lang="ro-RO"/>
          </a:p>
        </p:txBody>
      </p:sp>
    </p:spTree>
    <p:extLst>
      <p:ext uri="{BB962C8B-B14F-4D97-AF65-F5344CB8AC3E}">
        <p14:creationId xmlns:p14="http://schemas.microsoft.com/office/powerpoint/2010/main" val="317227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C39F815-8B20-4EFB-9CF4-3B703E4C0B48}" type="datetimeFigureOut">
              <a:rPr lang="ro-RO" smtClean="0"/>
              <a:t>27.04.2023</a:t>
            </a:fld>
            <a:endParaRPr lang="ro-RO"/>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o-RO"/>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C6A13AB7-EAE8-4250-B2B0-0777379C051C}" type="slidenum">
              <a:rPr lang="ro-RO" smtClean="0"/>
              <a:t>‹#›</a:t>
            </a:fld>
            <a:endParaRPr lang="ro-RO"/>
          </a:p>
        </p:txBody>
      </p:sp>
    </p:spTree>
    <p:extLst>
      <p:ext uri="{BB962C8B-B14F-4D97-AF65-F5344CB8AC3E}">
        <p14:creationId xmlns:p14="http://schemas.microsoft.com/office/powerpoint/2010/main" val="194425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www.sevencountriesstudy.com/glossary2/all-cause-mortality/" TargetMode="Externa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sevencountriesstudy.com/glossary2/cognitive-dec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4E61-F9AE-40E7-9E03-C6C004EE9AAA}"/>
              </a:ext>
            </a:extLst>
          </p:cNvPr>
          <p:cNvSpPr>
            <a:spLocks noGrp="1"/>
          </p:cNvSpPr>
          <p:nvPr>
            <p:ph type="title"/>
          </p:nvPr>
        </p:nvSpPr>
        <p:spPr>
          <a:xfrm>
            <a:off x="838200" y="1612120"/>
            <a:ext cx="10515600" cy="2096382"/>
          </a:xfrm>
        </p:spPr>
        <p:txBody>
          <a:bodyPr>
            <a:normAutofit/>
          </a:bodyPr>
          <a:lstStyle/>
          <a:p>
            <a:pPr algn="ctr"/>
            <a:r>
              <a:rPr lang="ro-RO" sz="5400" b="1" dirty="0">
                <a:solidFill>
                  <a:schemeClr val="tx1"/>
                </a:solidFill>
                <a:latin typeface="Calibri" panose="020F0502020204030204" pitchFamily="34" charset="0"/>
                <a:cs typeface="Calibri" panose="020F0502020204030204" pitchFamily="34" charset="0"/>
              </a:rPr>
              <a:t>Alimentația sănătoasă</a:t>
            </a:r>
          </a:p>
        </p:txBody>
      </p:sp>
      <p:pic>
        <p:nvPicPr>
          <p:cNvPr id="5" name="Рисунок 3">
            <a:extLst>
              <a:ext uri="{FF2B5EF4-FFF2-40B4-BE49-F238E27FC236}">
                <a16:creationId xmlns:a16="http://schemas.microsoft.com/office/drawing/2014/main" id="{844B5149-88D6-4786-80E9-34CEC68E82B7}"/>
              </a:ext>
            </a:extLst>
          </p:cNvPr>
          <p:cNvPicPr>
            <a:picLocks noChangeAspect="1"/>
          </p:cNvPicPr>
          <p:nvPr/>
        </p:nvPicPr>
        <p:blipFill rotWithShape="1">
          <a:blip r:embed="rId2"/>
          <a:srcRect l="8186"/>
          <a:stretch/>
        </p:blipFill>
        <p:spPr>
          <a:xfrm>
            <a:off x="838200" y="-36476"/>
            <a:ext cx="715737" cy="903265"/>
          </a:xfrm>
          <a:prstGeom prst="rect">
            <a:avLst/>
          </a:prstGeom>
          <a:ln>
            <a:noFill/>
          </a:ln>
          <a:effectLst>
            <a:softEdge rad="112500"/>
          </a:effectLst>
        </p:spPr>
      </p:pic>
      <p:sp>
        <p:nvSpPr>
          <p:cNvPr id="6" name="Rectangle 5">
            <a:extLst>
              <a:ext uri="{FF2B5EF4-FFF2-40B4-BE49-F238E27FC236}">
                <a16:creationId xmlns:a16="http://schemas.microsoft.com/office/drawing/2014/main" id="{9F82796D-393F-442A-AF3C-61D3F39E7A6B}"/>
              </a:ext>
            </a:extLst>
          </p:cNvPr>
          <p:cNvSpPr/>
          <p:nvPr/>
        </p:nvSpPr>
        <p:spPr>
          <a:xfrm>
            <a:off x="637494" y="180736"/>
            <a:ext cx="10917012" cy="457369"/>
          </a:xfrm>
          <a:prstGeom prst="rect">
            <a:avLst/>
          </a:prstGeom>
        </p:spPr>
        <p:txBody>
          <a:bodyPr wrap="square">
            <a:spAutoFit/>
          </a:bodyPr>
          <a:lstStyle/>
          <a:p>
            <a:pPr algn="ctr">
              <a:lnSpc>
                <a:spcPct val="150000"/>
              </a:lnSpc>
            </a:pPr>
            <a:r>
              <a:rPr lang="en-US" b="1" dirty="0">
                <a:latin typeface="+mj-lt"/>
              </a:rPr>
              <a:t>IMSP </a:t>
            </a:r>
            <a:r>
              <a:rPr lang="en-US" b="1" dirty="0" err="1">
                <a:latin typeface="+mj-lt"/>
              </a:rPr>
              <a:t>Spitalul</a:t>
            </a:r>
            <a:r>
              <a:rPr lang="en-US" b="1" dirty="0">
                <a:latin typeface="+mj-lt"/>
              </a:rPr>
              <a:t> Clinic Republican </a:t>
            </a:r>
            <a:r>
              <a:rPr lang="x-none" b="1" dirty="0">
                <a:latin typeface="+mj-lt"/>
              </a:rPr>
              <a:t>”</a:t>
            </a:r>
            <a:r>
              <a:rPr lang="x-none" b="1" dirty="0" err="1">
                <a:latin typeface="+mj-lt"/>
              </a:rPr>
              <a:t>Timofei</a:t>
            </a:r>
            <a:r>
              <a:rPr lang="x-none" b="1" dirty="0">
                <a:latin typeface="+mj-lt"/>
              </a:rPr>
              <a:t> </a:t>
            </a:r>
            <a:r>
              <a:rPr lang="x-none" b="1" err="1">
                <a:latin typeface="+mj-lt"/>
              </a:rPr>
              <a:t>Moșneaga</a:t>
            </a:r>
            <a:r>
              <a:rPr lang="x-none" b="1">
                <a:latin typeface="+mj-lt"/>
              </a:rPr>
              <a:t>”</a:t>
            </a:r>
            <a:endParaRPr lang="x-none" b="1" dirty="0">
              <a:latin typeface="+mj-lt"/>
            </a:endParaRPr>
          </a:p>
        </p:txBody>
      </p:sp>
      <p:sp>
        <p:nvSpPr>
          <p:cNvPr id="7" name="Прямоугольник 4">
            <a:extLst>
              <a:ext uri="{FF2B5EF4-FFF2-40B4-BE49-F238E27FC236}">
                <a16:creationId xmlns:a16="http://schemas.microsoft.com/office/drawing/2014/main" id="{34D430A5-018C-478D-8F95-0E94C989155B}"/>
              </a:ext>
            </a:extLst>
          </p:cNvPr>
          <p:cNvSpPr/>
          <p:nvPr/>
        </p:nvSpPr>
        <p:spPr>
          <a:xfrm>
            <a:off x="5135122" y="6423369"/>
            <a:ext cx="1921756" cy="338554"/>
          </a:xfrm>
          <a:prstGeom prst="rect">
            <a:avLst/>
          </a:prstGeom>
        </p:spPr>
        <p:txBody>
          <a:bodyPr wrap="square">
            <a:spAutoFit/>
          </a:bodyPr>
          <a:lstStyle/>
          <a:p>
            <a:r>
              <a:rPr lang="en-US" sz="1600" b="1" dirty="0" err="1">
                <a:latin typeface="Calibri" panose="020F0502020204030204" pitchFamily="34" charset="0"/>
                <a:cs typeface="Calibri" panose="020F0502020204030204" pitchFamily="34" charset="0"/>
              </a:rPr>
              <a:t>Chișinău</a:t>
            </a:r>
            <a:r>
              <a:rPr lang="en-US" sz="1600" b="1" dirty="0">
                <a:latin typeface="Calibri" panose="020F0502020204030204" pitchFamily="34" charset="0"/>
                <a:cs typeface="Calibri" panose="020F0502020204030204" pitchFamily="34" charset="0"/>
              </a:rPr>
              <a:t>, 202</a:t>
            </a:r>
            <a:r>
              <a:rPr lang="ro-RO" sz="1600" b="1" dirty="0">
                <a:latin typeface="Calibri" panose="020F0502020204030204" pitchFamily="34" charset="0"/>
                <a:cs typeface="Calibri" panose="020F0502020204030204" pitchFamily="34" charset="0"/>
              </a:rPr>
              <a:t>3</a:t>
            </a:r>
            <a:endParaRPr lang="en-US" sz="16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8FDF55-8E3E-E64C-A386-2FA67E473843}"/>
              </a:ext>
            </a:extLst>
          </p:cNvPr>
          <p:cNvSpPr txBox="1"/>
          <p:nvPr/>
        </p:nvSpPr>
        <p:spPr>
          <a:xfrm>
            <a:off x="8165950" y="4880365"/>
            <a:ext cx="3388556" cy="1697068"/>
          </a:xfrm>
          <a:prstGeom prst="rect">
            <a:avLst/>
          </a:prstGeom>
          <a:noFill/>
        </p:spPr>
        <p:txBody>
          <a:bodyPr wrap="none" rtlCol="0">
            <a:spAutoFit/>
          </a:bodyPr>
          <a:lstStyle/>
          <a:p>
            <a:pPr algn="r">
              <a:lnSpc>
                <a:spcPct val="150000"/>
              </a:lnSpc>
            </a:pPr>
            <a:r>
              <a:rPr lang="en-MD" sz="2400" dirty="0">
                <a:latin typeface="Calibri" panose="020F0502020204030204" pitchFamily="34" charset="0"/>
                <a:cs typeface="Calibri" panose="020F0502020204030204" pitchFamily="34" charset="0"/>
              </a:rPr>
              <a:t>d.</a:t>
            </a:r>
            <a:r>
              <a:rPr lang="en-US" sz="2400" dirty="0" err="1">
                <a:latin typeface="Calibri" panose="020F0502020204030204" pitchFamily="34" charset="0"/>
                <a:cs typeface="Calibri" panose="020F0502020204030204" pitchFamily="34" charset="0"/>
              </a:rPr>
              <a:t>ș.m</a:t>
            </a:r>
            <a:r>
              <a:rPr lang="en-US" sz="2400" dirty="0">
                <a:latin typeface="Calibri" panose="020F0502020204030204" pitchFamily="34" charset="0"/>
                <a:cs typeface="Calibri" panose="020F0502020204030204" pitchFamily="34" charset="0"/>
              </a:rPr>
              <a:t>. </a:t>
            </a:r>
            <a:r>
              <a:rPr lang="en-MD" sz="2400" dirty="0">
                <a:latin typeface="Calibri" panose="020F0502020204030204" pitchFamily="34" charset="0"/>
                <a:cs typeface="Calibri" panose="020F0502020204030204" pitchFamily="34" charset="0"/>
              </a:rPr>
              <a:t>Natalia Porcereanu</a:t>
            </a:r>
          </a:p>
          <a:p>
            <a:pPr algn="r">
              <a:lnSpc>
                <a:spcPct val="150000"/>
              </a:lnSpc>
            </a:pPr>
            <a:r>
              <a:rPr lang="en-MD" sz="2400" dirty="0">
                <a:latin typeface="Calibri" panose="020F0502020204030204" pitchFamily="34" charset="0"/>
                <a:cs typeface="Calibri" panose="020F0502020204030204" pitchFamily="34" charset="0"/>
              </a:rPr>
              <a:t>Secția endocrinologie</a:t>
            </a:r>
          </a:p>
          <a:p>
            <a:pPr algn="r">
              <a:lnSpc>
                <a:spcPct val="150000"/>
              </a:lnSpc>
            </a:pPr>
            <a:endParaRPr lang="en-MD"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73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1066800" y="68742"/>
            <a:ext cx="10058400" cy="1609344"/>
          </a:xfrm>
        </p:spPr>
        <p:txBody>
          <a:bodyPr>
            <a:normAutofit/>
          </a:bodyPr>
          <a:lstStyle/>
          <a:p>
            <a:r>
              <a:rPr lang="en-MD" sz="3200" dirty="0"/>
              <a:t>Glucidele – indicele glicemic (IG)</a:t>
            </a:r>
          </a:p>
        </p:txBody>
      </p:sp>
      <p:pic>
        <p:nvPicPr>
          <p:cNvPr id="11" name="Picture 2">
            <a:extLst>
              <a:ext uri="{FF2B5EF4-FFF2-40B4-BE49-F238E27FC236}">
                <a16:creationId xmlns:a16="http://schemas.microsoft.com/office/drawing/2014/main" id="{359F4DB3-5688-0646-8DC1-9BC2BBE81768}"/>
              </a:ext>
            </a:extLst>
          </p:cNvPr>
          <p:cNvPicPr>
            <a:picLocks noGrp="1" noChangeAspect="1" noChangeArrowheads="1"/>
          </p:cNvPicPr>
          <p:nvPr>
            <p:ph idx="1"/>
          </p:nvPr>
        </p:nvPicPr>
        <p:blipFill rotWithShape="1">
          <a:blip r:embed="rId2" cstate="print"/>
          <a:srcRect b="8325"/>
          <a:stretch/>
        </p:blipFill>
        <p:spPr bwMode="auto">
          <a:xfrm>
            <a:off x="608542" y="1452129"/>
            <a:ext cx="6099462" cy="4193759"/>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E42A39AA-254B-5340-A2DF-331535D87282}"/>
              </a:ext>
            </a:extLst>
          </p:cNvPr>
          <p:cNvSpPr txBox="1"/>
          <p:nvPr/>
        </p:nvSpPr>
        <p:spPr>
          <a:xfrm>
            <a:off x="6708004" y="1859339"/>
            <a:ext cx="4951268" cy="3139321"/>
          </a:xfrm>
          <a:prstGeom prst="rect">
            <a:avLst/>
          </a:prstGeom>
          <a:noFill/>
        </p:spPr>
        <p:txBody>
          <a:bodyPr wrap="square">
            <a:spAutoFit/>
          </a:bodyPr>
          <a:lstStyle/>
          <a:p>
            <a:pPr>
              <a:buNone/>
            </a:pPr>
            <a:r>
              <a:rPr lang="ro-RO" b="1" i="1" dirty="0">
                <a:solidFill>
                  <a:schemeClr val="accent4"/>
                </a:solidFill>
              </a:rPr>
              <a:t>IG depinde de:  </a:t>
            </a:r>
            <a:endParaRPr lang="ru-RU" b="1" i="1" dirty="0">
              <a:solidFill>
                <a:schemeClr val="accent4"/>
              </a:solidFill>
            </a:endParaRPr>
          </a:p>
          <a:p>
            <a:r>
              <a:rPr lang="ro-RO" i="1" dirty="0">
                <a:solidFill>
                  <a:srgbClr val="FF0000"/>
                </a:solidFill>
              </a:rPr>
              <a:t>Tipul </a:t>
            </a:r>
            <a:r>
              <a:rPr lang="ro-RO" i="1" dirty="0" err="1">
                <a:solidFill>
                  <a:srgbClr val="FF0000"/>
                </a:solidFill>
              </a:rPr>
              <a:t>carbohidratilor</a:t>
            </a:r>
            <a:r>
              <a:rPr lang="ro-RO" i="1" dirty="0">
                <a:solidFill>
                  <a:srgbClr val="FF0000"/>
                </a:solidFill>
              </a:rPr>
              <a:t> </a:t>
            </a:r>
            <a:r>
              <a:rPr lang="ro-RO" dirty="0"/>
              <a:t>:  glucidele simple  au un indice glicemic mare, glucidele complexe au indice glicemic mic. </a:t>
            </a:r>
            <a:endParaRPr lang="ru-RU" dirty="0"/>
          </a:p>
          <a:p>
            <a:r>
              <a:rPr lang="ro-RO" i="1" dirty="0">
                <a:solidFill>
                  <a:srgbClr val="FF0000"/>
                </a:solidFill>
              </a:rPr>
              <a:t>Cantitate</a:t>
            </a:r>
            <a:r>
              <a:rPr lang="en-US" i="1" dirty="0">
                <a:solidFill>
                  <a:srgbClr val="FF0000"/>
                </a:solidFill>
              </a:rPr>
              <a:t>a </a:t>
            </a:r>
            <a:r>
              <a:rPr lang="ro-RO" i="1" dirty="0">
                <a:solidFill>
                  <a:srgbClr val="FF0000"/>
                </a:solidFill>
              </a:rPr>
              <a:t>de f</a:t>
            </a:r>
            <a:r>
              <a:rPr lang="en-US" i="1" dirty="0" err="1">
                <a:solidFill>
                  <a:srgbClr val="FF0000"/>
                </a:solidFill>
              </a:rPr>
              <a:t>i</a:t>
            </a:r>
            <a:r>
              <a:rPr lang="ro-RO" i="1" dirty="0">
                <a:solidFill>
                  <a:srgbClr val="FF0000"/>
                </a:solidFill>
              </a:rPr>
              <a:t>bre </a:t>
            </a:r>
            <a:r>
              <a:rPr lang="ro-RO" dirty="0"/>
              <a:t>care se </a:t>
            </a:r>
            <a:r>
              <a:rPr lang="ro-RO" dirty="0" err="1"/>
              <a:t>contine</a:t>
            </a:r>
            <a:r>
              <a:rPr lang="ro-RO" dirty="0"/>
              <a:t> in aliment – cu cit este mai multa, cu </a:t>
            </a:r>
            <a:r>
              <a:rPr lang="ro-RO" dirty="0" err="1"/>
              <a:t>atit</a:t>
            </a:r>
            <a:r>
              <a:rPr lang="ro-RO" dirty="0"/>
              <a:t> indicele glicemic este mai mic.</a:t>
            </a:r>
            <a:endParaRPr lang="ru-RU" dirty="0"/>
          </a:p>
          <a:p>
            <a:r>
              <a:rPr lang="ro-RO" i="1" dirty="0">
                <a:solidFill>
                  <a:srgbClr val="FF0000"/>
                </a:solidFill>
              </a:rPr>
              <a:t>Modalitatea de preparare </a:t>
            </a:r>
            <a:r>
              <a:rPr lang="ro-RO" dirty="0"/>
              <a:t>– </a:t>
            </a:r>
            <a:r>
              <a:rPr lang="ro-RO" dirty="0" err="1"/>
              <a:t>dupa</a:t>
            </a:r>
            <a:r>
              <a:rPr lang="ro-RO" dirty="0"/>
              <a:t> prelucrarea termica indicele glicemic creste.</a:t>
            </a:r>
          </a:p>
          <a:p>
            <a:r>
              <a:rPr lang="ro-RO" i="1" dirty="0">
                <a:solidFill>
                  <a:srgbClr val="FF0000"/>
                </a:solidFill>
              </a:rPr>
              <a:t>Cantitatea de proteine si lipide </a:t>
            </a:r>
            <a:r>
              <a:rPr lang="ro-RO" dirty="0"/>
              <a:t>– cu cit sunt mai multe, indicele glicemic este mai mic.</a:t>
            </a:r>
            <a:endParaRPr lang="ru-RU" dirty="0"/>
          </a:p>
        </p:txBody>
      </p:sp>
      <p:pic>
        <p:nvPicPr>
          <p:cNvPr id="2050" name="Picture 2" descr="Zone de mieux en mieux | Din ce in ce mai bine | Indicele glicemic - ZONE  DE MIEUX EN MIEUX">
            <a:extLst>
              <a:ext uri="{FF2B5EF4-FFF2-40B4-BE49-F238E27FC236}">
                <a16:creationId xmlns:a16="http://schemas.microsoft.com/office/drawing/2014/main" id="{A9660CBD-48C3-A641-890F-3DDB4F9C5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64" y="1452129"/>
            <a:ext cx="11659272" cy="469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4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647076" y="0"/>
            <a:ext cx="10058400" cy="1182624"/>
          </a:xfrm>
        </p:spPr>
        <p:txBody>
          <a:bodyPr>
            <a:normAutofit/>
          </a:bodyPr>
          <a:lstStyle/>
          <a:p>
            <a:r>
              <a:rPr lang="en-MD" sz="2800" dirty="0"/>
              <a:t>Glucidele – indicele glicemic (IG)</a:t>
            </a:r>
          </a:p>
        </p:txBody>
      </p:sp>
      <p:pic>
        <p:nvPicPr>
          <p:cNvPr id="7" name="Picture 2">
            <a:extLst>
              <a:ext uri="{FF2B5EF4-FFF2-40B4-BE49-F238E27FC236}">
                <a16:creationId xmlns:a16="http://schemas.microsoft.com/office/drawing/2014/main" id="{74420161-9941-714B-BAE6-23A8D0B30AB5}"/>
              </a:ext>
            </a:extLst>
          </p:cNvPr>
          <p:cNvPicPr>
            <a:picLocks noGrp="1" noChangeAspect="1" noChangeArrowheads="1"/>
          </p:cNvPicPr>
          <p:nvPr>
            <p:ph idx="1"/>
          </p:nvPr>
        </p:nvPicPr>
        <p:blipFill>
          <a:blip r:embed="rId2" cstate="print"/>
          <a:srcRect/>
          <a:stretch>
            <a:fillRect/>
          </a:stretch>
        </p:blipFill>
        <p:spPr bwMode="auto">
          <a:xfrm>
            <a:off x="466355" y="4609014"/>
            <a:ext cx="4038600" cy="2019300"/>
          </a:xfrm>
          <a:prstGeom prst="rect">
            <a:avLst/>
          </a:prstGeom>
          <a:noFill/>
          <a:ln w="9525">
            <a:noFill/>
            <a:miter lim="800000"/>
            <a:headEnd/>
            <a:tailEnd/>
          </a:ln>
          <a:effectLst/>
        </p:spPr>
      </p:pic>
      <p:pic>
        <p:nvPicPr>
          <p:cNvPr id="8" name="Picture 2" descr="C:\Users\Eliza\Desktop\b81f9869ea567fa061304596de278b1c.jpg">
            <a:extLst>
              <a:ext uri="{FF2B5EF4-FFF2-40B4-BE49-F238E27FC236}">
                <a16:creationId xmlns:a16="http://schemas.microsoft.com/office/drawing/2014/main" id="{64A32420-EC08-6F47-B63E-CAB7363E56D6}"/>
              </a:ext>
            </a:extLst>
          </p:cNvPr>
          <p:cNvPicPr>
            <a:picLocks noChangeAspect="1" noChangeArrowheads="1"/>
          </p:cNvPicPr>
          <p:nvPr/>
        </p:nvPicPr>
        <p:blipFill>
          <a:blip r:embed="rId3" cstate="print"/>
          <a:srcRect/>
          <a:stretch>
            <a:fillRect/>
          </a:stretch>
        </p:blipFill>
        <p:spPr bwMode="auto">
          <a:xfrm>
            <a:off x="7245267" y="-24108"/>
            <a:ext cx="4946733" cy="6906216"/>
          </a:xfrm>
          <a:prstGeom prst="rect">
            <a:avLst/>
          </a:prstGeom>
          <a:noFill/>
        </p:spPr>
      </p:pic>
      <p:sp>
        <p:nvSpPr>
          <p:cNvPr id="9" name="TextBox 8">
            <a:extLst>
              <a:ext uri="{FF2B5EF4-FFF2-40B4-BE49-F238E27FC236}">
                <a16:creationId xmlns:a16="http://schemas.microsoft.com/office/drawing/2014/main" id="{02A7DEC4-DDE7-E14D-96AC-E23B62F68F0A}"/>
              </a:ext>
            </a:extLst>
          </p:cNvPr>
          <p:cNvSpPr txBox="1"/>
          <p:nvPr/>
        </p:nvSpPr>
        <p:spPr>
          <a:xfrm>
            <a:off x="466355" y="947664"/>
            <a:ext cx="6349173" cy="3539430"/>
          </a:xfrm>
          <a:prstGeom prst="rect">
            <a:avLst/>
          </a:prstGeom>
          <a:noFill/>
        </p:spPr>
        <p:txBody>
          <a:bodyPr wrap="square">
            <a:spAutoFit/>
          </a:bodyPr>
          <a:lstStyle/>
          <a:p>
            <a:pPr>
              <a:spcBef>
                <a:spcPts val="600"/>
              </a:spcBef>
              <a:spcAft>
                <a:spcPts val="600"/>
              </a:spcAft>
              <a:buNone/>
            </a:pPr>
            <a:r>
              <a:rPr lang="ro-RO" sz="2400" b="1" dirty="0">
                <a:solidFill>
                  <a:schemeClr val="accent5">
                    <a:lumMod val="50000"/>
                  </a:schemeClr>
                </a:solidFill>
                <a:latin typeface="Calibri" panose="020F0502020204030204" pitchFamily="34" charset="0"/>
                <a:cs typeface="Calibri" panose="020F0502020204030204" pitchFamily="34" charset="0"/>
              </a:rPr>
              <a:t>IG depinde de:  </a:t>
            </a:r>
            <a:endParaRPr lang="ru-RU" sz="2400" b="1" dirty="0">
              <a:solidFill>
                <a:schemeClr val="accent5">
                  <a:lumMod val="50000"/>
                </a:schemeClr>
              </a:solidFill>
              <a:latin typeface="Calibri" panose="020F0502020204030204" pitchFamily="34" charset="0"/>
              <a:cs typeface="Calibri" panose="020F0502020204030204" pitchFamily="34" charset="0"/>
            </a:endParaRPr>
          </a:p>
          <a:p>
            <a:pPr>
              <a:spcBef>
                <a:spcPts val="600"/>
              </a:spcBef>
              <a:spcAft>
                <a:spcPts val="600"/>
              </a:spcAft>
            </a:pPr>
            <a:r>
              <a:rPr lang="ro-RO" sz="2000" b="1" i="1" dirty="0">
                <a:solidFill>
                  <a:schemeClr val="tx1">
                    <a:lumMod val="85000"/>
                    <a:lumOff val="15000"/>
                  </a:schemeClr>
                </a:solidFill>
                <a:latin typeface="Calibri" panose="020F0502020204030204" pitchFamily="34" charset="0"/>
                <a:cs typeface="Calibri" panose="020F0502020204030204" pitchFamily="34" charset="0"/>
              </a:rPr>
              <a:t>Tipul carbohidraților</a:t>
            </a:r>
            <a:r>
              <a:rPr lang="ro-RO" sz="2000" dirty="0">
                <a:solidFill>
                  <a:schemeClr val="tx1">
                    <a:lumMod val="85000"/>
                    <a:lumOff val="15000"/>
                  </a:schemeClr>
                </a:solidFill>
                <a:latin typeface="Calibri" panose="020F0502020204030204" pitchFamily="34" charset="0"/>
                <a:cs typeface="Calibri" panose="020F0502020204030204" pitchFamily="34" charset="0"/>
              </a:rPr>
              <a:t>:  glucidele simple  au un indice glicemic mare, glucidele complexe au indice glicemic mic. </a:t>
            </a:r>
            <a:endParaRPr lang="ru-RU" sz="2000" dirty="0">
              <a:solidFill>
                <a:schemeClr val="tx1">
                  <a:lumMod val="85000"/>
                  <a:lumOff val="15000"/>
                </a:schemeClr>
              </a:solidFill>
              <a:latin typeface="Calibri" panose="020F0502020204030204" pitchFamily="34" charset="0"/>
              <a:cs typeface="Calibri" panose="020F0502020204030204" pitchFamily="34" charset="0"/>
            </a:endParaRPr>
          </a:p>
          <a:p>
            <a:pPr>
              <a:spcBef>
                <a:spcPts val="600"/>
              </a:spcBef>
              <a:spcAft>
                <a:spcPts val="600"/>
              </a:spcAft>
            </a:pPr>
            <a:r>
              <a:rPr lang="ro-RO" sz="2000" b="1" i="1" dirty="0">
                <a:solidFill>
                  <a:schemeClr val="tx1">
                    <a:lumMod val="85000"/>
                    <a:lumOff val="15000"/>
                  </a:schemeClr>
                </a:solidFill>
                <a:latin typeface="Calibri" panose="020F0502020204030204" pitchFamily="34" charset="0"/>
                <a:cs typeface="Calibri" panose="020F0502020204030204" pitchFamily="34" charset="0"/>
              </a:rPr>
              <a:t>Cantitate</a:t>
            </a:r>
            <a:r>
              <a:rPr lang="en-US" sz="2000" b="1" i="1" dirty="0">
                <a:solidFill>
                  <a:schemeClr val="tx1">
                    <a:lumMod val="85000"/>
                    <a:lumOff val="15000"/>
                  </a:schemeClr>
                </a:solidFill>
                <a:latin typeface="Calibri" panose="020F0502020204030204" pitchFamily="34" charset="0"/>
                <a:cs typeface="Calibri" panose="020F0502020204030204" pitchFamily="34" charset="0"/>
              </a:rPr>
              <a:t>a </a:t>
            </a:r>
            <a:r>
              <a:rPr lang="ro-RO" sz="2000" b="1" i="1" dirty="0">
                <a:solidFill>
                  <a:schemeClr val="tx1">
                    <a:lumMod val="85000"/>
                    <a:lumOff val="15000"/>
                  </a:schemeClr>
                </a:solidFill>
                <a:latin typeface="Calibri" panose="020F0502020204030204" pitchFamily="34" charset="0"/>
                <a:cs typeface="Calibri" panose="020F0502020204030204" pitchFamily="34" charset="0"/>
              </a:rPr>
              <a:t>de f</a:t>
            </a:r>
            <a:r>
              <a:rPr lang="en-US" sz="2000" b="1" i="1" dirty="0" err="1">
                <a:solidFill>
                  <a:schemeClr val="tx1">
                    <a:lumMod val="85000"/>
                    <a:lumOff val="15000"/>
                  </a:schemeClr>
                </a:solidFill>
                <a:latin typeface="Calibri" panose="020F0502020204030204" pitchFamily="34" charset="0"/>
                <a:cs typeface="Calibri" panose="020F0502020204030204" pitchFamily="34" charset="0"/>
              </a:rPr>
              <a:t>i</a:t>
            </a:r>
            <a:r>
              <a:rPr lang="ro-RO" sz="2000" b="1" i="1" dirty="0">
                <a:solidFill>
                  <a:schemeClr val="tx1">
                    <a:lumMod val="85000"/>
                    <a:lumOff val="15000"/>
                  </a:schemeClr>
                </a:solidFill>
                <a:latin typeface="Calibri" panose="020F0502020204030204" pitchFamily="34" charset="0"/>
                <a:cs typeface="Calibri" panose="020F0502020204030204" pitchFamily="34" charset="0"/>
              </a:rPr>
              <a:t>bre </a:t>
            </a:r>
            <a:r>
              <a:rPr lang="ro-RO" sz="2000" dirty="0">
                <a:solidFill>
                  <a:schemeClr val="tx1">
                    <a:lumMod val="85000"/>
                    <a:lumOff val="15000"/>
                  </a:schemeClr>
                </a:solidFill>
                <a:latin typeface="Calibri" panose="020F0502020204030204" pitchFamily="34" charset="0"/>
                <a:cs typeface="Calibri" panose="020F0502020204030204" pitchFamily="34" charset="0"/>
              </a:rPr>
              <a:t>care se </a:t>
            </a:r>
            <a:r>
              <a:rPr lang="ro-RO" sz="2000" dirty="0" err="1">
                <a:solidFill>
                  <a:schemeClr val="tx1">
                    <a:lumMod val="85000"/>
                    <a:lumOff val="15000"/>
                  </a:schemeClr>
                </a:solidFill>
                <a:latin typeface="Calibri" panose="020F0502020204030204" pitchFamily="34" charset="0"/>
                <a:cs typeface="Calibri" panose="020F0502020204030204" pitchFamily="34" charset="0"/>
              </a:rPr>
              <a:t>contine</a:t>
            </a:r>
            <a:r>
              <a:rPr lang="ro-RO" sz="2000" dirty="0">
                <a:solidFill>
                  <a:schemeClr val="tx1">
                    <a:lumMod val="85000"/>
                    <a:lumOff val="15000"/>
                  </a:schemeClr>
                </a:solidFill>
                <a:latin typeface="Calibri" panose="020F0502020204030204" pitchFamily="34" charset="0"/>
                <a:cs typeface="Calibri" panose="020F0502020204030204" pitchFamily="34" charset="0"/>
              </a:rPr>
              <a:t> in aliment – cu cât este mai multă, cu atât indicele glicemic este mai mic.</a:t>
            </a:r>
            <a:endParaRPr lang="ru-RU" sz="2000" dirty="0">
              <a:solidFill>
                <a:schemeClr val="tx1">
                  <a:lumMod val="85000"/>
                  <a:lumOff val="15000"/>
                </a:schemeClr>
              </a:solidFill>
              <a:latin typeface="Calibri" panose="020F0502020204030204" pitchFamily="34" charset="0"/>
              <a:cs typeface="Calibri" panose="020F0502020204030204" pitchFamily="34" charset="0"/>
            </a:endParaRPr>
          </a:p>
          <a:p>
            <a:pPr>
              <a:spcBef>
                <a:spcPts val="600"/>
              </a:spcBef>
              <a:spcAft>
                <a:spcPts val="600"/>
              </a:spcAft>
            </a:pPr>
            <a:r>
              <a:rPr lang="ro-RO" sz="2000" b="1" i="1" dirty="0">
                <a:solidFill>
                  <a:schemeClr val="tx1">
                    <a:lumMod val="85000"/>
                    <a:lumOff val="15000"/>
                  </a:schemeClr>
                </a:solidFill>
                <a:latin typeface="Calibri" panose="020F0502020204030204" pitchFamily="34" charset="0"/>
                <a:cs typeface="Calibri" panose="020F0502020204030204" pitchFamily="34" charset="0"/>
              </a:rPr>
              <a:t>Modalitatea de preparare </a:t>
            </a:r>
            <a:r>
              <a:rPr lang="ro-RO" sz="2000" dirty="0">
                <a:solidFill>
                  <a:schemeClr val="tx1">
                    <a:lumMod val="85000"/>
                    <a:lumOff val="15000"/>
                  </a:schemeClr>
                </a:solidFill>
                <a:latin typeface="Calibri" panose="020F0502020204030204" pitchFamily="34" charset="0"/>
                <a:cs typeface="Calibri" panose="020F0502020204030204" pitchFamily="34" charset="0"/>
              </a:rPr>
              <a:t>– după prelucrarea termică indicele glicemic creste.</a:t>
            </a:r>
          </a:p>
          <a:p>
            <a:pPr>
              <a:spcBef>
                <a:spcPts val="600"/>
              </a:spcBef>
              <a:spcAft>
                <a:spcPts val="600"/>
              </a:spcAft>
            </a:pPr>
            <a:r>
              <a:rPr lang="ro-RO" sz="2000" b="1" i="1" dirty="0">
                <a:solidFill>
                  <a:schemeClr val="tx1">
                    <a:lumMod val="85000"/>
                    <a:lumOff val="15000"/>
                  </a:schemeClr>
                </a:solidFill>
                <a:latin typeface="Calibri" panose="020F0502020204030204" pitchFamily="34" charset="0"/>
                <a:cs typeface="Calibri" panose="020F0502020204030204" pitchFamily="34" charset="0"/>
              </a:rPr>
              <a:t>Cantitatea de proteine și lipide </a:t>
            </a:r>
            <a:r>
              <a:rPr lang="ro-RO" sz="2000" dirty="0">
                <a:solidFill>
                  <a:schemeClr val="tx1">
                    <a:lumMod val="85000"/>
                    <a:lumOff val="15000"/>
                  </a:schemeClr>
                </a:solidFill>
                <a:latin typeface="Calibri" panose="020F0502020204030204" pitchFamily="34" charset="0"/>
                <a:cs typeface="Calibri" panose="020F0502020204030204" pitchFamily="34" charset="0"/>
              </a:rPr>
              <a:t>– cu cât sunt mai multe, indicele glicemic este mai mic.</a:t>
            </a:r>
            <a:endParaRPr lang="ru-RU" sz="20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70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0CBC3A-201A-4BFD-B558-8D0E7EBF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4970109" y="200311"/>
            <a:ext cx="6730277" cy="1609344"/>
          </a:xfrm>
          <a:ln>
            <a:noFill/>
          </a:ln>
        </p:spPr>
        <p:txBody>
          <a:bodyPr vert="horz" lIns="91440" tIns="45720" rIns="91440" bIns="45720" rtlCol="0" anchor="ctr">
            <a:normAutofit/>
          </a:bodyPr>
          <a:lstStyle/>
          <a:p>
            <a:r>
              <a:rPr lang="en-MD" sz="4400" dirty="0">
                <a:latin typeface="Calibri" panose="020F0502020204030204" pitchFamily="34" charset="0"/>
                <a:cs typeface="Calibri" panose="020F0502020204030204" pitchFamily="34" charset="0"/>
              </a:rPr>
              <a:t>Substanțele nutritive </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lipidele</a:t>
            </a:r>
            <a:endParaRPr lang="en-US" sz="4400" dirty="0">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6C124F46-DF1F-4D4C-AC0E-D7D63C402B4E}"/>
              </a:ext>
            </a:extLst>
          </p:cNvPr>
          <p:cNvPicPr>
            <a:picLocks noGrp="1" noChangeAspect="1" noChangeArrowheads="1"/>
          </p:cNvPicPr>
          <p:nvPr>
            <p:ph idx="1"/>
          </p:nvPr>
        </p:nvPicPr>
        <p:blipFill>
          <a:blip r:embed="rId5" cstate="print"/>
          <a:stretch>
            <a:fillRect/>
          </a:stretch>
        </p:blipFill>
        <p:spPr bwMode="auto">
          <a:xfrm>
            <a:off x="336399" y="434445"/>
            <a:ext cx="4105106" cy="2750420"/>
          </a:xfrm>
          <a:prstGeom prst="rect">
            <a:avLst/>
          </a:prstGeom>
          <a:noFill/>
        </p:spPr>
      </p:pic>
      <p:pic>
        <p:nvPicPr>
          <p:cNvPr id="6" name="Picture 3">
            <a:extLst>
              <a:ext uri="{FF2B5EF4-FFF2-40B4-BE49-F238E27FC236}">
                <a16:creationId xmlns:a16="http://schemas.microsoft.com/office/drawing/2014/main" id="{A98DA895-7BDC-A241-BC7A-25116F7EC70E}"/>
              </a:ext>
            </a:extLst>
          </p:cNvPr>
          <p:cNvPicPr>
            <a:picLocks noChangeAspect="1" noChangeArrowheads="1"/>
          </p:cNvPicPr>
          <p:nvPr/>
        </p:nvPicPr>
        <p:blipFill>
          <a:blip r:embed="rId6" cstate="print"/>
          <a:stretch>
            <a:fillRect/>
          </a:stretch>
        </p:blipFill>
        <p:spPr bwMode="auto">
          <a:xfrm>
            <a:off x="299411" y="3686746"/>
            <a:ext cx="4179083" cy="2750420"/>
          </a:xfrm>
          <a:prstGeom prst="rect">
            <a:avLst/>
          </a:prstGeom>
          <a:noFill/>
        </p:spPr>
      </p:pic>
      <p:sp>
        <p:nvSpPr>
          <p:cNvPr id="9" name="TextBox 8">
            <a:extLst>
              <a:ext uri="{FF2B5EF4-FFF2-40B4-BE49-F238E27FC236}">
                <a16:creationId xmlns:a16="http://schemas.microsoft.com/office/drawing/2014/main" id="{CDF7B29F-0449-5545-9A90-46B1D889EB5F}"/>
              </a:ext>
            </a:extLst>
          </p:cNvPr>
          <p:cNvSpPr txBox="1"/>
          <p:nvPr/>
        </p:nvSpPr>
        <p:spPr>
          <a:xfrm>
            <a:off x="4970110" y="1838848"/>
            <a:ext cx="6730276" cy="4050792"/>
          </a:xfrm>
          <a:prstGeom prst="rect">
            <a:avLst/>
          </a:prstGeom>
        </p:spPr>
        <p:txBody>
          <a:bodyPr vert="horz" lIns="91440" tIns="45720" rIns="91440" bIns="45720" rtlCol="0">
            <a:no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err="1">
                <a:latin typeface="Calibri" panose="020F0502020204030204" pitchFamily="34" charset="0"/>
                <a:cs typeface="Calibri" panose="020F0502020204030204" pitchFamily="34" charset="0"/>
              </a:rPr>
              <a:t>acizi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grași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mononesaturați</a:t>
            </a:r>
            <a:endParaRPr lang="en-US" sz="2000" b="1" dirty="0">
              <a:latin typeface="Calibri" panose="020F0502020204030204" pitchFamily="34" charset="0"/>
              <a:cs typeface="Calibri" panose="020F0502020204030204" pitchFamily="34" charset="0"/>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acizi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grași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polinesaturați</a:t>
            </a:r>
            <a:r>
              <a:rPr lang="en-US" sz="2000" b="1" dirty="0">
                <a:latin typeface="Calibri" panose="020F0502020204030204" pitchFamily="34" charset="0"/>
                <a:cs typeface="Calibri" panose="020F0502020204030204" pitchFamily="34" charset="0"/>
              </a:rPr>
              <a:t> </a:t>
            </a:r>
          </a:p>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err="1">
                <a:solidFill>
                  <a:srgbClr val="C00000"/>
                </a:solidFill>
                <a:latin typeface="Calibri" panose="020F0502020204030204" pitchFamily="34" charset="0"/>
                <a:cs typeface="Calibri" panose="020F0502020204030204" pitchFamily="34" charset="0"/>
              </a:rPr>
              <a:t>acizi</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grași</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saturați</a:t>
            </a:r>
            <a:endParaRPr lang="en-US" sz="2000" b="1" dirty="0">
              <a:solidFill>
                <a:srgbClr val="C00000"/>
              </a:solidFill>
              <a:latin typeface="Calibri" panose="020F0502020204030204" pitchFamily="34" charset="0"/>
              <a:cs typeface="Calibri" panose="020F0502020204030204" pitchFamily="34" charset="0"/>
            </a:endParaRPr>
          </a:p>
          <a:p>
            <a:pPr indent="-182880" defTabSz="914400">
              <a:lnSpc>
                <a:spcPct val="90000"/>
              </a:lnSpc>
              <a:spcAft>
                <a:spcPts val="600"/>
              </a:spcAft>
              <a:buClr>
                <a:schemeClr val="accent1">
                  <a:lumMod val="75000"/>
                </a:schemeClr>
              </a:buClr>
              <a:buSzPct val="85000"/>
              <a:buFont typeface="Wingdings" pitchFamily="2" charset="2"/>
              <a:buChar char="§"/>
            </a:pPr>
            <a:endParaRPr lang="en-US" sz="2000" b="1" dirty="0">
              <a:latin typeface="Calibri" panose="020F0502020204030204" pitchFamily="34" charset="0"/>
              <a:cs typeface="Calibri" panose="020F0502020204030204" pitchFamily="34" charset="0"/>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err="1">
                <a:latin typeface="Calibri" panose="020F0502020204030204" pitchFamily="34" charset="0"/>
                <a:cs typeface="Calibri" panose="020F0502020204030204" pitchFamily="34" charset="0"/>
              </a:rPr>
              <a:t>Acizi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grași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esențiali</a:t>
            </a:r>
            <a:r>
              <a:rPr lang="en-US" sz="2000" b="1" dirty="0">
                <a:latin typeface="Calibri" panose="020F0502020204030204" pitchFamily="34" charset="0"/>
                <a:cs typeface="Calibri" panose="020F0502020204030204" pitchFamily="34" charset="0"/>
              </a:rPr>
              <a:t>: omega-3 </a:t>
            </a:r>
            <a:r>
              <a:rPr lang="en-US" sz="2000" b="1" dirty="0" err="1">
                <a:latin typeface="Calibri" panose="020F0502020204030204" pitchFamily="34" charset="0"/>
                <a:cs typeface="Calibri" panose="020F0502020204030204" pitchFamily="34" charset="0"/>
              </a:rPr>
              <a:t>și</a:t>
            </a:r>
            <a:r>
              <a:rPr lang="en-US" sz="2000" b="1" dirty="0">
                <a:latin typeface="Calibri" panose="020F0502020204030204" pitchFamily="34" charset="0"/>
                <a:cs typeface="Calibri" panose="020F0502020204030204" pitchFamily="34" charset="0"/>
              </a:rPr>
              <a:t> omega-6. </a:t>
            </a:r>
          </a:p>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err="1">
                <a:latin typeface="Calibri" panose="020F0502020204030204" pitchFamily="34" charset="0"/>
                <a:cs typeface="Calibri" panose="020F0502020204030204" pitchFamily="34" charset="0"/>
              </a:rPr>
              <a:t>Consumul</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acizilor</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grași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esențiali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este</a:t>
            </a:r>
            <a:r>
              <a:rPr lang="en-US" sz="2000" b="1" dirty="0">
                <a:latin typeface="Calibri" panose="020F0502020204030204" pitchFamily="34" charset="0"/>
                <a:cs typeface="Calibri" panose="020F0502020204030204" pitchFamily="34" charset="0"/>
              </a:rPr>
              <a:t> obligator!</a:t>
            </a:r>
          </a:p>
          <a:p>
            <a:pPr indent="-182880" defTabSz="914400">
              <a:lnSpc>
                <a:spcPct val="90000"/>
              </a:lnSpc>
              <a:spcAft>
                <a:spcPts val="600"/>
              </a:spcAft>
              <a:buClr>
                <a:schemeClr val="accent1">
                  <a:lumMod val="75000"/>
                </a:schemeClr>
              </a:buClr>
              <a:buSzPct val="85000"/>
              <a:buFont typeface="Wingdings" pitchFamily="2" charset="2"/>
              <a:buChar char="§"/>
            </a:pPr>
            <a:endParaRPr lang="en-US" sz="2000" b="1" dirty="0">
              <a:latin typeface="Calibri" panose="020F0502020204030204" pitchFamily="34" charset="0"/>
              <a:cs typeface="Calibri" panose="020F0502020204030204" pitchFamily="34" charset="0"/>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err="1">
                <a:latin typeface="Calibri" panose="020F0502020204030204" pitchFamily="34" charset="0"/>
                <a:cs typeface="Calibri" panose="020F0502020204030204" pitchFamily="34" charset="0"/>
              </a:rPr>
              <a:t>Trigliceride</a:t>
            </a:r>
            <a:r>
              <a:rPr lang="en-US" sz="2000" b="1" dirty="0">
                <a:latin typeface="Calibri" panose="020F0502020204030204" pitchFamily="34" charset="0"/>
                <a:cs typeface="Calibri" panose="020F0502020204030204" pitchFamily="34" charset="0"/>
              </a:rPr>
              <a:t> – in  </a:t>
            </a:r>
            <a:r>
              <a:rPr lang="en-US" sz="2000" b="1" dirty="0" err="1">
                <a:latin typeface="Calibri" panose="020F0502020204030204" pitchFamily="34" charset="0"/>
                <a:cs typeface="Calibri" panose="020F0502020204030204" pitchFamily="34" charset="0"/>
              </a:rPr>
              <a:t>grasimi</a:t>
            </a:r>
            <a:r>
              <a:rPr lang="en-US" sz="2000" b="1" dirty="0">
                <a:latin typeface="Calibri" panose="020F0502020204030204" pitchFamily="34" charset="0"/>
                <a:cs typeface="Calibri" panose="020F0502020204030204" pitchFamily="34" charset="0"/>
              </a:rPr>
              <a:t> saturate de </a:t>
            </a:r>
            <a:r>
              <a:rPr lang="en-US" sz="2000" b="1" dirty="0" err="1">
                <a:latin typeface="Calibri" panose="020F0502020204030204" pitchFamily="34" charset="0"/>
                <a:cs typeface="Calibri" panose="020F0502020204030204" pitchFamily="34" charset="0"/>
              </a:rPr>
              <a:t>origine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vegetală</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sau</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animală</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unt</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margarină</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produse</a:t>
            </a:r>
            <a:r>
              <a:rPr lang="en-US" sz="2000" b="1" dirty="0">
                <a:latin typeface="Calibri" panose="020F0502020204030204" pitchFamily="34" charset="0"/>
                <a:cs typeface="Calibri" panose="020F0502020204030204" pitchFamily="34" charset="0"/>
              </a:rPr>
              <a:t> lactate, carne de </a:t>
            </a:r>
            <a:r>
              <a:rPr lang="en-US" sz="2000" b="1" dirty="0" err="1">
                <a:latin typeface="Calibri" panose="020F0502020204030204" pitchFamily="34" charset="0"/>
                <a:cs typeface="Calibri" panose="020F0502020204030204" pitchFamily="34" charset="0"/>
              </a:rPr>
              <a:t>porc</a:t>
            </a:r>
            <a:r>
              <a:rPr lang="en-US" sz="2000" b="1" dirty="0">
                <a:latin typeface="Calibri" panose="020F0502020204030204" pitchFamily="34" charset="0"/>
                <a:cs typeface="Calibri" panose="020F0502020204030204" pitchFamily="34" charset="0"/>
              </a:rPr>
              <a:t>.</a:t>
            </a:r>
          </a:p>
          <a:p>
            <a:pPr indent="-182880" defTabSz="914400">
              <a:lnSpc>
                <a:spcPct val="90000"/>
              </a:lnSpc>
              <a:spcAft>
                <a:spcPts val="600"/>
              </a:spcAft>
              <a:buClr>
                <a:schemeClr val="accent1">
                  <a:lumMod val="75000"/>
                </a:schemeClr>
              </a:buClr>
              <a:buSzPct val="85000"/>
              <a:buFont typeface="Wingdings" pitchFamily="2" charset="2"/>
              <a:buChar char="§"/>
            </a:pPr>
            <a:endParaRPr lang="en-US" sz="2000" b="1" dirty="0">
              <a:latin typeface="Calibri" panose="020F0502020204030204" pitchFamily="34" charset="0"/>
              <a:cs typeface="Calibri" panose="020F0502020204030204" pitchFamily="34" charset="0"/>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000" b="1" dirty="0" err="1">
                <a:latin typeface="Calibri" panose="020F0502020204030204" pitchFamily="34" charset="0"/>
                <a:cs typeface="Calibri" panose="020F0502020204030204" pitchFamily="34" charset="0"/>
              </a:rPr>
              <a:t>Grăsimi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nesaturate</a:t>
            </a:r>
            <a:r>
              <a:rPr lang="en-US" sz="2000" b="1" dirty="0">
                <a:latin typeface="Calibri" panose="020F0502020204030204" pitchFamily="34" charset="0"/>
                <a:cs typeface="Calibri" panose="020F0502020204030204" pitchFamily="34" charset="0"/>
              </a:rPr>
              <a:t> care </a:t>
            </a:r>
            <a:r>
              <a:rPr lang="en-US" sz="2000" b="1" dirty="0" err="1">
                <a:latin typeface="Calibri" panose="020F0502020204030204" pitchFamily="34" charset="0"/>
                <a:cs typeface="Calibri" panose="020F0502020204030204" pitchFamily="34" charset="0"/>
              </a:rPr>
              <a:t>prin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procesare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devin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solide</a:t>
            </a:r>
            <a:r>
              <a:rPr lang="en-US" sz="2000" b="1" dirty="0">
                <a:latin typeface="Calibri" panose="020F0502020204030204" pitchFamily="34" charset="0"/>
                <a:cs typeface="Calibri" panose="020F0502020204030204" pitchFamily="34" charset="0"/>
              </a:rPr>
              <a:t> - </a:t>
            </a:r>
            <a:r>
              <a:rPr lang="en-US" sz="2000" b="1" dirty="0" err="1">
                <a:latin typeface="Calibri" panose="020F0502020204030204" pitchFamily="34" charset="0"/>
                <a:cs typeface="Calibri" panose="020F0502020204030204" pitchFamily="34" charset="0"/>
              </a:rPr>
              <a:t>grăsimile</a:t>
            </a:r>
            <a:r>
              <a:rPr lang="en-US" sz="2000" b="1" dirty="0">
                <a:latin typeface="Calibri" panose="020F0502020204030204" pitchFamily="34" charset="0"/>
                <a:cs typeface="Calibri" panose="020F0502020204030204" pitchFamily="34" charset="0"/>
              </a:rPr>
              <a:t> “</a:t>
            </a:r>
            <a:r>
              <a:rPr lang="en-US" sz="2000" b="1" dirty="0">
                <a:solidFill>
                  <a:srgbClr val="C00000"/>
                </a:solidFill>
                <a:latin typeface="Calibri" panose="020F0502020204030204" pitchFamily="34" charset="0"/>
                <a:cs typeface="Calibri" panose="020F0502020204030204" pitchFamily="34" charset="0"/>
              </a:rPr>
              <a:t>trans</a:t>
            </a:r>
            <a:r>
              <a:rPr lang="en-US" sz="2000" b="1" dirty="0">
                <a:latin typeface="Calibri" panose="020F0502020204030204" pitchFamily="34" charset="0"/>
                <a:cs typeface="Calibri" panose="020F0502020204030204" pitchFamily="34" charset="0"/>
              </a:rPr>
              <a:t>” – </a:t>
            </a:r>
            <a:r>
              <a:rPr lang="en-US" sz="2000" b="1" dirty="0" err="1">
                <a:latin typeface="Calibri" panose="020F0502020204030204" pitchFamily="34" charset="0"/>
                <a:cs typeface="Calibri" panose="020F0502020204030204" pitchFamily="34" charset="0"/>
              </a:rPr>
              <a:t>în</a:t>
            </a:r>
            <a:r>
              <a:rPr lang="en-US" sz="2000" b="1" dirty="0">
                <a:latin typeface="Calibri" panose="020F0502020204030204" pitchFamily="34" charset="0"/>
                <a:cs typeface="Calibri" panose="020F0502020204030204" pitchFamily="34" charset="0"/>
              </a:rPr>
              <a:t> margarine, </a:t>
            </a:r>
            <a:r>
              <a:rPr lang="en-US" sz="2000" b="1" dirty="0" err="1">
                <a:latin typeface="Calibri" panose="020F0502020204030204" pitchFamily="34" charset="0"/>
                <a:cs typeface="Calibri" panose="020F0502020204030204" pitchFamily="34" charset="0"/>
              </a:rPr>
              <a:t>mezeluri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brânzeturi</a:t>
            </a:r>
            <a:r>
              <a:rPr lang="en-US" sz="2000" b="1" dirty="0">
                <a:latin typeface="Calibri" panose="020F0502020204030204" pitchFamily="34" charset="0"/>
                <a:cs typeface="Calibri" panose="020F0502020204030204" pitchFamily="34" charset="0"/>
              </a:rPr>
              <a:t>.</a:t>
            </a:r>
          </a:p>
          <a:p>
            <a:pPr defTabSz="914400">
              <a:lnSpc>
                <a:spcPct val="90000"/>
              </a:lnSpc>
              <a:spcAft>
                <a:spcPts val="600"/>
              </a:spcAft>
              <a:buClr>
                <a:schemeClr val="accent1">
                  <a:lumMod val="75000"/>
                </a:schemeClr>
              </a:buClr>
              <a:buSzPct val="85000"/>
            </a:pPr>
            <a:r>
              <a:rPr lang="en-US" sz="2000" b="1" dirty="0">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Favorizează</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apariția</a:t>
            </a:r>
            <a:r>
              <a:rPr lang="en-US" sz="2000" b="1" dirty="0">
                <a:solidFill>
                  <a:srgbClr val="C00000"/>
                </a:solidFill>
                <a:latin typeface="Calibri" panose="020F0502020204030204" pitchFamily="34" charset="0"/>
                <a:cs typeface="Calibri" panose="020F0502020204030204" pitchFamily="34" charset="0"/>
              </a:rPr>
              <a:t> </a:t>
            </a:r>
            <a:r>
              <a:rPr lang="en-US" sz="2000" b="1" dirty="0" err="1">
                <a:solidFill>
                  <a:srgbClr val="C00000"/>
                </a:solidFill>
                <a:latin typeface="Calibri" panose="020F0502020204030204" pitchFamily="34" charset="0"/>
                <a:cs typeface="Calibri" panose="020F0502020204030204" pitchFamily="34" charset="0"/>
              </a:rPr>
              <a:t>aterosclerozei</a:t>
            </a:r>
            <a:r>
              <a:rPr lang="en-US" sz="2000" b="1" dirty="0">
                <a:solidFill>
                  <a:srgbClr val="C00000"/>
                </a:solidFill>
                <a:latin typeface="Calibri" panose="020F0502020204030204" pitchFamily="34" charset="0"/>
                <a:cs typeface="Calibri" panose="020F0502020204030204" pitchFamily="34" charset="0"/>
              </a:rPr>
              <a:t>! </a:t>
            </a:r>
          </a:p>
        </p:txBody>
      </p:sp>
      <p:grpSp>
        <p:nvGrpSpPr>
          <p:cNvPr id="16" name="Group 15">
            <a:extLst>
              <a:ext uri="{FF2B5EF4-FFF2-40B4-BE49-F238E27FC236}">
                <a16:creationId xmlns:a16="http://schemas.microsoft.com/office/drawing/2014/main" id="{D82D111B-7866-426B-A326-13305A8AB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AE720103-E559-418A-824B-BEAB9F98D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C3390309-8DDB-49A0-A186-0164FFDCA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8470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3C70C9C1-4C26-457E-A529-B8091CAC1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4970109" y="484632"/>
            <a:ext cx="6730277" cy="1319784"/>
          </a:xfrm>
          <a:ln>
            <a:noFill/>
          </a:ln>
        </p:spPr>
        <p:txBody>
          <a:bodyPr vert="horz" lIns="91440" tIns="45720" rIns="91440" bIns="45720" rtlCol="0" anchor="ctr">
            <a:normAutofit/>
          </a:bodyPr>
          <a:lstStyle/>
          <a:p>
            <a:r>
              <a:rPr lang="en-US" sz="4400" dirty="0">
                <a:latin typeface="Calibri" panose="020F0502020204030204" pitchFamily="34" charset="0"/>
                <a:cs typeface="Calibri" panose="020F0502020204030204" pitchFamily="34" charset="0"/>
              </a:rPr>
              <a:t>Omega-6/omega-3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2:1 </a:t>
            </a:r>
            <a:r>
              <a:rPr lang="en-US" sz="4400" dirty="0" err="1">
                <a:latin typeface="Calibri" panose="020F0502020204030204" pitchFamily="34" charset="0"/>
                <a:cs typeface="Calibri" panose="020F0502020204030204" pitchFamily="34" charset="0"/>
              </a:rPr>
              <a:t>sau</a:t>
            </a:r>
            <a:r>
              <a:rPr lang="en-US" sz="4400" dirty="0">
                <a:latin typeface="Calibri" panose="020F0502020204030204" pitchFamily="34" charset="0"/>
                <a:cs typeface="Calibri" panose="020F0502020204030204" pitchFamily="34" charset="0"/>
              </a:rPr>
              <a:t> 3:1 </a:t>
            </a:r>
          </a:p>
        </p:txBody>
      </p:sp>
      <p:pic>
        <p:nvPicPr>
          <p:cNvPr id="5124" name="Picture 4" descr="Omega 3. Surse si beneficii">
            <a:extLst>
              <a:ext uri="{FF2B5EF4-FFF2-40B4-BE49-F238E27FC236}">
                <a16:creationId xmlns:a16="http://schemas.microsoft.com/office/drawing/2014/main" id="{BB76D097-DBAD-DD4B-899C-AB5A3B3522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1" b="35828"/>
          <a:stretch/>
        </p:blipFill>
        <p:spPr bwMode="auto">
          <a:xfrm>
            <a:off x="3344" y="11"/>
            <a:ext cx="4475150" cy="28717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F7B29F-0449-5545-9A90-46B1D889EB5F}"/>
              </a:ext>
            </a:extLst>
          </p:cNvPr>
          <p:cNvSpPr txBox="1"/>
          <p:nvPr/>
        </p:nvSpPr>
        <p:spPr>
          <a:xfrm>
            <a:off x="4970109" y="2121408"/>
            <a:ext cx="6730276" cy="405079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2400" b="1" dirty="0" err="1">
                <a:latin typeface="Calibri" panose="020F0502020204030204" pitchFamily="34" charset="0"/>
                <a:cs typeface="Calibri" panose="020F0502020204030204" pitchFamily="34" charset="0"/>
              </a:rPr>
              <a:t>Raportul</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în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dieta</a:t>
            </a:r>
            <a:r>
              <a:rPr lang="en-US" sz="2400" b="1" dirty="0">
                <a:latin typeface="Calibri" panose="020F0502020204030204" pitchFamily="34" charset="0"/>
                <a:cs typeface="Calibri" panose="020F0502020204030204" pitchFamily="34" charset="0"/>
              </a:rPr>
              <a:t> de tip occidental 10:1 (20:1)</a:t>
            </a:r>
          </a:p>
          <a:p>
            <a:pPr defTabSz="914400">
              <a:lnSpc>
                <a:spcPct val="90000"/>
              </a:lnSpc>
              <a:spcAft>
                <a:spcPts val="600"/>
              </a:spcAft>
              <a:buClr>
                <a:schemeClr val="accent1">
                  <a:lumMod val="75000"/>
                </a:schemeClr>
              </a:buClr>
              <a:buSzPct val="85000"/>
            </a:pPr>
            <a:endParaRPr lang="en-US" sz="2400" b="1" dirty="0">
              <a:latin typeface="Calibri" panose="020F0502020204030204" pitchFamily="34" charset="0"/>
              <a:cs typeface="Calibri" panose="020F0502020204030204" pitchFamily="34" charset="0"/>
            </a:endParaRPr>
          </a:p>
          <a:p>
            <a:pPr defTabSz="914400">
              <a:lnSpc>
                <a:spcPct val="90000"/>
              </a:lnSpc>
              <a:spcAft>
                <a:spcPts val="600"/>
              </a:spcAft>
              <a:buClr>
                <a:schemeClr val="accent1">
                  <a:lumMod val="75000"/>
                </a:schemeClr>
              </a:buClr>
              <a:buSzPct val="85000"/>
            </a:pPr>
            <a:endParaRPr lang="en-US" sz="2400" b="1" dirty="0">
              <a:latin typeface="Calibri" panose="020F0502020204030204" pitchFamily="34" charset="0"/>
              <a:cs typeface="Calibri" panose="020F0502020204030204" pitchFamily="34" charset="0"/>
            </a:endParaRPr>
          </a:p>
          <a:p>
            <a:pPr defTabSz="914400">
              <a:lnSpc>
                <a:spcPct val="90000"/>
              </a:lnSpc>
              <a:spcAft>
                <a:spcPts val="600"/>
              </a:spcAft>
              <a:buClr>
                <a:schemeClr val="accent1">
                  <a:lumMod val="75000"/>
                </a:schemeClr>
              </a:buClr>
              <a:buSzPct val="85000"/>
            </a:pPr>
            <a:r>
              <a:rPr lang="en-US" sz="2400" b="1" dirty="0" err="1">
                <a:latin typeface="Calibri" panose="020F0502020204030204" pitchFamily="34" charset="0"/>
                <a:cs typeface="Calibri" panose="020F0502020204030204" pitchFamily="34" charset="0"/>
              </a:rPr>
              <a:t>Grăsimi</a:t>
            </a:r>
            <a:r>
              <a:rPr lang="en-US" sz="2400" b="1" dirty="0">
                <a:latin typeface="Calibri" panose="020F0502020204030204" pitchFamily="34" charset="0"/>
                <a:cs typeface="Calibri" panose="020F0502020204030204" pitchFamily="34" charset="0"/>
              </a:rPr>
              <a:t> – 30% din kcal </a:t>
            </a:r>
            <a:r>
              <a:rPr lang="en-US" sz="2400" b="1" dirty="0" err="1">
                <a:latin typeface="Calibri" panose="020F0502020204030204" pitchFamily="34" charset="0"/>
                <a:cs typeface="Calibri" panose="020F0502020204030204" pitchFamily="34" charset="0"/>
              </a:rPr>
              <a:t>zilnic</a:t>
            </a:r>
            <a:r>
              <a:rPr lang="en-US" sz="2400" b="1" dirty="0">
                <a:latin typeface="Calibri" panose="020F0502020204030204" pitchFamily="34" charset="0"/>
                <a:cs typeface="Calibri" panose="020F0502020204030204" pitchFamily="34" charset="0"/>
              </a:rPr>
              <a:t>      1g=9kcal</a:t>
            </a:r>
          </a:p>
          <a:p>
            <a:pPr defTabSz="914400">
              <a:lnSpc>
                <a:spcPct val="90000"/>
              </a:lnSpc>
              <a:spcAft>
                <a:spcPts val="600"/>
              </a:spcAft>
              <a:buClr>
                <a:schemeClr val="accent1">
                  <a:lumMod val="75000"/>
                </a:schemeClr>
              </a:buClr>
              <a:buSzPct val="85000"/>
            </a:pPr>
            <a:endParaRPr lang="en-US" sz="2400" b="1" dirty="0">
              <a:latin typeface="Calibri" panose="020F0502020204030204" pitchFamily="34" charset="0"/>
              <a:cs typeface="Calibri" panose="020F0502020204030204" pitchFamily="34" charset="0"/>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400" b="1" dirty="0" err="1">
                <a:solidFill>
                  <a:srgbClr val="002060"/>
                </a:solidFill>
                <a:latin typeface="Calibri" panose="020F0502020204030204" pitchFamily="34" charset="0"/>
                <a:cs typeface="Calibri" panose="020F0502020204030204" pitchFamily="34" charset="0"/>
              </a:rPr>
              <a:t>Grăsimi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mononesaturate</a:t>
            </a:r>
            <a:r>
              <a:rPr lang="en-US" sz="2400" b="1" dirty="0">
                <a:solidFill>
                  <a:srgbClr val="002060"/>
                </a:solidFill>
                <a:latin typeface="Calibri" panose="020F0502020204030204" pitchFamily="34" charset="0"/>
                <a:cs typeface="Calibri" panose="020F0502020204030204" pitchFamily="34" charset="0"/>
              </a:rPr>
              <a:t> – 1/3</a:t>
            </a:r>
          </a:p>
          <a:p>
            <a:pPr indent="-182880" defTabSz="914400">
              <a:lnSpc>
                <a:spcPct val="90000"/>
              </a:lnSpc>
              <a:spcAft>
                <a:spcPts val="600"/>
              </a:spcAft>
              <a:buClr>
                <a:schemeClr val="accent1">
                  <a:lumMod val="75000"/>
                </a:schemeClr>
              </a:buClr>
              <a:buSzPct val="85000"/>
              <a:buFont typeface="Wingdings" pitchFamily="2" charset="2"/>
              <a:buChar char="§"/>
            </a:pPr>
            <a:r>
              <a:rPr lang="en-US" sz="2400" b="1" dirty="0" err="1">
                <a:solidFill>
                  <a:srgbClr val="002060"/>
                </a:solidFill>
                <a:latin typeface="Calibri" panose="020F0502020204030204" pitchFamily="34" charset="0"/>
                <a:cs typeface="Calibri" panose="020F0502020204030204" pitchFamily="34" charset="0"/>
              </a:rPr>
              <a:t>Grăsimi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polinesaturate</a:t>
            </a:r>
            <a:r>
              <a:rPr lang="en-US" sz="2400" b="1" dirty="0">
                <a:solidFill>
                  <a:srgbClr val="002060"/>
                </a:solidFill>
                <a:latin typeface="Calibri" panose="020F0502020204030204" pitchFamily="34" charset="0"/>
                <a:cs typeface="Calibri" panose="020F0502020204030204" pitchFamily="34" charset="0"/>
              </a:rPr>
              <a:t> – 1/3 </a:t>
            </a:r>
          </a:p>
          <a:p>
            <a:pPr indent="-182880" defTabSz="914400">
              <a:lnSpc>
                <a:spcPct val="90000"/>
              </a:lnSpc>
              <a:spcAft>
                <a:spcPts val="600"/>
              </a:spcAft>
              <a:buClr>
                <a:schemeClr val="accent1">
                  <a:lumMod val="75000"/>
                </a:schemeClr>
              </a:buClr>
              <a:buSzPct val="85000"/>
              <a:buFont typeface="Wingdings" pitchFamily="2" charset="2"/>
              <a:buChar char="§"/>
            </a:pPr>
            <a:r>
              <a:rPr lang="en-US" sz="2400" b="1" dirty="0" err="1">
                <a:solidFill>
                  <a:srgbClr val="C00000"/>
                </a:solidFill>
                <a:latin typeface="Calibri" panose="020F0502020204030204" pitchFamily="34" charset="0"/>
                <a:cs typeface="Calibri" panose="020F0502020204030204" pitchFamily="34" charset="0"/>
              </a:rPr>
              <a:t>Grăsimi</a:t>
            </a:r>
            <a:r>
              <a:rPr lang="en-US" sz="2400" b="1" dirty="0">
                <a:solidFill>
                  <a:srgbClr val="C00000"/>
                </a:solidFill>
                <a:latin typeface="Calibri" panose="020F0502020204030204" pitchFamily="34" charset="0"/>
                <a:cs typeface="Calibri" panose="020F0502020204030204" pitchFamily="34" charset="0"/>
              </a:rPr>
              <a:t> saturate – 1/3 </a:t>
            </a:r>
          </a:p>
          <a:p>
            <a:pPr defTabSz="914400">
              <a:lnSpc>
                <a:spcPct val="90000"/>
              </a:lnSpc>
              <a:spcAft>
                <a:spcPts val="600"/>
              </a:spcAft>
              <a:buClr>
                <a:schemeClr val="accent1">
                  <a:lumMod val="75000"/>
                </a:schemeClr>
              </a:buClr>
              <a:buSzPct val="85000"/>
            </a:pPr>
            <a:endParaRPr lang="en-US" sz="2400" b="1" dirty="0">
              <a:latin typeface="Calibri" panose="020F0502020204030204" pitchFamily="34" charset="0"/>
              <a:cs typeface="Calibri" panose="020F0502020204030204" pitchFamily="34" charset="0"/>
            </a:endParaRPr>
          </a:p>
        </p:txBody>
      </p:sp>
      <p:grpSp>
        <p:nvGrpSpPr>
          <p:cNvPr id="5131" name="Group 5130">
            <a:extLst>
              <a:ext uri="{FF2B5EF4-FFF2-40B4-BE49-F238E27FC236}">
                <a16:creationId xmlns:a16="http://schemas.microsoft.com/office/drawing/2014/main" id="{099FE2EA-9E5E-4C8E-A341-C1D5842A2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32" name="Oval 5131">
              <a:extLst>
                <a:ext uri="{FF2B5EF4-FFF2-40B4-BE49-F238E27FC236}">
                  <a16:creationId xmlns:a16="http://schemas.microsoft.com/office/drawing/2014/main" id="{D6974EC8-68EF-4705-928A-14A203F25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33" name="Oval 5132">
              <a:extLst>
                <a:ext uri="{FF2B5EF4-FFF2-40B4-BE49-F238E27FC236}">
                  <a16:creationId xmlns:a16="http://schemas.microsoft.com/office/drawing/2014/main" id="{6F8E3E59-4600-4A0E-AFE3-8B8CC1D2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128" name="Picture 8">
            <a:extLst>
              <a:ext uri="{FF2B5EF4-FFF2-40B4-BE49-F238E27FC236}">
                <a16:creationId xmlns:a16="http://schemas.microsoft.com/office/drawing/2014/main" id="{60541F7A-E0DC-7147-9544-21B9E965FF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91"/>
          <a:stretch/>
        </p:blipFill>
        <p:spPr bwMode="auto">
          <a:xfrm>
            <a:off x="162405" y="3167718"/>
            <a:ext cx="3996050" cy="380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5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1066800" y="299966"/>
            <a:ext cx="10058400" cy="1609344"/>
          </a:xfrm>
        </p:spPr>
        <p:txBody>
          <a:bodyPr>
            <a:normAutofit/>
          </a:bodyPr>
          <a:lstStyle/>
          <a:p>
            <a:r>
              <a:rPr lang="en-MD" sz="4800" dirty="0">
                <a:latin typeface="Calibri" panose="020F0502020204030204" pitchFamily="34" charset="0"/>
                <a:cs typeface="Calibri" panose="020F0502020204030204" pitchFamily="34" charset="0"/>
              </a:rPr>
              <a:t>Substanțele nutritive </a:t>
            </a:r>
            <a:r>
              <a:rPr lang="en-MD" dirty="0">
                <a:latin typeface="Calibri" panose="020F0502020204030204" pitchFamily="34" charset="0"/>
                <a:cs typeface="Calibri" panose="020F0502020204030204" pitchFamily="34" charset="0"/>
              </a:rPr>
              <a:t>- proteinele</a:t>
            </a:r>
          </a:p>
        </p:txBody>
      </p:sp>
      <p:sp>
        <p:nvSpPr>
          <p:cNvPr id="3" name="Content Placeholder 2">
            <a:extLst>
              <a:ext uri="{FF2B5EF4-FFF2-40B4-BE49-F238E27FC236}">
                <a16:creationId xmlns:a16="http://schemas.microsoft.com/office/drawing/2014/main" id="{029A9E8D-AAAC-0C4A-8983-A27BBF342598}"/>
              </a:ext>
            </a:extLst>
          </p:cNvPr>
          <p:cNvSpPr>
            <a:spLocks noGrp="1"/>
          </p:cNvSpPr>
          <p:nvPr>
            <p:ph idx="1"/>
          </p:nvPr>
        </p:nvSpPr>
        <p:spPr>
          <a:xfrm>
            <a:off x="844994" y="1909310"/>
            <a:ext cx="5390913" cy="4050792"/>
          </a:xfrm>
        </p:spPr>
        <p:txBody>
          <a:bodyPr>
            <a:noAutofit/>
          </a:bodyPr>
          <a:lstStyle/>
          <a:p>
            <a:r>
              <a:rPr lang="en-MD" dirty="0">
                <a:latin typeface="Calibri" panose="020F0502020204030204" pitchFamily="34" charset="0"/>
                <a:cs typeface="Calibri" panose="020F0502020204030204" pitchFamily="34" charset="0"/>
              </a:rPr>
              <a:t>Proteinele – substanțe complexe formate din aminoacizi, aranjați în ordinea determinată genetic. </a:t>
            </a:r>
          </a:p>
          <a:p>
            <a:r>
              <a:rPr lang="en-MD" dirty="0">
                <a:latin typeface="Calibri" panose="020F0502020204030204" pitchFamily="34" charset="0"/>
                <a:cs typeface="Calibri" panose="020F0502020204030204" pitchFamily="34" charset="0"/>
              </a:rPr>
              <a:t>Fiecare proteină are o funcție specifică, sunt indispensabile vieții</a:t>
            </a:r>
          </a:p>
          <a:p>
            <a:r>
              <a:rPr lang="en-MD" dirty="0">
                <a:latin typeface="Calibri" panose="020F0502020204030204" pitchFamily="34" charset="0"/>
                <a:cs typeface="Calibri" panose="020F0502020204030204" pitchFamily="34" charset="0"/>
              </a:rPr>
              <a:t>Aminoacizi esențiali – organismul nu poate sintetiza, este necesar aportul lor cu alimentele </a:t>
            </a:r>
          </a:p>
          <a:p>
            <a:endParaRPr lang="en-MD" dirty="0">
              <a:latin typeface="Calibri" panose="020F0502020204030204" pitchFamily="34" charset="0"/>
              <a:cs typeface="Calibri" panose="020F0502020204030204" pitchFamily="34" charset="0"/>
            </a:endParaRPr>
          </a:p>
          <a:p>
            <a:r>
              <a:rPr lang="en-MD" dirty="0">
                <a:latin typeface="Calibri" panose="020F0502020204030204" pitchFamily="34" charset="0"/>
                <a:cs typeface="Calibri" panose="020F0502020204030204" pitchFamily="34" charset="0"/>
              </a:rPr>
              <a:t>½ origine animala</a:t>
            </a:r>
          </a:p>
          <a:p>
            <a:r>
              <a:rPr lang="en-MD" dirty="0">
                <a:latin typeface="Calibri" panose="020F0502020204030204" pitchFamily="34" charset="0"/>
                <a:cs typeface="Calibri" panose="020F0502020204030204" pitchFamily="34" charset="0"/>
              </a:rPr>
              <a:t>½ origine vegetală</a:t>
            </a:r>
          </a:p>
          <a:p>
            <a:endParaRPr lang="en-MD" dirty="0">
              <a:latin typeface="Calibri" panose="020F0502020204030204" pitchFamily="34" charset="0"/>
              <a:cs typeface="Calibri" panose="020F0502020204030204" pitchFamily="34" charset="0"/>
            </a:endParaRPr>
          </a:p>
          <a:p>
            <a:r>
              <a:rPr lang="en-MD" dirty="0">
                <a:latin typeface="Calibri" panose="020F0502020204030204" pitchFamily="34" charset="0"/>
                <a:cs typeface="Calibri" panose="020F0502020204030204" pitchFamily="34" charset="0"/>
              </a:rPr>
              <a:t>Aport sporit de proteine în sarcină, lactație, convalescență, febră</a:t>
            </a:r>
          </a:p>
        </p:txBody>
      </p:sp>
      <p:pic>
        <p:nvPicPr>
          <p:cNvPr id="4" name="Picture 3" descr="A plate of food&#10;&#10;Description automatically generated with low confidence">
            <a:extLst>
              <a:ext uri="{FF2B5EF4-FFF2-40B4-BE49-F238E27FC236}">
                <a16:creationId xmlns:a16="http://schemas.microsoft.com/office/drawing/2014/main" id="{14573DDB-2E4A-1848-A9E4-FE507F82A6C8}"/>
              </a:ext>
            </a:extLst>
          </p:cNvPr>
          <p:cNvPicPr>
            <a:picLocks noChangeAspect="1" noChangeArrowheads="1"/>
          </p:cNvPicPr>
          <p:nvPr/>
        </p:nvPicPr>
        <p:blipFill rotWithShape="1">
          <a:blip r:embed="rId3" cstate="print"/>
          <a:srcRect l="547" r="20311" b="-2"/>
          <a:stretch/>
        </p:blipFill>
        <p:spPr bwMode="auto">
          <a:xfrm>
            <a:off x="6818313" y="2093976"/>
            <a:ext cx="4773168" cy="3980688"/>
          </a:xfrm>
          <a:prstGeom prst="rect">
            <a:avLst/>
          </a:prstGeom>
          <a:noFill/>
        </p:spPr>
      </p:pic>
      <p:sp>
        <p:nvSpPr>
          <p:cNvPr id="5" name="TextBox 4">
            <a:extLst>
              <a:ext uri="{FF2B5EF4-FFF2-40B4-BE49-F238E27FC236}">
                <a16:creationId xmlns:a16="http://schemas.microsoft.com/office/drawing/2014/main" id="{18BC69EF-821F-4641-9561-1EF0D3341BCD}"/>
              </a:ext>
            </a:extLst>
          </p:cNvPr>
          <p:cNvSpPr txBox="1"/>
          <p:nvPr/>
        </p:nvSpPr>
        <p:spPr>
          <a:xfrm>
            <a:off x="8243887" y="6188702"/>
            <a:ext cx="2188420" cy="369332"/>
          </a:xfrm>
          <a:prstGeom prst="rect">
            <a:avLst/>
          </a:prstGeom>
          <a:noFill/>
        </p:spPr>
        <p:txBody>
          <a:bodyPr wrap="none" rtlCol="0">
            <a:spAutoFit/>
          </a:bodyPr>
          <a:lstStyle/>
          <a:p>
            <a:r>
              <a:rPr lang="en-MD" dirty="0"/>
              <a:t>20% din kcal zilnice</a:t>
            </a:r>
          </a:p>
        </p:txBody>
      </p:sp>
    </p:spTree>
    <p:extLst>
      <p:ext uri="{BB962C8B-B14F-4D97-AF65-F5344CB8AC3E}">
        <p14:creationId xmlns:p14="http://schemas.microsoft.com/office/powerpoint/2010/main" val="402084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8" name="Rectangle 7201">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6400800" y="484632"/>
            <a:ext cx="5299586" cy="1609344"/>
          </a:xfrm>
          <a:ln>
            <a:noFill/>
          </a:ln>
        </p:spPr>
        <p:txBody>
          <a:bodyPr>
            <a:normAutofit/>
          </a:bodyPr>
          <a:lstStyle/>
          <a:p>
            <a:r>
              <a:rPr lang="en-MD" sz="4400" dirty="0">
                <a:latin typeface="Calibri" panose="020F0502020204030204" pitchFamily="34" charset="0"/>
                <a:cs typeface="Calibri" panose="020F0502020204030204" pitchFamily="34" charset="0"/>
              </a:rPr>
              <a:t>Grupele de alimente</a:t>
            </a:r>
            <a:br>
              <a:rPr lang="en-MD" sz="4400" dirty="0">
                <a:latin typeface="Calibri" panose="020F0502020204030204" pitchFamily="34" charset="0"/>
                <a:cs typeface="Calibri" panose="020F0502020204030204" pitchFamily="34" charset="0"/>
              </a:rPr>
            </a:br>
            <a:endParaRPr lang="en-MD" sz="4400" dirty="0">
              <a:latin typeface="Calibri" panose="020F0502020204030204" pitchFamily="34" charset="0"/>
              <a:cs typeface="Calibri" panose="020F0502020204030204" pitchFamily="34" charset="0"/>
            </a:endParaRPr>
          </a:p>
        </p:txBody>
      </p:sp>
      <p:pic>
        <p:nvPicPr>
          <p:cNvPr id="7174" name="Picture 6" descr="Elementul de baza in nutritie. Cine a inventat piramida alimentara |  FoodStory | StirileProTV.ro">
            <a:extLst>
              <a:ext uri="{FF2B5EF4-FFF2-40B4-BE49-F238E27FC236}">
                <a16:creationId xmlns:a16="http://schemas.microsoft.com/office/drawing/2014/main" id="{F0D20D8A-D1F3-6342-8789-C36C92A4ED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53" r="5210" b="-2"/>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9A9E8D-AAAC-0C4A-8983-A27BBF342598}"/>
              </a:ext>
            </a:extLst>
          </p:cNvPr>
          <p:cNvSpPr>
            <a:spLocks noGrp="1"/>
          </p:cNvSpPr>
          <p:nvPr>
            <p:ph idx="1"/>
          </p:nvPr>
        </p:nvSpPr>
        <p:spPr>
          <a:xfrm>
            <a:off x="6400799" y="2121408"/>
            <a:ext cx="5299585" cy="4050792"/>
          </a:xfrm>
        </p:spPr>
        <p:txBody>
          <a:bodyPr>
            <a:normAutofit/>
          </a:bodyPr>
          <a:lstStyle/>
          <a:p>
            <a:r>
              <a:rPr lang="en-MD" sz="2400" dirty="0">
                <a:latin typeface="Calibri" panose="020F0502020204030204" pitchFamily="34" charset="0"/>
                <a:cs typeface="Calibri" panose="020F0502020204030204" pitchFamily="34" charset="0"/>
              </a:rPr>
              <a:t>Grupa 1: Cerealele și produsele cerealiere</a:t>
            </a:r>
          </a:p>
          <a:p>
            <a:r>
              <a:rPr lang="en-MD" sz="2400" dirty="0">
                <a:latin typeface="Calibri" panose="020F0502020204030204" pitchFamily="34" charset="0"/>
                <a:cs typeface="Calibri" panose="020F0502020204030204" pitchFamily="34" charset="0"/>
              </a:rPr>
              <a:t>Grupa 2: Fructele și legumele</a:t>
            </a:r>
          </a:p>
          <a:p>
            <a:r>
              <a:rPr lang="en-MD" sz="2400" dirty="0">
                <a:latin typeface="Calibri" panose="020F0502020204030204" pitchFamily="34" charset="0"/>
                <a:cs typeface="Calibri" panose="020F0502020204030204" pitchFamily="34" charset="0"/>
              </a:rPr>
              <a:t>Grupa 3: Laptele și produsele lactate</a:t>
            </a:r>
          </a:p>
          <a:p>
            <a:r>
              <a:rPr lang="en-MD" sz="2400" dirty="0">
                <a:latin typeface="Calibri" panose="020F0502020204030204" pitchFamily="34" charset="0"/>
                <a:cs typeface="Calibri" panose="020F0502020204030204" pitchFamily="34" charset="0"/>
              </a:rPr>
              <a:t>Grupa 4: Alimentele bogate în proteine</a:t>
            </a:r>
          </a:p>
          <a:p>
            <a:r>
              <a:rPr lang="en-MD" sz="2400" dirty="0">
                <a:latin typeface="Calibri" panose="020F0502020204030204" pitchFamily="34" charset="0"/>
                <a:cs typeface="Calibri" panose="020F0502020204030204" pitchFamily="34" charset="0"/>
              </a:rPr>
              <a:t>Grupa 5: Produsele zaharoase, uleiurile, grăsimile</a:t>
            </a:r>
          </a:p>
        </p:txBody>
      </p:sp>
      <p:grpSp>
        <p:nvGrpSpPr>
          <p:cNvPr id="7209" name="Group 7203">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10" name="Oval 7204">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211" name="Oval 7205">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5548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f. dr. Nicolae Hâncu: Trebuie să învățăm să ne construim ...">
            <a:extLst>
              <a:ext uri="{FF2B5EF4-FFF2-40B4-BE49-F238E27FC236}">
                <a16:creationId xmlns:a16="http://schemas.microsoft.com/office/drawing/2014/main" id="{DCA6FECE-2528-A04D-8BF5-A7C53C2F0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191" y="325727"/>
            <a:ext cx="7813617" cy="61966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785679CB-F022-9F44-8C30-0D636D043969}"/>
              </a:ext>
            </a:extLst>
          </p:cNvPr>
          <p:cNvSpPr/>
          <p:nvPr/>
        </p:nvSpPr>
        <p:spPr>
          <a:xfrm>
            <a:off x="3533384" y="5991045"/>
            <a:ext cx="5125232" cy="438411"/>
          </a:xfrm>
          <a:prstGeom prst="roundRect">
            <a:avLst/>
          </a:prstGeom>
          <a:solidFill>
            <a:schemeClr val="accent1"/>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D" dirty="0"/>
              <a:t>6-11 porții/zi</a:t>
            </a:r>
          </a:p>
        </p:txBody>
      </p:sp>
      <p:sp>
        <p:nvSpPr>
          <p:cNvPr id="10" name="Rounded Rectangle 9">
            <a:extLst>
              <a:ext uri="{FF2B5EF4-FFF2-40B4-BE49-F238E27FC236}">
                <a16:creationId xmlns:a16="http://schemas.microsoft.com/office/drawing/2014/main" id="{4B50BFC4-8815-5248-9B5B-3D7D09DC895B}"/>
              </a:ext>
            </a:extLst>
          </p:cNvPr>
          <p:cNvSpPr/>
          <p:nvPr/>
        </p:nvSpPr>
        <p:spPr>
          <a:xfrm>
            <a:off x="3698043" y="4907598"/>
            <a:ext cx="2268519" cy="438411"/>
          </a:xfrm>
          <a:prstGeom prst="roundRect">
            <a:avLst/>
          </a:prstGeom>
          <a:solidFill>
            <a:schemeClr val="accent1"/>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D" dirty="0"/>
              <a:t>3-5  porții/zi</a:t>
            </a:r>
          </a:p>
        </p:txBody>
      </p:sp>
      <p:sp>
        <p:nvSpPr>
          <p:cNvPr id="11" name="Rounded Rectangle 10">
            <a:extLst>
              <a:ext uri="{FF2B5EF4-FFF2-40B4-BE49-F238E27FC236}">
                <a16:creationId xmlns:a16="http://schemas.microsoft.com/office/drawing/2014/main" id="{7A7939CD-912F-C743-86AD-C6BB1117C206}"/>
              </a:ext>
            </a:extLst>
          </p:cNvPr>
          <p:cNvSpPr/>
          <p:nvPr/>
        </p:nvSpPr>
        <p:spPr>
          <a:xfrm>
            <a:off x="6286758" y="4897817"/>
            <a:ext cx="2268519" cy="438411"/>
          </a:xfrm>
          <a:prstGeom prst="roundRect">
            <a:avLst/>
          </a:prstGeom>
          <a:solidFill>
            <a:schemeClr val="accent1"/>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D" dirty="0"/>
              <a:t>2-4 porții/zi</a:t>
            </a:r>
          </a:p>
        </p:txBody>
      </p:sp>
      <p:sp>
        <p:nvSpPr>
          <p:cNvPr id="12" name="Rounded Rectangle 11">
            <a:extLst>
              <a:ext uri="{FF2B5EF4-FFF2-40B4-BE49-F238E27FC236}">
                <a16:creationId xmlns:a16="http://schemas.microsoft.com/office/drawing/2014/main" id="{F9DD726D-409C-F24F-A665-402D2D284105}"/>
              </a:ext>
            </a:extLst>
          </p:cNvPr>
          <p:cNvSpPr/>
          <p:nvPr/>
        </p:nvSpPr>
        <p:spPr>
          <a:xfrm>
            <a:off x="4148203" y="3854365"/>
            <a:ext cx="1818359" cy="438411"/>
          </a:xfrm>
          <a:prstGeom prst="roundRect">
            <a:avLst/>
          </a:prstGeom>
          <a:solidFill>
            <a:schemeClr val="accent1"/>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D" dirty="0"/>
              <a:t>2-3  porții/zi</a:t>
            </a:r>
          </a:p>
        </p:txBody>
      </p:sp>
      <p:sp>
        <p:nvSpPr>
          <p:cNvPr id="14" name="Rounded Rectangle 13">
            <a:extLst>
              <a:ext uri="{FF2B5EF4-FFF2-40B4-BE49-F238E27FC236}">
                <a16:creationId xmlns:a16="http://schemas.microsoft.com/office/drawing/2014/main" id="{9A0ADA3E-F34A-0C49-9AF5-A0EB7611164B}"/>
              </a:ext>
            </a:extLst>
          </p:cNvPr>
          <p:cNvSpPr/>
          <p:nvPr/>
        </p:nvSpPr>
        <p:spPr>
          <a:xfrm>
            <a:off x="6286758" y="3854366"/>
            <a:ext cx="1818359" cy="438411"/>
          </a:xfrm>
          <a:prstGeom prst="roundRect">
            <a:avLst/>
          </a:prstGeom>
          <a:solidFill>
            <a:schemeClr val="accent1"/>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D" dirty="0"/>
              <a:t>2-3  porții/zi</a:t>
            </a:r>
          </a:p>
        </p:txBody>
      </p:sp>
      <p:sp>
        <p:nvSpPr>
          <p:cNvPr id="15" name="Rounded Rectangle 14">
            <a:extLst>
              <a:ext uri="{FF2B5EF4-FFF2-40B4-BE49-F238E27FC236}">
                <a16:creationId xmlns:a16="http://schemas.microsoft.com/office/drawing/2014/main" id="{9862531A-6C0E-6F4D-A4E7-352DBD0D64D9}"/>
              </a:ext>
            </a:extLst>
          </p:cNvPr>
          <p:cNvSpPr/>
          <p:nvPr/>
        </p:nvSpPr>
        <p:spPr>
          <a:xfrm>
            <a:off x="4438226" y="2410584"/>
            <a:ext cx="3605804" cy="438411"/>
          </a:xfrm>
          <a:prstGeom prst="roundRect">
            <a:avLst/>
          </a:prstGeom>
          <a:solidFill>
            <a:schemeClr val="accent1"/>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D" sz="2000" b="1" dirty="0">
                <a:latin typeface="Calibri" panose="020F0502020204030204" pitchFamily="34" charset="0"/>
                <a:cs typeface="Calibri" panose="020F0502020204030204" pitchFamily="34" charset="0"/>
              </a:rPr>
              <a:t>Cu multă moderație, porții mici</a:t>
            </a:r>
          </a:p>
        </p:txBody>
      </p:sp>
      <p:sp>
        <p:nvSpPr>
          <p:cNvPr id="17" name="TextBox 16">
            <a:extLst>
              <a:ext uri="{FF2B5EF4-FFF2-40B4-BE49-F238E27FC236}">
                <a16:creationId xmlns:a16="http://schemas.microsoft.com/office/drawing/2014/main" id="{AC340907-8457-B246-9D32-16F88EC2F1B6}"/>
              </a:ext>
            </a:extLst>
          </p:cNvPr>
          <p:cNvSpPr txBox="1"/>
          <p:nvPr/>
        </p:nvSpPr>
        <p:spPr>
          <a:xfrm>
            <a:off x="648628" y="2492207"/>
            <a:ext cx="2996359" cy="135421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600"/>
              </a:spcBef>
            </a:pPr>
            <a:r>
              <a:rPr lang="en-US" sz="2400" b="1" dirty="0">
                <a:solidFill>
                  <a:srgbClr val="009193"/>
                </a:solidFill>
                <a:latin typeface="Calibri" panose="020F0502020204030204" pitchFamily="34" charset="0"/>
                <a:cs typeface="Calibri" panose="020F0502020204030204" pitchFamily="34" charset="0"/>
              </a:rPr>
              <a:t>Lipide  – 30%</a:t>
            </a:r>
          </a:p>
          <a:p>
            <a:pPr algn="ctr">
              <a:spcBef>
                <a:spcPts val="600"/>
              </a:spcBef>
            </a:pPr>
            <a:r>
              <a:rPr lang="en-US" sz="2400" b="1" dirty="0" err="1">
                <a:solidFill>
                  <a:srgbClr val="FF7E79"/>
                </a:solidFill>
                <a:latin typeface="Calibri" panose="020F0502020204030204" pitchFamily="34" charset="0"/>
                <a:cs typeface="Calibri" panose="020F0502020204030204" pitchFamily="34" charset="0"/>
              </a:rPr>
              <a:t>Proteine</a:t>
            </a:r>
            <a:r>
              <a:rPr lang="en-US" sz="2400" b="1" dirty="0">
                <a:solidFill>
                  <a:srgbClr val="FF7E79"/>
                </a:solidFill>
                <a:latin typeface="Calibri" panose="020F0502020204030204" pitchFamily="34" charset="0"/>
                <a:cs typeface="Calibri" panose="020F0502020204030204" pitchFamily="34" charset="0"/>
              </a:rPr>
              <a:t>  – 20%</a:t>
            </a:r>
            <a:endParaRPr lang="en-US" sz="2400" b="1" dirty="0">
              <a:solidFill>
                <a:srgbClr val="6DAB45"/>
              </a:solidFill>
              <a:latin typeface="Calibri" panose="020F0502020204030204" pitchFamily="34" charset="0"/>
              <a:cs typeface="Calibri" panose="020F0502020204030204" pitchFamily="34" charset="0"/>
            </a:endParaRPr>
          </a:p>
          <a:p>
            <a:pPr algn="ctr">
              <a:spcBef>
                <a:spcPts val="600"/>
              </a:spcBef>
              <a:buNone/>
            </a:pPr>
            <a:r>
              <a:rPr lang="en-US" sz="2400" b="1" dirty="0" err="1">
                <a:solidFill>
                  <a:srgbClr val="6DAB45"/>
                </a:solidFill>
                <a:latin typeface="Calibri" panose="020F0502020204030204" pitchFamily="34" charset="0"/>
                <a:cs typeface="Calibri" panose="020F0502020204030204" pitchFamily="34" charset="0"/>
              </a:rPr>
              <a:t>Glucide</a:t>
            </a:r>
            <a:r>
              <a:rPr lang="en-US" sz="2400" b="1" dirty="0">
                <a:solidFill>
                  <a:srgbClr val="6DAB45"/>
                </a:solidFill>
                <a:latin typeface="Calibri" panose="020F0502020204030204" pitchFamily="34" charset="0"/>
                <a:cs typeface="Calibri" panose="020F0502020204030204" pitchFamily="34" charset="0"/>
              </a:rPr>
              <a:t>  – 50%</a:t>
            </a:r>
          </a:p>
        </p:txBody>
      </p:sp>
      <p:sp>
        <p:nvSpPr>
          <p:cNvPr id="19" name="TextBox 18">
            <a:extLst>
              <a:ext uri="{FF2B5EF4-FFF2-40B4-BE49-F238E27FC236}">
                <a16:creationId xmlns:a16="http://schemas.microsoft.com/office/drawing/2014/main" id="{CC97A7EB-65CE-F048-A432-A009DC6266F1}"/>
              </a:ext>
            </a:extLst>
          </p:cNvPr>
          <p:cNvSpPr txBox="1"/>
          <p:nvPr/>
        </p:nvSpPr>
        <p:spPr>
          <a:xfrm>
            <a:off x="7421017" y="401550"/>
            <a:ext cx="4499313" cy="1354217"/>
          </a:xfrm>
          <a:prstGeom prst="rect">
            <a:avLst/>
          </a:prstGeom>
          <a:noFill/>
        </p:spPr>
        <p:txBody>
          <a:bodyPr wrap="square">
            <a:spAutoFit/>
          </a:bodyPr>
          <a:lstStyle/>
          <a:p>
            <a:pPr algn="r">
              <a:spcBef>
                <a:spcPts val="600"/>
              </a:spcBef>
              <a:buNone/>
            </a:pPr>
            <a:r>
              <a:rPr lang="en-US" sz="2400" b="1" dirty="0" err="1">
                <a:solidFill>
                  <a:srgbClr val="521B93"/>
                </a:solidFill>
                <a:latin typeface="Calibri" panose="020F0502020204030204" pitchFamily="34" charset="0"/>
                <a:cs typeface="Calibri" panose="020F0502020204030204" pitchFamily="34" charset="0"/>
              </a:rPr>
              <a:t>Fibre</a:t>
            </a:r>
            <a:r>
              <a:rPr lang="en-US" sz="2400" b="1" dirty="0">
                <a:solidFill>
                  <a:srgbClr val="521B93"/>
                </a:solidFill>
                <a:latin typeface="Calibri" panose="020F0502020204030204" pitchFamily="34" charset="0"/>
                <a:cs typeface="Calibri" panose="020F0502020204030204" pitchFamily="34" charset="0"/>
              </a:rPr>
              <a:t> </a:t>
            </a:r>
            <a:r>
              <a:rPr lang="en-US" sz="2400" b="1" dirty="0" err="1">
                <a:solidFill>
                  <a:srgbClr val="521B93"/>
                </a:solidFill>
                <a:latin typeface="Calibri" panose="020F0502020204030204" pitchFamily="34" charset="0"/>
                <a:cs typeface="Calibri" panose="020F0502020204030204" pitchFamily="34" charset="0"/>
              </a:rPr>
              <a:t>alimentare</a:t>
            </a:r>
            <a:r>
              <a:rPr lang="en-US" sz="2400" b="1" dirty="0">
                <a:solidFill>
                  <a:srgbClr val="521B93"/>
                </a:solidFill>
                <a:latin typeface="Calibri" panose="020F0502020204030204" pitchFamily="34" charset="0"/>
                <a:cs typeface="Calibri" panose="020F0502020204030204" pitchFamily="34" charset="0"/>
              </a:rPr>
              <a:t> – 20-30 g/</a:t>
            </a:r>
            <a:r>
              <a:rPr lang="en-US" sz="2400" b="1" dirty="0" err="1">
                <a:solidFill>
                  <a:srgbClr val="521B93"/>
                </a:solidFill>
                <a:latin typeface="Calibri" panose="020F0502020204030204" pitchFamily="34" charset="0"/>
                <a:cs typeface="Calibri" panose="020F0502020204030204" pitchFamily="34" charset="0"/>
              </a:rPr>
              <a:t>zi</a:t>
            </a:r>
            <a:endParaRPr lang="ro-RO" sz="2400" b="1" dirty="0">
              <a:solidFill>
                <a:srgbClr val="0070C0"/>
              </a:solidFill>
              <a:latin typeface="Calibri" panose="020F0502020204030204" pitchFamily="34" charset="0"/>
              <a:cs typeface="Calibri" panose="020F0502020204030204" pitchFamily="34" charset="0"/>
            </a:endParaRPr>
          </a:p>
          <a:p>
            <a:pPr algn="r">
              <a:spcBef>
                <a:spcPts val="600"/>
              </a:spcBef>
              <a:buNone/>
            </a:pPr>
            <a:r>
              <a:rPr lang="en-US" sz="2400" b="1" dirty="0" err="1">
                <a:solidFill>
                  <a:srgbClr val="0070C0"/>
                </a:solidFill>
                <a:latin typeface="Calibri" panose="020F0502020204030204" pitchFamily="34" charset="0"/>
                <a:cs typeface="Calibri" panose="020F0502020204030204" pitchFamily="34" charset="0"/>
              </a:rPr>
              <a:t>Lichide</a:t>
            </a:r>
            <a:r>
              <a:rPr lang="ru-RU" sz="2400" b="1" dirty="0">
                <a:solidFill>
                  <a:srgbClr val="0070C0"/>
                </a:solidFill>
                <a:latin typeface="Calibri" panose="020F0502020204030204" pitchFamily="34" charset="0"/>
                <a:cs typeface="Calibri" panose="020F0502020204030204" pitchFamily="34" charset="0"/>
              </a:rPr>
              <a:t>/</a:t>
            </a:r>
            <a:r>
              <a:rPr lang="en-US" sz="2400" b="1" dirty="0" err="1">
                <a:solidFill>
                  <a:srgbClr val="0070C0"/>
                </a:solidFill>
                <a:latin typeface="Calibri" panose="020F0502020204030204" pitchFamily="34" charset="0"/>
                <a:cs typeface="Calibri" panose="020F0502020204030204" pitchFamily="34" charset="0"/>
              </a:rPr>
              <a:t>apă</a:t>
            </a:r>
            <a:r>
              <a:rPr lang="en-US" sz="2400" b="1" dirty="0">
                <a:solidFill>
                  <a:srgbClr val="0070C0"/>
                </a:solidFill>
                <a:latin typeface="Calibri" panose="020F0502020204030204" pitchFamily="34" charset="0"/>
                <a:cs typeface="Calibri" panose="020F0502020204030204" pitchFamily="34" charset="0"/>
              </a:rPr>
              <a:t> &gt;1,5 l/</a:t>
            </a:r>
            <a:r>
              <a:rPr lang="en-US" sz="2400" b="1" dirty="0" err="1">
                <a:solidFill>
                  <a:srgbClr val="0070C0"/>
                </a:solidFill>
                <a:latin typeface="Calibri" panose="020F0502020204030204" pitchFamily="34" charset="0"/>
                <a:cs typeface="Calibri" panose="020F0502020204030204" pitchFamily="34" charset="0"/>
              </a:rPr>
              <a:t>zi</a:t>
            </a:r>
            <a:endParaRPr lang="en-US" sz="2400" b="1" dirty="0">
              <a:solidFill>
                <a:srgbClr val="C00000"/>
              </a:solidFill>
              <a:latin typeface="Calibri" panose="020F0502020204030204" pitchFamily="34" charset="0"/>
              <a:cs typeface="Calibri" panose="020F0502020204030204" pitchFamily="34" charset="0"/>
            </a:endParaRPr>
          </a:p>
          <a:p>
            <a:pPr algn="r">
              <a:spcBef>
                <a:spcPts val="600"/>
              </a:spcBef>
            </a:pPr>
            <a:r>
              <a:rPr lang="en-US" sz="2400" b="1" dirty="0" err="1">
                <a:solidFill>
                  <a:srgbClr val="C00000"/>
                </a:solidFill>
                <a:latin typeface="Calibri" panose="020F0502020204030204" pitchFamily="34" charset="0"/>
                <a:cs typeface="Calibri" panose="020F0502020204030204" pitchFamily="34" charset="0"/>
              </a:rPr>
              <a:t>Sare</a:t>
            </a:r>
            <a:r>
              <a:rPr lang="en-US" sz="2400" b="1" dirty="0">
                <a:solidFill>
                  <a:srgbClr val="C00000"/>
                </a:solidFill>
                <a:latin typeface="Calibri" panose="020F0502020204030204" pitchFamily="34" charset="0"/>
                <a:cs typeface="Calibri" panose="020F0502020204030204" pitchFamily="34" charset="0"/>
              </a:rPr>
              <a:t> &lt;6 g/</a:t>
            </a:r>
            <a:r>
              <a:rPr lang="en-US" sz="2400" b="1" dirty="0" err="1">
                <a:solidFill>
                  <a:srgbClr val="C00000"/>
                </a:solidFill>
                <a:latin typeface="Calibri" panose="020F0502020204030204" pitchFamily="34" charset="0"/>
                <a:cs typeface="Calibri" panose="020F0502020204030204" pitchFamily="34" charset="0"/>
              </a:rPr>
              <a:t>zi</a:t>
            </a:r>
            <a:endParaRPr lang="en-US" sz="2400" b="1" dirty="0">
              <a:solidFill>
                <a:srgbClr val="C00000"/>
              </a:solidFill>
              <a:latin typeface="Calibri" panose="020F0502020204030204" pitchFamily="34" charset="0"/>
              <a:cs typeface="Calibri" panose="020F0502020204030204" pitchFamily="34" charset="0"/>
            </a:endParaRPr>
          </a:p>
        </p:txBody>
      </p:sp>
      <p:sp>
        <p:nvSpPr>
          <p:cNvPr id="13" name="Содержимое 2">
            <a:extLst>
              <a:ext uri="{FF2B5EF4-FFF2-40B4-BE49-F238E27FC236}">
                <a16:creationId xmlns:a16="http://schemas.microsoft.com/office/drawing/2014/main" id="{2BF28E59-FCDA-A043-9365-3C83529BA70C}"/>
              </a:ext>
            </a:extLst>
          </p:cNvPr>
          <p:cNvSpPr txBox="1">
            <a:spLocks/>
          </p:cNvSpPr>
          <p:nvPr/>
        </p:nvSpPr>
        <p:spPr>
          <a:xfrm>
            <a:off x="484863" y="1023727"/>
            <a:ext cx="7498080" cy="480060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Wingdings" pitchFamily="2" charset="2"/>
              <a:buNone/>
            </a:pPr>
            <a:endParaRPr lang="ru-RU" dirty="0">
              <a:solidFill>
                <a:srgbClr val="0070C0"/>
              </a:solidFill>
            </a:endParaRPr>
          </a:p>
        </p:txBody>
      </p:sp>
      <p:sp>
        <p:nvSpPr>
          <p:cNvPr id="16" name="TextBox 15">
            <a:extLst>
              <a:ext uri="{FF2B5EF4-FFF2-40B4-BE49-F238E27FC236}">
                <a16:creationId xmlns:a16="http://schemas.microsoft.com/office/drawing/2014/main" id="{9ED63596-2E67-6745-8554-20F7B06662AB}"/>
              </a:ext>
            </a:extLst>
          </p:cNvPr>
          <p:cNvSpPr txBox="1"/>
          <p:nvPr/>
        </p:nvSpPr>
        <p:spPr>
          <a:xfrm>
            <a:off x="423776" y="290007"/>
            <a:ext cx="6093618" cy="769441"/>
          </a:xfrm>
          <a:prstGeom prst="rect">
            <a:avLst/>
          </a:prstGeom>
          <a:noFill/>
        </p:spPr>
        <p:txBody>
          <a:bodyPr wrap="square">
            <a:spAutoFit/>
          </a:bodyPr>
          <a:lstStyle/>
          <a:p>
            <a:r>
              <a:rPr lang="en-MD" sz="4400" dirty="0">
                <a:latin typeface="Calibri" panose="020F0502020204030204" pitchFamily="34" charset="0"/>
                <a:cs typeface="Calibri" panose="020F0502020204030204" pitchFamily="34" charset="0"/>
              </a:rPr>
              <a:t>Piramida alimentară</a:t>
            </a:r>
          </a:p>
        </p:txBody>
      </p:sp>
    </p:spTree>
    <p:extLst>
      <p:ext uri="{BB962C8B-B14F-4D97-AF65-F5344CB8AC3E}">
        <p14:creationId xmlns:p14="http://schemas.microsoft.com/office/powerpoint/2010/main" val="178244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6330738" y="54805"/>
            <a:ext cx="5299586" cy="1609344"/>
          </a:xfrm>
          <a:ln>
            <a:noFill/>
          </a:ln>
        </p:spPr>
        <p:txBody>
          <a:bodyPr>
            <a:normAutofit/>
          </a:bodyPr>
          <a:lstStyle/>
          <a:p>
            <a:r>
              <a:rPr lang="en-MD" sz="4000" dirty="0">
                <a:latin typeface="Calibri" panose="020F0502020204030204" pitchFamily="34" charset="0"/>
                <a:cs typeface="Calibri" panose="020F0502020204030204" pitchFamily="34" charset="0"/>
              </a:rPr>
              <a:t>Legumele și fructele </a:t>
            </a:r>
            <a:br>
              <a:rPr lang="en-MD" sz="4000" dirty="0">
                <a:latin typeface="Calibri" panose="020F0502020204030204" pitchFamily="34" charset="0"/>
                <a:cs typeface="Calibri" panose="020F0502020204030204" pitchFamily="34" charset="0"/>
              </a:rPr>
            </a:br>
            <a:r>
              <a:rPr lang="en-MD" sz="2200" dirty="0">
                <a:latin typeface="Calibri" panose="020F0502020204030204" pitchFamily="34" charset="0"/>
                <a:cs typeface="Calibri" panose="020F0502020204030204" pitchFamily="34" charset="0"/>
              </a:rPr>
              <a:t>3-4 porții fructe</a:t>
            </a:r>
            <a:br>
              <a:rPr lang="en-MD" sz="2200" dirty="0">
                <a:latin typeface="Calibri" panose="020F0502020204030204" pitchFamily="34" charset="0"/>
                <a:cs typeface="Calibri" panose="020F0502020204030204" pitchFamily="34" charset="0"/>
              </a:rPr>
            </a:br>
            <a:r>
              <a:rPr lang="en-MD" sz="2200" dirty="0">
                <a:latin typeface="Calibri" panose="020F0502020204030204" pitchFamily="34" charset="0"/>
                <a:cs typeface="Calibri" panose="020F0502020204030204" pitchFamily="34" charset="0"/>
              </a:rPr>
              <a:t>4-5 porții legume</a:t>
            </a:r>
          </a:p>
        </p:txBody>
      </p:sp>
      <p:sp>
        <p:nvSpPr>
          <p:cNvPr id="3" name="Content Placeholder 2">
            <a:extLst>
              <a:ext uri="{FF2B5EF4-FFF2-40B4-BE49-F238E27FC236}">
                <a16:creationId xmlns:a16="http://schemas.microsoft.com/office/drawing/2014/main" id="{029A9E8D-AAAC-0C4A-8983-A27BBF342598}"/>
              </a:ext>
            </a:extLst>
          </p:cNvPr>
          <p:cNvSpPr>
            <a:spLocks noGrp="1"/>
          </p:cNvSpPr>
          <p:nvPr>
            <p:ph idx="1"/>
          </p:nvPr>
        </p:nvSpPr>
        <p:spPr>
          <a:xfrm>
            <a:off x="6330738" y="1520739"/>
            <a:ext cx="5727586" cy="4050792"/>
          </a:xfrm>
        </p:spPr>
        <p:txBody>
          <a:bodyPr>
            <a:noAutofit/>
          </a:bodyPr>
          <a:lstStyle/>
          <a:p>
            <a:r>
              <a:rPr lang="en-MD" sz="1800" dirty="0">
                <a:latin typeface="Calibri" panose="020F0502020204030204" pitchFamily="34" charset="0"/>
                <a:cs typeface="Calibri" panose="020F0502020204030204" pitchFamily="34" charset="0"/>
              </a:rPr>
              <a:t>Relativ sărace în calorii</a:t>
            </a:r>
          </a:p>
          <a:p>
            <a:r>
              <a:rPr lang="en-MD" sz="1800" dirty="0">
                <a:latin typeface="Calibri" panose="020F0502020204030204" pitchFamily="34" charset="0"/>
                <a:cs typeface="Calibri" panose="020F0502020204030204" pitchFamily="34" charset="0"/>
              </a:rPr>
              <a:t>Vitamine, minerale, antioxidanți</a:t>
            </a:r>
          </a:p>
          <a:p>
            <a:endParaRPr lang="en-MD" sz="1800" dirty="0">
              <a:latin typeface="Calibri" panose="020F0502020204030204" pitchFamily="34" charset="0"/>
              <a:cs typeface="Calibri" panose="020F0502020204030204" pitchFamily="34" charset="0"/>
            </a:endParaRPr>
          </a:p>
          <a:p>
            <a:r>
              <a:rPr lang="en-MD" sz="1800" dirty="0">
                <a:latin typeface="Calibri" panose="020F0502020204030204" pitchFamily="34" charset="0"/>
                <a:cs typeface="Calibri" panose="020F0502020204030204" pitchFamily="34" charset="0"/>
              </a:rPr>
              <a:t>Nu se recomandă pastrarea legumelor la temperatur ridicate și încălzirea lor repetată</a:t>
            </a:r>
          </a:p>
          <a:p>
            <a:r>
              <a:rPr lang="en-MD" sz="1800" dirty="0">
                <a:latin typeface="Calibri" panose="020F0502020204030204" pitchFamily="34" charset="0"/>
                <a:cs typeface="Calibri" panose="020F0502020204030204" pitchFamily="34" charset="0"/>
              </a:rPr>
              <a:t>Se recomnadă ca punerea la fiert să se facă în apă clocotită</a:t>
            </a:r>
          </a:p>
          <a:p>
            <a:r>
              <a:rPr lang="en-MD" sz="1800" dirty="0">
                <a:latin typeface="Calibri" panose="020F0502020204030204" pitchFamily="34" charset="0"/>
                <a:cs typeface="Calibri" panose="020F0502020204030204" pitchFamily="34" charset="0"/>
              </a:rPr>
              <a:t>Se evită spălarea îndelungată și păstrarea legumelor în apă, fragmentarea în bucăți mici, prepararea în vase descoperite</a:t>
            </a:r>
          </a:p>
          <a:p>
            <a:r>
              <a:rPr lang="en-MD" sz="1800" dirty="0">
                <a:latin typeface="Calibri" panose="020F0502020204030204" pitchFamily="34" charset="0"/>
                <a:cs typeface="Calibri" panose="020F0502020204030204" pitchFamily="34" charset="0"/>
              </a:rPr>
              <a:t>Păstrarea fructelor:</a:t>
            </a:r>
          </a:p>
          <a:p>
            <a:pPr marL="274320" lvl="1" indent="0">
              <a:spcBef>
                <a:spcPts val="600"/>
              </a:spcBef>
              <a:buNone/>
            </a:pPr>
            <a:r>
              <a:rPr lang="en-US" sz="1600" dirty="0">
                <a:latin typeface="Calibri" panose="020F0502020204030204" pitchFamily="34" charset="0"/>
                <a:cs typeface="Calibri" panose="020F0502020204030204" pitchFamily="34" charset="0"/>
              </a:rPr>
              <a:t>U</a:t>
            </a:r>
            <a:r>
              <a:rPr lang="en-MD" sz="1600" dirty="0">
                <a:latin typeface="Calibri" panose="020F0502020204030204" pitchFamily="34" charset="0"/>
                <a:cs typeface="Calibri" panose="020F0502020204030204" pitchFamily="34" charset="0"/>
              </a:rPr>
              <a:t>scare</a:t>
            </a:r>
          </a:p>
          <a:p>
            <a:pPr marL="274320" lvl="1" indent="0">
              <a:spcBef>
                <a:spcPts val="600"/>
              </a:spcBef>
              <a:buNone/>
            </a:pPr>
            <a:r>
              <a:rPr lang="en-US" sz="1600" dirty="0">
                <a:latin typeface="Calibri" panose="020F0502020204030204" pitchFamily="34" charset="0"/>
                <a:cs typeface="Calibri" panose="020F0502020204030204" pitchFamily="34" charset="0"/>
              </a:rPr>
              <a:t>C</a:t>
            </a:r>
            <a:r>
              <a:rPr lang="en-MD" sz="1600" dirty="0">
                <a:latin typeface="Calibri" panose="020F0502020204030204" pitchFamily="34" charset="0"/>
                <a:cs typeface="Calibri" panose="020F0502020204030204" pitchFamily="34" charset="0"/>
              </a:rPr>
              <a:t>ongelarea</a:t>
            </a:r>
          </a:p>
          <a:p>
            <a:pPr marL="274320" lvl="1" indent="0">
              <a:spcBef>
                <a:spcPts val="600"/>
              </a:spcBef>
              <a:buNone/>
            </a:pPr>
            <a:r>
              <a:rPr lang="en-US" sz="1600" dirty="0">
                <a:latin typeface="Calibri" panose="020F0502020204030204" pitchFamily="34" charset="0"/>
                <a:cs typeface="Calibri" panose="020F0502020204030204" pitchFamily="34" charset="0"/>
              </a:rPr>
              <a:t>P</a:t>
            </a:r>
            <a:r>
              <a:rPr lang="en-MD" sz="1600" dirty="0">
                <a:latin typeface="Calibri" panose="020F0502020204030204" pitchFamily="34" charset="0"/>
                <a:cs typeface="Calibri" panose="020F0502020204030204" pitchFamily="34" charset="0"/>
              </a:rPr>
              <a:t>astrarea în formă proaspătă</a:t>
            </a:r>
          </a:p>
        </p:txBody>
      </p:sp>
      <p:grpSp>
        <p:nvGrpSpPr>
          <p:cNvPr id="8201" name="Group 8200">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202" name="Oval 8201">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3" name="Oval 8202">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8196" name="Picture 4" descr="De ce este esențial să consumăm 5 fructe și legume pe zi | Nestlé">
            <a:extLst>
              <a:ext uri="{FF2B5EF4-FFF2-40B4-BE49-F238E27FC236}">
                <a16:creationId xmlns:a16="http://schemas.microsoft.com/office/drawing/2014/main" id="{C269DD09-D58B-DE44-A144-B95AD56C1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76" y="212151"/>
            <a:ext cx="5076825" cy="3593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1FF530-2E09-DC45-B119-C03ECA0A77AD}"/>
              </a:ext>
            </a:extLst>
          </p:cNvPr>
          <p:cNvSpPr txBox="1"/>
          <p:nvPr/>
        </p:nvSpPr>
        <p:spPr>
          <a:xfrm>
            <a:off x="366880" y="4828310"/>
            <a:ext cx="5565947" cy="923330"/>
          </a:xfrm>
          <a:prstGeom prst="rect">
            <a:avLst/>
          </a:prstGeom>
          <a:noFill/>
        </p:spPr>
        <p:txBody>
          <a:bodyPr wrap="none" rtlCol="0">
            <a:spAutoFit/>
          </a:bodyPr>
          <a:lstStyle/>
          <a:p>
            <a:r>
              <a:rPr lang="en-MD" dirty="0"/>
              <a:t>Cartoful </a:t>
            </a:r>
          </a:p>
          <a:p>
            <a:r>
              <a:rPr lang="en-MD" dirty="0"/>
              <a:t>100 g cartof la cuptor – 120 kcal</a:t>
            </a:r>
          </a:p>
          <a:p>
            <a:r>
              <a:rPr lang="en-MD" dirty="0"/>
              <a:t>100 g cartofi prăjiți – 225 kcal (+11 g grăsimi, trans)</a:t>
            </a:r>
          </a:p>
        </p:txBody>
      </p:sp>
    </p:spTree>
    <p:extLst>
      <p:ext uri="{BB962C8B-B14F-4D97-AF65-F5344CB8AC3E}">
        <p14:creationId xmlns:p14="http://schemas.microsoft.com/office/powerpoint/2010/main" val="171824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C63B-88ED-D443-B898-8CA75B04CEED}"/>
              </a:ext>
            </a:extLst>
          </p:cNvPr>
          <p:cNvSpPr>
            <a:spLocks noGrp="1"/>
          </p:cNvSpPr>
          <p:nvPr>
            <p:ph type="title"/>
          </p:nvPr>
        </p:nvSpPr>
        <p:spPr>
          <a:xfrm>
            <a:off x="418684" y="138268"/>
            <a:ext cx="6129119" cy="1609344"/>
          </a:xfrm>
        </p:spPr>
        <p:txBody>
          <a:bodyPr>
            <a:normAutofit/>
          </a:bodyPr>
          <a:lstStyle/>
          <a:p>
            <a:r>
              <a:rPr lang="en-MD" sz="3600" dirty="0">
                <a:latin typeface="Calibri" panose="020F0502020204030204" pitchFamily="34" charset="0"/>
                <a:cs typeface="Calibri" panose="020F0502020204030204" pitchFamily="34" charset="0"/>
              </a:rPr>
              <a:t>Piramida alimentației mediteraniene</a:t>
            </a:r>
          </a:p>
        </p:txBody>
      </p:sp>
      <p:pic>
        <p:nvPicPr>
          <p:cNvPr id="3" name="Содержимое 3" descr="6a00e54f05a8f888340133f5297d9d970b.png">
            <a:extLst>
              <a:ext uri="{FF2B5EF4-FFF2-40B4-BE49-F238E27FC236}">
                <a16:creationId xmlns:a16="http://schemas.microsoft.com/office/drawing/2014/main" id="{7FE69C78-7D99-B349-BD3A-33041684826F}"/>
              </a:ext>
            </a:extLst>
          </p:cNvPr>
          <p:cNvPicPr>
            <a:picLocks noChangeAspect="1"/>
          </p:cNvPicPr>
          <p:nvPr/>
        </p:nvPicPr>
        <p:blipFill>
          <a:blip r:embed="rId2" cstate="print"/>
          <a:stretch>
            <a:fillRect/>
          </a:stretch>
        </p:blipFill>
        <p:spPr>
          <a:xfrm>
            <a:off x="6062882" y="0"/>
            <a:ext cx="6129118" cy="6858000"/>
          </a:xfrm>
          <a:prstGeom prst="rect">
            <a:avLst/>
          </a:prstGeom>
        </p:spPr>
      </p:pic>
      <p:sp>
        <p:nvSpPr>
          <p:cNvPr id="5" name="TextBox 4">
            <a:extLst>
              <a:ext uri="{FF2B5EF4-FFF2-40B4-BE49-F238E27FC236}">
                <a16:creationId xmlns:a16="http://schemas.microsoft.com/office/drawing/2014/main" id="{21462987-BC72-6E4B-9B90-A774A637C5AA}"/>
              </a:ext>
            </a:extLst>
          </p:cNvPr>
          <p:cNvSpPr txBox="1"/>
          <p:nvPr/>
        </p:nvSpPr>
        <p:spPr>
          <a:xfrm>
            <a:off x="418684" y="3207327"/>
            <a:ext cx="5400225" cy="3231654"/>
          </a:xfrm>
          <a:prstGeom prst="rect">
            <a:avLst/>
          </a:prstGeom>
          <a:noFill/>
        </p:spPr>
        <p:txBody>
          <a:bodyPr wrap="square">
            <a:spAutoFit/>
          </a:bodyPr>
          <a:lstStyle/>
          <a:p>
            <a:r>
              <a:rPr lang="en-US" sz="1200" dirty="0" err="1">
                <a:solidFill>
                  <a:srgbClr val="000000"/>
                </a:solidFill>
                <a:effectLst/>
                <a:latin typeface="Calibri" panose="020F0502020204030204" pitchFamily="34" charset="0"/>
                <a:cs typeface="Calibri" panose="020F0502020204030204" pitchFamily="34" charset="0"/>
              </a:rPr>
              <a:t>Ancel</a:t>
            </a:r>
            <a:r>
              <a:rPr lang="en-US" sz="1200" dirty="0">
                <a:solidFill>
                  <a:srgbClr val="000000"/>
                </a:solidFill>
                <a:effectLst/>
                <a:latin typeface="Calibri" panose="020F0502020204030204" pitchFamily="34" charset="0"/>
                <a:cs typeface="Calibri" panose="020F0502020204030204" pitchFamily="34" charset="0"/>
              </a:rPr>
              <a:t> Keys and his Italian colleague </a:t>
            </a:r>
            <a:r>
              <a:rPr lang="en-US" sz="1200" dirty="0" err="1">
                <a:solidFill>
                  <a:srgbClr val="000000"/>
                </a:solidFill>
                <a:effectLst/>
                <a:latin typeface="Calibri" panose="020F0502020204030204" pitchFamily="34" charset="0"/>
                <a:cs typeface="Calibri" panose="020F0502020204030204" pitchFamily="34" charset="0"/>
              </a:rPr>
              <a:t>Flaminio</a:t>
            </a:r>
            <a:r>
              <a:rPr lang="en-US" sz="1200" dirty="0">
                <a:solidFill>
                  <a:srgbClr val="000000"/>
                </a:solidFill>
                <a:effectLst/>
                <a:latin typeface="Calibri" panose="020F0502020204030204" pitchFamily="34" charset="0"/>
                <a:cs typeface="Calibri" panose="020F0502020204030204" pitchFamily="34" charset="0"/>
              </a:rPr>
              <a:t> Fidanza and their SCS colleagues were central to the modern recognition, definition, and promotion of the eating pattern they found in Italy and Greece in the 1950s and ’60s, now popularly called “</a:t>
            </a:r>
            <a:r>
              <a:rPr lang="en-US" sz="1200" b="1" dirty="0">
                <a:solidFill>
                  <a:srgbClr val="900617"/>
                </a:solidFill>
                <a:effectLst/>
                <a:latin typeface="Calibri" panose="020F0502020204030204" pitchFamily="34" charset="0"/>
                <a:cs typeface="Calibri" panose="020F0502020204030204" pitchFamily="34" charset="0"/>
              </a:rPr>
              <a:t>The Mediterranean Diet</a:t>
            </a:r>
            <a:r>
              <a:rPr lang="en-US" sz="1200" dirty="0">
                <a:solidFill>
                  <a:srgbClr val="000000"/>
                </a:solidFill>
                <a:effectLst/>
                <a:latin typeface="Calibri" panose="020F0502020204030204" pitchFamily="34" charset="0"/>
                <a:cs typeface="Calibri" panose="020F0502020204030204" pitchFamily="34" charset="0"/>
              </a:rPr>
              <a:t>.”</a:t>
            </a:r>
          </a:p>
          <a:p>
            <a:r>
              <a:rPr lang="en-US" sz="1200" dirty="0">
                <a:solidFill>
                  <a:srgbClr val="000000"/>
                </a:solidFill>
                <a:effectLst/>
                <a:latin typeface="Calibri" panose="020F0502020204030204" pitchFamily="34" charset="0"/>
                <a:cs typeface="Calibri" panose="020F0502020204030204" pitchFamily="34" charset="0"/>
              </a:rPr>
              <a:t> They showed together with their colleagues that dietary patterns in the Mediterranean and in Japan in the 1960s were associated with low rates of coronary heart disease and </a:t>
            </a:r>
            <a:r>
              <a:rPr lang="en-US" sz="1200" u="sng" dirty="0">
                <a:solidFill>
                  <a:srgbClr val="FC6B16"/>
                </a:solidFill>
                <a:effectLst/>
                <a:latin typeface="Calibri" panose="020F0502020204030204" pitchFamily="34" charset="0"/>
                <a:cs typeface="Calibri" panose="020F0502020204030204" pitchFamily="34" charset="0"/>
                <a:hlinkClick r:id="rId3"/>
              </a:rPr>
              <a:t>all-cause mortality</a:t>
            </a:r>
            <a:r>
              <a:rPr lang="en-US" sz="1200" dirty="0">
                <a:solidFill>
                  <a:srgbClr val="000000"/>
                </a:solidFill>
                <a:effectLst/>
                <a:latin typeface="Calibri" panose="020F0502020204030204" pitchFamily="34" charset="0"/>
                <a:cs typeface="Calibri" panose="020F0502020204030204" pitchFamily="34" charset="0"/>
              </a:rPr>
              <a:t>. The studies in the elderly showed that a healthy diet and lifestyle (sufficient physical activity, non-smoking and moderate alcohol consumption) also is associated with a low risk of cardiovascular disease and all-cause mortality. A healthy diet and sufficient physical activity may also postpone </a:t>
            </a:r>
            <a:r>
              <a:rPr lang="en-US" sz="1200" u="sng" dirty="0">
                <a:solidFill>
                  <a:srgbClr val="FC6B16"/>
                </a:solidFill>
                <a:effectLst/>
                <a:latin typeface="Calibri" panose="020F0502020204030204" pitchFamily="34" charset="0"/>
                <a:cs typeface="Calibri" panose="020F0502020204030204" pitchFamily="34" charset="0"/>
                <a:hlinkClick r:id="rId4"/>
              </a:rPr>
              <a:t>cognitive decline</a:t>
            </a:r>
            <a:r>
              <a:rPr lang="en-US" sz="1200" dirty="0">
                <a:solidFill>
                  <a:srgbClr val="000000"/>
                </a:solidFill>
                <a:effectLst/>
                <a:latin typeface="Calibri" panose="020F0502020204030204" pitchFamily="34" charset="0"/>
                <a:cs typeface="Calibri" panose="020F0502020204030204" pitchFamily="34" charset="0"/>
              </a:rPr>
              <a:t> and decrease the risk of </a:t>
            </a:r>
            <a:r>
              <a:rPr lang="en-US" sz="1200" dirty="0" err="1">
                <a:solidFill>
                  <a:srgbClr val="000000"/>
                </a:solidFill>
                <a:effectLst/>
                <a:latin typeface="Calibri" panose="020F0502020204030204" pitchFamily="34" charset="0"/>
                <a:cs typeface="Calibri" panose="020F0502020204030204" pitchFamily="34" charset="0"/>
              </a:rPr>
              <a:t>depression.The</a:t>
            </a:r>
            <a:r>
              <a:rPr lang="en-US" sz="1200" dirty="0">
                <a:solidFill>
                  <a:srgbClr val="000000"/>
                </a:solidFill>
                <a:effectLst/>
                <a:latin typeface="Calibri" panose="020F0502020204030204" pitchFamily="34" charset="0"/>
                <a:cs typeface="Calibri" panose="020F0502020204030204" pitchFamily="34" charset="0"/>
              </a:rPr>
              <a:t> Seven Countries Study provided evidence</a:t>
            </a:r>
          </a:p>
          <a:p>
            <a:pPr>
              <a:buFont typeface="Arial" panose="020B0604020202020204" pitchFamily="34" charset="0"/>
              <a:buChar char="•"/>
            </a:pPr>
            <a:r>
              <a:rPr lang="en-US" sz="1200" dirty="0">
                <a:solidFill>
                  <a:srgbClr val="000000"/>
                </a:solidFill>
                <a:effectLst/>
                <a:latin typeface="Calibri" panose="020F0502020204030204" pitchFamily="34" charset="0"/>
                <a:cs typeface="Calibri" panose="020F0502020204030204" pitchFamily="34" charset="0"/>
              </a:rPr>
              <a:t>for the concept of sick and healthy populations</a:t>
            </a:r>
          </a:p>
          <a:p>
            <a:pPr>
              <a:buFont typeface="Arial" panose="020B0604020202020204" pitchFamily="34" charset="0"/>
              <a:buChar char="•"/>
            </a:pPr>
            <a:r>
              <a:rPr lang="en-US" sz="1200" dirty="0">
                <a:solidFill>
                  <a:srgbClr val="000000"/>
                </a:solidFill>
                <a:effectLst/>
                <a:latin typeface="Calibri" panose="020F0502020204030204" pitchFamily="34" charset="0"/>
                <a:cs typeface="Calibri" panose="020F0502020204030204" pitchFamily="34" charset="0"/>
              </a:rPr>
              <a:t>that the major cardiovascular risk factors are universal</a:t>
            </a:r>
          </a:p>
          <a:p>
            <a:pPr>
              <a:buFont typeface="Arial" panose="020B0604020202020204" pitchFamily="34" charset="0"/>
              <a:buChar char="•"/>
            </a:pPr>
            <a:r>
              <a:rPr lang="en-US" sz="1200" dirty="0">
                <a:solidFill>
                  <a:srgbClr val="000000"/>
                </a:solidFill>
                <a:effectLst/>
                <a:latin typeface="Calibri" panose="020F0502020204030204" pitchFamily="34" charset="0"/>
                <a:cs typeface="Calibri" panose="020F0502020204030204" pitchFamily="34" charset="0"/>
              </a:rPr>
              <a:t>for the diet-heart hypothesis</a:t>
            </a:r>
          </a:p>
          <a:p>
            <a:pPr>
              <a:buFont typeface="Arial" panose="020B0604020202020204" pitchFamily="34" charset="0"/>
              <a:buChar char="•"/>
            </a:pPr>
            <a:r>
              <a:rPr lang="en-US" sz="1200" dirty="0">
                <a:solidFill>
                  <a:srgbClr val="000000"/>
                </a:solidFill>
                <a:effectLst/>
                <a:latin typeface="Calibri" panose="020F0502020204030204" pitchFamily="34" charset="0"/>
                <a:cs typeface="Calibri" panose="020F0502020204030204" pitchFamily="34" charset="0"/>
              </a:rPr>
              <a:t>that cardiovascular disease is preventable</a:t>
            </a:r>
          </a:p>
          <a:p>
            <a:pPr>
              <a:buFont typeface="Arial" panose="020B0604020202020204" pitchFamily="34" charset="0"/>
              <a:buChar char="•"/>
            </a:pPr>
            <a:r>
              <a:rPr lang="en-US" sz="1200" dirty="0">
                <a:solidFill>
                  <a:srgbClr val="000000"/>
                </a:solidFill>
                <a:effectLst/>
                <a:latin typeface="Calibri" panose="020F0502020204030204" pitchFamily="34" charset="0"/>
                <a:cs typeface="Calibri" panose="020F0502020204030204" pitchFamily="34" charset="0"/>
              </a:rPr>
              <a:t>that a healthy lifestyle may promote different aspects of </a:t>
            </a:r>
            <a:r>
              <a:rPr lang="en-US" sz="1200" dirty="0" err="1">
                <a:solidFill>
                  <a:srgbClr val="000000"/>
                </a:solidFill>
                <a:effectLst/>
                <a:latin typeface="Calibri" panose="020F0502020204030204" pitchFamily="34" charset="0"/>
                <a:cs typeface="Calibri" panose="020F0502020204030204" pitchFamily="34" charset="0"/>
              </a:rPr>
              <a:t>healt</a:t>
            </a:r>
            <a:endParaRPr lang="en-US" sz="1200" dirty="0">
              <a:solidFill>
                <a:srgbClr val="000000"/>
              </a:solidFill>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F7C80B0-5836-6C42-B9C1-0D7E75A2C284}"/>
              </a:ext>
            </a:extLst>
          </p:cNvPr>
          <p:cNvPicPr>
            <a:picLocks noChangeAspect="1"/>
          </p:cNvPicPr>
          <p:nvPr/>
        </p:nvPicPr>
        <p:blipFill>
          <a:blip r:embed="rId5"/>
          <a:stretch>
            <a:fillRect/>
          </a:stretch>
        </p:blipFill>
        <p:spPr>
          <a:xfrm>
            <a:off x="639982" y="1747612"/>
            <a:ext cx="5422900" cy="1270000"/>
          </a:xfrm>
          <a:prstGeom prst="rect">
            <a:avLst/>
          </a:prstGeom>
        </p:spPr>
      </p:pic>
    </p:spTree>
    <p:extLst>
      <p:ext uri="{BB962C8B-B14F-4D97-AF65-F5344CB8AC3E}">
        <p14:creationId xmlns:p14="http://schemas.microsoft.com/office/powerpoint/2010/main" val="159262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ets.ro/upl/photos/articole_236_52894.jpg"/>
          <p:cNvPicPr>
            <a:picLocks noChangeAspect="1" noChangeArrowheads="1"/>
          </p:cNvPicPr>
          <p:nvPr/>
        </p:nvPicPr>
        <p:blipFill rotWithShape="1">
          <a:blip r:embed="rId3">
            <a:extLst>
              <a:ext uri="{28A0092B-C50C-407E-A947-70E740481C1C}">
                <a14:useLocalDpi xmlns:a14="http://schemas.microsoft.com/office/drawing/2010/main" val="0"/>
              </a:ext>
            </a:extLst>
          </a:blip>
          <a:srcRect l="428" r="-428" b="-3417"/>
          <a:stretch/>
        </p:blipFill>
        <p:spPr bwMode="auto">
          <a:xfrm>
            <a:off x="2808071" y="1124744"/>
            <a:ext cx="7032345"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76766" y="2288493"/>
            <a:ext cx="1430949" cy="1384995"/>
          </a:xfrm>
          <a:prstGeom prst="rect">
            <a:avLst/>
          </a:prstGeom>
          <a:solidFill>
            <a:schemeClr val="bg1"/>
          </a:solidFill>
        </p:spPr>
        <p:txBody>
          <a:bodyPr wrap="square" rtlCol="0">
            <a:spAutoFit/>
          </a:bodyPr>
          <a:lstStyle/>
          <a:p>
            <a:r>
              <a:rPr lang="ro-RO" sz="1200" b="1" dirty="0"/>
              <a:t>Consum de grăsimi vegetale</a:t>
            </a:r>
            <a:r>
              <a:rPr lang="en-US" sz="1200" b="1" dirty="0"/>
              <a:t>, </a:t>
            </a:r>
            <a:r>
              <a:rPr lang="en-US" sz="1200" b="1" dirty="0" err="1"/>
              <a:t>nuci</a:t>
            </a:r>
            <a:r>
              <a:rPr lang="en-US" sz="1200" b="1" dirty="0"/>
              <a:t>.</a:t>
            </a:r>
          </a:p>
          <a:p>
            <a:endParaRPr lang="ro-RO" sz="1200" b="1" dirty="0"/>
          </a:p>
          <a:p>
            <a:r>
              <a:rPr lang="ro-RO" sz="1200" b="1" i="1" dirty="0"/>
              <a:t>De evitat </a:t>
            </a:r>
            <a:r>
              <a:rPr lang="ro-RO" sz="1200" b="1" dirty="0"/>
              <a:t>grăsimi trans, ulei de palmier, unt.</a:t>
            </a:r>
          </a:p>
        </p:txBody>
      </p:sp>
      <p:sp>
        <p:nvSpPr>
          <p:cNvPr id="6" name="TextBox 5"/>
          <p:cNvSpPr txBox="1"/>
          <p:nvPr/>
        </p:nvSpPr>
        <p:spPr>
          <a:xfrm>
            <a:off x="2876765" y="3599152"/>
            <a:ext cx="1730490" cy="1384995"/>
          </a:xfrm>
          <a:prstGeom prst="rect">
            <a:avLst/>
          </a:prstGeom>
          <a:solidFill>
            <a:schemeClr val="bg1"/>
          </a:solidFill>
        </p:spPr>
        <p:txBody>
          <a:bodyPr wrap="square" rtlCol="0">
            <a:spAutoFit/>
          </a:bodyPr>
          <a:lstStyle/>
          <a:p>
            <a:endParaRPr lang="en-US" sz="1200" dirty="0"/>
          </a:p>
          <a:p>
            <a:r>
              <a:rPr lang="ro-RO" sz="1200" b="1" dirty="0"/>
              <a:t>Cât mai multe legume și cît mai variate!  </a:t>
            </a:r>
            <a:endParaRPr lang="en-US" sz="1200" b="1" dirty="0"/>
          </a:p>
          <a:p>
            <a:endParaRPr lang="en-US" sz="1200" b="1" dirty="0">
              <a:solidFill>
                <a:srgbClr val="FF0000"/>
              </a:solidFill>
            </a:endParaRPr>
          </a:p>
          <a:p>
            <a:r>
              <a:rPr lang="ro-RO" sz="1200" b="1" dirty="0">
                <a:solidFill>
                  <a:srgbClr val="FF0000"/>
                </a:solidFill>
              </a:rPr>
              <a:t>De evitat carfofi prăjiți</a:t>
            </a:r>
            <a:r>
              <a:rPr lang="en-US" sz="1200" b="1" dirty="0">
                <a:solidFill>
                  <a:srgbClr val="FF0000"/>
                </a:solidFill>
              </a:rPr>
              <a:t>!</a:t>
            </a:r>
          </a:p>
        </p:txBody>
      </p:sp>
      <p:sp>
        <p:nvSpPr>
          <p:cNvPr id="7" name="TextBox 6"/>
          <p:cNvSpPr txBox="1"/>
          <p:nvPr/>
        </p:nvSpPr>
        <p:spPr>
          <a:xfrm>
            <a:off x="2866459" y="4926868"/>
            <a:ext cx="1800200" cy="646331"/>
          </a:xfrm>
          <a:prstGeom prst="rect">
            <a:avLst/>
          </a:prstGeom>
          <a:solidFill>
            <a:schemeClr val="bg1"/>
          </a:solidFill>
        </p:spPr>
        <p:txBody>
          <a:bodyPr wrap="square" rtlCol="0">
            <a:spAutoFit/>
          </a:bodyPr>
          <a:lstStyle/>
          <a:p>
            <a:r>
              <a:rPr lang="ro-RO" sz="1200" b="1" dirty="0"/>
              <a:t>   Varietate de fructe de     toate culorile!</a:t>
            </a:r>
          </a:p>
          <a:p>
            <a:endParaRPr lang="ro-RO" sz="1200" b="1" dirty="0"/>
          </a:p>
        </p:txBody>
      </p:sp>
      <p:sp>
        <p:nvSpPr>
          <p:cNvPr id="8" name="TextBox 7"/>
          <p:cNvSpPr txBox="1"/>
          <p:nvPr/>
        </p:nvSpPr>
        <p:spPr>
          <a:xfrm>
            <a:off x="8045714" y="2459472"/>
            <a:ext cx="1656185" cy="1384995"/>
          </a:xfrm>
          <a:prstGeom prst="rect">
            <a:avLst/>
          </a:prstGeom>
          <a:solidFill>
            <a:schemeClr val="bg1"/>
          </a:solidFill>
        </p:spPr>
        <p:txBody>
          <a:bodyPr wrap="square" rtlCol="0">
            <a:spAutoFit/>
          </a:bodyPr>
          <a:lstStyle/>
          <a:p>
            <a:r>
              <a:rPr lang="ro-RO" sz="1200" b="1" dirty="0"/>
              <a:t>Consum de apă, ceai, cafea – fără zahăr. Consum limitat de lapte. </a:t>
            </a:r>
            <a:r>
              <a:rPr lang="ro-RO" sz="1200" b="1" i="1" dirty="0">
                <a:solidFill>
                  <a:srgbClr val="FF0000"/>
                </a:solidFill>
              </a:rPr>
              <a:t>Evitarea </a:t>
            </a:r>
            <a:r>
              <a:rPr lang="ro-RO" sz="1200" b="1" dirty="0">
                <a:solidFill>
                  <a:srgbClr val="FF0000"/>
                </a:solidFill>
              </a:rPr>
              <a:t>sucurilor, băuturilor carbogazoase</a:t>
            </a:r>
            <a:r>
              <a:rPr lang="en-US" sz="1200" b="1" dirty="0">
                <a:solidFill>
                  <a:srgbClr val="FF0000"/>
                </a:solidFill>
              </a:rPr>
              <a:t>!</a:t>
            </a:r>
            <a:endParaRPr lang="ro-RO" sz="1200" b="1" dirty="0">
              <a:solidFill>
                <a:srgbClr val="FF0000"/>
              </a:solidFill>
            </a:endParaRPr>
          </a:p>
        </p:txBody>
      </p:sp>
      <p:sp>
        <p:nvSpPr>
          <p:cNvPr id="9" name="TextBox 8"/>
          <p:cNvSpPr txBox="1"/>
          <p:nvPr/>
        </p:nvSpPr>
        <p:spPr>
          <a:xfrm>
            <a:off x="7961859" y="3810948"/>
            <a:ext cx="1800200" cy="1200329"/>
          </a:xfrm>
          <a:prstGeom prst="rect">
            <a:avLst/>
          </a:prstGeom>
          <a:solidFill>
            <a:schemeClr val="bg1"/>
          </a:solidFill>
        </p:spPr>
        <p:txBody>
          <a:bodyPr wrap="square" rtlCol="0">
            <a:spAutoFit/>
          </a:bodyPr>
          <a:lstStyle/>
          <a:p>
            <a:r>
              <a:rPr lang="ro-RO" sz="1200" b="1" dirty="0"/>
              <a:t>Consum de cereale integrale variate. </a:t>
            </a:r>
            <a:r>
              <a:rPr lang="ro-RO" sz="1200" b="1" i="1" dirty="0">
                <a:solidFill>
                  <a:srgbClr val="FF0000"/>
                </a:solidFill>
              </a:rPr>
              <a:t>Limitarea</a:t>
            </a:r>
            <a:r>
              <a:rPr lang="ro-RO" sz="1200" b="1" dirty="0">
                <a:solidFill>
                  <a:srgbClr val="FF0000"/>
                </a:solidFill>
              </a:rPr>
              <a:t> carbohidraților ușor asimilabili (orez alb, pâine albă)</a:t>
            </a:r>
            <a:r>
              <a:rPr lang="en-US" sz="1200" b="1" dirty="0">
                <a:solidFill>
                  <a:srgbClr val="FF0000"/>
                </a:solidFill>
              </a:rPr>
              <a:t>.</a:t>
            </a:r>
            <a:endParaRPr lang="ro-RO" sz="1200" b="1" dirty="0">
              <a:solidFill>
                <a:srgbClr val="FF0000"/>
              </a:solidFill>
            </a:endParaRPr>
          </a:p>
        </p:txBody>
      </p:sp>
      <p:sp>
        <p:nvSpPr>
          <p:cNvPr id="10" name="TextBox 9"/>
          <p:cNvSpPr txBox="1"/>
          <p:nvPr/>
        </p:nvSpPr>
        <p:spPr>
          <a:xfrm>
            <a:off x="7680177" y="4978366"/>
            <a:ext cx="1969089" cy="1569660"/>
          </a:xfrm>
          <a:prstGeom prst="rect">
            <a:avLst/>
          </a:prstGeom>
          <a:solidFill>
            <a:schemeClr val="bg1"/>
          </a:solidFill>
        </p:spPr>
        <p:txBody>
          <a:bodyPr wrap="square" rtlCol="0">
            <a:spAutoFit/>
          </a:bodyPr>
          <a:lstStyle/>
          <a:p>
            <a:r>
              <a:rPr lang="ro-RO" sz="1200" b="1" dirty="0"/>
              <a:t>Alege pește, pui, boboase, nuci, brânză.</a:t>
            </a:r>
            <a:endParaRPr lang="en-US" sz="1200" b="1" dirty="0"/>
          </a:p>
          <a:p>
            <a:endParaRPr lang="ro-RO" sz="1200" b="1" dirty="0"/>
          </a:p>
          <a:p>
            <a:r>
              <a:rPr lang="ro-RO" sz="1200" b="1" i="1" dirty="0">
                <a:solidFill>
                  <a:srgbClr val="FF0000"/>
                </a:solidFill>
              </a:rPr>
              <a:t>Limitat: </a:t>
            </a:r>
            <a:r>
              <a:rPr lang="ro-RO" sz="1200" b="1" dirty="0">
                <a:solidFill>
                  <a:srgbClr val="FF0000"/>
                </a:solidFill>
              </a:rPr>
              <a:t>carne roșie și cașcaval.</a:t>
            </a:r>
            <a:endParaRPr lang="en-US" sz="1200" b="1" dirty="0">
              <a:solidFill>
                <a:srgbClr val="FF0000"/>
              </a:solidFill>
            </a:endParaRPr>
          </a:p>
          <a:p>
            <a:endParaRPr lang="ro-RO" sz="1200" b="1" dirty="0"/>
          </a:p>
          <a:p>
            <a:r>
              <a:rPr lang="ro-RO" sz="1200" b="1" i="1" dirty="0"/>
              <a:t>De exclus: </a:t>
            </a:r>
            <a:r>
              <a:rPr lang="ro-RO" sz="1200" b="1" dirty="0"/>
              <a:t>carne procesată</a:t>
            </a:r>
            <a:r>
              <a:rPr lang="en-US" sz="1200" b="1" dirty="0"/>
              <a:t>!</a:t>
            </a:r>
          </a:p>
        </p:txBody>
      </p:sp>
      <p:sp>
        <p:nvSpPr>
          <p:cNvPr id="5" name="Rectangle 4"/>
          <p:cNvSpPr/>
          <p:nvPr/>
        </p:nvSpPr>
        <p:spPr>
          <a:xfrm>
            <a:off x="4079776" y="1196753"/>
            <a:ext cx="5040560" cy="584775"/>
          </a:xfrm>
          <a:prstGeom prst="rect">
            <a:avLst/>
          </a:prstGeom>
          <a:solidFill>
            <a:schemeClr val="bg1"/>
          </a:solidFill>
        </p:spPr>
        <p:txBody>
          <a:bodyPr wrap="square">
            <a:spAutoFit/>
          </a:bodyPr>
          <a:lstStyle/>
          <a:p>
            <a:r>
              <a:rPr lang="en-US" sz="3200" b="1" dirty="0">
                <a:solidFill>
                  <a:srgbClr val="C00000"/>
                </a:solidFill>
              </a:rPr>
              <a:t>FARFURIA S</a:t>
            </a:r>
            <a:r>
              <a:rPr lang="ro-RO" sz="3200" b="1" dirty="0">
                <a:solidFill>
                  <a:srgbClr val="C00000"/>
                </a:solidFill>
              </a:rPr>
              <a:t>ĂNĂTOASĂ</a:t>
            </a:r>
            <a:endParaRPr lang="ro-RO" sz="3200" dirty="0">
              <a:solidFill>
                <a:srgbClr val="C00000"/>
              </a:solidFill>
            </a:endParaRPr>
          </a:p>
        </p:txBody>
      </p:sp>
      <p:sp>
        <p:nvSpPr>
          <p:cNvPr id="13" name="Rectangle 12"/>
          <p:cNvSpPr/>
          <p:nvPr/>
        </p:nvSpPr>
        <p:spPr>
          <a:xfrm>
            <a:off x="5106129" y="3475135"/>
            <a:ext cx="1059906" cy="369332"/>
          </a:xfrm>
          <a:prstGeom prst="rect">
            <a:avLst/>
          </a:prstGeom>
          <a:solidFill>
            <a:schemeClr val="bg1"/>
          </a:solidFill>
        </p:spPr>
        <p:txBody>
          <a:bodyPr wrap="none">
            <a:spAutoFit/>
          </a:bodyPr>
          <a:lstStyle/>
          <a:p>
            <a:r>
              <a:rPr lang="ro-RO" b="1" dirty="0">
                <a:solidFill>
                  <a:schemeClr val="tx2">
                    <a:lumMod val="50000"/>
                  </a:schemeClr>
                </a:solidFill>
              </a:rPr>
              <a:t>LEGUME</a:t>
            </a:r>
            <a:endParaRPr lang="ro-RO" dirty="0">
              <a:solidFill>
                <a:schemeClr val="tx2">
                  <a:lumMod val="50000"/>
                </a:schemeClr>
              </a:solidFill>
            </a:endParaRPr>
          </a:p>
        </p:txBody>
      </p:sp>
      <p:sp>
        <p:nvSpPr>
          <p:cNvPr id="15" name="Rectangle 14"/>
          <p:cNvSpPr/>
          <p:nvPr/>
        </p:nvSpPr>
        <p:spPr>
          <a:xfrm>
            <a:off x="5303913" y="4591029"/>
            <a:ext cx="936475" cy="338554"/>
          </a:xfrm>
          <a:prstGeom prst="rect">
            <a:avLst/>
          </a:prstGeom>
          <a:solidFill>
            <a:schemeClr val="bg1"/>
          </a:solidFill>
        </p:spPr>
        <p:txBody>
          <a:bodyPr wrap="none">
            <a:spAutoFit/>
          </a:bodyPr>
          <a:lstStyle/>
          <a:p>
            <a:r>
              <a:rPr lang="ro-RO" sz="1600" b="1" dirty="0">
                <a:solidFill>
                  <a:schemeClr val="tx2">
                    <a:lumMod val="50000"/>
                  </a:schemeClr>
                </a:solidFill>
              </a:rPr>
              <a:t>FRUCTE</a:t>
            </a:r>
            <a:endParaRPr lang="ro-RO" sz="1600" dirty="0">
              <a:solidFill>
                <a:schemeClr val="tx2">
                  <a:lumMod val="50000"/>
                </a:schemeClr>
              </a:solidFill>
            </a:endParaRPr>
          </a:p>
        </p:txBody>
      </p:sp>
      <p:sp>
        <p:nvSpPr>
          <p:cNvPr id="16" name="Rectangle 15"/>
          <p:cNvSpPr/>
          <p:nvPr/>
        </p:nvSpPr>
        <p:spPr>
          <a:xfrm>
            <a:off x="6384032" y="3310533"/>
            <a:ext cx="1125480" cy="523220"/>
          </a:xfrm>
          <a:prstGeom prst="rect">
            <a:avLst/>
          </a:prstGeom>
          <a:solidFill>
            <a:schemeClr val="bg1"/>
          </a:solidFill>
        </p:spPr>
        <p:txBody>
          <a:bodyPr wrap="square">
            <a:spAutoFit/>
          </a:bodyPr>
          <a:lstStyle/>
          <a:p>
            <a:r>
              <a:rPr lang="ro-RO" sz="1400" b="1" dirty="0">
                <a:solidFill>
                  <a:schemeClr val="tx2">
                    <a:lumMod val="50000"/>
                  </a:schemeClr>
                </a:solidFill>
              </a:rPr>
              <a:t>CEREALE INTEGRALE</a:t>
            </a:r>
            <a:endParaRPr lang="ro-RO" sz="1400" dirty="0">
              <a:solidFill>
                <a:schemeClr val="tx2">
                  <a:lumMod val="50000"/>
                </a:schemeClr>
              </a:solidFill>
            </a:endParaRPr>
          </a:p>
        </p:txBody>
      </p:sp>
      <p:sp>
        <p:nvSpPr>
          <p:cNvPr id="17" name="Rectangle 16"/>
          <p:cNvSpPr/>
          <p:nvPr/>
        </p:nvSpPr>
        <p:spPr>
          <a:xfrm>
            <a:off x="6382280" y="4488056"/>
            <a:ext cx="1127232" cy="338554"/>
          </a:xfrm>
          <a:prstGeom prst="rect">
            <a:avLst/>
          </a:prstGeom>
          <a:solidFill>
            <a:schemeClr val="bg1"/>
          </a:solidFill>
        </p:spPr>
        <p:txBody>
          <a:bodyPr wrap="none">
            <a:spAutoFit/>
          </a:bodyPr>
          <a:lstStyle/>
          <a:p>
            <a:r>
              <a:rPr lang="ro-RO" sz="1600" b="1" dirty="0">
                <a:solidFill>
                  <a:schemeClr val="tx2">
                    <a:lumMod val="50000"/>
                  </a:schemeClr>
                </a:solidFill>
              </a:rPr>
              <a:t>PROTEINE</a:t>
            </a:r>
            <a:endParaRPr lang="ro-RO" sz="1600" dirty="0">
              <a:solidFill>
                <a:schemeClr val="tx2">
                  <a:lumMod val="50000"/>
                </a:schemeClr>
              </a:solidFill>
            </a:endParaRPr>
          </a:p>
        </p:txBody>
      </p:sp>
      <p:sp>
        <p:nvSpPr>
          <p:cNvPr id="19" name="TextBox 18">
            <a:extLst>
              <a:ext uri="{FF2B5EF4-FFF2-40B4-BE49-F238E27FC236}">
                <a16:creationId xmlns:a16="http://schemas.microsoft.com/office/drawing/2014/main" id="{D3A54688-875D-1E42-A69A-B510CFCBF3B2}"/>
              </a:ext>
            </a:extLst>
          </p:cNvPr>
          <p:cNvSpPr txBox="1"/>
          <p:nvPr/>
        </p:nvSpPr>
        <p:spPr>
          <a:xfrm>
            <a:off x="2895362" y="6018939"/>
            <a:ext cx="2840598" cy="461665"/>
          </a:xfrm>
          <a:prstGeom prst="rect">
            <a:avLst/>
          </a:prstGeom>
          <a:solidFill>
            <a:schemeClr val="bg1"/>
          </a:solidFill>
        </p:spPr>
        <p:txBody>
          <a:bodyPr wrap="square" rtlCol="0">
            <a:spAutoFit/>
          </a:bodyPr>
          <a:lstStyle/>
          <a:p>
            <a:endParaRPr lang="ro-RO" sz="2400" b="1" dirty="0">
              <a:solidFill>
                <a:srgbClr val="002060"/>
              </a:solidFill>
            </a:endParaRPr>
          </a:p>
        </p:txBody>
      </p:sp>
      <p:sp>
        <p:nvSpPr>
          <p:cNvPr id="11" name="TextBox 10"/>
          <p:cNvSpPr txBox="1"/>
          <p:nvPr/>
        </p:nvSpPr>
        <p:spPr>
          <a:xfrm>
            <a:off x="2866458" y="5367220"/>
            <a:ext cx="2336163" cy="954107"/>
          </a:xfrm>
          <a:prstGeom prst="rect">
            <a:avLst/>
          </a:prstGeom>
          <a:solidFill>
            <a:schemeClr val="bg1"/>
          </a:solidFill>
        </p:spPr>
        <p:txBody>
          <a:bodyPr wrap="square" rtlCol="0">
            <a:spAutoFit/>
          </a:bodyPr>
          <a:lstStyle/>
          <a:p>
            <a:r>
              <a:rPr lang="ro-RO" sz="2800" b="1" dirty="0">
                <a:solidFill>
                  <a:srgbClr val="002060"/>
                </a:solidFill>
              </a:rPr>
              <a:t>          </a:t>
            </a:r>
          </a:p>
          <a:p>
            <a:r>
              <a:rPr lang="ro-RO" sz="2800" b="1" dirty="0">
                <a:solidFill>
                  <a:srgbClr val="002060"/>
                </a:solidFill>
              </a:rPr>
              <a:t>      Fii activ!</a:t>
            </a:r>
          </a:p>
        </p:txBody>
      </p:sp>
      <p:pic>
        <p:nvPicPr>
          <p:cNvPr id="20" name="Graphic 19" descr="Run outline">
            <a:extLst>
              <a:ext uri="{FF2B5EF4-FFF2-40B4-BE49-F238E27FC236}">
                <a16:creationId xmlns:a16="http://schemas.microsoft.com/office/drawing/2014/main" id="{1A152C79-EBBF-6141-9AE6-5FAE3E3C9C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8071" y="5349456"/>
            <a:ext cx="846209" cy="846209"/>
          </a:xfrm>
          <a:prstGeom prst="rect">
            <a:avLst/>
          </a:prstGeom>
        </p:spPr>
      </p:pic>
      <p:pic>
        <p:nvPicPr>
          <p:cNvPr id="2" name="Рисунок 1"/>
          <p:cNvPicPr>
            <a:picLocks noChangeAspect="1"/>
          </p:cNvPicPr>
          <p:nvPr/>
        </p:nvPicPr>
        <p:blipFill rotWithShape="1">
          <a:blip r:embed="rId6"/>
          <a:srcRect l="7669" t="6990" r="7853" b="8529"/>
          <a:stretch/>
        </p:blipFill>
        <p:spPr>
          <a:xfrm>
            <a:off x="115671" y="84667"/>
            <a:ext cx="2692400" cy="2658533"/>
          </a:xfrm>
          <a:prstGeom prst="rect">
            <a:avLst/>
          </a:prstGeom>
        </p:spPr>
      </p:pic>
    </p:spTree>
    <p:extLst>
      <p:ext uri="{BB962C8B-B14F-4D97-AF65-F5344CB8AC3E}">
        <p14:creationId xmlns:p14="http://schemas.microsoft.com/office/powerpoint/2010/main" val="150330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6400800" y="484632"/>
            <a:ext cx="5299586" cy="1609344"/>
          </a:xfrm>
          <a:ln>
            <a:noFill/>
          </a:ln>
        </p:spPr>
        <p:txBody>
          <a:bodyPr>
            <a:normAutofit/>
          </a:bodyPr>
          <a:lstStyle/>
          <a:p>
            <a:r>
              <a:rPr lang="en-MD" sz="4000"/>
              <a:t>Agenda</a:t>
            </a:r>
          </a:p>
        </p:txBody>
      </p:sp>
      <p:pic>
        <p:nvPicPr>
          <p:cNvPr id="4" name="Picture 3" descr="A group of different colored cocktails&#10;&#10;Description automatically generated with low confidence">
            <a:extLst>
              <a:ext uri="{FF2B5EF4-FFF2-40B4-BE49-F238E27FC236}">
                <a16:creationId xmlns:a16="http://schemas.microsoft.com/office/drawing/2014/main" id="{34174DC3-D1FE-464A-BC49-FA70A83D6A50}"/>
              </a:ext>
            </a:extLst>
          </p:cNvPr>
          <p:cNvPicPr>
            <a:picLocks noChangeAspect="1"/>
          </p:cNvPicPr>
          <p:nvPr/>
        </p:nvPicPr>
        <p:blipFill rotWithShape="1">
          <a:blip r:embed="rId4"/>
          <a:srcRect l="12881" r="9342" b="1"/>
          <a:stretch/>
        </p:blipFill>
        <p:spPr>
          <a:xfrm>
            <a:off x="633999" y="1996251"/>
            <a:ext cx="5112461" cy="2875758"/>
          </a:xfrm>
          <a:prstGeom prst="rect">
            <a:avLst/>
          </a:prstGeom>
        </p:spPr>
      </p:pic>
      <p:sp>
        <p:nvSpPr>
          <p:cNvPr id="3" name="Content Placeholder 2">
            <a:extLst>
              <a:ext uri="{FF2B5EF4-FFF2-40B4-BE49-F238E27FC236}">
                <a16:creationId xmlns:a16="http://schemas.microsoft.com/office/drawing/2014/main" id="{029A9E8D-AAAC-0C4A-8983-A27BBF342598}"/>
              </a:ext>
            </a:extLst>
          </p:cNvPr>
          <p:cNvSpPr>
            <a:spLocks noGrp="1"/>
          </p:cNvSpPr>
          <p:nvPr>
            <p:ph idx="1"/>
          </p:nvPr>
        </p:nvSpPr>
        <p:spPr>
          <a:xfrm>
            <a:off x="6400799" y="2121408"/>
            <a:ext cx="5299585" cy="4050792"/>
          </a:xfrm>
        </p:spPr>
        <p:txBody>
          <a:bodyPr>
            <a:normAutofit/>
          </a:bodyPr>
          <a:lstStyle/>
          <a:p>
            <a:r>
              <a:rPr lang="en-MD" sz="2400" dirty="0"/>
              <a:t>Ce este Alimentația Sănătoasă?</a:t>
            </a:r>
          </a:p>
          <a:p>
            <a:r>
              <a:rPr lang="en-MD" sz="2400" dirty="0"/>
              <a:t>Alimentele – valoarea energetică și nutrițională</a:t>
            </a:r>
          </a:p>
          <a:p>
            <a:r>
              <a:rPr lang="en-MD" sz="2400" dirty="0"/>
              <a:t>Grupele de alimente</a:t>
            </a:r>
          </a:p>
          <a:p>
            <a:r>
              <a:rPr lang="en-MD" sz="2400" dirty="0"/>
              <a:t>Piramida alimentară</a:t>
            </a:r>
          </a:p>
          <a:p>
            <a:r>
              <a:rPr lang="en-MD" sz="2400" dirty="0"/>
              <a:t>Citirea etichetelor nutriționale</a:t>
            </a:r>
          </a:p>
        </p:txBody>
      </p:sp>
      <p:grpSp>
        <p:nvGrpSpPr>
          <p:cNvPr id="22" name="Group 2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1779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FF25-69B9-0645-BA52-584673F7BD13}"/>
              </a:ext>
            </a:extLst>
          </p:cNvPr>
          <p:cNvSpPr>
            <a:spLocks noGrp="1"/>
          </p:cNvSpPr>
          <p:nvPr>
            <p:ph type="title"/>
          </p:nvPr>
        </p:nvSpPr>
        <p:spPr/>
        <p:txBody>
          <a:bodyPr/>
          <a:lstStyle/>
          <a:p>
            <a:r>
              <a:rPr lang="en-MD" dirty="0"/>
              <a:t>Citirea etichetelor nutriționale</a:t>
            </a:r>
            <a:br>
              <a:rPr lang="en-MD" dirty="0"/>
            </a:br>
            <a:endParaRPr lang="en-MD" dirty="0"/>
          </a:p>
        </p:txBody>
      </p:sp>
      <p:pic>
        <p:nvPicPr>
          <p:cNvPr id="1030" name="Picture 6" descr="Propunere legislativa privind etichetarea produselor alimentare - InfoCons">
            <a:extLst>
              <a:ext uri="{FF2B5EF4-FFF2-40B4-BE49-F238E27FC236}">
                <a16:creationId xmlns:a16="http://schemas.microsoft.com/office/drawing/2014/main" id="{FDA898E9-4EB6-8F46-B9BE-5ACE909C69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67694"/>
            <a:ext cx="640949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81877A-3D65-5C4A-9B97-341BE05115A1}"/>
              </a:ext>
            </a:extLst>
          </p:cNvPr>
          <p:cNvSpPr txBox="1"/>
          <p:nvPr/>
        </p:nvSpPr>
        <p:spPr>
          <a:xfrm>
            <a:off x="7238733" y="1450017"/>
            <a:ext cx="3986450" cy="1287917"/>
          </a:xfrm>
          <a:prstGeom prst="rect">
            <a:avLst/>
          </a:prstGeom>
          <a:solidFill>
            <a:schemeClr val="bg1"/>
          </a:solidFill>
        </p:spPr>
        <p:txBody>
          <a:bodyPr wrap="square" rtlCol="0">
            <a:spAutoFit/>
          </a:bodyPr>
          <a:lstStyle/>
          <a:p>
            <a:pPr marL="342900" indent="-342900">
              <a:lnSpc>
                <a:spcPct val="150000"/>
              </a:lnSpc>
              <a:buAutoNum type="arabicPeriod"/>
            </a:pPr>
            <a:r>
              <a:rPr lang="en-MD" dirty="0"/>
              <a:t>Termenul de valabilitate</a:t>
            </a:r>
          </a:p>
          <a:p>
            <a:pPr marL="342900" indent="-342900">
              <a:lnSpc>
                <a:spcPct val="150000"/>
              </a:lnSpc>
              <a:buAutoNum type="arabicPeriod"/>
            </a:pPr>
            <a:r>
              <a:rPr lang="en-MD" dirty="0"/>
              <a:t>Compoziția produsului alimentar</a:t>
            </a:r>
          </a:p>
          <a:p>
            <a:pPr marL="342900" indent="-342900">
              <a:lnSpc>
                <a:spcPct val="150000"/>
              </a:lnSpc>
              <a:buAutoNum type="arabicPeriod"/>
            </a:pPr>
            <a:r>
              <a:rPr lang="en-MD" dirty="0"/>
              <a:t>Citirea etichetei nutriționale</a:t>
            </a:r>
          </a:p>
        </p:txBody>
      </p:sp>
      <p:sp>
        <p:nvSpPr>
          <p:cNvPr id="5" name="Rectangle 4">
            <a:extLst>
              <a:ext uri="{FF2B5EF4-FFF2-40B4-BE49-F238E27FC236}">
                <a16:creationId xmlns:a16="http://schemas.microsoft.com/office/drawing/2014/main" id="{8B921EDA-1D04-1E4B-9767-BB39E6047BF4}"/>
              </a:ext>
            </a:extLst>
          </p:cNvPr>
          <p:cNvSpPr/>
          <p:nvPr/>
        </p:nvSpPr>
        <p:spPr>
          <a:xfrm>
            <a:off x="4243388" y="1985963"/>
            <a:ext cx="2166111" cy="65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D"/>
          </a:p>
        </p:txBody>
      </p:sp>
      <p:sp>
        <p:nvSpPr>
          <p:cNvPr id="6" name="TextBox 5">
            <a:extLst>
              <a:ext uri="{FF2B5EF4-FFF2-40B4-BE49-F238E27FC236}">
                <a16:creationId xmlns:a16="http://schemas.microsoft.com/office/drawing/2014/main" id="{D3BBF0F1-02ED-E347-BD98-8261436B1FD5}"/>
              </a:ext>
            </a:extLst>
          </p:cNvPr>
          <p:cNvSpPr txBox="1"/>
          <p:nvPr/>
        </p:nvSpPr>
        <p:spPr>
          <a:xfrm>
            <a:off x="7316908" y="3703319"/>
            <a:ext cx="3986450" cy="2308324"/>
          </a:xfrm>
          <a:prstGeom prst="rect">
            <a:avLst/>
          </a:prstGeom>
          <a:noFill/>
        </p:spPr>
        <p:txBody>
          <a:bodyPr wrap="square" rtlCol="0">
            <a:spAutoFit/>
          </a:bodyPr>
          <a:lstStyle/>
          <a:p>
            <a:r>
              <a:rPr lang="en-MD" dirty="0"/>
              <a:t>Lista ingerdientelor – in ordine descrescătoare</a:t>
            </a:r>
          </a:p>
          <a:p>
            <a:endParaRPr lang="en-MD" dirty="0"/>
          </a:p>
          <a:p>
            <a:r>
              <a:rPr lang="en-MD" dirty="0"/>
              <a:t>Aditivii: E-urile – codifică aditici alimentari autorizați în țările UE</a:t>
            </a:r>
          </a:p>
          <a:p>
            <a:endParaRPr lang="en-MD" dirty="0"/>
          </a:p>
          <a:p>
            <a:r>
              <a:rPr lang="en-MD" dirty="0"/>
              <a:t>Alegeți produsele care conțin cât mai puțini aditivi!</a:t>
            </a:r>
          </a:p>
        </p:txBody>
      </p:sp>
    </p:spTree>
    <p:extLst>
      <p:ext uri="{BB962C8B-B14F-4D97-AF65-F5344CB8AC3E}">
        <p14:creationId xmlns:p14="http://schemas.microsoft.com/office/powerpoint/2010/main" val="187181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m citesti corect lista de ingrediente, pentru a face alegeri mai  sanatoase – Zi de zi mai bine">
            <a:extLst>
              <a:ext uri="{FF2B5EF4-FFF2-40B4-BE49-F238E27FC236}">
                <a16:creationId xmlns:a16="http://schemas.microsoft.com/office/drawing/2014/main" id="{6FEFE1A6-978A-3944-B7CA-541A4F121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70" t="1226" r="44183" b="28123"/>
          <a:stretch/>
        </p:blipFill>
        <p:spPr bwMode="auto">
          <a:xfrm>
            <a:off x="4388670" y="79613"/>
            <a:ext cx="3418873" cy="5218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731E91-84AA-554B-8970-03D18BA6A7B8}"/>
              </a:ext>
            </a:extLst>
          </p:cNvPr>
          <p:cNvSpPr txBox="1"/>
          <p:nvPr/>
        </p:nvSpPr>
        <p:spPr>
          <a:xfrm>
            <a:off x="4388670" y="5332719"/>
            <a:ext cx="3525288" cy="1631216"/>
          </a:xfrm>
          <a:prstGeom prst="rect">
            <a:avLst/>
          </a:prstGeom>
          <a:solidFill>
            <a:srgbClr val="945200">
              <a:alpha val="70588"/>
            </a:srgbClr>
          </a:solidFill>
        </p:spPr>
        <p:txBody>
          <a:bodyPr wrap="square" rtlCol="0">
            <a:spAutoFit/>
          </a:bodyPr>
          <a:lstStyle/>
          <a:p>
            <a:r>
              <a:rPr lang="en-MD" sz="1400" b="1" dirty="0"/>
              <a:t>Ingrediente</a:t>
            </a:r>
            <a:r>
              <a:rPr lang="en-MD" sz="1400" dirty="0"/>
              <a:t>: </a:t>
            </a:r>
            <a:r>
              <a:rPr lang="en-US" sz="1200" dirty="0"/>
              <a:t>C</a:t>
            </a:r>
            <a:r>
              <a:rPr lang="en-MD" sz="1200" dirty="0"/>
              <a:t>ereale (76%) (grâu, ovăz, orez), tărâțe de psylium (11%), stafide, zahăr, extract de malț, miere, sare.</a:t>
            </a:r>
          </a:p>
          <a:p>
            <a:r>
              <a:rPr lang="en-MD" sz="1400" b="1" dirty="0"/>
              <a:t>Ingrediente: </a:t>
            </a:r>
            <a:r>
              <a:rPr lang="en-MD" sz="1200" dirty="0"/>
              <a:t>Sunt listate de la cele mai multe la cele mai puține, în funcție de greutate. Exaa verifica primele 3 ingrediente, apropo de conținut de grăsimi saturate, sare și zahăr adăugat. </a:t>
            </a:r>
          </a:p>
        </p:txBody>
      </p:sp>
      <p:sp>
        <p:nvSpPr>
          <p:cNvPr id="6" name="TextBox 5">
            <a:extLst>
              <a:ext uri="{FF2B5EF4-FFF2-40B4-BE49-F238E27FC236}">
                <a16:creationId xmlns:a16="http://schemas.microsoft.com/office/drawing/2014/main" id="{6C1B46D9-048B-0845-A337-92A6C7A3C3F1}"/>
              </a:ext>
            </a:extLst>
          </p:cNvPr>
          <p:cNvSpPr txBox="1"/>
          <p:nvPr/>
        </p:nvSpPr>
        <p:spPr>
          <a:xfrm>
            <a:off x="7931333" y="2444115"/>
            <a:ext cx="1761620" cy="1969770"/>
          </a:xfrm>
          <a:prstGeom prst="rect">
            <a:avLst/>
          </a:prstGeom>
          <a:solidFill>
            <a:schemeClr val="accent4">
              <a:lumMod val="40000"/>
              <a:lumOff val="60000"/>
            </a:schemeClr>
          </a:solidFill>
        </p:spPr>
        <p:txBody>
          <a:bodyPr wrap="square" rtlCol="0">
            <a:spAutoFit/>
          </a:bodyPr>
          <a:lstStyle/>
          <a:p>
            <a:r>
              <a:rPr lang="en-MD" sz="1400" b="1" dirty="0"/>
              <a:t>Zaharuri:</a:t>
            </a:r>
          </a:p>
          <a:p>
            <a:r>
              <a:rPr lang="en-MD" sz="1200" dirty="0"/>
              <a:t>Nu trebuie să eviți complet zahărul, doar cantitățile ma mari de zahăr adăugat. Dacă produsul conține peste 15g/100, verifică dacă zahărul apare printre primele ingrediente din listă</a:t>
            </a:r>
          </a:p>
        </p:txBody>
      </p:sp>
      <p:sp>
        <p:nvSpPr>
          <p:cNvPr id="7" name="TextBox 6">
            <a:extLst>
              <a:ext uri="{FF2B5EF4-FFF2-40B4-BE49-F238E27FC236}">
                <a16:creationId xmlns:a16="http://schemas.microsoft.com/office/drawing/2014/main" id="{F8B32990-243E-1044-A9A8-16B6FAB765B9}"/>
              </a:ext>
            </a:extLst>
          </p:cNvPr>
          <p:cNvSpPr txBox="1"/>
          <p:nvPr/>
        </p:nvSpPr>
        <p:spPr>
          <a:xfrm>
            <a:off x="9710329" y="2401937"/>
            <a:ext cx="1905021" cy="3354765"/>
          </a:xfrm>
          <a:prstGeom prst="rect">
            <a:avLst/>
          </a:prstGeom>
          <a:solidFill>
            <a:srgbClr val="FF2600">
              <a:alpha val="72157"/>
            </a:srgbClr>
          </a:solidFill>
        </p:spPr>
        <p:txBody>
          <a:bodyPr wrap="square" rtlCol="0">
            <a:spAutoFit/>
          </a:bodyPr>
          <a:lstStyle/>
          <a:p>
            <a:r>
              <a:rPr lang="en-MD" sz="1400" b="1" dirty="0"/>
              <a:t>Alte nume pentru zahărul adăugat</a:t>
            </a:r>
            <a:r>
              <a:rPr lang="en-MD" sz="1200" b="1" dirty="0"/>
              <a:t>: </a:t>
            </a:r>
            <a:r>
              <a:rPr lang="en-MD" sz="1200" dirty="0"/>
              <a:t>zahăr brun/brut, miere, sirop de arțar, malț, concentrat din suc de fructe, sirop/îndulcitor din porumb, maltoză, dextroză, fructoză, glucoză</a:t>
            </a:r>
          </a:p>
          <a:p>
            <a:r>
              <a:rPr lang="en-MD" sz="1400" b="1" dirty="0"/>
              <a:t>Alte ingrediente de evitat:</a:t>
            </a:r>
          </a:p>
          <a:p>
            <a:r>
              <a:rPr lang="en-US" sz="1200" dirty="0" err="1"/>
              <a:t>nitrat</a:t>
            </a:r>
            <a:r>
              <a:rPr lang="en-US" sz="1200" dirty="0"/>
              <a:t>/</a:t>
            </a:r>
            <a:r>
              <a:rPr lang="en-US" sz="1200" dirty="0" err="1"/>
              <a:t>nitrit</a:t>
            </a:r>
            <a:r>
              <a:rPr lang="en-US" sz="1200" dirty="0"/>
              <a:t> de </a:t>
            </a:r>
            <a:r>
              <a:rPr lang="en-US" sz="1200" dirty="0" err="1"/>
              <a:t>sodiu</a:t>
            </a:r>
            <a:r>
              <a:rPr lang="en-US" sz="1200" dirty="0"/>
              <a:t>, </a:t>
            </a:r>
            <a:r>
              <a:rPr lang="en-US" sz="1200" dirty="0" err="1"/>
              <a:t>glutamat</a:t>
            </a:r>
            <a:r>
              <a:rPr lang="en-US" sz="1200" dirty="0"/>
              <a:t> </a:t>
            </a:r>
            <a:r>
              <a:rPr lang="en-US" sz="1200" dirty="0" err="1"/>
              <a:t>monosodic</a:t>
            </a:r>
            <a:r>
              <a:rPr lang="en-US" sz="1200" dirty="0"/>
              <a:t>/MSG, p</a:t>
            </a:r>
            <a:r>
              <a:rPr lang="en-MD" sz="1200" dirty="0"/>
              <a:t>raf de copt, bicarbonat de sodiu, ascorbat de sodiu </a:t>
            </a:r>
          </a:p>
          <a:p>
            <a:endParaRPr lang="en-MD" sz="1200" b="1" dirty="0"/>
          </a:p>
        </p:txBody>
      </p:sp>
      <p:sp>
        <p:nvSpPr>
          <p:cNvPr id="8" name="TextBox 7">
            <a:extLst>
              <a:ext uri="{FF2B5EF4-FFF2-40B4-BE49-F238E27FC236}">
                <a16:creationId xmlns:a16="http://schemas.microsoft.com/office/drawing/2014/main" id="{2B1B17C3-40F0-F04A-BF81-F3C069C74858}"/>
              </a:ext>
            </a:extLst>
          </p:cNvPr>
          <p:cNvSpPr txBox="1"/>
          <p:nvPr/>
        </p:nvSpPr>
        <p:spPr>
          <a:xfrm>
            <a:off x="951470" y="2450176"/>
            <a:ext cx="3310174" cy="1446550"/>
          </a:xfrm>
          <a:prstGeom prst="rect">
            <a:avLst/>
          </a:prstGeom>
          <a:solidFill>
            <a:srgbClr val="F7CBBE"/>
          </a:solidFill>
        </p:spPr>
        <p:txBody>
          <a:bodyPr wrap="square" rtlCol="0">
            <a:spAutoFit/>
          </a:bodyPr>
          <a:lstStyle/>
          <a:p>
            <a:r>
              <a:rPr lang="en-MD" sz="1400" b="1" dirty="0"/>
              <a:t>Alte nume pentru ingrediente bolagte în grăsimi saturate</a:t>
            </a:r>
            <a:r>
              <a:rPr lang="en-MD" sz="1200" b="1" dirty="0"/>
              <a:t>: </a:t>
            </a:r>
            <a:r>
              <a:rPr lang="en-MD" sz="1200" dirty="0"/>
              <a:t>ulei de palmier, grăsimi/uleiuri animale, unt, ghee/unt clarificat, substanțe solide din lapte/nucă de cocos, smântână, ulei/lapte/cremă de cocos, untură,margarină.</a:t>
            </a:r>
          </a:p>
        </p:txBody>
      </p:sp>
      <p:sp>
        <p:nvSpPr>
          <p:cNvPr id="9" name="TextBox 8">
            <a:extLst>
              <a:ext uri="{FF2B5EF4-FFF2-40B4-BE49-F238E27FC236}">
                <a16:creationId xmlns:a16="http://schemas.microsoft.com/office/drawing/2014/main" id="{E59D4698-2311-9C4B-BBFA-0B0666B538FF}"/>
              </a:ext>
            </a:extLst>
          </p:cNvPr>
          <p:cNvSpPr txBox="1"/>
          <p:nvPr/>
        </p:nvSpPr>
        <p:spPr>
          <a:xfrm>
            <a:off x="2189205" y="4217819"/>
            <a:ext cx="1966702" cy="677108"/>
          </a:xfrm>
          <a:prstGeom prst="rect">
            <a:avLst/>
          </a:prstGeom>
          <a:solidFill>
            <a:srgbClr val="B88BCA">
              <a:alpha val="89804"/>
            </a:srgbClr>
          </a:solidFill>
        </p:spPr>
        <p:txBody>
          <a:bodyPr wrap="square" rtlCol="0">
            <a:spAutoFit/>
          </a:bodyPr>
          <a:lstStyle/>
          <a:p>
            <a:r>
              <a:rPr lang="en-MD" sz="1400" b="1" dirty="0"/>
              <a:t>Fibre: </a:t>
            </a:r>
          </a:p>
          <a:p>
            <a:r>
              <a:rPr lang="en-MD" sz="1200" dirty="0"/>
              <a:t>Alege pâine și cereale cu minimum 3g/porție</a:t>
            </a:r>
          </a:p>
        </p:txBody>
      </p:sp>
      <p:sp>
        <p:nvSpPr>
          <p:cNvPr id="10" name="TextBox 9">
            <a:extLst>
              <a:ext uri="{FF2B5EF4-FFF2-40B4-BE49-F238E27FC236}">
                <a16:creationId xmlns:a16="http://schemas.microsoft.com/office/drawing/2014/main" id="{5F8A326A-9219-1944-B74F-977B241B927D}"/>
              </a:ext>
            </a:extLst>
          </p:cNvPr>
          <p:cNvSpPr txBox="1"/>
          <p:nvPr/>
        </p:nvSpPr>
        <p:spPr>
          <a:xfrm>
            <a:off x="951470" y="1223306"/>
            <a:ext cx="3310174" cy="1077218"/>
          </a:xfrm>
          <a:prstGeom prst="rect">
            <a:avLst/>
          </a:prstGeom>
          <a:solidFill>
            <a:srgbClr val="F7CBBE"/>
          </a:solidFill>
        </p:spPr>
        <p:txBody>
          <a:bodyPr wrap="square" rtlCol="0">
            <a:spAutoFit/>
          </a:bodyPr>
          <a:lstStyle/>
          <a:p>
            <a:r>
              <a:rPr lang="en-MD" sz="1400" b="1" dirty="0"/>
              <a:t>Grăsimi totale</a:t>
            </a:r>
          </a:p>
          <a:p>
            <a:r>
              <a:rPr lang="en-MD" sz="1200" dirty="0"/>
              <a:t>Alege produse cu mai puțin de 3 g/100 </a:t>
            </a:r>
            <a:r>
              <a:rPr lang="en-MD" sz="1400" b="1" dirty="0"/>
              <a:t>Grăsimi saturate</a:t>
            </a:r>
          </a:p>
          <a:p>
            <a:r>
              <a:rPr lang="en-US" sz="1200" dirty="0"/>
              <a:t>A</a:t>
            </a:r>
            <a:r>
              <a:rPr lang="en-MD" sz="1200" dirty="0"/>
              <a:t>lege produse cu cel mai mic număr de grăsimi saturate, sub 1,5 g la 100 g</a:t>
            </a:r>
          </a:p>
        </p:txBody>
      </p:sp>
      <p:sp>
        <p:nvSpPr>
          <p:cNvPr id="11" name="TextBox 10">
            <a:extLst>
              <a:ext uri="{FF2B5EF4-FFF2-40B4-BE49-F238E27FC236}">
                <a16:creationId xmlns:a16="http://schemas.microsoft.com/office/drawing/2014/main" id="{A1BBFCED-0F83-534B-A2D1-AA42C7BDFCA4}"/>
              </a:ext>
            </a:extLst>
          </p:cNvPr>
          <p:cNvSpPr txBox="1"/>
          <p:nvPr/>
        </p:nvSpPr>
        <p:spPr>
          <a:xfrm>
            <a:off x="7934569" y="731967"/>
            <a:ext cx="2927020" cy="1046440"/>
          </a:xfrm>
          <a:prstGeom prst="rect">
            <a:avLst/>
          </a:prstGeom>
          <a:solidFill>
            <a:srgbClr val="92D050"/>
          </a:solidFill>
        </p:spPr>
        <p:txBody>
          <a:bodyPr wrap="square" rtlCol="0">
            <a:spAutoFit/>
          </a:bodyPr>
          <a:lstStyle/>
          <a:p>
            <a:r>
              <a:rPr lang="en-MD" sz="1400" b="1" dirty="0"/>
              <a:t>Energie</a:t>
            </a:r>
          </a:p>
          <a:p>
            <a:r>
              <a:rPr lang="en-MD" sz="1200" dirty="0"/>
              <a:t>Pentru o greutate sănătoasă, </a:t>
            </a:r>
          </a:p>
          <a:p>
            <a:r>
              <a:rPr lang="en-MD" sz="1200" dirty="0"/>
              <a:t>femeile au nevoie de 1600-2000 kcal/zi; </a:t>
            </a:r>
          </a:p>
          <a:p>
            <a:r>
              <a:rPr lang="en-MD" sz="1200" dirty="0"/>
              <a:t>bărbații au nevoie de 2000-2500 kcal/zi. </a:t>
            </a:r>
          </a:p>
        </p:txBody>
      </p:sp>
      <p:sp>
        <p:nvSpPr>
          <p:cNvPr id="12" name="TextBox 11">
            <a:extLst>
              <a:ext uri="{FF2B5EF4-FFF2-40B4-BE49-F238E27FC236}">
                <a16:creationId xmlns:a16="http://schemas.microsoft.com/office/drawing/2014/main" id="{9141DE00-4A3D-C749-9A9F-E09FE2EB41FE}"/>
              </a:ext>
            </a:extLst>
          </p:cNvPr>
          <p:cNvSpPr txBox="1"/>
          <p:nvPr/>
        </p:nvSpPr>
        <p:spPr>
          <a:xfrm>
            <a:off x="7931334" y="4502817"/>
            <a:ext cx="1761619" cy="1046440"/>
          </a:xfrm>
          <a:prstGeom prst="rect">
            <a:avLst/>
          </a:prstGeom>
          <a:solidFill>
            <a:schemeClr val="accent5">
              <a:lumMod val="60000"/>
              <a:lumOff val="40000"/>
            </a:schemeClr>
          </a:solidFill>
        </p:spPr>
        <p:txBody>
          <a:bodyPr wrap="square" rtlCol="0">
            <a:spAutoFit/>
          </a:bodyPr>
          <a:lstStyle/>
          <a:p>
            <a:r>
              <a:rPr lang="en-MD" sz="1400" b="1" dirty="0"/>
              <a:t>Sodiu (sare)</a:t>
            </a:r>
          </a:p>
          <a:p>
            <a:r>
              <a:rPr lang="en-MD" sz="1200" dirty="0"/>
              <a:t>Alege alimentele cu cel mai puțin sodiu (sare): sub 0,1 g sodiu (0,3 g sare)/100 g</a:t>
            </a:r>
          </a:p>
        </p:txBody>
      </p:sp>
      <p:sp>
        <p:nvSpPr>
          <p:cNvPr id="2" name="TextBox 1">
            <a:extLst>
              <a:ext uri="{FF2B5EF4-FFF2-40B4-BE49-F238E27FC236}">
                <a16:creationId xmlns:a16="http://schemas.microsoft.com/office/drawing/2014/main" id="{AE31BCF2-D48F-8A40-87F9-458013D4ABD0}"/>
              </a:ext>
            </a:extLst>
          </p:cNvPr>
          <p:cNvSpPr txBox="1"/>
          <p:nvPr/>
        </p:nvSpPr>
        <p:spPr>
          <a:xfrm>
            <a:off x="513906" y="5448988"/>
            <a:ext cx="3350597" cy="923330"/>
          </a:xfrm>
          <a:prstGeom prst="rect">
            <a:avLst/>
          </a:prstGeom>
          <a:noFill/>
        </p:spPr>
        <p:txBody>
          <a:bodyPr wrap="none" rtlCol="0">
            <a:spAutoFit/>
          </a:bodyPr>
          <a:lstStyle/>
          <a:p>
            <a:r>
              <a:rPr lang="en-MD" i="1" dirty="0"/>
              <a:t>&lt;100 kcal – hipocaloric</a:t>
            </a:r>
          </a:p>
          <a:p>
            <a:r>
              <a:rPr lang="en-MD" i="1" dirty="0"/>
              <a:t>150-300 kcal – moderat caloric</a:t>
            </a:r>
          </a:p>
          <a:p>
            <a:r>
              <a:rPr lang="en-MD" i="1" dirty="0"/>
              <a:t>&gt;400 kcal - hipercaloric</a:t>
            </a:r>
          </a:p>
        </p:txBody>
      </p:sp>
    </p:spTree>
    <p:extLst>
      <p:ext uri="{BB962C8B-B14F-4D97-AF65-F5344CB8AC3E}">
        <p14:creationId xmlns:p14="http://schemas.microsoft.com/office/powerpoint/2010/main" val="244667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D52FF25-69B9-0645-BA52-584673F7BD13}"/>
              </a:ext>
            </a:extLst>
          </p:cNvPr>
          <p:cNvSpPr>
            <a:spLocks noGrp="1"/>
          </p:cNvSpPr>
          <p:nvPr>
            <p:ph type="title"/>
          </p:nvPr>
        </p:nvSpPr>
        <p:spPr>
          <a:xfrm>
            <a:off x="643468" y="643466"/>
            <a:ext cx="3686312" cy="5528734"/>
          </a:xfrm>
        </p:spPr>
        <p:txBody>
          <a:bodyPr>
            <a:normAutofit/>
          </a:bodyPr>
          <a:lstStyle/>
          <a:p>
            <a:pPr algn="r"/>
            <a:r>
              <a:rPr lang="en-MD">
                <a:solidFill>
                  <a:srgbClr val="FFFFFF"/>
                </a:solidFill>
              </a:rPr>
              <a:t>Concluzii:</a:t>
            </a:r>
          </a:p>
        </p:txBody>
      </p:sp>
      <p:sp>
        <p:nvSpPr>
          <p:cNvPr id="3" name="Content Placeholder 2">
            <a:extLst>
              <a:ext uri="{FF2B5EF4-FFF2-40B4-BE49-F238E27FC236}">
                <a16:creationId xmlns:a16="http://schemas.microsoft.com/office/drawing/2014/main" id="{49C75D8A-78D8-DD4B-9F05-9FCEC43F5C81}"/>
              </a:ext>
            </a:extLst>
          </p:cNvPr>
          <p:cNvSpPr>
            <a:spLocks noGrp="1"/>
          </p:cNvSpPr>
          <p:nvPr>
            <p:ph idx="1"/>
          </p:nvPr>
        </p:nvSpPr>
        <p:spPr>
          <a:xfrm>
            <a:off x="5005525" y="914424"/>
            <a:ext cx="6074467" cy="5572432"/>
          </a:xfrm>
        </p:spPr>
        <p:txBody>
          <a:bodyPr anchor="ctr">
            <a:normAutofit/>
          </a:bodyPr>
          <a:lstStyle/>
          <a:p>
            <a:r>
              <a:rPr lang="en-MD" dirty="0"/>
              <a:t>Alimentația Sănătoasă presupune aportul de calorii adaptat necesarului</a:t>
            </a:r>
          </a:p>
          <a:p>
            <a:r>
              <a:rPr lang="en-MD" dirty="0"/>
              <a:t>Cărăușii caloriilor și nutrienților sunt 5 grupe de alimente</a:t>
            </a:r>
          </a:p>
          <a:p>
            <a:r>
              <a:rPr lang="en-MD" dirty="0"/>
              <a:t>Alimentele sunt “prietenoase” dacă sunt pregătite corespunzător și dacă le consumăm în porții sănătoase</a:t>
            </a:r>
          </a:p>
          <a:p>
            <a:r>
              <a:rPr lang="en-MD" dirty="0"/>
              <a:t>Vom respecta 3 mese principale (06:00 -08:00; 12:30-14-30; 18:30-20:00)</a:t>
            </a:r>
          </a:p>
          <a:p>
            <a:r>
              <a:rPr lang="en-MD" dirty="0"/>
              <a:t>Ținem minte de “farfuria sănătoasa”</a:t>
            </a:r>
          </a:p>
          <a:p>
            <a:r>
              <a:rPr lang="en-MD" dirty="0"/>
              <a:t>Consumul a 2,0-3,0 L lichide pe zi</a:t>
            </a:r>
          </a:p>
          <a:p>
            <a:r>
              <a:rPr lang="en-MD" dirty="0"/>
              <a:t>Alimentația Sănătoasă este eficientă dacă se asociază cu activitatea fizică, starea de nefumător, limitarea consumului de alcool, somnul odihnitor.</a:t>
            </a:r>
          </a:p>
          <a:p>
            <a:endParaRPr lang="en-MD" dirty="0"/>
          </a:p>
          <a:p>
            <a:endParaRPr lang="en-MD"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41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1FEB1E-5729-4092-A54C-71D12ABBF49D}"/>
              </a:ext>
            </a:extLst>
          </p:cNvPr>
          <p:cNvSpPr>
            <a:spLocks noGrp="1"/>
          </p:cNvSpPr>
          <p:nvPr>
            <p:ph type="body" idx="1"/>
          </p:nvPr>
        </p:nvSpPr>
        <p:spPr>
          <a:xfrm>
            <a:off x="1883229" y="5290457"/>
            <a:ext cx="9335105" cy="838199"/>
          </a:xfrm>
        </p:spPr>
        <p:txBody>
          <a:bodyPr>
            <a:normAutofit/>
          </a:bodyPr>
          <a:lstStyle/>
          <a:p>
            <a:pPr algn="ctr"/>
            <a:r>
              <a:rPr lang="en-US" sz="5400" b="1" dirty="0">
                <a:latin typeface="Calibri" panose="020F0502020204030204" pitchFamily="34" charset="0"/>
                <a:cs typeface="Calibri" panose="020F0502020204030204" pitchFamily="34" charset="0"/>
              </a:rPr>
              <a:t>MUL</a:t>
            </a:r>
            <a:r>
              <a:rPr lang="ro-RO" sz="5400" b="1" dirty="0">
                <a:latin typeface="Calibri" panose="020F0502020204030204" pitchFamily="34" charset="0"/>
                <a:cs typeface="Calibri" panose="020F0502020204030204" pitchFamily="34" charset="0"/>
              </a:rPr>
              <a:t>Ț</a:t>
            </a:r>
            <a:r>
              <a:rPr lang="en-US" sz="5400" b="1" dirty="0">
                <a:latin typeface="Calibri" panose="020F0502020204030204" pitchFamily="34" charset="0"/>
                <a:cs typeface="Calibri" panose="020F0502020204030204" pitchFamily="34" charset="0"/>
              </a:rPr>
              <a:t>UMESC</a:t>
            </a:r>
            <a:r>
              <a:rPr lang="ro-RO" sz="5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4774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1166191" y="214809"/>
            <a:ext cx="10058400" cy="1014384"/>
          </a:xfrm>
        </p:spPr>
        <p:txBody>
          <a:bodyPr>
            <a:normAutofit/>
          </a:bodyPr>
          <a:lstStyle/>
          <a:p>
            <a:r>
              <a:rPr lang="en-MD" sz="4000" dirty="0">
                <a:latin typeface="Calibri" panose="020F0502020204030204" pitchFamily="34" charset="0"/>
                <a:cs typeface="Calibri" panose="020F0502020204030204" pitchFamily="34" charset="0"/>
              </a:rPr>
              <a:t>Ce este Alimentația Sănătoasă?</a:t>
            </a:r>
          </a:p>
        </p:txBody>
      </p:sp>
      <p:sp>
        <p:nvSpPr>
          <p:cNvPr id="3" name="Content Placeholder 2">
            <a:extLst>
              <a:ext uri="{FF2B5EF4-FFF2-40B4-BE49-F238E27FC236}">
                <a16:creationId xmlns:a16="http://schemas.microsoft.com/office/drawing/2014/main" id="{029A9E8D-AAAC-0C4A-8983-A27BBF342598}"/>
              </a:ext>
            </a:extLst>
          </p:cNvPr>
          <p:cNvSpPr>
            <a:spLocks noGrp="1"/>
          </p:cNvSpPr>
          <p:nvPr>
            <p:ph sz="half" idx="1"/>
          </p:nvPr>
        </p:nvSpPr>
        <p:spPr>
          <a:xfrm>
            <a:off x="1072896" y="1440180"/>
            <a:ext cx="4754880" cy="3977640"/>
          </a:xfrm>
        </p:spPr>
        <p:txBody>
          <a:bodyPr>
            <a:normAutofit/>
          </a:bodyPr>
          <a:lstStyle/>
          <a:p>
            <a:r>
              <a:rPr lang="en-MD" dirty="0">
                <a:latin typeface="Calibri" panose="020F0502020204030204" pitchFamily="34" charset="0"/>
                <a:cs typeface="Calibri" panose="020F0502020204030204" pitchFamily="34" charset="0"/>
              </a:rPr>
              <a:t>Alimentație Sănătoasă înseamnă un </a:t>
            </a:r>
            <a:r>
              <a:rPr lang="en-MD" i="1" dirty="0">
                <a:solidFill>
                  <a:schemeClr val="accent5">
                    <a:lumMod val="50000"/>
                  </a:schemeClr>
                </a:solidFill>
                <a:latin typeface="Calibri" panose="020F0502020204030204" pitchFamily="34" charset="0"/>
                <a:cs typeface="Calibri" panose="020F0502020204030204" pitchFamily="34" charset="0"/>
              </a:rPr>
              <a:t>consum moderat, dar variat</a:t>
            </a:r>
            <a:r>
              <a:rPr lang="en-MD" dirty="0">
                <a:latin typeface="Calibri" panose="020F0502020204030204" pitchFamily="34" charset="0"/>
                <a:cs typeface="Calibri" panose="020F0502020204030204" pitchFamily="34" charset="0"/>
              </a:rPr>
              <a:t>, de alimente și preparate culinare, pe care le dorim apetisante, gustoase și sigure, repartizate în </a:t>
            </a:r>
            <a:r>
              <a:rPr lang="en-MD" i="1" dirty="0">
                <a:solidFill>
                  <a:schemeClr val="accent5">
                    <a:lumMod val="50000"/>
                  </a:schemeClr>
                </a:solidFill>
                <a:latin typeface="Calibri" panose="020F0502020204030204" pitchFamily="34" charset="0"/>
                <a:cs typeface="Calibri" panose="020F0502020204030204" pitchFamily="34" charset="0"/>
              </a:rPr>
              <a:t>3 mese principale </a:t>
            </a:r>
            <a:r>
              <a:rPr lang="en-MD" dirty="0">
                <a:latin typeface="Calibri" panose="020F0502020204030204" pitchFamily="34" charset="0"/>
                <a:cs typeface="Calibri" panose="020F0502020204030204" pitchFamily="34" charset="0"/>
              </a:rPr>
              <a:t>și, eventual, 2-3 gustări.</a:t>
            </a:r>
          </a:p>
          <a:p>
            <a:r>
              <a:rPr lang="en-MD" dirty="0">
                <a:latin typeface="Calibri" panose="020F0502020204030204" pitchFamily="34" charset="0"/>
                <a:cs typeface="Calibri" panose="020F0502020204030204" pitchFamily="34" charset="0"/>
              </a:rPr>
              <a:t>Scopul Alimetației Sănătoase este de a realiza un </a:t>
            </a:r>
            <a:r>
              <a:rPr lang="en-MD" i="1" dirty="0">
                <a:solidFill>
                  <a:schemeClr val="accent5">
                    <a:lumMod val="50000"/>
                  </a:schemeClr>
                </a:solidFill>
                <a:latin typeface="Calibri" panose="020F0502020204030204" pitchFamily="34" charset="0"/>
                <a:cs typeface="Calibri" panose="020F0502020204030204" pitchFamily="34" charset="0"/>
              </a:rPr>
              <a:t>echilibru caloric </a:t>
            </a:r>
            <a:r>
              <a:rPr lang="en-MD" dirty="0">
                <a:solidFill>
                  <a:schemeClr val="accent5">
                    <a:lumMod val="50000"/>
                  </a:schemeClr>
                </a:solidFill>
                <a:latin typeface="Calibri" panose="020F0502020204030204" pitchFamily="34" charset="0"/>
                <a:cs typeface="Calibri" panose="020F0502020204030204" pitchFamily="34" charset="0"/>
              </a:rPr>
              <a:t>și </a:t>
            </a:r>
            <a:r>
              <a:rPr lang="en-MD" i="1" dirty="0">
                <a:solidFill>
                  <a:schemeClr val="accent5">
                    <a:lumMod val="50000"/>
                  </a:schemeClr>
                </a:solidFill>
                <a:latin typeface="Calibri" panose="020F0502020204030204" pitchFamily="34" charset="0"/>
                <a:cs typeface="Calibri" panose="020F0502020204030204" pitchFamily="34" charset="0"/>
              </a:rPr>
              <a:t>nutrițional</a:t>
            </a:r>
            <a:r>
              <a:rPr lang="en-MD" dirty="0">
                <a:solidFill>
                  <a:schemeClr val="accent5">
                    <a:lumMod val="50000"/>
                  </a:schemeClr>
                </a:solidFill>
                <a:latin typeface="Calibri" panose="020F0502020204030204" pitchFamily="34" charset="0"/>
                <a:cs typeface="Calibri" panose="020F0502020204030204" pitchFamily="34" charset="0"/>
              </a:rPr>
              <a:t>.</a:t>
            </a:r>
          </a:p>
          <a:p>
            <a:r>
              <a:rPr lang="en-MD" dirty="0">
                <a:latin typeface="Calibri" panose="020F0502020204030204" pitchFamily="34" charset="0"/>
                <a:cs typeface="Calibri" panose="020F0502020204030204" pitchFamily="34" charset="0"/>
              </a:rPr>
              <a:t>Echilibrul caloric înseamnă </a:t>
            </a:r>
            <a:r>
              <a:rPr lang="en-MD" i="1" dirty="0">
                <a:solidFill>
                  <a:schemeClr val="accent5">
                    <a:lumMod val="50000"/>
                  </a:schemeClr>
                </a:solidFill>
                <a:latin typeface="Calibri" panose="020F0502020204030204" pitchFamily="34" charset="0"/>
                <a:cs typeface="Calibri" panose="020F0502020204030204" pitchFamily="34" charset="0"/>
              </a:rPr>
              <a:t>asigurarea energiei de care avem nevoie</a:t>
            </a:r>
            <a:r>
              <a:rPr lang="en-MD" dirty="0">
                <a:latin typeface="Calibri" panose="020F0502020204030204" pitchFamily="34" charset="0"/>
                <a:cs typeface="Calibri" panose="020F0502020204030204" pitchFamily="34" charset="0"/>
              </a:rPr>
              <a:t>, prin aportul corespunzător de calorii.</a:t>
            </a:r>
          </a:p>
        </p:txBody>
      </p:sp>
      <p:sp>
        <p:nvSpPr>
          <p:cNvPr id="4" name="Content Placeholder 3">
            <a:extLst>
              <a:ext uri="{FF2B5EF4-FFF2-40B4-BE49-F238E27FC236}">
                <a16:creationId xmlns:a16="http://schemas.microsoft.com/office/drawing/2014/main" id="{64E485D8-CF3F-4641-8FD2-0ADC92AD3D13}"/>
              </a:ext>
            </a:extLst>
          </p:cNvPr>
          <p:cNvSpPr>
            <a:spLocks noGrp="1"/>
          </p:cNvSpPr>
          <p:nvPr>
            <p:ph sz="half" idx="2"/>
          </p:nvPr>
        </p:nvSpPr>
        <p:spPr>
          <a:xfrm>
            <a:off x="6364226" y="1411324"/>
            <a:ext cx="5013308" cy="3977640"/>
          </a:xfrm>
        </p:spPr>
        <p:txBody>
          <a:bodyPr>
            <a:normAutofit/>
          </a:bodyPr>
          <a:lstStyle/>
          <a:p>
            <a:r>
              <a:rPr lang="en-MD" b="1" dirty="0">
                <a:solidFill>
                  <a:srgbClr val="0070C0"/>
                </a:solidFill>
                <a:latin typeface="Calibri" panose="020F0502020204030204" pitchFamily="34" charset="0"/>
                <a:cs typeface="Calibri" panose="020F0502020204030204" pitchFamily="34" charset="0"/>
              </a:rPr>
              <a:t>Echilibrul nutrițional </a:t>
            </a:r>
            <a:r>
              <a:rPr lang="en-MD" dirty="0">
                <a:latin typeface="Calibri" panose="020F0502020204030204" pitchFamily="34" charset="0"/>
                <a:cs typeface="Calibri" panose="020F0502020204030204" pitchFamily="34" charset="0"/>
              </a:rPr>
              <a:t>se referă la prezența în hrana noastră a substanțelor nutritive în următoarele proporții: </a:t>
            </a:r>
          </a:p>
          <a:p>
            <a:pPr>
              <a:spcBef>
                <a:spcPts val="0"/>
              </a:spcBef>
              <a:buFont typeface="Wingdings" pitchFamily="2" charset="2"/>
              <a:buChar char="v"/>
            </a:pPr>
            <a:r>
              <a:rPr lang="en-MD" sz="2400" dirty="0">
                <a:latin typeface="Calibri" panose="020F0502020204030204" pitchFamily="34" charset="0"/>
                <a:cs typeface="Calibri" panose="020F0502020204030204" pitchFamily="34" charset="0"/>
              </a:rPr>
              <a:t>  glucide   55% </a:t>
            </a:r>
          </a:p>
          <a:p>
            <a:pPr>
              <a:spcBef>
                <a:spcPts val="0"/>
              </a:spcBef>
              <a:buFont typeface="Wingdings" pitchFamily="2" charset="2"/>
              <a:buChar char="v"/>
            </a:pPr>
            <a:r>
              <a:rPr lang="en-MD" sz="2400" dirty="0">
                <a:latin typeface="Calibri" panose="020F0502020204030204" pitchFamily="34" charset="0"/>
                <a:cs typeface="Calibri" panose="020F0502020204030204" pitchFamily="34" charset="0"/>
              </a:rPr>
              <a:t>  proteine 15-20% </a:t>
            </a:r>
          </a:p>
          <a:p>
            <a:pPr>
              <a:spcBef>
                <a:spcPts val="0"/>
              </a:spcBef>
              <a:buFont typeface="Wingdings" pitchFamily="2" charset="2"/>
              <a:buChar char="v"/>
            </a:pPr>
            <a:r>
              <a:rPr lang="en-MD" sz="2400" dirty="0">
                <a:latin typeface="Calibri" panose="020F0502020204030204" pitchFamily="34" charset="0"/>
                <a:cs typeface="Calibri" panose="020F0502020204030204" pitchFamily="34" charset="0"/>
              </a:rPr>
              <a:t>  lipide   30-35% </a:t>
            </a:r>
          </a:p>
          <a:p>
            <a:r>
              <a:rPr lang="en-MD" dirty="0">
                <a:latin typeface="Calibri" panose="020F0502020204030204" pitchFamily="34" charset="0"/>
                <a:cs typeface="Calibri" panose="020F0502020204030204" pitchFamily="34" charset="0"/>
              </a:rPr>
              <a:t>Acestea atrag după ele cantități normale de vitamine și minerale (Na, K, Ca, Mg, Fe).</a:t>
            </a:r>
          </a:p>
          <a:p>
            <a:r>
              <a:rPr lang="en-MD" dirty="0">
                <a:latin typeface="Calibri" panose="020F0502020204030204" pitchFamily="34" charset="0"/>
                <a:cs typeface="Calibri" panose="020F0502020204030204" pitchFamily="34" charset="0"/>
              </a:rPr>
              <a:t>Aportul de sare ar trebui să fie &lt;5 g/zi, iar cel de lichide necalorice 2-3 l/zi.  </a:t>
            </a:r>
          </a:p>
        </p:txBody>
      </p:sp>
      <p:sp>
        <p:nvSpPr>
          <p:cNvPr id="6" name="Rounded Rectangular Callout 5">
            <a:extLst>
              <a:ext uri="{FF2B5EF4-FFF2-40B4-BE49-F238E27FC236}">
                <a16:creationId xmlns:a16="http://schemas.microsoft.com/office/drawing/2014/main" id="{248094A8-C571-B249-8D96-B3C7FC7FABBC}"/>
              </a:ext>
            </a:extLst>
          </p:cNvPr>
          <p:cNvSpPr/>
          <p:nvPr/>
        </p:nvSpPr>
        <p:spPr>
          <a:xfrm>
            <a:off x="1072896" y="5215638"/>
            <a:ext cx="10813773" cy="768625"/>
          </a:xfrm>
          <a:prstGeom prst="wedgeRoundRectCallout">
            <a:avLst>
              <a:gd name="adj1" fmla="val -20833"/>
              <a:gd name="adj2" fmla="val 4525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D" sz="2400" dirty="0">
                <a:solidFill>
                  <a:schemeClr val="tx1"/>
                </a:solidFill>
              </a:rPr>
              <a:t>Alimentația Sănătoasă este garantul unei vieți sănătoase, lungi și frumoase</a:t>
            </a:r>
          </a:p>
        </p:txBody>
      </p:sp>
    </p:spTree>
    <p:extLst>
      <p:ext uri="{BB962C8B-B14F-4D97-AF65-F5344CB8AC3E}">
        <p14:creationId xmlns:p14="http://schemas.microsoft.com/office/powerpoint/2010/main" val="222161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C633-9798-0042-B306-6C4A9EC9BEC1}"/>
              </a:ext>
            </a:extLst>
          </p:cNvPr>
          <p:cNvSpPr>
            <a:spLocks noGrp="1"/>
          </p:cNvSpPr>
          <p:nvPr>
            <p:ph type="title"/>
          </p:nvPr>
        </p:nvSpPr>
        <p:spPr>
          <a:xfrm>
            <a:off x="622782" y="46423"/>
            <a:ext cx="11204343" cy="1609344"/>
          </a:xfrm>
        </p:spPr>
        <p:txBody>
          <a:bodyPr>
            <a:normAutofit/>
          </a:bodyPr>
          <a:lstStyle/>
          <a:p>
            <a:r>
              <a:rPr lang="en-MD" sz="3200" dirty="0"/>
              <a:t>Alimentația Nesănătoasă vs. Alimentația Sănătoasă</a:t>
            </a:r>
          </a:p>
        </p:txBody>
      </p:sp>
      <p:sp>
        <p:nvSpPr>
          <p:cNvPr id="3" name="Content Placeholder 2">
            <a:extLst>
              <a:ext uri="{FF2B5EF4-FFF2-40B4-BE49-F238E27FC236}">
                <a16:creationId xmlns:a16="http://schemas.microsoft.com/office/drawing/2014/main" id="{89CC02DD-F54B-9547-B3AE-C847F4A328A4}"/>
              </a:ext>
            </a:extLst>
          </p:cNvPr>
          <p:cNvSpPr>
            <a:spLocks noGrp="1"/>
          </p:cNvSpPr>
          <p:nvPr>
            <p:ph sz="half" idx="1"/>
          </p:nvPr>
        </p:nvSpPr>
        <p:spPr>
          <a:xfrm>
            <a:off x="385130" y="1401376"/>
            <a:ext cx="3992906" cy="3444241"/>
          </a:xfrm>
        </p:spPr>
        <p:txBody>
          <a:bodyPr>
            <a:noAutofit/>
          </a:bodyPr>
          <a:lstStyle/>
          <a:p>
            <a:r>
              <a:rPr lang="en-US" sz="1800" dirty="0">
                <a:latin typeface="Calibri" panose="020F0502020204030204" pitchFamily="34" charset="0"/>
                <a:cs typeface="Calibri" panose="020F0502020204030204" pitchFamily="34" charset="0"/>
              </a:rPr>
              <a:t>Este </a:t>
            </a:r>
            <a:r>
              <a:rPr lang="en-US" sz="1800" dirty="0" err="1">
                <a:latin typeface="Calibri" panose="020F0502020204030204" pitchFamily="34" charset="0"/>
                <a:cs typeface="Calibri" panose="020F0502020204030204" pitchFamily="34" charset="0"/>
              </a:rPr>
              <a:t>hipercalorică</a:t>
            </a:r>
            <a:r>
              <a:rPr lang="en-US" sz="1800" dirty="0">
                <a:latin typeface="Calibri" panose="020F0502020204030204" pitchFamily="34" charset="0"/>
                <a:cs typeface="Calibri" panose="020F0502020204030204" pitchFamily="34" charset="0"/>
              </a:rPr>
              <a:t>, e</a:t>
            </a:r>
            <a:r>
              <a:rPr lang="en-MD" sz="1800" dirty="0">
                <a:latin typeface="Calibri" panose="020F0502020204030204" pitchFamily="34" charset="0"/>
                <a:cs typeface="Calibri" panose="020F0502020204030204" pitchFamily="34" charset="0"/>
              </a:rPr>
              <a:t>xcesul caloriilor alimentare</a:t>
            </a:r>
          </a:p>
          <a:p>
            <a:r>
              <a:rPr lang="en-US" sz="1800" dirty="0" err="1">
                <a:latin typeface="Calibri" panose="020F0502020204030204" pitchFamily="34" charset="0"/>
                <a:cs typeface="Calibri" panose="020F0502020204030204" pitchFamily="34" charset="0"/>
              </a:rPr>
              <a:t>Proporția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substanțelor</a:t>
            </a:r>
            <a:r>
              <a:rPr lang="en-US" sz="1800" dirty="0">
                <a:latin typeface="Calibri" panose="020F0502020204030204" pitchFamily="34" charset="0"/>
                <a:cs typeface="Calibri" panose="020F0502020204030204" pitchFamily="34" charset="0"/>
              </a:rPr>
              <a:t> nutritive </a:t>
            </a:r>
            <a:r>
              <a:rPr lang="en-US" sz="1800" dirty="0" err="1">
                <a:latin typeface="Calibri" panose="020F0502020204030204" pitchFamily="34" charset="0"/>
                <a:cs typeface="Calibri" panose="020F0502020204030204" pitchFamily="34" charset="0"/>
              </a:rPr>
              <a:t>este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dezechilibrată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adesea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predomină</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grăsimile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sau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glucidele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rafinate</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C</a:t>
            </a:r>
            <a:r>
              <a:rPr lang="en-MD" sz="1800" dirty="0">
                <a:latin typeface="Calibri" panose="020F0502020204030204" pitchFamily="34" charset="0"/>
                <a:cs typeface="Calibri" panose="020F0502020204030204" pitchFamily="34" charset="0"/>
              </a:rPr>
              <a:t>onsum crescut de grăsimi saturate și de tip trans</a:t>
            </a:r>
          </a:p>
          <a:p>
            <a:r>
              <a:rPr lang="en-US" sz="1800" dirty="0">
                <a:latin typeface="Calibri" panose="020F0502020204030204" pitchFamily="34" charset="0"/>
                <a:cs typeface="Calibri" panose="020F0502020204030204" pitchFamily="34" charset="0"/>
              </a:rPr>
              <a:t>A</a:t>
            </a:r>
            <a:r>
              <a:rPr lang="en-MD" sz="1800" dirty="0">
                <a:latin typeface="Calibri" panose="020F0502020204030204" pitchFamily="34" charset="0"/>
                <a:cs typeface="Calibri" panose="020F0502020204030204" pitchFamily="34" charset="0"/>
              </a:rPr>
              <a:t>port crescut de sare</a:t>
            </a:r>
          </a:p>
          <a:p>
            <a:r>
              <a:rPr lang="en-US" sz="1800" dirty="0">
                <a:latin typeface="Calibri" panose="020F0502020204030204" pitchFamily="34" charset="0"/>
                <a:cs typeface="Calibri" panose="020F0502020204030204" pitchFamily="34" charset="0"/>
              </a:rPr>
              <a:t>C</a:t>
            </a:r>
            <a:r>
              <a:rPr lang="en-MD" sz="1800" dirty="0">
                <a:latin typeface="Calibri" panose="020F0502020204030204" pitchFamily="34" charset="0"/>
                <a:cs typeface="Calibri" panose="020F0502020204030204" pitchFamily="34" charset="0"/>
              </a:rPr>
              <a:t>onsum abuziv de alcool </a:t>
            </a:r>
          </a:p>
          <a:p>
            <a:r>
              <a:rPr lang="en-MD" sz="1800" dirty="0">
                <a:latin typeface="Calibri" panose="020F0502020204030204" pitchFamily="34" charset="0"/>
                <a:cs typeface="Calibri" panose="020F0502020204030204" pitchFamily="34" charset="0"/>
              </a:rPr>
              <a:t>Nu se respectă orarul meselor (renunațarea la micul dejun și cina târzie), este formată din 2 mese principale foarte bogate cantitativ</a:t>
            </a:r>
          </a:p>
          <a:p>
            <a:r>
              <a:rPr lang="en-MD" sz="1800" dirty="0">
                <a:latin typeface="Calibri" panose="020F0502020204030204" pitchFamily="34" charset="0"/>
                <a:cs typeface="Calibri" panose="020F0502020204030204" pitchFamily="34" charset="0"/>
              </a:rPr>
              <a:t>Se asociază cu fumatul, sedentarismul, ceea ce îi amplifică efectele negative</a:t>
            </a:r>
          </a:p>
          <a:p>
            <a:r>
              <a:rPr lang="en-MD" sz="1800" dirty="0">
                <a:latin typeface="Calibri" panose="020F0502020204030204" pitchFamily="34" charset="0"/>
                <a:cs typeface="Calibri" panose="020F0502020204030204" pitchFamily="34" charset="0"/>
              </a:rPr>
              <a:t>Este sursă de boli</a:t>
            </a:r>
          </a:p>
        </p:txBody>
      </p:sp>
      <p:sp>
        <p:nvSpPr>
          <p:cNvPr id="5" name="Content Placeholder 4">
            <a:extLst>
              <a:ext uri="{FF2B5EF4-FFF2-40B4-BE49-F238E27FC236}">
                <a16:creationId xmlns:a16="http://schemas.microsoft.com/office/drawing/2014/main" id="{99C86144-D7CF-154A-B0D2-C13C7DDFD7DA}"/>
              </a:ext>
            </a:extLst>
          </p:cNvPr>
          <p:cNvSpPr>
            <a:spLocks noGrp="1"/>
          </p:cNvSpPr>
          <p:nvPr>
            <p:ph sz="half" idx="2"/>
          </p:nvPr>
        </p:nvSpPr>
        <p:spPr>
          <a:xfrm>
            <a:off x="7992165" y="1385667"/>
            <a:ext cx="3717623" cy="3977640"/>
          </a:xfrm>
        </p:spPr>
        <p:txBody>
          <a:bodyPr>
            <a:normAutofit/>
          </a:bodyPr>
          <a:lstStyle/>
          <a:p>
            <a:r>
              <a:rPr lang="en-MD" sz="1800" dirty="0">
                <a:latin typeface="Calibri" panose="020F0502020204030204" pitchFamily="34" charset="0"/>
                <a:cs typeface="Calibri" panose="020F0502020204030204" pitchFamily="34" charset="0"/>
              </a:rPr>
              <a:t>Este echilibrată caloric</a:t>
            </a:r>
          </a:p>
          <a:p>
            <a:r>
              <a:rPr lang="en-US" sz="1800" dirty="0">
                <a:latin typeface="Calibri" panose="020F0502020204030204" pitchFamily="34" charset="0"/>
                <a:cs typeface="Calibri" panose="020F0502020204030204" pitchFamily="34" charset="0"/>
              </a:rPr>
              <a:t>C</a:t>
            </a:r>
            <a:r>
              <a:rPr lang="en-MD" sz="1800" dirty="0">
                <a:latin typeface="Calibri" panose="020F0502020204030204" pitchFamily="34" charset="0"/>
                <a:cs typeface="Calibri" panose="020F0502020204030204" pitchFamily="34" charset="0"/>
              </a:rPr>
              <a:t>onține toate substanțele nutritive în proporții adecvate</a:t>
            </a:r>
          </a:p>
          <a:p>
            <a:r>
              <a:rPr lang="en-MD" sz="1800" dirty="0">
                <a:latin typeface="Calibri" panose="020F0502020204030204" pitchFamily="34" charset="0"/>
                <a:cs typeface="Calibri" panose="020F0502020204030204" pitchFamily="34" charset="0"/>
              </a:rPr>
              <a:t>Este împărțită în3 mese principale și 2-3 gustări</a:t>
            </a:r>
          </a:p>
          <a:p>
            <a:r>
              <a:rPr lang="en-MD" sz="1800" dirty="0">
                <a:latin typeface="Calibri" panose="020F0502020204030204" pitchFamily="34" charset="0"/>
                <a:cs typeface="Calibri" panose="020F0502020204030204" pitchFamily="34" charset="0"/>
              </a:rPr>
              <a:t>Alimentele și preparatele culinare sunt gustoase, apetisante și sigure</a:t>
            </a:r>
          </a:p>
          <a:p>
            <a:r>
              <a:rPr lang="en-MD" sz="1800" dirty="0">
                <a:latin typeface="Calibri" panose="020F0502020204030204" pitchFamily="34" charset="0"/>
                <a:cs typeface="Calibri" panose="020F0502020204030204" pitchFamily="34" charset="0"/>
              </a:rPr>
              <a:t>Este izvor de sănătate, asigurând longevitatea departe de boli</a:t>
            </a:r>
          </a:p>
        </p:txBody>
      </p:sp>
      <p:pic>
        <p:nvPicPr>
          <p:cNvPr id="4" name="Picture 3">
            <a:extLst>
              <a:ext uri="{FF2B5EF4-FFF2-40B4-BE49-F238E27FC236}">
                <a16:creationId xmlns:a16="http://schemas.microsoft.com/office/drawing/2014/main" id="{D241FAFD-B37A-0D49-A4B6-E1DD8A2967BC}"/>
              </a:ext>
            </a:extLst>
          </p:cNvPr>
          <p:cNvPicPr>
            <a:picLocks noChangeAspect="1"/>
          </p:cNvPicPr>
          <p:nvPr/>
        </p:nvPicPr>
        <p:blipFill>
          <a:blip r:embed="rId3"/>
          <a:stretch>
            <a:fillRect/>
          </a:stretch>
        </p:blipFill>
        <p:spPr>
          <a:xfrm>
            <a:off x="4373660" y="1514152"/>
            <a:ext cx="3501168" cy="2935458"/>
          </a:xfrm>
          <a:prstGeom prst="rect">
            <a:avLst/>
          </a:prstGeom>
        </p:spPr>
      </p:pic>
    </p:spTree>
    <p:extLst>
      <p:ext uri="{BB962C8B-B14F-4D97-AF65-F5344CB8AC3E}">
        <p14:creationId xmlns:p14="http://schemas.microsoft.com/office/powerpoint/2010/main" val="241286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C633-9798-0042-B306-6C4A9EC9BEC1}"/>
              </a:ext>
            </a:extLst>
          </p:cNvPr>
          <p:cNvSpPr>
            <a:spLocks noGrp="1"/>
          </p:cNvSpPr>
          <p:nvPr>
            <p:ph type="title"/>
          </p:nvPr>
        </p:nvSpPr>
        <p:spPr>
          <a:xfrm>
            <a:off x="1069848" y="484632"/>
            <a:ext cx="10790848" cy="867090"/>
          </a:xfrm>
        </p:spPr>
        <p:txBody>
          <a:bodyPr>
            <a:normAutofit/>
          </a:bodyPr>
          <a:lstStyle/>
          <a:p>
            <a:r>
              <a:rPr lang="en-MD" sz="2400" dirty="0"/>
              <a:t>Principalele boli care pot fi prevenite prin Alimentația Sănătoasă, asociată cu un stil de viață sănătos:</a:t>
            </a:r>
          </a:p>
        </p:txBody>
      </p:sp>
      <p:sp>
        <p:nvSpPr>
          <p:cNvPr id="3" name="Content Placeholder 2">
            <a:extLst>
              <a:ext uri="{FF2B5EF4-FFF2-40B4-BE49-F238E27FC236}">
                <a16:creationId xmlns:a16="http://schemas.microsoft.com/office/drawing/2014/main" id="{89CC02DD-F54B-9547-B3AE-C847F4A328A4}"/>
              </a:ext>
            </a:extLst>
          </p:cNvPr>
          <p:cNvSpPr>
            <a:spLocks noGrp="1"/>
          </p:cNvSpPr>
          <p:nvPr>
            <p:ph idx="1"/>
          </p:nvPr>
        </p:nvSpPr>
        <p:spPr>
          <a:xfrm>
            <a:off x="1069848" y="1558819"/>
            <a:ext cx="4627434" cy="4621696"/>
          </a:xfrm>
        </p:spPr>
        <p:txBody>
          <a:bodyPr>
            <a:normAutofit fontScale="92500" lnSpcReduction="10000"/>
          </a:bodyPr>
          <a:lstStyle/>
          <a:p>
            <a:r>
              <a:rPr lang="en-MD" dirty="0"/>
              <a:t>BCV – IM, AVC</a:t>
            </a:r>
          </a:p>
          <a:p>
            <a:r>
              <a:rPr lang="en-MD" dirty="0"/>
              <a:t>Diabetul zaharat</a:t>
            </a:r>
          </a:p>
          <a:p>
            <a:r>
              <a:rPr lang="en-MD" dirty="0"/>
              <a:t>Obezitatea și supraponderea</a:t>
            </a:r>
          </a:p>
          <a:p>
            <a:r>
              <a:rPr lang="en-MD" dirty="0"/>
              <a:t>Hipertensiunea arterială</a:t>
            </a:r>
          </a:p>
          <a:p>
            <a:r>
              <a:rPr lang="en-MD" dirty="0"/>
              <a:t>Dislipidemiile</a:t>
            </a:r>
          </a:p>
          <a:p>
            <a:r>
              <a:rPr lang="en-MD" dirty="0"/>
              <a:t>Cancerele</a:t>
            </a:r>
          </a:p>
          <a:p>
            <a:r>
              <a:rPr lang="en-MD" dirty="0"/>
              <a:t>Guta</a:t>
            </a:r>
          </a:p>
          <a:p>
            <a:r>
              <a:rPr lang="en-MD" dirty="0"/>
              <a:t>Bolile hepatice și gastrointestinale</a:t>
            </a:r>
          </a:p>
          <a:p>
            <a:r>
              <a:rPr lang="en-MD" dirty="0"/>
              <a:t>Litiaza biliară și renală</a:t>
            </a:r>
          </a:p>
          <a:p>
            <a:r>
              <a:rPr lang="en-MD" dirty="0"/>
              <a:t>Osteoporoza</a:t>
            </a:r>
          </a:p>
          <a:p>
            <a:r>
              <a:rPr lang="en-MD" dirty="0"/>
              <a:t>Cariile dentare</a:t>
            </a:r>
          </a:p>
          <a:p>
            <a:r>
              <a:rPr lang="en-MD" dirty="0"/>
              <a:t>Bolile pielii</a:t>
            </a:r>
          </a:p>
          <a:p>
            <a:pPr marL="0" indent="0">
              <a:buNone/>
            </a:pPr>
            <a:endParaRPr lang="en-MD" dirty="0"/>
          </a:p>
        </p:txBody>
      </p:sp>
      <p:pic>
        <p:nvPicPr>
          <p:cNvPr id="4098" name="Picture 2" descr="Anne Print Solutions ® 10 Disease of Fat People Poster for Hospital,  Nursing Home and Clinic - 13 X 19 Inch (Multicolor) : Amazon.in: Home &amp;  Kitchen">
            <a:extLst>
              <a:ext uri="{FF2B5EF4-FFF2-40B4-BE49-F238E27FC236}">
                <a16:creationId xmlns:a16="http://schemas.microsoft.com/office/drawing/2014/main" id="{3E6A5ECF-57C3-2C43-9487-3DF2B3AF87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08" t="28461" r="6581" b="19488"/>
          <a:stretch/>
        </p:blipFill>
        <p:spPr bwMode="auto">
          <a:xfrm>
            <a:off x="5708940" y="1564410"/>
            <a:ext cx="6337244" cy="381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14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C633-9798-0042-B306-6C4A9EC9BEC1}"/>
              </a:ext>
            </a:extLst>
          </p:cNvPr>
          <p:cNvSpPr>
            <a:spLocks noGrp="1"/>
          </p:cNvSpPr>
          <p:nvPr>
            <p:ph type="title"/>
          </p:nvPr>
        </p:nvSpPr>
        <p:spPr>
          <a:xfrm>
            <a:off x="1069848" y="484632"/>
            <a:ext cx="10790848" cy="867090"/>
          </a:xfrm>
        </p:spPr>
        <p:txBody>
          <a:bodyPr>
            <a:normAutofit/>
          </a:bodyPr>
          <a:lstStyle/>
          <a:p>
            <a:r>
              <a:rPr lang="en-MD" sz="3600" dirty="0">
                <a:latin typeface="Calibri" panose="020F0502020204030204" pitchFamily="34" charset="0"/>
                <a:cs typeface="Calibri" panose="020F0502020204030204" pitchFamily="34" charset="0"/>
              </a:rPr>
              <a:t>Alementele – valoarea lor energetică și nutrițională</a:t>
            </a:r>
          </a:p>
        </p:txBody>
      </p:sp>
      <p:sp>
        <p:nvSpPr>
          <p:cNvPr id="3" name="Content Placeholder 2">
            <a:extLst>
              <a:ext uri="{FF2B5EF4-FFF2-40B4-BE49-F238E27FC236}">
                <a16:creationId xmlns:a16="http://schemas.microsoft.com/office/drawing/2014/main" id="{89CC02DD-F54B-9547-B3AE-C847F4A328A4}"/>
              </a:ext>
            </a:extLst>
          </p:cNvPr>
          <p:cNvSpPr>
            <a:spLocks noGrp="1"/>
          </p:cNvSpPr>
          <p:nvPr>
            <p:ph idx="1"/>
          </p:nvPr>
        </p:nvSpPr>
        <p:spPr>
          <a:xfrm>
            <a:off x="343018" y="2554230"/>
            <a:ext cx="5459906" cy="4621696"/>
          </a:xfrm>
        </p:spPr>
        <p:txBody>
          <a:bodyPr>
            <a:normAutofit/>
          </a:bodyPr>
          <a:lstStyle/>
          <a:p>
            <a:pPr marL="0" indent="0">
              <a:buNone/>
            </a:pPr>
            <a:r>
              <a:rPr lang="en-MD" b="1" dirty="0">
                <a:latin typeface="Calibri" panose="020F0502020204030204" pitchFamily="34" charset="0"/>
                <a:cs typeface="Calibri" panose="020F0502020204030204" pitchFamily="34" charset="0"/>
              </a:rPr>
              <a:t>Caloria</a:t>
            </a:r>
            <a:r>
              <a:rPr lang="en-MD" dirty="0">
                <a:latin typeface="Calibri" panose="020F0502020204030204" pitchFamily="34" charset="0"/>
                <a:cs typeface="Calibri" panose="020F0502020204030204" pitchFamily="34" charset="0"/>
              </a:rPr>
              <a:t> – substratul energetic al organismului</a:t>
            </a:r>
          </a:p>
          <a:p>
            <a:pPr marL="0" indent="0">
              <a:buNone/>
            </a:pPr>
            <a:r>
              <a:rPr lang="en-MD" dirty="0">
                <a:latin typeface="Calibri" panose="020F0502020204030204" pitchFamily="34" charset="0"/>
                <a:cs typeface="Calibri" panose="020F0502020204030204" pitchFamily="34" charset="0"/>
              </a:rPr>
              <a:t>1 kcal = 4,18 kj</a:t>
            </a:r>
          </a:p>
          <a:p>
            <a:pPr marL="0" indent="0">
              <a:buNone/>
            </a:pPr>
            <a:endParaRPr lang="en-MD"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09458A6-B66E-2744-B80D-B857DD60D78B}"/>
              </a:ext>
            </a:extLst>
          </p:cNvPr>
          <p:cNvSpPr txBox="1"/>
          <p:nvPr/>
        </p:nvSpPr>
        <p:spPr>
          <a:xfrm>
            <a:off x="2822193" y="1429533"/>
            <a:ext cx="8581303" cy="707886"/>
          </a:xfrm>
          <a:prstGeom prst="rect">
            <a:avLst/>
          </a:prstGeom>
          <a:solidFill>
            <a:schemeClr val="accent1">
              <a:lumMod val="60000"/>
              <a:lumOff val="40000"/>
            </a:schemeClr>
          </a:solidFill>
        </p:spPr>
        <p:txBody>
          <a:bodyPr wrap="square" rtlCol="0">
            <a:spAutoFit/>
          </a:bodyPr>
          <a:lstStyle/>
          <a:p>
            <a:r>
              <a:rPr lang="en-MD" sz="2000" b="1" dirty="0">
                <a:latin typeface="Calibri" panose="020F0502020204030204" pitchFamily="34" charset="0"/>
                <a:cs typeface="Calibri" panose="020F0502020204030204" pitchFamily="34" charset="0"/>
              </a:rPr>
              <a:t>Necesarul caloric </a:t>
            </a:r>
            <a:r>
              <a:rPr lang="en-MD" sz="2000" dirty="0">
                <a:latin typeface="Calibri" panose="020F0502020204030204" pitchFamily="34" charset="0"/>
                <a:cs typeface="Calibri" panose="020F0502020204030204" pitchFamily="34" charset="0"/>
              </a:rPr>
              <a:t>este rezultatul bilanțului energetic al organismului în care: </a:t>
            </a:r>
            <a:r>
              <a:rPr lang="en-MD" sz="2000" i="1" dirty="0">
                <a:latin typeface="Calibri" panose="020F0502020204030204" pitchFamily="34" charset="0"/>
                <a:cs typeface="Calibri" panose="020F0502020204030204" pitchFamily="34" charset="0"/>
              </a:rPr>
              <a:t>aportul de calorii egalează cheltuiala de calorii</a:t>
            </a:r>
          </a:p>
        </p:txBody>
      </p:sp>
      <p:sp>
        <p:nvSpPr>
          <p:cNvPr id="5" name="TextBox 4">
            <a:extLst>
              <a:ext uri="{FF2B5EF4-FFF2-40B4-BE49-F238E27FC236}">
                <a16:creationId xmlns:a16="http://schemas.microsoft.com/office/drawing/2014/main" id="{1B4D1A18-16AA-1A46-A2B3-71A977776F4E}"/>
              </a:ext>
            </a:extLst>
          </p:cNvPr>
          <p:cNvSpPr txBox="1"/>
          <p:nvPr/>
        </p:nvSpPr>
        <p:spPr>
          <a:xfrm>
            <a:off x="554032" y="3915391"/>
            <a:ext cx="2725361" cy="2251065"/>
          </a:xfrm>
          <a:prstGeom prst="rect">
            <a:avLst/>
          </a:prstGeom>
          <a:noFill/>
        </p:spPr>
        <p:txBody>
          <a:bodyPr wrap="none" rtlCol="0">
            <a:spAutoFit/>
          </a:bodyPr>
          <a:lstStyle/>
          <a:p>
            <a:pPr>
              <a:lnSpc>
                <a:spcPct val="150000"/>
              </a:lnSpc>
            </a:pPr>
            <a:r>
              <a:rPr lang="en-MD" sz="2400" b="1" dirty="0">
                <a:solidFill>
                  <a:srgbClr val="0070C0"/>
                </a:solidFill>
                <a:latin typeface="Calibri" panose="020F0502020204030204" pitchFamily="34" charset="0"/>
                <a:cs typeface="Calibri" panose="020F0502020204030204" pitchFamily="34" charset="0"/>
              </a:rPr>
              <a:t>1 g lipide = 9 kcal</a:t>
            </a:r>
          </a:p>
          <a:p>
            <a:pPr>
              <a:lnSpc>
                <a:spcPct val="150000"/>
              </a:lnSpc>
            </a:pPr>
            <a:r>
              <a:rPr lang="en-MD" sz="2400" b="1" dirty="0">
                <a:solidFill>
                  <a:srgbClr val="0070C0"/>
                </a:solidFill>
                <a:latin typeface="Calibri" panose="020F0502020204030204" pitchFamily="34" charset="0"/>
                <a:cs typeface="Calibri" panose="020F0502020204030204" pitchFamily="34" charset="0"/>
              </a:rPr>
              <a:t>1 g alcool = 7 kcal</a:t>
            </a:r>
          </a:p>
          <a:p>
            <a:pPr>
              <a:lnSpc>
                <a:spcPct val="150000"/>
              </a:lnSpc>
            </a:pPr>
            <a:r>
              <a:rPr lang="en-MD" sz="2400" b="1" dirty="0">
                <a:solidFill>
                  <a:srgbClr val="0070C0"/>
                </a:solidFill>
                <a:latin typeface="Calibri" panose="020F0502020204030204" pitchFamily="34" charset="0"/>
                <a:cs typeface="Calibri" panose="020F0502020204030204" pitchFamily="34" charset="0"/>
              </a:rPr>
              <a:t>1 g proteine = 4 kcal</a:t>
            </a:r>
          </a:p>
          <a:p>
            <a:pPr>
              <a:lnSpc>
                <a:spcPct val="150000"/>
              </a:lnSpc>
            </a:pPr>
            <a:r>
              <a:rPr lang="en-MD" sz="2400" b="1" dirty="0">
                <a:solidFill>
                  <a:srgbClr val="0070C0"/>
                </a:solidFill>
                <a:latin typeface="Calibri" panose="020F0502020204030204" pitchFamily="34" charset="0"/>
                <a:cs typeface="Calibri" panose="020F0502020204030204" pitchFamily="34" charset="0"/>
              </a:rPr>
              <a:t>1 g glucide = 4 kcal</a:t>
            </a:r>
          </a:p>
        </p:txBody>
      </p:sp>
      <p:sp>
        <p:nvSpPr>
          <p:cNvPr id="6" name="TextBox 5">
            <a:extLst>
              <a:ext uri="{FF2B5EF4-FFF2-40B4-BE49-F238E27FC236}">
                <a16:creationId xmlns:a16="http://schemas.microsoft.com/office/drawing/2014/main" id="{668D500B-BB6B-9946-A28C-29606F67151A}"/>
              </a:ext>
            </a:extLst>
          </p:cNvPr>
          <p:cNvSpPr txBox="1"/>
          <p:nvPr/>
        </p:nvSpPr>
        <p:spPr>
          <a:xfrm>
            <a:off x="8079943" y="3192415"/>
            <a:ext cx="3558025" cy="1697068"/>
          </a:xfrm>
          <a:prstGeom prst="rect">
            <a:avLst/>
          </a:prstGeom>
          <a:noFill/>
        </p:spPr>
        <p:txBody>
          <a:bodyPr wrap="square" rtlCol="0">
            <a:spAutoFit/>
          </a:bodyPr>
          <a:lstStyle/>
          <a:p>
            <a:pPr>
              <a:lnSpc>
                <a:spcPct val="150000"/>
              </a:lnSpc>
            </a:pPr>
            <a:r>
              <a:rPr lang="en-MD" sz="2400" b="1" dirty="0">
                <a:solidFill>
                  <a:srgbClr val="002060"/>
                </a:solidFill>
                <a:latin typeface="Calibri" panose="020F0502020204030204" pitchFamily="34" charset="0"/>
                <a:cs typeface="Calibri" panose="020F0502020204030204" pitchFamily="34" charset="0"/>
              </a:rPr>
              <a:t>     Cheltuielile energetice:</a:t>
            </a:r>
            <a:endParaRPr lang="en-MD" sz="2400" u="sng"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MD" sz="2400" dirty="0">
                <a:latin typeface="Calibri" panose="020F0502020204030204" pitchFamily="34" charset="0"/>
                <a:cs typeface="Calibri" panose="020F0502020204030204" pitchFamily="34" charset="0"/>
              </a:rPr>
              <a:t>Metabolism bazal – </a:t>
            </a:r>
            <a:r>
              <a:rPr lang="en-MD" sz="2400" b="1" dirty="0">
                <a:solidFill>
                  <a:srgbClr val="002060"/>
                </a:solidFill>
                <a:latin typeface="Calibri" panose="020F0502020204030204" pitchFamily="34" charset="0"/>
                <a:cs typeface="Calibri" panose="020F0502020204030204" pitchFamily="34" charset="0"/>
              </a:rPr>
              <a:t>75%</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A</a:t>
            </a:r>
            <a:r>
              <a:rPr lang="en-MD" sz="2400" dirty="0">
                <a:latin typeface="Calibri" panose="020F0502020204030204" pitchFamily="34" charset="0"/>
                <a:cs typeface="Calibri" panose="020F0502020204030204" pitchFamily="34" charset="0"/>
              </a:rPr>
              <a:t>ctivitatea fizică – </a:t>
            </a:r>
            <a:r>
              <a:rPr lang="en-MD" sz="2400" b="1" dirty="0">
                <a:solidFill>
                  <a:srgbClr val="002060"/>
                </a:solidFill>
                <a:latin typeface="Calibri" panose="020F0502020204030204" pitchFamily="34" charset="0"/>
                <a:cs typeface="Calibri" panose="020F0502020204030204" pitchFamily="34" charset="0"/>
              </a:rPr>
              <a:t>25%</a:t>
            </a:r>
          </a:p>
        </p:txBody>
      </p:sp>
      <p:graphicFrame>
        <p:nvGraphicFramePr>
          <p:cNvPr id="7" name="Chart 6">
            <a:extLst>
              <a:ext uri="{FF2B5EF4-FFF2-40B4-BE49-F238E27FC236}">
                <a16:creationId xmlns:a16="http://schemas.microsoft.com/office/drawing/2014/main" id="{73E5E099-FCA0-F645-A3D8-68509498A894}"/>
              </a:ext>
            </a:extLst>
          </p:cNvPr>
          <p:cNvGraphicFramePr/>
          <p:nvPr>
            <p:extLst>
              <p:ext uri="{D42A27DB-BD31-4B8C-83A1-F6EECF244321}">
                <p14:modId xmlns:p14="http://schemas.microsoft.com/office/powerpoint/2010/main" val="2982931111"/>
              </p:ext>
            </p:extLst>
          </p:nvPr>
        </p:nvGraphicFramePr>
        <p:xfrm>
          <a:off x="3279393" y="3150783"/>
          <a:ext cx="4567942" cy="32225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94B6C96-070A-8446-89B6-3EBC87F25B5F}"/>
              </a:ext>
            </a:extLst>
          </p:cNvPr>
          <p:cNvSpPr txBox="1"/>
          <p:nvPr/>
        </p:nvSpPr>
        <p:spPr>
          <a:xfrm>
            <a:off x="12109938" y="-562708"/>
            <a:ext cx="184731" cy="369332"/>
          </a:xfrm>
          <a:prstGeom prst="rect">
            <a:avLst/>
          </a:prstGeom>
          <a:noFill/>
        </p:spPr>
        <p:txBody>
          <a:bodyPr wrap="none" rtlCol="0">
            <a:spAutoFit/>
          </a:bodyPr>
          <a:lstStyle/>
          <a:p>
            <a:endParaRPr lang="en-MD" dirty="0"/>
          </a:p>
        </p:txBody>
      </p:sp>
      <p:sp>
        <p:nvSpPr>
          <p:cNvPr id="9" name="TextBox 8">
            <a:extLst>
              <a:ext uri="{FF2B5EF4-FFF2-40B4-BE49-F238E27FC236}">
                <a16:creationId xmlns:a16="http://schemas.microsoft.com/office/drawing/2014/main" id="{DF9A448E-B14D-3745-BBEB-BB12C448F08E}"/>
              </a:ext>
            </a:extLst>
          </p:cNvPr>
          <p:cNvSpPr txBox="1"/>
          <p:nvPr/>
        </p:nvSpPr>
        <p:spPr>
          <a:xfrm>
            <a:off x="12109938" y="-1055077"/>
            <a:ext cx="184731" cy="369332"/>
          </a:xfrm>
          <a:prstGeom prst="rect">
            <a:avLst/>
          </a:prstGeom>
          <a:noFill/>
        </p:spPr>
        <p:txBody>
          <a:bodyPr wrap="none" rtlCol="0">
            <a:spAutoFit/>
          </a:bodyPr>
          <a:lstStyle/>
          <a:p>
            <a:endParaRPr lang="en-MD" dirty="0"/>
          </a:p>
        </p:txBody>
      </p:sp>
    </p:spTree>
    <p:extLst>
      <p:ext uri="{BB962C8B-B14F-4D97-AF65-F5344CB8AC3E}">
        <p14:creationId xmlns:p14="http://schemas.microsoft.com/office/powerpoint/2010/main" val="302216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C633-9798-0042-B306-6C4A9EC9BEC1}"/>
              </a:ext>
            </a:extLst>
          </p:cNvPr>
          <p:cNvSpPr>
            <a:spLocks noGrp="1"/>
          </p:cNvSpPr>
          <p:nvPr>
            <p:ph type="title"/>
          </p:nvPr>
        </p:nvSpPr>
        <p:spPr>
          <a:xfrm>
            <a:off x="917448" y="132940"/>
            <a:ext cx="10790848" cy="867090"/>
          </a:xfrm>
        </p:spPr>
        <p:txBody>
          <a:bodyPr>
            <a:normAutofit/>
          </a:bodyPr>
          <a:lstStyle/>
          <a:p>
            <a:r>
              <a:rPr lang="en-MD" sz="2400" dirty="0"/>
              <a:t>Necesarul caloric estimat pe vârste, sex, activitate fizică – pentru menținerea greutății</a:t>
            </a:r>
          </a:p>
        </p:txBody>
      </p:sp>
      <p:graphicFrame>
        <p:nvGraphicFramePr>
          <p:cNvPr id="5" name="Table 5">
            <a:extLst>
              <a:ext uri="{FF2B5EF4-FFF2-40B4-BE49-F238E27FC236}">
                <a16:creationId xmlns:a16="http://schemas.microsoft.com/office/drawing/2014/main" id="{71CBE080-9058-EC47-9B6A-9614BA0DDDF7}"/>
              </a:ext>
            </a:extLst>
          </p:cNvPr>
          <p:cNvGraphicFramePr>
            <a:graphicFrameLocks noGrp="1"/>
          </p:cNvGraphicFramePr>
          <p:nvPr>
            <p:ph idx="1"/>
            <p:extLst>
              <p:ext uri="{D42A27DB-BD31-4B8C-83A1-F6EECF244321}">
                <p14:modId xmlns:p14="http://schemas.microsoft.com/office/powerpoint/2010/main" val="3097437361"/>
              </p:ext>
            </p:extLst>
          </p:nvPr>
        </p:nvGraphicFramePr>
        <p:xfrm>
          <a:off x="1058125" y="1000030"/>
          <a:ext cx="8801100" cy="5562600"/>
        </p:xfrm>
        <a:graphic>
          <a:graphicData uri="http://schemas.openxmlformats.org/drawingml/2006/table">
            <a:tbl>
              <a:tblPr firstRow="1" bandRow="1">
                <a:tableStyleId>{5C22544A-7EE6-4342-B048-85BDC9FD1C3A}</a:tableStyleId>
              </a:tblPr>
              <a:tblGrid>
                <a:gridCol w="981690">
                  <a:extLst>
                    <a:ext uri="{9D8B030D-6E8A-4147-A177-3AD203B41FA5}">
                      <a16:colId xmlns:a16="http://schemas.microsoft.com/office/drawing/2014/main" val="21240310"/>
                    </a:ext>
                  </a:extLst>
                </a:gridCol>
                <a:gridCol w="1266093">
                  <a:extLst>
                    <a:ext uri="{9D8B030D-6E8A-4147-A177-3AD203B41FA5}">
                      <a16:colId xmlns:a16="http://schemas.microsoft.com/office/drawing/2014/main" val="1809417882"/>
                    </a:ext>
                  </a:extLst>
                </a:gridCol>
                <a:gridCol w="1524117">
                  <a:extLst>
                    <a:ext uri="{9D8B030D-6E8A-4147-A177-3AD203B41FA5}">
                      <a16:colId xmlns:a16="http://schemas.microsoft.com/office/drawing/2014/main" val="2155955001"/>
                    </a:ext>
                  </a:extLst>
                </a:gridCol>
                <a:gridCol w="1078406">
                  <a:extLst>
                    <a:ext uri="{9D8B030D-6E8A-4147-A177-3AD203B41FA5}">
                      <a16:colId xmlns:a16="http://schemas.microsoft.com/office/drawing/2014/main" val="4103911200"/>
                    </a:ext>
                  </a:extLst>
                </a:gridCol>
                <a:gridCol w="1160584">
                  <a:extLst>
                    <a:ext uri="{9D8B030D-6E8A-4147-A177-3AD203B41FA5}">
                      <a16:colId xmlns:a16="http://schemas.microsoft.com/office/drawing/2014/main" val="1375333436"/>
                    </a:ext>
                  </a:extLst>
                </a:gridCol>
                <a:gridCol w="1532910">
                  <a:extLst>
                    <a:ext uri="{9D8B030D-6E8A-4147-A177-3AD203B41FA5}">
                      <a16:colId xmlns:a16="http://schemas.microsoft.com/office/drawing/2014/main" val="1931007748"/>
                    </a:ext>
                  </a:extLst>
                </a:gridCol>
                <a:gridCol w="1257300">
                  <a:extLst>
                    <a:ext uri="{9D8B030D-6E8A-4147-A177-3AD203B41FA5}">
                      <a16:colId xmlns:a16="http://schemas.microsoft.com/office/drawing/2014/main" val="1468801594"/>
                    </a:ext>
                  </a:extLst>
                </a:gridCol>
              </a:tblGrid>
              <a:tr h="370840">
                <a:tc rowSpan="3">
                  <a:txBody>
                    <a:bodyPr/>
                    <a:lstStyle/>
                    <a:p>
                      <a:pPr algn="ctr"/>
                      <a:r>
                        <a:rPr lang="en-MD" sz="1600" dirty="0">
                          <a:latin typeface="Calibri" panose="020F0502020204030204" pitchFamily="34" charset="0"/>
                          <a:cs typeface="Calibri" panose="020F0502020204030204" pitchFamily="34" charset="0"/>
                        </a:rPr>
                        <a:t>Vârsta  (ani)</a:t>
                      </a:r>
                    </a:p>
                  </a:txBody>
                  <a:tcPr anchor="ctr"/>
                </a:tc>
                <a:tc gridSpan="6">
                  <a:txBody>
                    <a:bodyPr/>
                    <a:lstStyle/>
                    <a:p>
                      <a:pPr algn="ctr"/>
                      <a:r>
                        <a:rPr lang="en-MD" sz="1600" dirty="0">
                          <a:latin typeface="Calibri" panose="020F0502020204030204" pitchFamily="34" charset="0"/>
                          <a:cs typeface="Calibri" panose="020F0502020204030204" pitchFamily="34" charset="0"/>
                        </a:rPr>
                        <a:t>Sex/nivel de activitate</a:t>
                      </a:r>
                    </a:p>
                  </a:txBody>
                  <a:tcPr anchor="ctr"/>
                </a:tc>
                <a:tc hMerge="1">
                  <a:txBody>
                    <a:bodyPr/>
                    <a:lstStyle/>
                    <a:p>
                      <a:endParaRPr lang="en-MD"/>
                    </a:p>
                  </a:txBody>
                  <a:tcPr/>
                </a:tc>
                <a:tc hMerge="1">
                  <a:txBody>
                    <a:bodyPr/>
                    <a:lstStyle/>
                    <a:p>
                      <a:endParaRPr lang="en-MD" dirty="0"/>
                    </a:p>
                  </a:txBody>
                  <a:tcPr/>
                </a:tc>
                <a:tc hMerge="1">
                  <a:txBody>
                    <a:bodyPr/>
                    <a:lstStyle/>
                    <a:p>
                      <a:endParaRPr lang="en-MD" dirty="0"/>
                    </a:p>
                  </a:txBody>
                  <a:tcPr/>
                </a:tc>
                <a:tc hMerge="1">
                  <a:txBody>
                    <a:bodyPr/>
                    <a:lstStyle/>
                    <a:p>
                      <a:endParaRPr lang="en-MD" dirty="0"/>
                    </a:p>
                  </a:txBody>
                  <a:tcPr/>
                </a:tc>
                <a:tc hMerge="1">
                  <a:txBody>
                    <a:bodyPr/>
                    <a:lstStyle/>
                    <a:p>
                      <a:endParaRPr lang="en-MD" dirty="0"/>
                    </a:p>
                  </a:txBody>
                  <a:tcPr/>
                </a:tc>
                <a:extLst>
                  <a:ext uri="{0D108BD9-81ED-4DB2-BD59-A6C34878D82A}">
                    <a16:rowId xmlns:a16="http://schemas.microsoft.com/office/drawing/2014/main" val="732317235"/>
                  </a:ext>
                </a:extLst>
              </a:tr>
              <a:tr h="370840">
                <a:tc vMerge="1">
                  <a:txBody>
                    <a:bodyPr/>
                    <a:lstStyle/>
                    <a:p>
                      <a:endParaRPr lang="en-MD"/>
                    </a:p>
                  </a:txBody>
                  <a:tcPr/>
                </a:tc>
                <a:tc gridSpan="3">
                  <a:txBody>
                    <a:bodyPr/>
                    <a:lstStyle/>
                    <a:p>
                      <a:pPr algn="ctr"/>
                      <a:r>
                        <a:rPr lang="en-MD" sz="1600" b="1" dirty="0">
                          <a:solidFill>
                            <a:schemeClr val="bg1"/>
                          </a:solidFill>
                          <a:latin typeface="Calibri" panose="020F0502020204030204" pitchFamily="34" charset="0"/>
                          <a:cs typeface="Calibri" panose="020F0502020204030204" pitchFamily="34" charset="0"/>
                        </a:rPr>
                        <a:t>Masculin</a:t>
                      </a:r>
                    </a:p>
                  </a:txBody>
                  <a:tcPr anchor="ctr">
                    <a:solidFill>
                      <a:schemeClr val="accent1">
                        <a:lumMod val="60000"/>
                        <a:lumOff val="40000"/>
                      </a:schemeClr>
                    </a:solidFill>
                  </a:tcPr>
                </a:tc>
                <a:tc hMerge="1">
                  <a:txBody>
                    <a:bodyPr/>
                    <a:lstStyle/>
                    <a:p>
                      <a:endParaRPr lang="en-MD"/>
                    </a:p>
                  </a:txBody>
                  <a:tcPr/>
                </a:tc>
                <a:tc hMerge="1">
                  <a:txBody>
                    <a:bodyPr/>
                    <a:lstStyle/>
                    <a:p>
                      <a:endParaRPr lang="en-MD" dirty="0"/>
                    </a:p>
                  </a:txBody>
                  <a:tcPr/>
                </a:tc>
                <a:tc gridSpan="3">
                  <a:txBody>
                    <a:bodyPr/>
                    <a:lstStyle/>
                    <a:p>
                      <a:pPr algn="ctr"/>
                      <a:r>
                        <a:rPr lang="en-MD" sz="1600" b="1" dirty="0">
                          <a:solidFill>
                            <a:schemeClr val="bg1"/>
                          </a:solidFill>
                          <a:latin typeface="Calibri" panose="020F0502020204030204" pitchFamily="34" charset="0"/>
                          <a:cs typeface="Calibri" panose="020F0502020204030204" pitchFamily="34" charset="0"/>
                        </a:rPr>
                        <a:t>Feminin</a:t>
                      </a:r>
                    </a:p>
                  </a:txBody>
                  <a:tcPr anchor="ctr">
                    <a:solidFill>
                      <a:schemeClr val="accent1">
                        <a:lumMod val="60000"/>
                        <a:lumOff val="40000"/>
                      </a:schemeClr>
                    </a:solidFill>
                  </a:tcPr>
                </a:tc>
                <a:tc hMerge="1">
                  <a:txBody>
                    <a:bodyPr/>
                    <a:lstStyle/>
                    <a:p>
                      <a:endParaRPr lang="en-MD" dirty="0"/>
                    </a:p>
                  </a:txBody>
                  <a:tcPr/>
                </a:tc>
                <a:tc hMerge="1">
                  <a:txBody>
                    <a:bodyPr/>
                    <a:lstStyle/>
                    <a:p>
                      <a:endParaRPr lang="en-MD" dirty="0"/>
                    </a:p>
                  </a:txBody>
                  <a:tcPr/>
                </a:tc>
                <a:extLst>
                  <a:ext uri="{0D108BD9-81ED-4DB2-BD59-A6C34878D82A}">
                    <a16:rowId xmlns:a16="http://schemas.microsoft.com/office/drawing/2014/main" val="540411823"/>
                  </a:ext>
                </a:extLst>
              </a:tr>
              <a:tr h="370840">
                <a:tc vMerge="1">
                  <a:txBody>
                    <a:bodyPr/>
                    <a:lstStyle/>
                    <a:p>
                      <a:endParaRPr lang="en-MD" dirty="0"/>
                    </a:p>
                  </a:txBody>
                  <a:tcPr/>
                </a:tc>
                <a:tc>
                  <a:txBody>
                    <a:bodyPr/>
                    <a:lstStyle/>
                    <a:p>
                      <a:r>
                        <a:rPr lang="en-MD" sz="1600" b="1" dirty="0">
                          <a:solidFill>
                            <a:schemeClr val="tx1">
                              <a:lumMod val="95000"/>
                              <a:lumOff val="5000"/>
                            </a:schemeClr>
                          </a:solidFill>
                          <a:latin typeface="Calibri" panose="020F0502020204030204" pitchFamily="34" charset="0"/>
                          <a:cs typeface="Calibri" panose="020F0502020204030204" pitchFamily="34" charset="0"/>
                        </a:rPr>
                        <a:t>Sedentar</a:t>
                      </a:r>
                    </a:p>
                  </a:txBody>
                  <a:tcPr anchor="ctr"/>
                </a:tc>
                <a:tc>
                  <a:txBody>
                    <a:bodyPr/>
                    <a:lstStyle/>
                    <a:p>
                      <a:r>
                        <a:rPr lang="en-MD" sz="1600" b="1" dirty="0">
                          <a:solidFill>
                            <a:schemeClr val="tx1">
                              <a:lumMod val="95000"/>
                              <a:lumOff val="5000"/>
                            </a:schemeClr>
                          </a:solidFill>
                          <a:latin typeface="Calibri" panose="020F0502020204030204" pitchFamily="34" charset="0"/>
                          <a:cs typeface="Calibri" panose="020F0502020204030204" pitchFamily="34" charset="0"/>
                        </a:rPr>
                        <a:t>Moderat activ</a:t>
                      </a:r>
                    </a:p>
                  </a:txBody>
                  <a:tcPr anchor="ctr"/>
                </a:tc>
                <a:tc>
                  <a:txBody>
                    <a:bodyPr/>
                    <a:lstStyle/>
                    <a:p>
                      <a:r>
                        <a:rPr lang="en-MD" sz="1600" b="1" dirty="0">
                          <a:solidFill>
                            <a:schemeClr val="tx1">
                              <a:lumMod val="95000"/>
                              <a:lumOff val="5000"/>
                            </a:schemeClr>
                          </a:solidFill>
                          <a:latin typeface="Calibri" panose="020F0502020204030204" pitchFamily="34" charset="0"/>
                          <a:cs typeface="Calibri" panose="020F0502020204030204" pitchFamily="34" charset="0"/>
                        </a:rPr>
                        <a:t>Activ</a:t>
                      </a:r>
                    </a:p>
                  </a:txBody>
                  <a:tcPr anchor="ctr"/>
                </a:tc>
                <a:tc>
                  <a:txBody>
                    <a:bodyPr/>
                    <a:lstStyle/>
                    <a:p>
                      <a:r>
                        <a:rPr lang="en-MD" sz="1600" b="1" dirty="0">
                          <a:solidFill>
                            <a:schemeClr val="tx1">
                              <a:lumMod val="95000"/>
                              <a:lumOff val="5000"/>
                            </a:schemeClr>
                          </a:solidFill>
                          <a:latin typeface="Calibri" panose="020F0502020204030204" pitchFamily="34" charset="0"/>
                          <a:cs typeface="Calibri" panose="020F0502020204030204" pitchFamily="34" charset="0"/>
                        </a:rPr>
                        <a:t>Sedentar</a:t>
                      </a:r>
                    </a:p>
                  </a:txBody>
                  <a:tcPr anchor="ctr"/>
                </a:tc>
                <a:tc>
                  <a:txBody>
                    <a:bodyPr/>
                    <a:lstStyle/>
                    <a:p>
                      <a:r>
                        <a:rPr lang="en-MD" sz="1600" b="1" dirty="0">
                          <a:solidFill>
                            <a:schemeClr val="tx1">
                              <a:lumMod val="95000"/>
                              <a:lumOff val="5000"/>
                            </a:schemeClr>
                          </a:solidFill>
                          <a:latin typeface="Calibri" panose="020F0502020204030204" pitchFamily="34" charset="0"/>
                          <a:cs typeface="Calibri" panose="020F0502020204030204" pitchFamily="34" charset="0"/>
                        </a:rPr>
                        <a:t>Moderat activ</a:t>
                      </a:r>
                    </a:p>
                  </a:txBody>
                  <a:tcPr anchor="ctr"/>
                </a:tc>
                <a:tc>
                  <a:txBody>
                    <a:bodyPr/>
                    <a:lstStyle/>
                    <a:p>
                      <a:r>
                        <a:rPr lang="en-MD" sz="1600" b="1" dirty="0">
                          <a:solidFill>
                            <a:schemeClr val="tx1">
                              <a:lumMod val="95000"/>
                              <a:lumOff val="5000"/>
                            </a:schemeClr>
                          </a:solidFill>
                          <a:latin typeface="Calibri" panose="020F0502020204030204" pitchFamily="34" charset="0"/>
                          <a:cs typeface="Calibri" panose="020F0502020204030204" pitchFamily="34" charset="0"/>
                        </a:rPr>
                        <a:t>Activ</a:t>
                      </a:r>
                    </a:p>
                  </a:txBody>
                  <a:tcPr anchor="ctr"/>
                </a:tc>
                <a:extLst>
                  <a:ext uri="{0D108BD9-81ED-4DB2-BD59-A6C34878D82A}">
                    <a16:rowId xmlns:a16="http://schemas.microsoft.com/office/drawing/2014/main" val="2731933117"/>
                  </a:ext>
                </a:extLst>
              </a:tr>
              <a:tr h="370840">
                <a:tc>
                  <a:txBody>
                    <a:bodyPr/>
                    <a:lstStyle/>
                    <a:p>
                      <a:r>
                        <a:rPr lang="en-MD" sz="1600" dirty="0">
                          <a:latin typeface="Calibri" panose="020F0502020204030204" pitchFamily="34" charset="0"/>
                          <a:cs typeface="Calibri" panose="020F0502020204030204" pitchFamily="34" charset="0"/>
                        </a:rPr>
                        <a:t>16-18</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3200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2400</a:t>
                      </a:r>
                    </a:p>
                  </a:txBody>
                  <a:tcPr/>
                </a:tc>
                <a:extLst>
                  <a:ext uri="{0D108BD9-81ED-4DB2-BD59-A6C34878D82A}">
                    <a16:rowId xmlns:a16="http://schemas.microsoft.com/office/drawing/2014/main" val="3748782239"/>
                  </a:ext>
                </a:extLst>
              </a:tr>
              <a:tr h="370840">
                <a:tc>
                  <a:txBody>
                    <a:bodyPr/>
                    <a:lstStyle/>
                    <a:p>
                      <a:r>
                        <a:rPr lang="en-MD" sz="1600" dirty="0">
                          <a:latin typeface="Calibri" panose="020F0502020204030204" pitchFamily="34" charset="0"/>
                          <a:cs typeface="Calibri" panose="020F0502020204030204" pitchFamily="34" charset="0"/>
                        </a:rPr>
                        <a:t>19-20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3000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2400</a:t>
                      </a:r>
                    </a:p>
                  </a:txBody>
                  <a:tcPr/>
                </a:tc>
                <a:extLst>
                  <a:ext uri="{0D108BD9-81ED-4DB2-BD59-A6C34878D82A}">
                    <a16:rowId xmlns:a16="http://schemas.microsoft.com/office/drawing/2014/main" val="3043584276"/>
                  </a:ext>
                </a:extLst>
              </a:tr>
              <a:tr h="370840">
                <a:tc>
                  <a:txBody>
                    <a:bodyPr/>
                    <a:lstStyle/>
                    <a:p>
                      <a:r>
                        <a:rPr lang="en-MD" sz="1600" dirty="0">
                          <a:latin typeface="Calibri" panose="020F0502020204030204" pitchFamily="34" charset="0"/>
                          <a:cs typeface="Calibri" panose="020F0502020204030204" pitchFamily="34" charset="0"/>
                        </a:rPr>
                        <a:t>21-25</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3000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2400</a:t>
                      </a:r>
                    </a:p>
                  </a:txBody>
                  <a:tcPr/>
                </a:tc>
                <a:extLst>
                  <a:ext uri="{0D108BD9-81ED-4DB2-BD59-A6C34878D82A}">
                    <a16:rowId xmlns:a16="http://schemas.microsoft.com/office/drawing/2014/main" val="1772335501"/>
                  </a:ext>
                </a:extLst>
              </a:tr>
              <a:tr h="370840">
                <a:tc>
                  <a:txBody>
                    <a:bodyPr/>
                    <a:lstStyle/>
                    <a:p>
                      <a:r>
                        <a:rPr lang="en-MD" sz="1600" dirty="0">
                          <a:latin typeface="Calibri" panose="020F0502020204030204" pitchFamily="34" charset="0"/>
                          <a:cs typeface="Calibri" panose="020F0502020204030204" pitchFamily="34" charset="0"/>
                        </a:rPr>
                        <a:t>26-30</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3000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2400</a:t>
                      </a:r>
                    </a:p>
                  </a:txBody>
                  <a:tcPr/>
                </a:tc>
                <a:extLst>
                  <a:ext uri="{0D108BD9-81ED-4DB2-BD59-A6C34878D82A}">
                    <a16:rowId xmlns:a16="http://schemas.microsoft.com/office/drawing/2014/main" val="4024210388"/>
                  </a:ext>
                </a:extLst>
              </a:tr>
              <a:tr h="370840">
                <a:tc>
                  <a:txBody>
                    <a:bodyPr/>
                    <a:lstStyle/>
                    <a:p>
                      <a:r>
                        <a:rPr lang="en-MD" sz="1600" dirty="0">
                          <a:latin typeface="Calibri" panose="020F0502020204030204" pitchFamily="34" charset="0"/>
                          <a:cs typeface="Calibri" panose="020F0502020204030204" pitchFamily="34" charset="0"/>
                        </a:rPr>
                        <a:t>31-35</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3000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2200</a:t>
                      </a:r>
                    </a:p>
                  </a:txBody>
                  <a:tcPr/>
                </a:tc>
                <a:extLst>
                  <a:ext uri="{0D108BD9-81ED-4DB2-BD59-A6C34878D82A}">
                    <a16:rowId xmlns:a16="http://schemas.microsoft.com/office/drawing/2014/main" val="1324990039"/>
                  </a:ext>
                </a:extLst>
              </a:tr>
              <a:tr h="370840">
                <a:tc>
                  <a:txBody>
                    <a:bodyPr/>
                    <a:lstStyle/>
                    <a:p>
                      <a:r>
                        <a:rPr lang="en-MD" sz="1600" dirty="0">
                          <a:latin typeface="Calibri" panose="020F0502020204030204" pitchFamily="34" charset="0"/>
                          <a:cs typeface="Calibri" panose="020F0502020204030204" pitchFamily="34" charset="0"/>
                        </a:rPr>
                        <a:t>36-40</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D" sz="1600" dirty="0">
                          <a:latin typeface="Calibri" panose="020F0502020204030204" pitchFamily="34" charset="0"/>
                          <a:cs typeface="Calibri" panose="020F0502020204030204" pitchFamily="34" charset="0"/>
                        </a:rPr>
                        <a:t>2200</a:t>
                      </a:r>
                    </a:p>
                  </a:txBody>
                  <a:tcPr/>
                </a:tc>
                <a:extLst>
                  <a:ext uri="{0D108BD9-81ED-4DB2-BD59-A6C34878D82A}">
                    <a16:rowId xmlns:a16="http://schemas.microsoft.com/office/drawing/2014/main" val="911910338"/>
                  </a:ext>
                </a:extLst>
              </a:tr>
              <a:tr h="370840">
                <a:tc>
                  <a:txBody>
                    <a:bodyPr/>
                    <a:lstStyle/>
                    <a:p>
                      <a:r>
                        <a:rPr lang="en-MD" sz="1600" dirty="0">
                          <a:latin typeface="Calibri" panose="020F0502020204030204" pitchFamily="34" charset="0"/>
                          <a:cs typeface="Calibri" panose="020F0502020204030204" pitchFamily="34" charset="0"/>
                        </a:rPr>
                        <a:t>41-45</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D" sz="1600" dirty="0">
                          <a:latin typeface="Calibri" panose="020F0502020204030204" pitchFamily="34" charset="0"/>
                          <a:cs typeface="Calibri" panose="020F0502020204030204" pitchFamily="34" charset="0"/>
                        </a:rPr>
                        <a:t>2200</a:t>
                      </a:r>
                    </a:p>
                  </a:txBody>
                  <a:tcPr/>
                </a:tc>
                <a:extLst>
                  <a:ext uri="{0D108BD9-81ED-4DB2-BD59-A6C34878D82A}">
                    <a16:rowId xmlns:a16="http://schemas.microsoft.com/office/drawing/2014/main" val="1424691658"/>
                  </a:ext>
                </a:extLst>
              </a:tr>
              <a:tr h="370840">
                <a:tc>
                  <a:txBody>
                    <a:bodyPr/>
                    <a:lstStyle/>
                    <a:p>
                      <a:r>
                        <a:rPr lang="en-MD" sz="1600" dirty="0">
                          <a:latin typeface="Calibri" panose="020F0502020204030204" pitchFamily="34" charset="0"/>
                          <a:cs typeface="Calibri" panose="020F0502020204030204" pitchFamily="34" charset="0"/>
                        </a:rPr>
                        <a:t>46-50</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D" sz="1600" dirty="0">
                          <a:latin typeface="Calibri" panose="020F0502020204030204" pitchFamily="34" charset="0"/>
                          <a:cs typeface="Calibri" panose="020F0502020204030204" pitchFamily="34" charset="0"/>
                        </a:rPr>
                        <a:t>2200</a:t>
                      </a:r>
                    </a:p>
                  </a:txBody>
                  <a:tcPr/>
                </a:tc>
                <a:extLst>
                  <a:ext uri="{0D108BD9-81ED-4DB2-BD59-A6C34878D82A}">
                    <a16:rowId xmlns:a16="http://schemas.microsoft.com/office/drawing/2014/main" val="987222820"/>
                  </a:ext>
                </a:extLst>
              </a:tr>
              <a:tr h="370840">
                <a:tc>
                  <a:txBody>
                    <a:bodyPr/>
                    <a:lstStyle/>
                    <a:p>
                      <a:r>
                        <a:rPr lang="en-MD" sz="1600" dirty="0">
                          <a:latin typeface="Calibri" panose="020F0502020204030204" pitchFamily="34" charset="0"/>
                          <a:cs typeface="Calibri" panose="020F0502020204030204" pitchFamily="34" charset="0"/>
                        </a:rPr>
                        <a:t>51-55</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2800</a:t>
                      </a:r>
                    </a:p>
                  </a:txBody>
                  <a:tcPr/>
                </a:tc>
                <a:tc>
                  <a:txBody>
                    <a:bodyPr/>
                    <a:lstStyle/>
                    <a:p>
                      <a:r>
                        <a:rPr lang="en-MD" sz="1600" dirty="0">
                          <a:latin typeface="Calibri" panose="020F0502020204030204" pitchFamily="34" charset="0"/>
                          <a:cs typeface="Calibri" panose="020F0502020204030204" pitchFamily="34" charset="0"/>
                        </a:rPr>
                        <a:t>1600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D" sz="1600" dirty="0">
                          <a:latin typeface="Calibri" panose="020F0502020204030204" pitchFamily="34" charset="0"/>
                          <a:cs typeface="Calibri" panose="020F0502020204030204" pitchFamily="34" charset="0"/>
                        </a:rPr>
                        <a:t>2200</a:t>
                      </a:r>
                    </a:p>
                  </a:txBody>
                  <a:tcPr/>
                </a:tc>
                <a:extLst>
                  <a:ext uri="{0D108BD9-81ED-4DB2-BD59-A6C34878D82A}">
                    <a16:rowId xmlns:a16="http://schemas.microsoft.com/office/drawing/2014/main" val="1555226570"/>
                  </a:ext>
                </a:extLst>
              </a:tr>
              <a:tr h="370840">
                <a:tc>
                  <a:txBody>
                    <a:bodyPr/>
                    <a:lstStyle/>
                    <a:p>
                      <a:r>
                        <a:rPr lang="en-MD" sz="1600" dirty="0">
                          <a:latin typeface="Calibri" panose="020F0502020204030204" pitchFamily="34" charset="0"/>
                          <a:cs typeface="Calibri" panose="020F0502020204030204" pitchFamily="34" charset="0"/>
                        </a:rPr>
                        <a:t>56-60</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1600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D" sz="1600" dirty="0">
                          <a:latin typeface="Calibri" panose="020F0502020204030204" pitchFamily="34" charset="0"/>
                          <a:cs typeface="Calibri" panose="020F0502020204030204" pitchFamily="34" charset="0"/>
                        </a:rPr>
                        <a:t>2200</a:t>
                      </a:r>
                    </a:p>
                  </a:txBody>
                  <a:tcPr/>
                </a:tc>
                <a:extLst>
                  <a:ext uri="{0D108BD9-81ED-4DB2-BD59-A6C34878D82A}">
                    <a16:rowId xmlns:a16="http://schemas.microsoft.com/office/drawing/2014/main" val="1229675559"/>
                  </a:ext>
                </a:extLst>
              </a:tr>
              <a:tr h="370840">
                <a:tc>
                  <a:txBody>
                    <a:bodyPr/>
                    <a:lstStyle/>
                    <a:p>
                      <a:r>
                        <a:rPr lang="en-MD" sz="1600" dirty="0">
                          <a:latin typeface="Calibri" panose="020F0502020204030204" pitchFamily="34" charset="0"/>
                          <a:cs typeface="Calibri" panose="020F0502020204030204" pitchFamily="34" charset="0"/>
                        </a:rPr>
                        <a:t>61-65</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2400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1600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extLst>
                  <a:ext uri="{0D108BD9-81ED-4DB2-BD59-A6C34878D82A}">
                    <a16:rowId xmlns:a16="http://schemas.microsoft.com/office/drawing/2014/main" val="3413398260"/>
                  </a:ext>
                </a:extLst>
              </a:tr>
              <a:tr h="370840">
                <a:tc>
                  <a:txBody>
                    <a:bodyPr/>
                    <a:lstStyle/>
                    <a:p>
                      <a:r>
                        <a:rPr lang="en-MD" sz="1600" dirty="0">
                          <a:latin typeface="Calibri" panose="020F0502020204030204" pitchFamily="34" charset="0"/>
                          <a:cs typeface="Calibri" panose="020F0502020204030204" pitchFamily="34" charset="0"/>
                        </a:rPr>
                        <a:t>66-70</a:t>
                      </a:r>
                    </a:p>
                  </a:txBody>
                  <a:tcPr/>
                </a:tc>
                <a:tc>
                  <a:txBody>
                    <a:bodyPr/>
                    <a:lstStyle/>
                    <a:p>
                      <a:r>
                        <a:rPr lang="en-MD" sz="1600" dirty="0">
                          <a:latin typeface="Calibri" panose="020F0502020204030204" pitchFamily="34" charset="0"/>
                          <a:cs typeface="Calibri" panose="020F0502020204030204" pitchFamily="34" charset="0"/>
                        </a:rPr>
                        <a:t>2000</a:t>
                      </a:r>
                    </a:p>
                  </a:txBody>
                  <a:tcPr/>
                </a:tc>
                <a:tc>
                  <a:txBody>
                    <a:bodyPr/>
                    <a:lstStyle/>
                    <a:p>
                      <a:r>
                        <a:rPr lang="en-MD" sz="1600" dirty="0">
                          <a:latin typeface="Calibri" panose="020F0502020204030204" pitchFamily="34" charset="0"/>
                          <a:cs typeface="Calibri" panose="020F0502020204030204" pitchFamily="34" charset="0"/>
                        </a:rPr>
                        <a:t>2200</a:t>
                      </a:r>
                    </a:p>
                  </a:txBody>
                  <a:tcPr/>
                </a:tc>
                <a:tc>
                  <a:txBody>
                    <a:bodyPr/>
                    <a:lstStyle/>
                    <a:p>
                      <a:r>
                        <a:rPr lang="en-MD" sz="1600" dirty="0">
                          <a:latin typeface="Calibri" panose="020F0502020204030204" pitchFamily="34" charset="0"/>
                          <a:cs typeface="Calibri" panose="020F0502020204030204" pitchFamily="34" charset="0"/>
                        </a:rPr>
                        <a:t>2600</a:t>
                      </a:r>
                    </a:p>
                  </a:txBody>
                  <a:tcPr/>
                </a:tc>
                <a:tc>
                  <a:txBody>
                    <a:bodyPr/>
                    <a:lstStyle/>
                    <a:p>
                      <a:r>
                        <a:rPr lang="en-MD" sz="1600" dirty="0">
                          <a:latin typeface="Calibri" panose="020F0502020204030204" pitchFamily="34" charset="0"/>
                          <a:cs typeface="Calibri" panose="020F0502020204030204" pitchFamily="34" charset="0"/>
                        </a:rPr>
                        <a:t>1600</a:t>
                      </a:r>
                    </a:p>
                  </a:txBody>
                  <a:tcPr/>
                </a:tc>
                <a:tc>
                  <a:txBody>
                    <a:bodyPr/>
                    <a:lstStyle/>
                    <a:p>
                      <a:r>
                        <a:rPr lang="en-MD" sz="1600" dirty="0">
                          <a:latin typeface="Calibri" panose="020F0502020204030204" pitchFamily="34" charset="0"/>
                          <a:cs typeface="Calibri" panose="020F0502020204030204" pitchFamily="34" charset="0"/>
                        </a:rPr>
                        <a:t>1800</a:t>
                      </a:r>
                    </a:p>
                  </a:txBody>
                  <a:tcPr/>
                </a:tc>
                <a:tc>
                  <a:txBody>
                    <a:bodyPr/>
                    <a:lstStyle/>
                    <a:p>
                      <a:r>
                        <a:rPr lang="en-MD" sz="1600" dirty="0">
                          <a:latin typeface="Calibri" panose="020F0502020204030204" pitchFamily="34" charset="0"/>
                          <a:cs typeface="Calibri" panose="020F0502020204030204" pitchFamily="34" charset="0"/>
                        </a:rPr>
                        <a:t>2000</a:t>
                      </a:r>
                    </a:p>
                  </a:txBody>
                  <a:tcPr/>
                </a:tc>
                <a:extLst>
                  <a:ext uri="{0D108BD9-81ED-4DB2-BD59-A6C34878D82A}">
                    <a16:rowId xmlns:a16="http://schemas.microsoft.com/office/drawing/2014/main" val="2790579238"/>
                  </a:ext>
                </a:extLst>
              </a:tr>
            </a:tbl>
          </a:graphicData>
        </a:graphic>
      </p:graphicFrame>
    </p:spTree>
    <p:extLst>
      <p:ext uri="{BB962C8B-B14F-4D97-AF65-F5344CB8AC3E}">
        <p14:creationId xmlns:p14="http://schemas.microsoft.com/office/powerpoint/2010/main" val="33985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F98-3029-D34D-B660-0E99B0693D32}"/>
              </a:ext>
            </a:extLst>
          </p:cNvPr>
          <p:cNvSpPr>
            <a:spLocks noGrp="1"/>
          </p:cNvSpPr>
          <p:nvPr>
            <p:ph type="title"/>
          </p:nvPr>
        </p:nvSpPr>
        <p:spPr>
          <a:xfrm>
            <a:off x="1066800" y="68742"/>
            <a:ext cx="10058400" cy="1609344"/>
          </a:xfrm>
        </p:spPr>
        <p:txBody>
          <a:bodyPr>
            <a:normAutofit/>
          </a:bodyPr>
          <a:lstStyle/>
          <a:p>
            <a:r>
              <a:rPr lang="en-MD" sz="3200" dirty="0"/>
              <a:t>Substanțele nutritive - glucidele</a:t>
            </a:r>
          </a:p>
        </p:txBody>
      </p:sp>
      <p:pic>
        <p:nvPicPr>
          <p:cNvPr id="4" name="Picture 2">
            <a:extLst>
              <a:ext uri="{FF2B5EF4-FFF2-40B4-BE49-F238E27FC236}">
                <a16:creationId xmlns:a16="http://schemas.microsoft.com/office/drawing/2014/main" id="{311E2D2E-2159-ED4D-91FD-59F0773C1DAD}"/>
              </a:ext>
            </a:extLst>
          </p:cNvPr>
          <p:cNvPicPr>
            <a:picLocks noChangeAspect="1" noChangeArrowheads="1"/>
          </p:cNvPicPr>
          <p:nvPr/>
        </p:nvPicPr>
        <p:blipFill>
          <a:blip r:embed="rId3" cstate="print"/>
          <a:srcRect/>
          <a:stretch>
            <a:fillRect/>
          </a:stretch>
        </p:blipFill>
        <p:spPr bwMode="auto">
          <a:xfrm>
            <a:off x="407368" y="1299329"/>
            <a:ext cx="5608963" cy="2986800"/>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A4BB3602-15FC-BA45-87FA-EB276E30FBA2}"/>
              </a:ext>
            </a:extLst>
          </p:cNvPr>
          <p:cNvPicPr>
            <a:picLocks noGrp="1" noChangeAspect="1" noChangeArrowheads="1"/>
          </p:cNvPicPr>
          <p:nvPr>
            <p:ph idx="1"/>
          </p:nvPr>
        </p:nvPicPr>
        <p:blipFill>
          <a:blip r:embed="rId4" cstate="print"/>
          <a:srcRect/>
          <a:stretch>
            <a:fillRect/>
          </a:stretch>
        </p:blipFill>
        <p:spPr bwMode="auto">
          <a:xfrm>
            <a:off x="7523573" y="1436773"/>
            <a:ext cx="4073356" cy="2711911"/>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B5402C0D-AC92-324C-92C3-0AAB0E5B3C2A}"/>
              </a:ext>
            </a:extLst>
          </p:cNvPr>
          <p:cNvPicPr>
            <a:picLocks noChangeAspect="1" noChangeArrowheads="1"/>
          </p:cNvPicPr>
          <p:nvPr/>
        </p:nvPicPr>
        <p:blipFill>
          <a:blip r:embed="rId5" cstate="print"/>
          <a:srcRect/>
          <a:stretch>
            <a:fillRect/>
          </a:stretch>
        </p:blipFill>
        <p:spPr bwMode="auto">
          <a:xfrm>
            <a:off x="6359352" y="4268063"/>
            <a:ext cx="5688632" cy="2581216"/>
          </a:xfrm>
          <a:prstGeom prst="rect">
            <a:avLst/>
          </a:prstGeom>
          <a:noFill/>
          <a:ln w="9525">
            <a:noFill/>
            <a:miter lim="800000"/>
            <a:headEnd/>
            <a:tailEnd/>
          </a:ln>
          <a:effectLst/>
        </p:spPr>
      </p:pic>
      <p:cxnSp>
        <p:nvCxnSpPr>
          <p:cNvPr id="9" name="Прямая соединительная линия 25">
            <a:extLst>
              <a:ext uri="{FF2B5EF4-FFF2-40B4-BE49-F238E27FC236}">
                <a16:creationId xmlns:a16="http://schemas.microsoft.com/office/drawing/2014/main" id="{F40AFC70-A3A7-1D46-A87D-463295EBEE33}"/>
              </a:ext>
            </a:extLst>
          </p:cNvPr>
          <p:cNvCxnSpPr/>
          <p:nvPr/>
        </p:nvCxnSpPr>
        <p:spPr>
          <a:xfrm flipV="1">
            <a:off x="6215336" y="4415111"/>
            <a:ext cx="5976664" cy="26642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738524-2158-704F-BE48-294851844310}"/>
              </a:ext>
            </a:extLst>
          </p:cNvPr>
          <p:cNvSpPr txBox="1"/>
          <p:nvPr/>
        </p:nvSpPr>
        <p:spPr>
          <a:xfrm>
            <a:off x="8858211" y="634451"/>
            <a:ext cx="261001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MD" dirty="0"/>
              <a:t>50% din caloriile zilnice</a:t>
            </a:r>
          </a:p>
        </p:txBody>
      </p:sp>
      <p:sp>
        <p:nvSpPr>
          <p:cNvPr id="13" name="TextBox 12">
            <a:extLst>
              <a:ext uri="{FF2B5EF4-FFF2-40B4-BE49-F238E27FC236}">
                <a16:creationId xmlns:a16="http://schemas.microsoft.com/office/drawing/2014/main" id="{53B1B84F-22FA-694F-8533-6A9CE178DA2D}"/>
              </a:ext>
            </a:extLst>
          </p:cNvPr>
          <p:cNvSpPr txBox="1"/>
          <p:nvPr/>
        </p:nvSpPr>
        <p:spPr>
          <a:xfrm>
            <a:off x="407368" y="4912340"/>
            <a:ext cx="5807968" cy="1477328"/>
          </a:xfrm>
          <a:prstGeom prst="rect">
            <a:avLst/>
          </a:prstGeom>
          <a:noFill/>
        </p:spPr>
        <p:txBody>
          <a:bodyPr wrap="square" rtlCol="0">
            <a:spAutoFit/>
          </a:bodyPr>
          <a:lstStyle/>
          <a:p>
            <a:r>
              <a:rPr lang="en-MD" dirty="0"/>
              <a:t>Glucide simple: glucoza, fructoza, galactoza</a:t>
            </a:r>
          </a:p>
          <a:p>
            <a:r>
              <a:rPr lang="en-MD" dirty="0"/>
              <a:t>”zaharuri rafinate”</a:t>
            </a:r>
          </a:p>
          <a:p>
            <a:r>
              <a:rPr lang="en-MD" dirty="0"/>
              <a:t>!!! nu mai mult 10% din calorii</a:t>
            </a:r>
          </a:p>
          <a:p>
            <a:endParaRPr lang="en-MD" dirty="0"/>
          </a:p>
          <a:p>
            <a:r>
              <a:rPr lang="en-MD" dirty="0"/>
              <a:t>Glucide complexe: amidon, fibre alimentare</a:t>
            </a:r>
          </a:p>
        </p:txBody>
      </p:sp>
    </p:spTree>
    <p:extLst>
      <p:ext uri="{BB962C8B-B14F-4D97-AF65-F5344CB8AC3E}">
        <p14:creationId xmlns:p14="http://schemas.microsoft.com/office/powerpoint/2010/main" val="413197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8111-3600-8A4C-B2DC-706A1352DEAF}"/>
              </a:ext>
            </a:extLst>
          </p:cNvPr>
          <p:cNvSpPr>
            <a:spLocks noGrp="1"/>
          </p:cNvSpPr>
          <p:nvPr>
            <p:ph type="title"/>
          </p:nvPr>
        </p:nvSpPr>
        <p:spPr>
          <a:xfrm>
            <a:off x="517779" y="86868"/>
            <a:ext cx="10058400" cy="1161860"/>
          </a:xfrm>
        </p:spPr>
        <p:txBody>
          <a:bodyPr>
            <a:normAutofit/>
          </a:bodyPr>
          <a:lstStyle/>
          <a:p>
            <a:r>
              <a:rPr lang="en-MD" sz="4000" dirty="0"/>
              <a:t>Fibrele alimentare</a:t>
            </a:r>
          </a:p>
        </p:txBody>
      </p:sp>
      <p:sp>
        <p:nvSpPr>
          <p:cNvPr id="4" name="Content Placeholder 3">
            <a:extLst>
              <a:ext uri="{FF2B5EF4-FFF2-40B4-BE49-F238E27FC236}">
                <a16:creationId xmlns:a16="http://schemas.microsoft.com/office/drawing/2014/main" id="{70D0A077-837C-334F-8EED-F398C290BB2A}"/>
              </a:ext>
            </a:extLst>
          </p:cNvPr>
          <p:cNvSpPr>
            <a:spLocks noGrp="1"/>
          </p:cNvSpPr>
          <p:nvPr>
            <p:ph sz="half" idx="1"/>
          </p:nvPr>
        </p:nvSpPr>
        <p:spPr>
          <a:xfrm>
            <a:off x="517779" y="1248728"/>
            <a:ext cx="5455040" cy="3977640"/>
          </a:xfrm>
        </p:spPr>
        <p:txBody>
          <a:bodyPr>
            <a:normAutofit/>
          </a:bodyPr>
          <a:lstStyle/>
          <a:p>
            <a:r>
              <a:rPr lang="en-MD" sz="1800" dirty="0">
                <a:latin typeface="Calibri" panose="020F0502020204030204" pitchFamily="34" charset="0"/>
                <a:cs typeface="Calibri" panose="020F0502020204030204" pitchFamily="34" charset="0"/>
              </a:rPr>
              <a:t>Solubile – aport de Mg, vitamine grup B</a:t>
            </a:r>
          </a:p>
          <a:p>
            <a:r>
              <a:rPr lang="en-US" sz="1800" dirty="0">
                <a:latin typeface="Calibri" panose="020F0502020204030204" pitchFamily="34" charset="0"/>
                <a:cs typeface="Calibri" panose="020F0502020204030204" pitchFamily="34" charset="0"/>
              </a:rPr>
              <a:t>M</a:t>
            </a:r>
            <a:r>
              <a:rPr lang="en-MD" sz="1800" dirty="0">
                <a:latin typeface="Calibri" panose="020F0502020204030204" pitchFamily="34" charset="0"/>
                <a:cs typeface="Calibri" panose="020F0502020204030204" pitchFamily="34" charset="0"/>
              </a:rPr>
              <a:t>ere, citrice, pere, căpșuni, legume, ovăz</a:t>
            </a:r>
          </a:p>
          <a:p>
            <a:endParaRPr lang="en-MD"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I</a:t>
            </a:r>
            <a:r>
              <a:rPr lang="en-MD" sz="1800" dirty="0">
                <a:latin typeface="Calibri" panose="020F0502020204030204" pitchFamily="34" charset="0"/>
                <a:cs typeface="Calibri" panose="020F0502020204030204" pitchFamily="34" charset="0"/>
              </a:rPr>
              <a:t>nsolubile  - reglează tranzitul intestinal, scad nivelul colesterolului, reduc nivelul glicemiei, reduc riscul de cancer de colon. </a:t>
            </a:r>
          </a:p>
          <a:p>
            <a:r>
              <a:rPr lang="en-US" sz="1800" dirty="0">
                <a:latin typeface="Calibri" panose="020F0502020204030204" pitchFamily="34" charset="0"/>
                <a:cs typeface="Calibri" panose="020F0502020204030204" pitchFamily="34" charset="0"/>
              </a:rPr>
              <a:t>F</a:t>
            </a:r>
            <a:r>
              <a:rPr lang="en-MD" sz="1800" dirty="0">
                <a:latin typeface="Calibri" panose="020F0502020204030204" pitchFamily="34" charset="0"/>
                <a:cs typeface="Calibri" panose="020F0502020204030204" pitchFamily="34" charset="0"/>
              </a:rPr>
              <a:t>asole, orez brun, malai, linte, mazare, tarâțe, cereale integrale, paste integrale, </a:t>
            </a:r>
          </a:p>
          <a:p>
            <a:endParaRPr lang="en-MD" sz="1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1438E5-CF48-2D40-BDB4-56DE33C9A877}"/>
              </a:ext>
            </a:extLst>
          </p:cNvPr>
          <p:cNvSpPr txBox="1"/>
          <p:nvPr/>
        </p:nvSpPr>
        <p:spPr>
          <a:xfrm>
            <a:off x="6461450" y="943704"/>
            <a:ext cx="5455040" cy="4970591"/>
          </a:xfrm>
          <a:prstGeom prst="rect">
            <a:avLst/>
          </a:prstGeom>
          <a:noFill/>
        </p:spPr>
        <p:txBody>
          <a:bodyPr wrap="square">
            <a:spAutoFit/>
          </a:bodyPr>
          <a:lstStyle/>
          <a:p>
            <a:pPr>
              <a:spcBef>
                <a:spcPts val="600"/>
              </a:spcBef>
            </a:pPr>
            <a:r>
              <a:rPr lang="en-US" sz="2000" b="1" dirty="0" err="1">
                <a:solidFill>
                  <a:srgbClr val="2791B1"/>
                </a:solidFill>
                <a:effectLst/>
                <a:latin typeface="Calibri" panose="020F0502020204030204" pitchFamily="34" charset="0"/>
                <a:cs typeface="Calibri" panose="020F0502020204030204" pitchFamily="34" charset="0"/>
              </a:rPr>
              <a:t>Aport</a:t>
            </a:r>
            <a:r>
              <a:rPr lang="en-US" sz="2000" b="1" dirty="0">
                <a:solidFill>
                  <a:srgbClr val="2791B1"/>
                </a:solidFill>
                <a:effectLst/>
                <a:latin typeface="Calibri" panose="020F0502020204030204" pitchFamily="34" charset="0"/>
                <a:cs typeface="Calibri" panose="020F0502020204030204" pitchFamily="34" charset="0"/>
              </a:rPr>
              <a:t> de </a:t>
            </a:r>
            <a:r>
              <a:rPr lang="en-US" sz="2000" b="1" dirty="0" err="1">
                <a:solidFill>
                  <a:srgbClr val="2791B1"/>
                </a:solidFill>
                <a:effectLst/>
                <a:latin typeface="Calibri" panose="020F0502020204030204" pitchFamily="34" charset="0"/>
                <a:cs typeface="Calibri" panose="020F0502020204030204" pitchFamily="34" charset="0"/>
              </a:rPr>
              <a:t>fibre</a:t>
            </a:r>
            <a:r>
              <a:rPr lang="en-US" sz="2000" b="1" dirty="0">
                <a:solidFill>
                  <a:srgbClr val="2791B1"/>
                </a:solidFill>
                <a:effectLst/>
                <a:latin typeface="Calibri" panose="020F0502020204030204" pitchFamily="34" charset="0"/>
                <a:cs typeface="Calibri" panose="020F0502020204030204" pitchFamily="34" charset="0"/>
              </a:rPr>
              <a:t> 14 g/1000 kcal (25-35 g </a:t>
            </a:r>
            <a:r>
              <a:rPr lang="en-US" sz="2000" b="1" dirty="0" err="1">
                <a:solidFill>
                  <a:srgbClr val="2791B1"/>
                </a:solidFill>
                <a:effectLst/>
                <a:latin typeface="Calibri" panose="020F0502020204030204" pitchFamily="34" charset="0"/>
                <a:cs typeface="Calibri" panose="020F0502020204030204" pitchFamily="34" charset="0"/>
              </a:rPr>
              <a:t>fibre</a:t>
            </a:r>
            <a:r>
              <a:rPr lang="en-US" sz="2000" b="1" dirty="0">
                <a:solidFill>
                  <a:srgbClr val="2791B1"/>
                </a:solidFill>
                <a:effectLst/>
                <a:latin typeface="Calibri" panose="020F0502020204030204" pitchFamily="34" charset="0"/>
                <a:cs typeface="Calibri" panose="020F0502020204030204" pitchFamily="34" charset="0"/>
              </a:rPr>
              <a:t>/</a:t>
            </a:r>
            <a:r>
              <a:rPr lang="en-US" sz="2000" b="1" dirty="0" err="1">
                <a:solidFill>
                  <a:srgbClr val="2791B1"/>
                </a:solidFill>
                <a:effectLst/>
                <a:latin typeface="Calibri" panose="020F0502020204030204" pitchFamily="34" charset="0"/>
                <a:cs typeface="Calibri" panose="020F0502020204030204" pitchFamily="34" charset="0"/>
              </a:rPr>
              <a:t>zi</a:t>
            </a:r>
            <a:r>
              <a:rPr lang="en-US" sz="2000" b="1" dirty="0">
                <a:solidFill>
                  <a:srgbClr val="2791B1"/>
                </a:solidFill>
                <a:effectLst/>
                <a:latin typeface="Calibri" panose="020F0502020204030204" pitchFamily="34" charset="0"/>
                <a:cs typeface="Calibri" panose="020F0502020204030204" pitchFamily="34" charset="0"/>
              </a:rPr>
              <a:t>)</a:t>
            </a: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Raportul</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dintre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fibrele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insolubile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și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cele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solubile</a:t>
            </a:r>
            <a:r>
              <a:rPr lang="en-US" dirty="0">
                <a:solidFill>
                  <a:srgbClr val="000000"/>
                </a:solidFill>
                <a:effectLst/>
                <a:latin typeface="Calibri" panose="020F0502020204030204" pitchFamily="34" charset="0"/>
                <a:cs typeface="Calibri" panose="020F0502020204030204" pitchFamily="34" charset="0"/>
              </a:rPr>
              <a:t> 3:1</a:t>
            </a: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Stimuleaza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masticatia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secretia</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slaiva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fluxul</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suc</a:t>
            </a:r>
            <a:r>
              <a:rPr lang="en-US" dirty="0">
                <a:solidFill>
                  <a:srgbClr val="000000"/>
                </a:solidFill>
                <a:effectLst/>
                <a:latin typeface="Calibri" panose="020F0502020204030204" pitchFamily="34" charset="0"/>
                <a:cs typeface="Calibri" panose="020F0502020204030204" pitchFamily="34" charset="0"/>
              </a:rPr>
              <a:t>  gastric</a:t>
            </a: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Determina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senzatia</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satietate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prin</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umplerea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stomacului</a:t>
            </a:r>
            <a:endParaRPr lang="en-US"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Asigura</a:t>
            </a:r>
            <a:r>
              <a:rPr lang="en-US" dirty="0">
                <a:solidFill>
                  <a:srgbClr val="000000"/>
                </a:solidFill>
                <a:effectLst/>
                <a:latin typeface="Calibri" panose="020F0502020204030204" pitchFamily="34" charset="0"/>
                <a:cs typeface="Calibri" panose="020F0502020204030204" pitchFamily="34" charset="0"/>
              </a:rPr>
              <a:t> un </a:t>
            </a:r>
            <a:r>
              <a:rPr lang="en-US" dirty="0" err="1">
                <a:solidFill>
                  <a:srgbClr val="000000"/>
                </a:solidFill>
                <a:effectLst/>
                <a:latin typeface="Calibri" panose="020F0502020204030204" pitchFamily="34" charset="0"/>
                <a:cs typeface="Calibri" panose="020F0502020204030204" pitchFamily="34" charset="0"/>
              </a:rPr>
              <a:t>tranzit</a:t>
            </a:r>
            <a:r>
              <a:rPr lang="en-US" dirty="0">
                <a:solidFill>
                  <a:srgbClr val="000000"/>
                </a:solidFill>
                <a:effectLst/>
                <a:latin typeface="Calibri" panose="020F0502020204030204" pitchFamily="34" charset="0"/>
                <a:cs typeface="Calibri" panose="020F0502020204030204" pitchFamily="34" charset="0"/>
              </a:rPr>
              <a:t> intestinal normal</a:t>
            </a: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Asigura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substratul</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pentru</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fermentatia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colonica</a:t>
            </a:r>
            <a:endParaRPr lang="en-US"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Intarzie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evacuarea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gastrica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incetinesc</a:t>
            </a:r>
            <a:r>
              <a:rPr lang="en-US" dirty="0">
                <a:solidFill>
                  <a:srgbClr val="000000"/>
                </a:solidFill>
                <a:effectLst/>
                <a:latin typeface="Calibri" panose="020F0502020204030204" pitchFamily="34" charset="0"/>
                <a:cs typeface="Calibri" panose="020F0502020204030204" pitchFamily="34" charset="0"/>
              </a:rPr>
              <a:t> rata de </a:t>
            </a:r>
            <a:r>
              <a:rPr lang="en-US" dirty="0" err="1">
                <a:solidFill>
                  <a:srgbClr val="000000"/>
                </a:solidFill>
                <a:effectLst/>
                <a:latin typeface="Calibri" panose="020F0502020204030204" pitchFamily="34" charset="0"/>
                <a:cs typeface="Calibri" panose="020F0502020204030204" pitchFamily="34" charset="0"/>
              </a:rPr>
              <a:t>digestie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si</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absorbtie</a:t>
            </a:r>
            <a:endParaRPr lang="en-US"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Fibrele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solubile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reduc</a:t>
            </a:r>
            <a:r>
              <a:rPr lang="en-US" dirty="0">
                <a:solidFill>
                  <a:srgbClr val="000000"/>
                </a:solidFill>
                <a:effectLst/>
                <a:latin typeface="Calibri" panose="020F0502020204030204" pitchFamily="34" charset="0"/>
                <a:cs typeface="Calibri" panose="020F0502020204030204" pitchFamily="34" charset="0"/>
              </a:rPr>
              <a:t> LDL-</a:t>
            </a:r>
            <a:r>
              <a:rPr lang="en-US" dirty="0" err="1">
                <a:solidFill>
                  <a:srgbClr val="000000"/>
                </a:solidFill>
                <a:effectLst/>
                <a:latin typeface="Calibri" panose="020F0502020204030204" pitchFamily="34" charset="0"/>
                <a:cs typeface="Calibri" panose="020F0502020204030204" pitchFamily="34" charset="0"/>
              </a:rPr>
              <a:t>colesterol</a:t>
            </a:r>
            <a:endParaRPr lang="en-US"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Leaga</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acizii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biliari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fecali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cresc</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excretia</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colesterol</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derivat</a:t>
            </a:r>
            <a:r>
              <a:rPr lang="en-US" dirty="0">
                <a:solidFill>
                  <a:srgbClr val="000000"/>
                </a:solidFill>
                <a:effectLst/>
                <a:latin typeface="Calibri" panose="020F0502020204030204" pitchFamily="34" charset="0"/>
                <a:cs typeface="Calibri" panose="020F0502020204030204" pitchFamily="34" charset="0"/>
              </a:rPr>
              <a:t> din </a:t>
            </a:r>
            <a:r>
              <a:rPr lang="en-US" dirty="0" err="1">
                <a:solidFill>
                  <a:srgbClr val="000000"/>
                </a:solidFill>
                <a:effectLst/>
                <a:latin typeface="Calibri" panose="020F0502020204030204" pitchFamily="34" charset="0"/>
                <a:cs typeface="Calibri" panose="020F0502020204030204" pitchFamily="34" charset="0"/>
              </a:rPr>
              <a:t>acestia</a:t>
            </a:r>
            <a:endParaRPr lang="en-US"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Font typeface="Wingdings" pitchFamily="2" charset="2"/>
              <a:buChar char="ü"/>
            </a:pPr>
            <a:r>
              <a:rPr lang="en-US" dirty="0" err="1">
                <a:solidFill>
                  <a:srgbClr val="000000"/>
                </a:solidFill>
                <a:effectLst/>
                <a:latin typeface="Calibri" panose="020F0502020204030204" pitchFamily="34" charset="0"/>
                <a:cs typeface="Calibri" panose="020F0502020204030204" pitchFamily="34" charset="0"/>
              </a:rPr>
              <a:t>Reduc</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absorbtia</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grasimi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alimnentare</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si</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colesterol</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prin</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legare</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acizii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biliari</a:t>
            </a:r>
            <a:r>
              <a:rPr lang="en-US" dirty="0">
                <a:solidFill>
                  <a:srgbClr val="000000"/>
                </a:solidFill>
                <a:effectLst/>
                <a:latin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cs typeface="Calibri" panose="020F0502020204030204" pitchFamily="34" charset="0"/>
              </a:rPr>
              <a:t>si</a:t>
            </a:r>
            <a:r>
              <a:rPr lang="en-US" dirty="0">
                <a:solidFill>
                  <a:srgbClr val="000000"/>
                </a:solidFill>
                <a:effectLst/>
                <a:latin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cs typeface="Calibri" panose="020F0502020204030204" pitchFamily="34" charset="0"/>
              </a:rPr>
              <a:t>grasimi</a:t>
            </a:r>
            <a:r>
              <a:rPr lang="en-US" dirty="0">
                <a:solidFill>
                  <a:srgbClr val="000000"/>
                </a:solidFill>
                <a:effectLst/>
                <a:latin typeface="Calibri" panose="020F0502020204030204" pitchFamily="34" charset="0"/>
                <a:cs typeface="Calibri" panose="020F0502020204030204" pitchFamily="34" charset="0"/>
              </a:rPr>
              <a:t>.</a:t>
            </a:r>
          </a:p>
        </p:txBody>
      </p:sp>
      <p:pic>
        <p:nvPicPr>
          <p:cNvPr id="6148" name="Picture 4" descr="Gut microbiota, a key factor in metabolic disorders and dietary  interventions">
            <a:extLst>
              <a:ext uri="{FF2B5EF4-FFF2-40B4-BE49-F238E27FC236}">
                <a16:creationId xmlns:a16="http://schemas.microsoft.com/office/drawing/2014/main" id="{278FE50D-A0CD-6946-917E-1A085DA59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86" y="4085877"/>
            <a:ext cx="3453527" cy="230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8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376</TotalTime>
  <Words>2070</Words>
  <Application>Microsoft Macintosh PowerPoint</Application>
  <PresentationFormat>Widescreen</PresentationFormat>
  <Paragraphs>341</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Georgia</vt:lpstr>
      <vt:lpstr>Rockwell Extra Bold</vt:lpstr>
      <vt:lpstr>Trebuchet MS</vt:lpstr>
      <vt:lpstr>Wingdings</vt:lpstr>
      <vt:lpstr>Wood Type</vt:lpstr>
      <vt:lpstr>Alimentația sănătoasă</vt:lpstr>
      <vt:lpstr>Agenda</vt:lpstr>
      <vt:lpstr>Ce este Alimentația Sănătoasă?</vt:lpstr>
      <vt:lpstr>Alimentația Nesănătoasă vs. Alimentația Sănătoasă</vt:lpstr>
      <vt:lpstr>Principalele boli care pot fi prevenite prin Alimentația Sănătoasă, asociată cu un stil de viață sănătos:</vt:lpstr>
      <vt:lpstr>Alementele – valoarea lor energetică și nutrițională</vt:lpstr>
      <vt:lpstr>Necesarul caloric estimat pe vârste, sex, activitate fizică – pentru menținerea greutății</vt:lpstr>
      <vt:lpstr>Substanțele nutritive - glucidele</vt:lpstr>
      <vt:lpstr>Fibrele alimentare</vt:lpstr>
      <vt:lpstr>Glucidele – indicele glicemic (IG)</vt:lpstr>
      <vt:lpstr>Glucidele – indicele glicemic (IG)</vt:lpstr>
      <vt:lpstr>Substanțele nutritive - lipidele</vt:lpstr>
      <vt:lpstr>Omega-6/omega-3  2:1 sau 3:1 </vt:lpstr>
      <vt:lpstr>Substanțele nutritive - proteinele</vt:lpstr>
      <vt:lpstr>Grupele de alimente </vt:lpstr>
      <vt:lpstr>PowerPoint Presentation</vt:lpstr>
      <vt:lpstr>Legumele și fructele  3-4 porții fructe 4-5 porții legume</vt:lpstr>
      <vt:lpstr>Piramida alimentației mediteraniene</vt:lpstr>
      <vt:lpstr>PowerPoint Presentation</vt:lpstr>
      <vt:lpstr>Citirea etichetelor nutriționale </vt:lpstr>
      <vt:lpstr>PowerPoint Presentation</vt:lpstr>
      <vt:lpstr>Concluzii: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dc:creator>
  <cp:lastModifiedBy>nataporcereanu@icloud.com</cp:lastModifiedBy>
  <cp:revision>109</cp:revision>
  <dcterms:created xsi:type="dcterms:W3CDTF">2022-10-11T19:42:03Z</dcterms:created>
  <dcterms:modified xsi:type="dcterms:W3CDTF">2023-04-27T07:12:16Z</dcterms:modified>
</cp:coreProperties>
</file>