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0" r:id="rId2"/>
    <p:sldId id="256" r:id="rId3"/>
    <p:sldId id="273" r:id="rId4"/>
    <p:sldId id="262" r:id="rId5"/>
    <p:sldId id="276" r:id="rId6"/>
    <p:sldId id="277" r:id="rId7"/>
    <p:sldId id="279" r:id="rId8"/>
    <p:sldId id="286" r:id="rId9"/>
    <p:sldId id="289" r:id="rId10"/>
    <p:sldId id="297" r:id="rId11"/>
    <p:sldId id="292" r:id="rId12"/>
    <p:sldId id="291" r:id="rId13"/>
    <p:sldId id="293" r:id="rId14"/>
    <p:sldId id="270" r:id="rId15"/>
    <p:sldId id="285" r:id="rId16"/>
    <p:sldId id="295" r:id="rId17"/>
    <p:sldId id="299" r:id="rId18"/>
    <p:sldId id="301" r:id="rId19"/>
    <p:sldId id="300" r:id="rId20"/>
    <p:sldId id="305" r:id="rId21"/>
    <p:sldId id="302" r:id="rId22"/>
    <p:sldId id="298" r:id="rId23"/>
    <p:sldId id="296" r:id="rId24"/>
    <p:sldId id="260" r:id="rId25"/>
    <p:sldId id="263" r:id="rId26"/>
    <p:sldId id="303" r:id="rId27"/>
    <p:sldId id="266" r:id="rId28"/>
    <p:sldId id="269" r:id="rId29"/>
    <p:sldId id="282" r:id="rId30"/>
    <p:sldId id="304" r:id="rId31"/>
    <p:sldId id="280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1C4441"/>
    <a:srgbClr val="009999"/>
    <a:srgbClr val="594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48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3EE49-9491-4284-9A39-340C7788B73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3B819E4-A37E-406D-AA43-EE5A65A9CAE3}">
      <dgm:prSet phldrT="[Текст]" custT="1"/>
      <dgm:spPr/>
      <dgm:t>
        <a:bodyPr/>
        <a:lstStyle/>
        <a:p>
          <a:r>
            <a:rPr lang="ro-MD" sz="2400" b="1" dirty="0" smtClean="0">
              <a:solidFill>
                <a:schemeClr val="tx1"/>
              </a:solidFill>
            </a:rPr>
            <a:t>Stare generală de bine</a:t>
          </a:r>
          <a:endParaRPr lang="ru-RU" sz="2400" b="1" dirty="0">
            <a:solidFill>
              <a:schemeClr val="tx1"/>
            </a:solidFill>
          </a:endParaRPr>
        </a:p>
      </dgm:t>
    </dgm:pt>
    <dgm:pt modelId="{61628F40-8C8B-44A4-90CB-C472028E3042}" type="parTrans" cxnId="{EF8B4BAB-DB92-43FB-9A60-606ED7AB88F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A243ED8-C7A5-4D6D-9674-EDC1D81900B4}" type="sibTrans" cxnId="{EF8B4BAB-DB92-43FB-9A60-606ED7AB88F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1DFB7F9-A8C0-4401-A86B-0BC20D417FD5}">
      <dgm:prSet phldrT="[Текст]" custT="1"/>
      <dgm:spPr/>
      <dgm:t>
        <a:bodyPr/>
        <a:lstStyle/>
        <a:p>
          <a:r>
            <a:rPr lang="ro-MD" sz="2400" b="1" dirty="0" smtClean="0">
              <a:solidFill>
                <a:schemeClr val="tx1"/>
              </a:solidFill>
            </a:rPr>
            <a:t>M</a:t>
          </a:r>
          <a:r>
            <a:rPr lang="en-US" sz="2400" b="1" dirty="0" err="1" smtClean="0">
              <a:solidFill>
                <a:schemeClr val="tx1"/>
              </a:solidFill>
            </a:rPr>
            <a:t>ai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multa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energie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endParaRPr lang="ru-RU" sz="2400" b="1" dirty="0">
            <a:solidFill>
              <a:schemeClr val="tx1"/>
            </a:solidFill>
          </a:endParaRPr>
        </a:p>
      </dgm:t>
    </dgm:pt>
    <dgm:pt modelId="{CDA72368-5E9F-4136-B67B-D97C66A99DD2}" type="parTrans" cxnId="{1A0669D7-4DE0-459E-85E6-22BB85B0581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5C4B9A6-D843-49FF-9052-7F24992E1394}" type="sibTrans" cxnId="{1A0669D7-4DE0-459E-85E6-22BB85B0581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B9FEA0B-FC39-4EBE-A5C0-12995B7E8CA9}">
      <dgm:prSet phldrT="[Текст]" custT="1"/>
      <dgm:spPr/>
      <dgm:t>
        <a:bodyPr/>
        <a:lstStyle/>
        <a:p>
          <a:r>
            <a:rPr lang="ro-MD" sz="2400" b="1" dirty="0" smtClean="0">
              <a:solidFill>
                <a:schemeClr val="tx1"/>
              </a:solidFill>
            </a:rPr>
            <a:t>C</a:t>
          </a:r>
          <a:r>
            <a:rPr lang="en-US" sz="2400" b="1" dirty="0" err="1" smtClean="0">
              <a:solidFill>
                <a:schemeClr val="tx1"/>
              </a:solidFill>
            </a:rPr>
            <a:t>oncentra</a:t>
          </a:r>
          <a:r>
            <a:rPr lang="ro-MD" sz="2400" b="1" dirty="0" smtClean="0">
              <a:solidFill>
                <a:schemeClr val="tx1"/>
              </a:solidFill>
            </a:rPr>
            <a:t>ție optimă</a:t>
          </a:r>
          <a:endParaRPr lang="ru-RU" sz="2400" b="1" dirty="0">
            <a:solidFill>
              <a:schemeClr val="tx1"/>
            </a:solidFill>
          </a:endParaRPr>
        </a:p>
      </dgm:t>
    </dgm:pt>
    <dgm:pt modelId="{2272C518-FB54-4A17-9030-FCB6BB4458F7}" type="parTrans" cxnId="{EB26FCB7-B71A-47B8-81FC-5718CB160A5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E24024C-4759-4D38-AADC-6550BE78564D}" type="sibTrans" cxnId="{EB26FCB7-B71A-47B8-81FC-5718CB160A5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D28BA20-38C1-40C8-8C90-DB9A7DC87348}">
      <dgm:prSet phldrT="[Текст]" custT="1"/>
      <dgm:spPr/>
      <dgm:t>
        <a:bodyPr/>
        <a:lstStyle/>
        <a:p>
          <a:r>
            <a:rPr lang="ro-MD" sz="2400" b="1" dirty="0" smtClean="0">
              <a:solidFill>
                <a:schemeClr val="tx1"/>
              </a:solidFill>
            </a:rPr>
            <a:t>Îmbolnăviri mai rare </a:t>
          </a:r>
          <a:endParaRPr lang="ru-RU" sz="2400" b="1" dirty="0">
            <a:solidFill>
              <a:schemeClr val="tx1"/>
            </a:solidFill>
          </a:endParaRPr>
        </a:p>
      </dgm:t>
    </dgm:pt>
    <dgm:pt modelId="{AA3C6DCB-6E9C-4BD3-86BE-D75C9C09D0D7}" type="parTrans" cxnId="{85D6BE0F-34EB-4442-A43B-C4B32B62CF4F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E6C12E9-72D9-49CA-BEE7-295034C8D49F}" type="sibTrans" cxnId="{85D6BE0F-34EB-4442-A43B-C4B32B62CF4F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913F313-17BC-4DF1-81E7-B738F8DF9E58}">
      <dgm:prSet phldrT="[Текст]" custT="1"/>
      <dgm:spPr/>
      <dgm:t>
        <a:bodyPr/>
        <a:lstStyle/>
        <a:p>
          <a:r>
            <a:rPr lang="ro-MD" sz="2400" b="1" dirty="0" smtClean="0">
              <a:solidFill>
                <a:schemeClr val="tx1"/>
              </a:solidFill>
            </a:rPr>
            <a:t>Mai puține șanse de a fi depresivi</a:t>
          </a:r>
          <a:endParaRPr lang="ru-RU" sz="2400" b="1" dirty="0">
            <a:solidFill>
              <a:schemeClr val="tx1"/>
            </a:solidFill>
          </a:endParaRPr>
        </a:p>
      </dgm:t>
    </dgm:pt>
    <dgm:pt modelId="{B53C20A9-2DE2-49E7-959A-4E69FEA826E6}" type="parTrans" cxnId="{3F2F5EB8-5E49-45C2-8B35-49FCB24AD4CF}">
      <dgm:prSet/>
      <dgm:spPr/>
      <dgm:t>
        <a:bodyPr/>
        <a:lstStyle/>
        <a:p>
          <a:endParaRPr lang="ru-RU"/>
        </a:p>
      </dgm:t>
    </dgm:pt>
    <dgm:pt modelId="{88416696-A9ED-406D-A463-543666AF2A94}" type="sibTrans" cxnId="{3F2F5EB8-5E49-45C2-8B35-49FCB24AD4CF}">
      <dgm:prSet/>
      <dgm:spPr/>
      <dgm:t>
        <a:bodyPr/>
        <a:lstStyle/>
        <a:p>
          <a:endParaRPr lang="ru-RU"/>
        </a:p>
      </dgm:t>
    </dgm:pt>
    <dgm:pt modelId="{9CE3331B-C295-4F4C-B34F-404591820528}">
      <dgm:prSet phldrT="[Текст]" custT="1"/>
      <dgm:spPr/>
      <dgm:t>
        <a:bodyPr/>
        <a:lstStyle/>
        <a:p>
          <a:r>
            <a:rPr lang="ro-MD" sz="2400" b="1" dirty="0" smtClean="0">
              <a:solidFill>
                <a:schemeClr val="tx1"/>
              </a:solidFill>
            </a:rPr>
            <a:t>Viață mai lungă </a:t>
          </a:r>
          <a:endParaRPr lang="ru-RU" sz="2400" b="1" dirty="0">
            <a:solidFill>
              <a:schemeClr val="tx1"/>
            </a:solidFill>
          </a:endParaRPr>
        </a:p>
      </dgm:t>
    </dgm:pt>
    <dgm:pt modelId="{FD409F27-27AC-4FD3-9D4D-6F4A53E82B68}" type="parTrans" cxnId="{5BF6C5C6-AB80-42E3-92F3-1DC0000DF9DD}">
      <dgm:prSet/>
      <dgm:spPr/>
      <dgm:t>
        <a:bodyPr/>
        <a:lstStyle/>
        <a:p>
          <a:endParaRPr lang="ru-RU"/>
        </a:p>
      </dgm:t>
    </dgm:pt>
    <dgm:pt modelId="{A97BB649-6DBF-4EF5-81FF-4A94FFC0C8A7}" type="sibTrans" cxnId="{5BF6C5C6-AB80-42E3-92F3-1DC0000DF9DD}">
      <dgm:prSet/>
      <dgm:spPr/>
      <dgm:t>
        <a:bodyPr/>
        <a:lstStyle/>
        <a:p>
          <a:endParaRPr lang="ru-RU"/>
        </a:p>
      </dgm:t>
    </dgm:pt>
    <dgm:pt modelId="{966408AF-383B-4549-B0BE-3465A0272679}" type="pres">
      <dgm:prSet presAssocID="{7463EE49-9491-4284-9A39-340C7788B738}" presName="Name0" presStyleCnt="0">
        <dgm:presLayoutVars>
          <dgm:chMax val="7"/>
          <dgm:chPref val="7"/>
          <dgm:dir/>
        </dgm:presLayoutVars>
      </dgm:prSet>
      <dgm:spPr/>
    </dgm:pt>
    <dgm:pt modelId="{7EBC90B8-18E5-4286-B209-4E9DF1C51240}" type="pres">
      <dgm:prSet presAssocID="{7463EE49-9491-4284-9A39-340C7788B738}" presName="Name1" presStyleCnt="0"/>
      <dgm:spPr/>
    </dgm:pt>
    <dgm:pt modelId="{16A0023C-70F3-440C-B35B-2B55ACA9E3D0}" type="pres">
      <dgm:prSet presAssocID="{7463EE49-9491-4284-9A39-340C7788B738}" presName="cycle" presStyleCnt="0"/>
      <dgm:spPr/>
    </dgm:pt>
    <dgm:pt modelId="{4CA1B4AC-0B0B-42EE-B4BD-7F7B8D968AB0}" type="pres">
      <dgm:prSet presAssocID="{7463EE49-9491-4284-9A39-340C7788B738}" presName="srcNode" presStyleLbl="node1" presStyleIdx="0" presStyleCnt="6"/>
      <dgm:spPr/>
    </dgm:pt>
    <dgm:pt modelId="{C9B321C2-4ECB-459F-BB11-3092F5C9A4AA}" type="pres">
      <dgm:prSet presAssocID="{7463EE49-9491-4284-9A39-340C7788B738}" presName="conn" presStyleLbl="parChTrans1D2" presStyleIdx="0" presStyleCnt="1"/>
      <dgm:spPr/>
    </dgm:pt>
    <dgm:pt modelId="{CC2B6E77-512E-47CF-9757-E52F35CB654D}" type="pres">
      <dgm:prSet presAssocID="{7463EE49-9491-4284-9A39-340C7788B738}" presName="extraNode" presStyleLbl="node1" presStyleIdx="0" presStyleCnt="6"/>
      <dgm:spPr/>
    </dgm:pt>
    <dgm:pt modelId="{09745F6C-36C1-44F6-81E4-FD2D35B5AB5F}" type="pres">
      <dgm:prSet presAssocID="{7463EE49-9491-4284-9A39-340C7788B738}" presName="dstNode" presStyleLbl="node1" presStyleIdx="0" presStyleCnt="6"/>
      <dgm:spPr/>
    </dgm:pt>
    <dgm:pt modelId="{2E366760-8F30-4D5F-8653-ADE6BD66E74F}" type="pres">
      <dgm:prSet presAssocID="{43B819E4-A37E-406D-AA43-EE5A65A9CAE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82FBF-ABA7-43FA-8135-9198FCB4D9E7}" type="pres">
      <dgm:prSet presAssocID="{43B819E4-A37E-406D-AA43-EE5A65A9CAE3}" presName="accent_1" presStyleCnt="0"/>
      <dgm:spPr/>
    </dgm:pt>
    <dgm:pt modelId="{BABCA240-2B6E-413F-835C-E5B59543A4F1}" type="pres">
      <dgm:prSet presAssocID="{43B819E4-A37E-406D-AA43-EE5A65A9CAE3}" presName="accentRepeatNode" presStyleLbl="solidFgAcc1" presStyleIdx="0" presStyleCnt="6"/>
      <dgm:spPr/>
    </dgm:pt>
    <dgm:pt modelId="{CD326B3E-BDFA-4561-A6C6-943B064CBE5A}" type="pres">
      <dgm:prSet presAssocID="{41DFB7F9-A8C0-4401-A86B-0BC20D417FD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D698D-BFCF-475A-B95E-230E8671B1AA}" type="pres">
      <dgm:prSet presAssocID="{41DFB7F9-A8C0-4401-A86B-0BC20D417FD5}" presName="accent_2" presStyleCnt="0"/>
      <dgm:spPr/>
    </dgm:pt>
    <dgm:pt modelId="{B315228B-04A5-4F5B-9F7F-9D970C436641}" type="pres">
      <dgm:prSet presAssocID="{41DFB7F9-A8C0-4401-A86B-0BC20D417FD5}" presName="accentRepeatNode" presStyleLbl="solidFgAcc1" presStyleIdx="1" presStyleCnt="6"/>
      <dgm:spPr/>
    </dgm:pt>
    <dgm:pt modelId="{0F6BE5C5-2295-4C95-85FE-E03946187D35}" type="pres">
      <dgm:prSet presAssocID="{CB9FEA0B-FC39-4EBE-A5C0-12995B7E8CA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81113-8F1C-4CBC-BBBE-9C76B3BAE601}" type="pres">
      <dgm:prSet presAssocID="{CB9FEA0B-FC39-4EBE-A5C0-12995B7E8CA9}" presName="accent_3" presStyleCnt="0"/>
      <dgm:spPr/>
    </dgm:pt>
    <dgm:pt modelId="{CCE1BB44-71CF-4171-8A48-08EC598A9224}" type="pres">
      <dgm:prSet presAssocID="{CB9FEA0B-FC39-4EBE-A5C0-12995B7E8CA9}" presName="accentRepeatNode" presStyleLbl="solidFgAcc1" presStyleIdx="2" presStyleCnt="6"/>
      <dgm:spPr/>
    </dgm:pt>
    <dgm:pt modelId="{C9330A31-A27A-471F-9F6C-CBE2F23EDC63}" type="pres">
      <dgm:prSet presAssocID="{7913F313-17BC-4DF1-81E7-B738F8DF9E58}" presName="text_4" presStyleLbl="node1" presStyleIdx="3" presStyleCnt="6">
        <dgm:presLayoutVars>
          <dgm:bulletEnabled val="1"/>
        </dgm:presLayoutVars>
      </dgm:prSet>
      <dgm:spPr/>
    </dgm:pt>
    <dgm:pt modelId="{005663ED-8075-405E-BAA7-FFAF735E0A39}" type="pres">
      <dgm:prSet presAssocID="{7913F313-17BC-4DF1-81E7-B738F8DF9E58}" presName="accent_4" presStyleCnt="0"/>
      <dgm:spPr/>
    </dgm:pt>
    <dgm:pt modelId="{772F6DAC-FE56-4AF4-BE1B-A46C1DFF37C4}" type="pres">
      <dgm:prSet presAssocID="{7913F313-17BC-4DF1-81E7-B738F8DF9E58}" presName="accentRepeatNode" presStyleLbl="solidFgAcc1" presStyleIdx="3" presStyleCnt="6"/>
      <dgm:spPr/>
    </dgm:pt>
    <dgm:pt modelId="{6983E830-D60D-4728-9E6C-0DABA973394C}" type="pres">
      <dgm:prSet presAssocID="{ED28BA20-38C1-40C8-8C90-DB9A7DC87348}" presName="text_5" presStyleLbl="node1" presStyleIdx="4" presStyleCnt="6">
        <dgm:presLayoutVars>
          <dgm:bulletEnabled val="1"/>
        </dgm:presLayoutVars>
      </dgm:prSet>
      <dgm:spPr/>
    </dgm:pt>
    <dgm:pt modelId="{F817BD58-118E-4412-81C5-F4A9737F48D8}" type="pres">
      <dgm:prSet presAssocID="{ED28BA20-38C1-40C8-8C90-DB9A7DC87348}" presName="accent_5" presStyleCnt="0"/>
      <dgm:spPr/>
    </dgm:pt>
    <dgm:pt modelId="{73E60069-1253-45C1-8C1B-AC46E7FEE57B}" type="pres">
      <dgm:prSet presAssocID="{ED28BA20-38C1-40C8-8C90-DB9A7DC87348}" presName="accentRepeatNode" presStyleLbl="solidFgAcc1" presStyleIdx="4" presStyleCnt="6"/>
      <dgm:spPr/>
    </dgm:pt>
    <dgm:pt modelId="{5CB09D4D-E7ED-4967-AB7A-0064D20A4EDB}" type="pres">
      <dgm:prSet presAssocID="{9CE3331B-C295-4F4C-B34F-404591820528}" presName="text_6" presStyleLbl="node1" presStyleIdx="5" presStyleCnt="6">
        <dgm:presLayoutVars>
          <dgm:bulletEnabled val="1"/>
        </dgm:presLayoutVars>
      </dgm:prSet>
      <dgm:spPr/>
    </dgm:pt>
    <dgm:pt modelId="{8101869F-3F45-459B-9F99-28E0A041814E}" type="pres">
      <dgm:prSet presAssocID="{9CE3331B-C295-4F4C-B34F-404591820528}" presName="accent_6" presStyleCnt="0"/>
      <dgm:spPr/>
    </dgm:pt>
    <dgm:pt modelId="{313103E3-BB9B-49AB-A2FF-C7611566244E}" type="pres">
      <dgm:prSet presAssocID="{9CE3331B-C295-4F4C-B34F-404591820528}" presName="accentRepeatNode" presStyleLbl="solidFgAcc1" presStyleIdx="5" presStyleCnt="6"/>
      <dgm:spPr/>
    </dgm:pt>
  </dgm:ptLst>
  <dgm:cxnLst>
    <dgm:cxn modelId="{2224B846-B52D-4ADB-977B-53E79DBB01FB}" type="presOf" srcId="{7463EE49-9491-4284-9A39-340C7788B738}" destId="{966408AF-383B-4549-B0BE-3465A0272679}" srcOrd="0" destOrd="0" presId="urn:microsoft.com/office/officeart/2008/layout/VerticalCurvedList"/>
    <dgm:cxn modelId="{1EE4D15F-2055-40AF-B7F1-B641E023E925}" type="presOf" srcId="{4A243ED8-C7A5-4D6D-9674-EDC1D81900B4}" destId="{C9B321C2-4ECB-459F-BB11-3092F5C9A4AA}" srcOrd="0" destOrd="0" presId="urn:microsoft.com/office/officeart/2008/layout/VerticalCurvedList"/>
    <dgm:cxn modelId="{0A8D8EEF-1004-4200-B42A-78C245ED8AFF}" type="presOf" srcId="{43B819E4-A37E-406D-AA43-EE5A65A9CAE3}" destId="{2E366760-8F30-4D5F-8653-ADE6BD66E74F}" srcOrd="0" destOrd="0" presId="urn:microsoft.com/office/officeart/2008/layout/VerticalCurvedList"/>
    <dgm:cxn modelId="{0A1CFF3D-FB1B-4A74-9AF0-73C852EF5A29}" type="presOf" srcId="{7913F313-17BC-4DF1-81E7-B738F8DF9E58}" destId="{C9330A31-A27A-471F-9F6C-CBE2F23EDC63}" srcOrd="0" destOrd="0" presId="urn:microsoft.com/office/officeart/2008/layout/VerticalCurvedList"/>
    <dgm:cxn modelId="{EB26FCB7-B71A-47B8-81FC-5718CB160A52}" srcId="{7463EE49-9491-4284-9A39-340C7788B738}" destId="{CB9FEA0B-FC39-4EBE-A5C0-12995B7E8CA9}" srcOrd="2" destOrd="0" parTransId="{2272C518-FB54-4A17-9030-FCB6BB4458F7}" sibTransId="{6E24024C-4759-4D38-AADC-6550BE78564D}"/>
    <dgm:cxn modelId="{5BF6C5C6-AB80-42E3-92F3-1DC0000DF9DD}" srcId="{7463EE49-9491-4284-9A39-340C7788B738}" destId="{9CE3331B-C295-4F4C-B34F-404591820528}" srcOrd="5" destOrd="0" parTransId="{FD409F27-27AC-4FD3-9D4D-6F4A53E82B68}" sibTransId="{A97BB649-6DBF-4EF5-81FF-4A94FFC0C8A7}"/>
    <dgm:cxn modelId="{F89201AC-E096-487E-ACFB-8A916066DE8C}" type="presOf" srcId="{ED28BA20-38C1-40C8-8C90-DB9A7DC87348}" destId="{6983E830-D60D-4728-9E6C-0DABA973394C}" srcOrd="0" destOrd="0" presId="urn:microsoft.com/office/officeart/2008/layout/VerticalCurvedList"/>
    <dgm:cxn modelId="{3F2F5EB8-5E49-45C2-8B35-49FCB24AD4CF}" srcId="{7463EE49-9491-4284-9A39-340C7788B738}" destId="{7913F313-17BC-4DF1-81E7-B738F8DF9E58}" srcOrd="3" destOrd="0" parTransId="{B53C20A9-2DE2-49E7-959A-4E69FEA826E6}" sibTransId="{88416696-A9ED-406D-A463-543666AF2A94}"/>
    <dgm:cxn modelId="{40309076-4514-4849-9874-395948F53BC1}" type="presOf" srcId="{9CE3331B-C295-4F4C-B34F-404591820528}" destId="{5CB09D4D-E7ED-4967-AB7A-0064D20A4EDB}" srcOrd="0" destOrd="0" presId="urn:microsoft.com/office/officeart/2008/layout/VerticalCurvedList"/>
    <dgm:cxn modelId="{17CA79CB-477E-4C0A-A0B5-A4BC0D51EC58}" type="presOf" srcId="{CB9FEA0B-FC39-4EBE-A5C0-12995B7E8CA9}" destId="{0F6BE5C5-2295-4C95-85FE-E03946187D35}" srcOrd="0" destOrd="0" presId="urn:microsoft.com/office/officeart/2008/layout/VerticalCurvedList"/>
    <dgm:cxn modelId="{85D6BE0F-34EB-4442-A43B-C4B32B62CF4F}" srcId="{7463EE49-9491-4284-9A39-340C7788B738}" destId="{ED28BA20-38C1-40C8-8C90-DB9A7DC87348}" srcOrd="4" destOrd="0" parTransId="{AA3C6DCB-6E9C-4BD3-86BE-D75C9C09D0D7}" sibTransId="{AE6C12E9-72D9-49CA-BEE7-295034C8D49F}"/>
    <dgm:cxn modelId="{1A0669D7-4DE0-459E-85E6-22BB85B0581D}" srcId="{7463EE49-9491-4284-9A39-340C7788B738}" destId="{41DFB7F9-A8C0-4401-A86B-0BC20D417FD5}" srcOrd="1" destOrd="0" parTransId="{CDA72368-5E9F-4136-B67B-D97C66A99DD2}" sibTransId="{45C4B9A6-D843-49FF-9052-7F24992E1394}"/>
    <dgm:cxn modelId="{B7FB66E6-903E-41A4-BB56-DAD23345A285}" type="presOf" srcId="{41DFB7F9-A8C0-4401-A86B-0BC20D417FD5}" destId="{CD326B3E-BDFA-4561-A6C6-943B064CBE5A}" srcOrd="0" destOrd="0" presId="urn:microsoft.com/office/officeart/2008/layout/VerticalCurvedList"/>
    <dgm:cxn modelId="{EF8B4BAB-DB92-43FB-9A60-606ED7AB88FE}" srcId="{7463EE49-9491-4284-9A39-340C7788B738}" destId="{43B819E4-A37E-406D-AA43-EE5A65A9CAE3}" srcOrd="0" destOrd="0" parTransId="{61628F40-8C8B-44A4-90CB-C472028E3042}" sibTransId="{4A243ED8-C7A5-4D6D-9674-EDC1D81900B4}"/>
    <dgm:cxn modelId="{2C8089FF-9805-4C91-B03C-75A9A5ABAEAD}" type="presParOf" srcId="{966408AF-383B-4549-B0BE-3465A0272679}" destId="{7EBC90B8-18E5-4286-B209-4E9DF1C51240}" srcOrd="0" destOrd="0" presId="urn:microsoft.com/office/officeart/2008/layout/VerticalCurvedList"/>
    <dgm:cxn modelId="{1FAFF6F4-A1F7-4CDE-8C74-B4E01D5B289F}" type="presParOf" srcId="{7EBC90B8-18E5-4286-B209-4E9DF1C51240}" destId="{16A0023C-70F3-440C-B35B-2B55ACA9E3D0}" srcOrd="0" destOrd="0" presId="urn:microsoft.com/office/officeart/2008/layout/VerticalCurvedList"/>
    <dgm:cxn modelId="{E1765D33-BD24-419C-B096-A7F9B8F69508}" type="presParOf" srcId="{16A0023C-70F3-440C-B35B-2B55ACA9E3D0}" destId="{4CA1B4AC-0B0B-42EE-B4BD-7F7B8D968AB0}" srcOrd="0" destOrd="0" presId="urn:microsoft.com/office/officeart/2008/layout/VerticalCurvedList"/>
    <dgm:cxn modelId="{4FA65F84-5E95-4BF5-95E4-1012F0F9DEB5}" type="presParOf" srcId="{16A0023C-70F3-440C-B35B-2B55ACA9E3D0}" destId="{C9B321C2-4ECB-459F-BB11-3092F5C9A4AA}" srcOrd="1" destOrd="0" presId="urn:microsoft.com/office/officeart/2008/layout/VerticalCurvedList"/>
    <dgm:cxn modelId="{A1BB9A9F-3B3C-4180-B67B-991D0138A9D8}" type="presParOf" srcId="{16A0023C-70F3-440C-B35B-2B55ACA9E3D0}" destId="{CC2B6E77-512E-47CF-9757-E52F35CB654D}" srcOrd="2" destOrd="0" presId="urn:microsoft.com/office/officeart/2008/layout/VerticalCurvedList"/>
    <dgm:cxn modelId="{1E57181C-1067-4E1F-81DA-21F249EA75B2}" type="presParOf" srcId="{16A0023C-70F3-440C-B35B-2B55ACA9E3D0}" destId="{09745F6C-36C1-44F6-81E4-FD2D35B5AB5F}" srcOrd="3" destOrd="0" presId="urn:microsoft.com/office/officeart/2008/layout/VerticalCurvedList"/>
    <dgm:cxn modelId="{6D947EC9-EB95-4408-BFA2-9DC639338171}" type="presParOf" srcId="{7EBC90B8-18E5-4286-B209-4E9DF1C51240}" destId="{2E366760-8F30-4D5F-8653-ADE6BD66E74F}" srcOrd="1" destOrd="0" presId="urn:microsoft.com/office/officeart/2008/layout/VerticalCurvedList"/>
    <dgm:cxn modelId="{21A2CF8E-7F06-4C9E-82B9-845B2ED121DC}" type="presParOf" srcId="{7EBC90B8-18E5-4286-B209-4E9DF1C51240}" destId="{42482FBF-ABA7-43FA-8135-9198FCB4D9E7}" srcOrd="2" destOrd="0" presId="urn:microsoft.com/office/officeart/2008/layout/VerticalCurvedList"/>
    <dgm:cxn modelId="{B19BE707-76C4-423F-86F9-001775FB115F}" type="presParOf" srcId="{42482FBF-ABA7-43FA-8135-9198FCB4D9E7}" destId="{BABCA240-2B6E-413F-835C-E5B59543A4F1}" srcOrd="0" destOrd="0" presId="urn:microsoft.com/office/officeart/2008/layout/VerticalCurvedList"/>
    <dgm:cxn modelId="{C524F011-444E-45E5-A465-3E02D0D06477}" type="presParOf" srcId="{7EBC90B8-18E5-4286-B209-4E9DF1C51240}" destId="{CD326B3E-BDFA-4561-A6C6-943B064CBE5A}" srcOrd="3" destOrd="0" presId="urn:microsoft.com/office/officeart/2008/layout/VerticalCurvedList"/>
    <dgm:cxn modelId="{749E96F2-6ED1-4203-8F8D-4FD842138CAE}" type="presParOf" srcId="{7EBC90B8-18E5-4286-B209-4E9DF1C51240}" destId="{042D698D-BFCF-475A-B95E-230E8671B1AA}" srcOrd="4" destOrd="0" presId="urn:microsoft.com/office/officeart/2008/layout/VerticalCurvedList"/>
    <dgm:cxn modelId="{69DD12E2-E4F5-44A6-B66B-DCD2D1E8DE44}" type="presParOf" srcId="{042D698D-BFCF-475A-B95E-230E8671B1AA}" destId="{B315228B-04A5-4F5B-9F7F-9D970C436641}" srcOrd="0" destOrd="0" presId="urn:microsoft.com/office/officeart/2008/layout/VerticalCurvedList"/>
    <dgm:cxn modelId="{BCC556CD-C1F8-4F02-95BA-2C940AA8A6C4}" type="presParOf" srcId="{7EBC90B8-18E5-4286-B209-4E9DF1C51240}" destId="{0F6BE5C5-2295-4C95-85FE-E03946187D35}" srcOrd="5" destOrd="0" presId="urn:microsoft.com/office/officeart/2008/layout/VerticalCurvedList"/>
    <dgm:cxn modelId="{BCF25520-0AB8-4D26-AEFC-384B8568090C}" type="presParOf" srcId="{7EBC90B8-18E5-4286-B209-4E9DF1C51240}" destId="{EB481113-8F1C-4CBC-BBBE-9C76B3BAE601}" srcOrd="6" destOrd="0" presId="urn:microsoft.com/office/officeart/2008/layout/VerticalCurvedList"/>
    <dgm:cxn modelId="{EFA7946A-C598-4ED6-8225-8D90AC559C16}" type="presParOf" srcId="{EB481113-8F1C-4CBC-BBBE-9C76B3BAE601}" destId="{CCE1BB44-71CF-4171-8A48-08EC598A9224}" srcOrd="0" destOrd="0" presId="urn:microsoft.com/office/officeart/2008/layout/VerticalCurvedList"/>
    <dgm:cxn modelId="{A0086501-407D-4EDD-9392-2F0DBA7AF527}" type="presParOf" srcId="{7EBC90B8-18E5-4286-B209-4E9DF1C51240}" destId="{C9330A31-A27A-471F-9F6C-CBE2F23EDC63}" srcOrd="7" destOrd="0" presId="urn:microsoft.com/office/officeart/2008/layout/VerticalCurvedList"/>
    <dgm:cxn modelId="{34E09B1A-0874-4714-9E16-25516DEC8477}" type="presParOf" srcId="{7EBC90B8-18E5-4286-B209-4E9DF1C51240}" destId="{005663ED-8075-405E-BAA7-FFAF735E0A39}" srcOrd="8" destOrd="0" presId="urn:microsoft.com/office/officeart/2008/layout/VerticalCurvedList"/>
    <dgm:cxn modelId="{31A71BEE-AB88-4894-9504-063488A35C25}" type="presParOf" srcId="{005663ED-8075-405E-BAA7-FFAF735E0A39}" destId="{772F6DAC-FE56-4AF4-BE1B-A46C1DFF37C4}" srcOrd="0" destOrd="0" presId="urn:microsoft.com/office/officeart/2008/layout/VerticalCurvedList"/>
    <dgm:cxn modelId="{FDD48344-CC60-476E-9A86-29312F7F6E87}" type="presParOf" srcId="{7EBC90B8-18E5-4286-B209-4E9DF1C51240}" destId="{6983E830-D60D-4728-9E6C-0DABA973394C}" srcOrd="9" destOrd="0" presId="urn:microsoft.com/office/officeart/2008/layout/VerticalCurvedList"/>
    <dgm:cxn modelId="{89362BDE-C16A-43D0-BD90-ED75609AECDC}" type="presParOf" srcId="{7EBC90B8-18E5-4286-B209-4E9DF1C51240}" destId="{F817BD58-118E-4412-81C5-F4A9737F48D8}" srcOrd="10" destOrd="0" presId="urn:microsoft.com/office/officeart/2008/layout/VerticalCurvedList"/>
    <dgm:cxn modelId="{DCC03F9D-B0DD-435A-8F0F-A55E166DDC9E}" type="presParOf" srcId="{F817BD58-118E-4412-81C5-F4A9737F48D8}" destId="{73E60069-1253-45C1-8C1B-AC46E7FEE57B}" srcOrd="0" destOrd="0" presId="urn:microsoft.com/office/officeart/2008/layout/VerticalCurvedList"/>
    <dgm:cxn modelId="{584DED91-309A-4D7A-9E73-30E24EFF4AB0}" type="presParOf" srcId="{7EBC90B8-18E5-4286-B209-4E9DF1C51240}" destId="{5CB09D4D-E7ED-4967-AB7A-0064D20A4EDB}" srcOrd="11" destOrd="0" presId="urn:microsoft.com/office/officeart/2008/layout/VerticalCurvedList"/>
    <dgm:cxn modelId="{B802E370-F69F-48EE-88EE-0DD1C9040005}" type="presParOf" srcId="{7EBC90B8-18E5-4286-B209-4E9DF1C51240}" destId="{8101869F-3F45-459B-9F99-28E0A041814E}" srcOrd="12" destOrd="0" presId="urn:microsoft.com/office/officeart/2008/layout/VerticalCurvedList"/>
    <dgm:cxn modelId="{0F6009EC-DCD6-4C4D-90BE-7AF169206735}" type="presParOf" srcId="{8101869F-3F45-459B-9F99-28E0A041814E}" destId="{313103E3-BB9B-49AB-A2FF-C761156624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321C2-4ECB-459F-BB11-3092F5C9A4AA}">
      <dsp:nvSpPr>
        <dsp:cNvPr id="0" name=""/>
        <dsp:cNvSpPr/>
      </dsp:nvSpPr>
      <dsp:spPr>
        <a:xfrm>
          <a:off x="-5354073" y="-819908"/>
          <a:ext cx="6375329" cy="6375329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66760-8F30-4D5F-8653-ADE6BD66E74F}">
      <dsp:nvSpPr>
        <dsp:cNvPr id="0" name=""/>
        <dsp:cNvSpPr/>
      </dsp:nvSpPr>
      <dsp:spPr>
        <a:xfrm>
          <a:off x="380766" y="249372"/>
          <a:ext cx="7216510" cy="4985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>
              <a:solidFill>
                <a:schemeClr val="tx1"/>
              </a:solidFill>
            </a:rPr>
            <a:t>Stare generală de bine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0766" y="249372"/>
        <a:ext cx="7216510" cy="498554"/>
      </dsp:txXfrm>
    </dsp:sp>
    <dsp:sp modelId="{BABCA240-2B6E-413F-835C-E5B59543A4F1}">
      <dsp:nvSpPr>
        <dsp:cNvPr id="0" name=""/>
        <dsp:cNvSpPr/>
      </dsp:nvSpPr>
      <dsp:spPr>
        <a:xfrm>
          <a:off x="69169" y="187052"/>
          <a:ext cx="623193" cy="623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26B3E-BDFA-4561-A6C6-943B064CBE5A}">
      <dsp:nvSpPr>
        <dsp:cNvPr id="0" name=""/>
        <dsp:cNvSpPr/>
      </dsp:nvSpPr>
      <dsp:spPr>
        <a:xfrm>
          <a:off x="790861" y="997109"/>
          <a:ext cx="6806414" cy="498554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>
              <a:solidFill>
                <a:schemeClr val="tx1"/>
              </a:solidFill>
            </a:rPr>
            <a:t>M</a:t>
          </a:r>
          <a:r>
            <a:rPr lang="en-US" sz="2400" b="1" kern="1200" dirty="0" err="1" smtClean="0">
              <a:solidFill>
                <a:schemeClr val="tx1"/>
              </a:solidFill>
            </a:rPr>
            <a:t>ai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multa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energie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90861" y="997109"/>
        <a:ext cx="6806414" cy="498554"/>
      </dsp:txXfrm>
    </dsp:sp>
    <dsp:sp modelId="{B315228B-04A5-4F5B-9F7F-9D970C436641}">
      <dsp:nvSpPr>
        <dsp:cNvPr id="0" name=""/>
        <dsp:cNvSpPr/>
      </dsp:nvSpPr>
      <dsp:spPr>
        <a:xfrm>
          <a:off x="479265" y="934790"/>
          <a:ext cx="623193" cy="623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BE5C5-2295-4C95-85FE-E03946187D35}">
      <dsp:nvSpPr>
        <dsp:cNvPr id="0" name=""/>
        <dsp:cNvSpPr/>
      </dsp:nvSpPr>
      <dsp:spPr>
        <a:xfrm>
          <a:off x="978388" y="1744847"/>
          <a:ext cx="6618888" cy="498554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>
              <a:solidFill>
                <a:schemeClr val="tx1"/>
              </a:solidFill>
            </a:rPr>
            <a:t>C</a:t>
          </a:r>
          <a:r>
            <a:rPr lang="en-US" sz="2400" b="1" kern="1200" dirty="0" err="1" smtClean="0">
              <a:solidFill>
                <a:schemeClr val="tx1"/>
              </a:solidFill>
            </a:rPr>
            <a:t>oncentra</a:t>
          </a:r>
          <a:r>
            <a:rPr lang="ro-MD" sz="2400" b="1" kern="1200" dirty="0" smtClean="0">
              <a:solidFill>
                <a:schemeClr val="tx1"/>
              </a:solidFill>
            </a:rPr>
            <a:t>ție optimă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978388" y="1744847"/>
        <a:ext cx="6618888" cy="498554"/>
      </dsp:txXfrm>
    </dsp:sp>
    <dsp:sp modelId="{CCE1BB44-71CF-4171-8A48-08EC598A9224}">
      <dsp:nvSpPr>
        <dsp:cNvPr id="0" name=""/>
        <dsp:cNvSpPr/>
      </dsp:nvSpPr>
      <dsp:spPr>
        <a:xfrm>
          <a:off x="666791" y="1682527"/>
          <a:ext cx="623193" cy="623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30A31-A27A-471F-9F6C-CBE2F23EDC63}">
      <dsp:nvSpPr>
        <dsp:cNvPr id="0" name=""/>
        <dsp:cNvSpPr/>
      </dsp:nvSpPr>
      <dsp:spPr>
        <a:xfrm>
          <a:off x="978388" y="2492111"/>
          <a:ext cx="6618888" cy="498554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>
              <a:solidFill>
                <a:schemeClr val="tx1"/>
              </a:solidFill>
            </a:rPr>
            <a:t>Mai puține șanse de a fi depresivi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978388" y="2492111"/>
        <a:ext cx="6618888" cy="498554"/>
      </dsp:txXfrm>
    </dsp:sp>
    <dsp:sp modelId="{772F6DAC-FE56-4AF4-BE1B-A46C1DFF37C4}">
      <dsp:nvSpPr>
        <dsp:cNvPr id="0" name=""/>
        <dsp:cNvSpPr/>
      </dsp:nvSpPr>
      <dsp:spPr>
        <a:xfrm>
          <a:off x="666791" y="2429791"/>
          <a:ext cx="623193" cy="623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3E830-D60D-4728-9E6C-0DABA973394C}">
      <dsp:nvSpPr>
        <dsp:cNvPr id="0" name=""/>
        <dsp:cNvSpPr/>
      </dsp:nvSpPr>
      <dsp:spPr>
        <a:xfrm>
          <a:off x="790861" y="3239848"/>
          <a:ext cx="6806414" cy="498554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>
              <a:solidFill>
                <a:schemeClr val="tx1"/>
              </a:solidFill>
            </a:rPr>
            <a:t>Îmbolnăviri mai rare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90861" y="3239848"/>
        <a:ext cx="6806414" cy="498554"/>
      </dsp:txXfrm>
    </dsp:sp>
    <dsp:sp modelId="{73E60069-1253-45C1-8C1B-AC46E7FEE57B}">
      <dsp:nvSpPr>
        <dsp:cNvPr id="0" name=""/>
        <dsp:cNvSpPr/>
      </dsp:nvSpPr>
      <dsp:spPr>
        <a:xfrm>
          <a:off x="479265" y="3177529"/>
          <a:ext cx="623193" cy="623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09D4D-E7ED-4967-AB7A-0064D20A4EDB}">
      <dsp:nvSpPr>
        <dsp:cNvPr id="0" name=""/>
        <dsp:cNvSpPr/>
      </dsp:nvSpPr>
      <dsp:spPr>
        <a:xfrm>
          <a:off x="380766" y="3987586"/>
          <a:ext cx="7216510" cy="49855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>
              <a:solidFill>
                <a:schemeClr val="tx1"/>
              </a:solidFill>
            </a:rPr>
            <a:t>Viață mai lungă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0766" y="3987586"/>
        <a:ext cx="7216510" cy="498554"/>
      </dsp:txXfrm>
    </dsp:sp>
    <dsp:sp modelId="{313103E3-BB9B-49AB-A2FF-C7611566244E}">
      <dsp:nvSpPr>
        <dsp:cNvPr id="0" name=""/>
        <dsp:cNvSpPr/>
      </dsp:nvSpPr>
      <dsp:spPr>
        <a:xfrm>
          <a:off x="69169" y="3925266"/>
          <a:ext cx="623193" cy="623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23B95-E5BB-4B36-B529-ECFB2131A482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5C74-9A87-49D0-A378-EDFA41B19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aol.com/life-styl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andamall.ro/blog/cum-sa-slabesti-sanato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ho.int/about/who-we-are/constitutio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erandamall.ro/blog/cum-sa-slabesti-sanato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ho.int/about/who-we-are/constitutio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i="1" dirty="0" smtClean="0"/>
              <a:t>„ </a:t>
            </a:r>
            <a:r>
              <a:rPr lang="en-US" sz="1200" b="1" i="1" dirty="0" err="1" smtClean="0"/>
              <a:t>Viața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este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prețioasă</a:t>
            </a:r>
            <a:r>
              <a:rPr lang="en-US" sz="1200" i="1" dirty="0" smtClean="0"/>
              <a:t> ”</a:t>
            </a:r>
            <a:r>
              <a:rPr lang="en-US" sz="1200" dirty="0" smtClean="0"/>
              <a:t> </a:t>
            </a:r>
            <a:r>
              <a:rPr lang="en-US" sz="1200" dirty="0" err="1" smtClean="0"/>
              <a:t>și</a:t>
            </a:r>
            <a:r>
              <a:rPr lang="en-US" sz="1200" dirty="0" smtClean="0"/>
              <a:t> „ </a:t>
            </a:r>
            <a:r>
              <a:rPr lang="en-US" sz="1200" b="1" i="1" dirty="0" err="1" smtClean="0"/>
              <a:t>Sănătatea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este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bogăție</a:t>
            </a:r>
            <a:r>
              <a:rPr lang="en-US" sz="1200" i="1" dirty="0" smtClean="0"/>
              <a:t> ”</a:t>
            </a:r>
            <a:r>
              <a:rPr lang="en-US" sz="1200" dirty="0" smtClean="0"/>
              <a:t> </a:t>
            </a:r>
            <a:r>
              <a:rPr lang="en-US" sz="1200" dirty="0" err="1" smtClean="0"/>
              <a:t>sunt</a:t>
            </a:r>
            <a:r>
              <a:rPr lang="en-US" sz="1200" dirty="0" smtClean="0"/>
              <a:t> </a:t>
            </a:r>
            <a:r>
              <a:rPr lang="en-US" sz="1200" dirty="0" err="1" smtClean="0"/>
              <a:t>două</a:t>
            </a:r>
            <a:r>
              <a:rPr lang="en-US" sz="1200" dirty="0" smtClean="0"/>
              <a:t> </a:t>
            </a:r>
            <a:r>
              <a:rPr lang="en-US" sz="1200" dirty="0" err="1" smtClean="0"/>
              <a:t>rânduri</a:t>
            </a:r>
            <a:r>
              <a:rPr lang="en-US" sz="1200" dirty="0" smtClean="0"/>
              <a:t> care </a:t>
            </a:r>
            <a:r>
              <a:rPr lang="en-US" sz="1200" dirty="0" err="1" smtClean="0"/>
              <a:t>sunt</a:t>
            </a:r>
            <a:r>
              <a:rPr lang="en-US" sz="1200" dirty="0" smtClean="0"/>
              <a:t> la pas </a:t>
            </a:r>
            <a:r>
              <a:rPr lang="en-US" sz="1200" dirty="0" err="1" smtClean="0"/>
              <a:t>una</a:t>
            </a:r>
            <a:r>
              <a:rPr lang="en-US" sz="1200" dirty="0" smtClean="0"/>
              <a:t> cu </a:t>
            </a:r>
            <a:r>
              <a:rPr lang="en-US" sz="1200" dirty="0" err="1" smtClean="0"/>
              <a:t>cealaltă</a:t>
            </a:r>
            <a:r>
              <a:rPr lang="en-US" sz="1200" dirty="0" smtClean="0"/>
              <a:t>. </a:t>
            </a:r>
            <a:r>
              <a:rPr lang="en-US" sz="1200" dirty="0" err="1" smtClean="0"/>
              <a:t>Fără</a:t>
            </a:r>
            <a:r>
              <a:rPr lang="en-US" sz="1200" dirty="0" smtClean="0"/>
              <a:t> </a:t>
            </a:r>
            <a:r>
              <a:rPr lang="en-US" sz="1200" dirty="0" err="1" smtClean="0"/>
              <a:t>sănătate</a:t>
            </a:r>
            <a:r>
              <a:rPr lang="en-US" sz="1200" dirty="0" smtClean="0"/>
              <a:t> </a:t>
            </a:r>
            <a:r>
              <a:rPr lang="en-US" sz="1200" dirty="0" err="1" smtClean="0"/>
              <a:t>bună</a:t>
            </a:r>
            <a:r>
              <a:rPr lang="en-US" sz="1200" dirty="0" smtClean="0"/>
              <a:t>, </a:t>
            </a:r>
            <a:r>
              <a:rPr lang="en-US" sz="1200" dirty="0" err="1" smtClean="0"/>
              <a:t>viața</a:t>
            </a:r>
            <a:r>
              <a:rPr lang="en-US" sz="1200" dirty="0" smtClean="0"/>
              <a:t> </a:t>
            </a:r>
            <a:r>
              <a:rPr lang="en-US" sz="1200" dirty="0" err="1" smtClean="0"/>
              <a:t>poate</a:t>
            </a:r>
            <a:r>
              <a:rPr lang="en-US" sz="1200" dirty="0" smtClean="0"/>
              <a:t> </a:t>
            </a:r>
            <a:r>
              <a:rPr lang="en-US" sz="1200" dirty="0" err="1" smtClean="0"/>
              <a:t>deveni</a:t>
            </a:r>
            <a:r>
              <a:rPr lang="en-US" sz="1200" dirty="0" smtClean="0"/>
              <a:t> </a:t>
            </a:r>
            <a:r>
              <a:rPr lang="en-US" sz="1200" dirty="0" err="1" smtClean="0"/>
              <a:t>mizerabilă</a:t>
            </a:r>
            <a:r>
              <a:rPr lang="en-US" sz="1200" dirty="0" smtClean="0"/>
              <a:t>, </a:t>
            </a:r>
            <a:r>
              <a:rPr lang="en-US" sz="1200" dirty="0" err="1" smtClean="0"/>
              <a:t>făcând</a:t>
            </a:r>
            <a:r>
              <a:rPr lang="en-US" sz="1200" dirty="0" smtClean="0"/>
              <a:t>-o </a:t>
            </a:r>
            <a:r>
              <a:rPr lang="en-US" sz="1200" dirty="0" err="1" smtClean="0"/>
              <a:t>deci</a:t>
            </a:r>
            <a:r>
              <a:rPr lang="en-US" sz="1200" dirty="0" smtClean="0"/>
              <a:t> de o </a:t>
            </a:r>
            <a:r>
              <a:rPr lang="en-US" sz="1200" dirty="0" err="1" smtClean="0"/>
              <a:t>importanță</a:t>
            </a:r>
            <a:r>
              <a:rPr lang="en-US" sz="1200" dirty="0" smtClean="0"/>
              <a:t> </a:t>
            </a:r>
            <a:r>
              <a:rPr lang="en-US" sz="1200" dirty="0" err="1" smtClean="0"/>
              <a:t>capitală</a:t>
            </a:r>
            <a:r>
              <a:rPr lang="en-US" sz="1200" dirty="0" smtClean="0"/>
              <a:t>. </a:t>
            </a:r>
            <a:r>
              <a:rPr lang="en-US" sz="1200" dirty="0" err="1" smtClean="0"/>
              <a:t>Totul</a:t>
            </a:r>
            <a:r>
              <a:rPr lang="en-US" sz="1200" dirty="0" smtClean="0"/>
              <a:t>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viața</a:t>
            </a:r>
            <a:r>
              <a:rPr lang="en-US" sz="1200" dirty="0" smtClean="0"/>
              <a:t> </a:t>
            </a:r>
            <a:r>
              <a:rPr lang="en-US" sz="1200" dirty="0" err="1" smtClean="0"/>
              <a:t>noastră</a:t>
            </a:r>
            <a:r>
              <a:rPr lang="en-US" sz="1200" dirty="0" smtClean="0"/>
              <a:t> </a:t>
            </a:r>
            <a:r>
              <a:rPr lang="en-US" sz="1200" dirty="0" err="1" smtClean="0"/>
              <a:t>depinde</a:t>
            </a:r>
            <a:r>
              <a:rPr lang="en-US" sz="1200" dirty="0" smtClean="0"/>
              <a:t> de </a:t>
            </a:r>
            <a:r>
              <a:rPr lang="en-US" sz="1200" dirty="0" err="1" smtClean="0"/>
              <a:t>întrebarea</a:t>
            </a:r>
            <a:r>
              <a:rPr lang="en-US" sz="1200" dirty="0" smtClean="0"/>
              <a:t> „ </a:t>
            </a:r>
            <a:r>
              <a:rPr lang="en-US" sz="1200" b="1" dirty="0" err="1" smtClean="0"/>
              <a:t>Cât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sănătoși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suntem</a:t>
            </a:r>
            <a:r>
              <a:rPr lang="en-US" sz="1200" b="1" dirty="0" smtClean="0"/>
              <a:t>? </a:t>
            </a:r>
            <a:r>
              <a:rPr lang="en-US" sz="1200" dirty="0" smtClean="0"/>
              <a:t>”</a:t>
            </a:r>
          </a:p>
          <a:p>
            <a:pPr fontAlgn="base"/>
            <a:r>
              <a:rPr lang="en-US" sz="1200" dirty="0" err="1" smtClean="0"/>
              <a:t>Sănătatea</a:t>
            </a:r>
            <a:r>
              <a:rPr lang="en-US" sz="1200" dirty="0" smtClean="0"/>
              <a:t> </a:t>
            </a:r>
            <a:r>
              <a:rPr lang="en-US" sz="1200" dirty="0" err="1" smtClean="0"/>
              <a:t>noastră</a:t>
            </a:r>
            <a:r>
              <a:rPr lang="en-US" sz="1200" dirty="0" smtClean="0"/>
              <a:t> ne </a:t>
            </a:r>
            <a:r>
              <a:rPr lang="en-US" sz="1200" dirty="0" err="1" smtClean="0"/>
              <a:t>dă</a:t>
            </a:r>
            <a:r>
              <a:rPr lang="en-US" sz="1200" dirty="0" smtClean="0"/>
              <a:t> </a:t>
            </a:r>
            <a:r>
              <a:rPr lang="en-US" sz="1200" dirty="0" err="1" smtClean="0"/>
              <a:t>putere</a:t>
            </a:r>
            <a:r>
              <a:rPr lang="en-US" sz="1200" dirty="0" smtClean="0"/>
              <a:t> </a:t>
            </a:r>
            <a:r>
              <a:rPr lang="en-US" sz="1200" dirty="0" err="1" smtClean="0"/>
              <a:t>și</a:t>
            </a:r>
            <a:r>
              <a:rPr lang="en-US" sz="1200" dirty="0" smtClean="0"/>
              <a:t> </a:t>
            </a:r>
            <a:r>
              <a:rPr lang="en-US" sz="1200" dirty="0" err="1" smtClean="0"/>
              <a:t>încredere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a ne </a:t>
            </a:r>
            <a:r>
              <a:rPr lang="en-US" sz="1200" dirty="0" err="1" smtClean="0"/>
              <a:t>îndeplini</a:t>
            </a:r>
            <a:r>
              <a:rPr lang="en-US" sz="1200" dirty="0" smtClean="0"/>
              <a:t> </a:t>
            </a:r>
            <a:r>
              <a:rPr lang="en-US" sz="1200" dirty="0" err="1" smtClean="0"/>
              <a:t>visele</a:t>
            </a:r>
            <a:r>
              <a:rPr lang="en-US" sz="1200" dirty="0" smtClean="0"/>
              <a:t> </a:t>
            </a:r>
            <a:r>
              <a:rPr lang="en-US" sz="1200" dirty="0" err="1" smtClean="0"/>
              <a:t>și</a:t>
            </a:r>
            <a:r>
              <a:rPr lang="en-US" sz="1200" dirty="0" smtClean="0"/>
              <a:t> </a:t>
            </a:r>
            <a:r>
              <a:rPr lang="en-US" sz="1200" dirty="0" err="1" smtClean="0"/>
              <a:t>dorințele</a:t>
            </a:r>
            <a:r>
              <a:rPr lang="en-US" sz="1200" dirty="0" smtClean="0"/>
              <a:t>. Ne </a:t>
            </a:r>
            <a:r>
              <a:rPr lang="en-US" sz="1200" dirty="0" err="1" smtClean="0"/>
              <a:t>oferă</a:t>
            </a:r>
            <a:r>
              <a:rPr lang="en-US" sz="1200" dirty="0" smtClean="0"/>
              <a:t> </a:t>
            </a:r>
            <a:r>
              <a:rPr lang="en-US" sz="1200" dirty="0" err="1" smtClean="0"/>
              <a:t>impulsul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a face </a:t>
            </a:r>
            <a:r>
              <a:rPr lang="en-US" sz="1200" dirty="0" err="1" smtClean="0"/>
              <a:t>munca</a:t>
            </a:r>
            <a:r>
              <a:rPr lang="en-US" sz="1200" dirty="0" smtClean="0"/>
              <a:t> </a:t>
            </a:r>
            <a:r>
              <a:rPr lang="en-US" sz="1200" dirty="0" err="1" smtClean="0"/>
              <a:t>necesară</a:t>
            </a:r>
            <a:r>
              <a:rPr lang="en-US" sz="1200" dirty="0" smtClean="0"/>
              <a:t>. </a:t>
            </a:r>
            <a:r>
              <a:rPr lang="en-US" sz="1200" dirty="0" err="1" smtClean="0"/>
              <a:t>Deci</a:t>
            </a:r>
            <a:r>
              <a:rPr lang="en-US" sz="1200" dirty="0" smtClean="0"/>
              <a:t>, </a:t>
            </a:r>
            <a:r>
              <a:rPr lang="en-US" sz="1200" dirty="0" err="1" smtClean="0"/>
              <a:t>până</a:t>
            </a:r>
            <a:r>
              <a:rPr lang="en-US" sz="1200" dirty="0" smtClean="0"/>
              <a:t> </a:t>
            </a:r>
            <a:r>
              <a:rPr lang="en-US" sz="1200" dirty="0" err="1" smtClean="0"/>
              <a:t>acum</a:t>
            </a:r>
            <a:r>
              <a:rPr lang="en-US" sz="1200" dirty="0" smtClean="0"/>
              <a:t>, </a:t>
            </a:r>
            <a:r>
              <a:rPr lang="en-US" sz="1200" dirty="0" err="1" smtClean="0"/>
              <a:t>avem</a:t>
            </a:r>
            <a:r>
              <a:rPr lang="en-US" sz="1200" dirty="0" smtClean="0"/>
              <a:t> o </a:t>
            </a:r>
            <a:r>
              <a:rPr lang="en-US" sz="1200" dirty="0" err="1" smtClean="0"/>
              <a:t>idee</a:t>
            </a:r>
            <a:r>
              <a:rPr lang="en-US" sz="1200" dirty="0" smtClean="0"/>
              <a:t> </a:t>
            </a:r>
            <a:r>
              <a:rPr lang="en-US" sz="1200" dirty="0" err="1" smtClean="0"/>
              <a:t>corectă</a:t>
            </a:r>
            <a:r>
              <a:rPr lang="en-US" sz="1200" dirty="0" smtClean="0"/>
              <a:t> </a:t>
            </a:r>
            <a:r>
              <a:rPr lang="en-US" sz="1200" dirty="0" err="1" smtClean="0"/>
              <a:t>despre</a:t>
            </a:r>
            <a:r>
              <a:rPr lang="en-US" sz="1200" dirty="0" smtClean="0"/>
              <a:t> </a:t>
            </a:r>
            <a:r>
              <a:rPr lang="en-US" sz="1200" b="1" dirty="0" err="1" smtClean="0"/>
              <a:t>importanța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sănătății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noastre</a:t>
            </a:r>
            <a:r>
              <a:rPr lang="en-US" sz="1200" dirty="0" smtClean="0"/>
              <a:t> .</a:t>
            </a:r>
          </a:p>
          <a:p>
            <a:pPr fontAlgn="base"/>
            <a:r>
              <a:rPr lang="en-US" sz="1200" dirty="0" err="1" smtClean="0"/>
              <a:t>Te-ai</a:t>
            </a:r>
            <a:r>
              <a:rPr lang="en-US" sz="1200" dirty="0" smtClean="0"/>
              <a:t> </a:t>
            </a:r>
            <a:r>
              <a:rPr lang="en-US" sz="1200" dirty="0" err="1" smtClean="0"/>
              <a:t>gândit</a:t>
            </a:r>
            <a:r>
              <a:rPr lang="en-US" sz="1200" dirty="0" smtClean="0"/>
              <a:t> </a:t>
            </a:r>
            <a:r>
              <a:rPr lang="en-US" sz="1200" dirty="0" err="1" smtClean="0"/>
              <a:t>vreodată</a:t>
            </a:r>
            <a:r>
              <a:rPr lang="en-US" sz="1200" dirty="0" smtClean="0"/>
              <a:t> cum </a:t>
            </a:r>
            <a:r>
              <a:rPr lang="en-US" sz="1200" dirty="0" err="1" smtClean="0"/>
              <a:t>strămoșii</a:t>
            </a:r>
            <a:r>
              <a:rPr lang="en-US" sz="1200" dirty="0" smtClean="0"/>
              <a:t> </a:t>
            </a:r>
            <a:r>
              <a:rPr lang="en-US" sz="1200" dirty="0" err="1" smtClean="0"/>
              <a:t>noștri</a:t>
            </a:r>
            <a:r>
              <a:rPr lang="en-US" sz="1200" dirty="0" smtClean="0"/>
              <a:t> au </a:t>
            </a:r>
            <a:r>
              <a:rPr lang="en-US" sz="1200" dirty="0" err="1" smtClean="0"/>
              <a:t>fost</a:t>
            </a:r>
            <a:r>
              <a:rPr lang="en-US" sz="1200" dirty="0" smtClean="0"/>
              <a:t> </a:t>
            </a:r>
            <a:r>
              <a:rPr lang="en-US" sz="1200" dirty="0" err="1" smtClean="0"/>
              <a:t>capabili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</a:t>
            </a:r>
            <a:r>
              <a:rPr lang="en-US" sz="1200" dirty="0" err="1" smtClean="0"/>
              <a:t>facă</a:t>
            </a:r>
            <a:r>
              <a:rPr lang="en-US" sz="1200" dirty="0" smtClean="0"/>
              <a:t> </a:t>
            </a:r>
            <a:r>
              <a:rPr lang="en-US" sz="1200" dirty="0" err="1" smtClean="0"/>
              <a:t>atât</a:t>
            </a:r>
            <a:r>
              <a:rPr lang="en-US" sz="1200" dirty="0" smtClean="0"/>
              <a:t> de </a:t>
            </a:r>
            <a:r>
              <a:rPr lang="en-US" sz="1200" dirty="0" err="1" smtClean="0"/>
              <a:t>multă</a:t>
            </a:r>
            <a:r>
              <a:rPr lang="en-US" sz="1200" dirty="0" smtClean="0"/>
              <a:t> </a:t>
            </a:r>
            <a:r>
              <a:rPr lang="en-US" sz="1200" dirty="0" err="1" smtClean="0"/>
              <a:t>muncă</a:t>
            </a:r>
            <a:r>
              <a:rPr lang="en-US" sz="1200" dirty="0" smtClean="0"/>
              <a:t> </a:t>
            </a:r>
            <a:r>
              <a:rPr lang="en-US" sz="1200" dirty="0" err="1" smtClean="0"/>
              <a:t>grea</a:t>
            </a:r>
            <a:r>
              <a:rPr lang="en-US" sz="1200" dirty="0" smtClean="0"/>
              <a:t>, </a:t>
            </a:r>
            <a:r>
              <a:rPr lang="en-US" sz="1200" dirty="0" err="1" smtClean="0"/>
              <a:t>dar</a:t>
            </a:r>
            <a:r>
              <a:rPr lang="en-US" sz="1200" dirty="0" smtClean="0"/>
              <a:t> au </a:t>
            </a:r>
            <a:r>
              <a:rPr lang="en-US" sz="1200" dirty="0" err="1" smtClean="0"/>
              <a:t>rămas</a:t>
            </a:r>
            <a:r>
              <a:rPr lang="en-US" sz="1200" dirty="0" smtClean="0"/>
              <a:t> </a:t>
            </a:r>
            <a:r>
              <a:rPr lang="en-US" sz="1200" dirty="0" err="1" smtClean="0"/>
              <a:t>sănătoși</a:t>
            </a:r>
            <a:r>
              <a:rPr lang="en-US" sz="1200" dirty="0" smtClean="0"/>
              <a:t>? </a:t>
            </a:r>
            <a:r>
              <a:rPr lang="en-US" sz="1200" dirty="0" err="1" smtClean="0"/>
              <a:t>Ei</a:t>
            </a:r>
            <a:r>
              <a:rPr lang="en-US" sz="1200" dirty="0" smtClean="0"/>
              <a:t> bine, </a:t>
            </a:r>
            <a:r>
              <a:rPr lang="en-US" sz="1200" dirty="0" err="1" smtClean="0"/>
              <a:t>răspunsul</a:t>
            </a:r>
            <a:r>
              <a:rPr lang="en-US" sz="1200" dirty="0" smtClean="0"/>
              <a:t> de </a:t>
            </a:r>
            <a:r>
              <a:rPr lang="en-US" sz="1200" dirty="0" err="1" smtClean="0"/>
              <a:t>bază</a:t>
            </a:r>
            <a:r>
              <a:rPr lang="en-US" sz="1200" dirty="0" smtClean="0"/>
              <a:t> la </a:t>
            </a:r>
            <a:r>
              <a:rPr lang="en-US" sz="1200" dirty="0" err="1" smtClean="0"/>
              <a:t>acest</a:t>
            </a:r>
            <a:r>
              <a:rPr lang="en-US" sz="1200" dirty="0" smtClean="0"/>
              <a:t> </a:t>
            </a:r>
            <a:r>
              <a:rPr lang="en-US" sz="1200" dirty="0" err="1" smtClean="0"/>
              <a:t>lucru</a:t>
            </a:r>
            <a:r>
              <a:rPr lang="en-US" sz="1200" dirty="0" smtClean="0"/>
              <a:t> </a:t>
            </a:r>
            <a:r>
              <a:rPr lang="en-US" sz="1200" dirty="0" err="1" smtClean="0"/>
              <a:t>este</a:t>
            </a:r>
            <a:r>
              <a:rPr lang="en-US" sz="1200" dirty="0" smtClean="0"/>
              <a:t> </a:t>
            </a:r>
            <a:r>
              <a:rPr lang="en-US" sz="1200" dirty="0" err="1" smtClean="0"/>
              <a:t>că</a:t>
            </a:r>
            <a:r>
              <a:rPr lang="en-US" sz="1200" dirty="0" smtClean="0"/>
              <a:t> au </a:t>
            </a:r>
            <a:r>
              <a:rPr lang="en-US" sz="1200" dirty="0" err="1" smtClean="0"/>
              <a:t>urmat</a:t>
            </a:r>
            <a:r>
              <a:rPr lang="en-US" sz="1200" dirty="0" smtClean="0"/>
              <a:t> o </a:t>
            </a:r>
            <a:r>
              <a:rPr lang="en-US" sz="1200" b="1" dirty="0" err="1" smtClean="0"/>
              <a:t>dietă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sănătoasă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și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obiceiuri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sănătoase</a:t>
            </a:r>
            <a:r>
              <a:rPr lang="en-US" sz="1200" dirty="0" smtClean="0"/>
              <a:t> . 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măsură</a:t>
            </a:r>
            <a:r>
              <a:rPr lang="en-US" sz="1200" dirty="0" smtClean="0"/>
              <a:t> </a:t>
            </a:r>
            <a:r>
              <a:rPr lang="en-US" sz="1200" dirty="0" err="1" smtClean="0"/>
              <a:t>ce</a:t>
            </a:r>
            <a:r>
              <a:rPr lang="en-US" sz="1200" dirty="0" smtClean="0"/>
              <a:t> </a:t>
            </a:r>
            <a:r>
              <a:rPr lang="en-US" sz="1200" dirty="0" err="1" smtClean="0"/>
              <a:t>timpul</a:t>
            </a:r>
            <a:r>
              <a:rPr lang="en-US" sz="1200" dirty="0" smtClean="0"/>
              <a:t> </a:t>
            </a:r>
            <a:r>
              <a:rPr lang="en-US" sz="1200" dirty="0" err="1" smtClean="0"/>
              <a:t>continuă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se </a:t>
            </a:r>
            <a:r>
              <a:rPr lang="en-US" sz="1200" dirty="0" err="1" smtClean="0"/>
              <a:t>schimbe</a:t>
            </a:r>
            <a:r>
              <a:rPr lang="en-US" sz="1200" dirty="0" smtClean="0"/>
              <a:t>, </a:t>
            </a:r>
            <a:r>
              <a:rPr lang="en-US" sz="1200" dirty="0" err="1" smtClean="0"/>
              <a:t>stilul</a:t>
            </a:r>
            <a:r>
              <a:rPr lang="en-US" sz="1200" dirty="0" smtClean="0"/>
              <a:t> </a:t>
            </a:r>
            <a:r>
              <a:rPr lang="en-US" sz="1200" dirty="0" err="1" smtClean="0"/>
              <a:t>nostru</a:t>
            </a:r>
            <a:r>
              <a:rPr lang="en-US" sz="1200" dirty="0" smtClean="0"/>
              <a:t> de </a:t>
            </a:r>
            <a:r>
              <a:rPr lang="en-US" sz="1200" dirty="0" err="1" smtClean="0"/>
              <a:t>viață</a:t>
            </a:r>
            <a:r>
              <a:rPr lang="en-US" sz="1200" dirty="0" smtClean="0"/>
              <a:t> a </a:t>
            </a:r>
            <a:r>
              <a:rPr lang="en-US" sz="1200" dirty="0" err="1" smtClean="0"/>
              <a:t>continuat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se </a:t>
            </a:r>
            <a:r>
              <a:rPr lang="en-US" sz="1200" dirty="0" err="1" smtClean="0"/>
              <a:t>deterioreze</a:t>
            </a:r>
            <a:r>
              <a:rPr lang="en-US" sz="1200" dirty="0" smtClean="0"/>
              <a:t>. </a:t>
            </a:r>
            <a:r>
              <a:rPr lang="en-US" sz="1200" dirty="0" err="1" smtClean="0"/>
              <a:t>Și</a:t>
            </a:r>
            <a:r>
              <a:rPr lang="en-US" sz="1200" dirty="0" smtClean="0"/>
              <a:t> </a:t>
            </a:r>
            <a:r>
              <a:rPr lang="en-US" sz="1200" dirty="0" err="1" smtClean="0"/>
              <a:t>dacă</a:t>
            </a:r>
            <a:r>
              <a:rPr lang="en-US" sz="1200" dirty="0" smtClean="0"/>
              <a:t> </a:t>
            </a:r>
            <a:r>
              <a:rPr lang="en-US" sz="1200" dirty="0" err="1" smtClean="0"/>
              <a:t>vorbim</a:t>
            </a:r>
            <a:r>
              <a:rPr lang="en-US" sz="1200" dirty="0" smtClean="0"/>
              <a:t> </a:t>
            </a:r>
            <a:r>
              <a:rPr lang="en-US" sz="1200" dirty="0" err="1" smtClean="0"/>
              <a:t>despre</a:t>
            </a:r>
            <a:r>
              <a:rPr lang="en-US" sz="1200" dirty="0" smtClean="0"/>
              <a:t> </a:t>
            </a:r>
            <a:r>
              <a:rPr lang="en-US" sz="1200" dirty="0" err="1" smtClean="0"/>
              <a:t>scenariul</a:t>
            </a:r>
            <a:r>
              <a:rPr lang="en-US" sz="1200" dirty="0" smtClean="0"/>
              <a:t> actual, </a:t>
            </a:r>
            <a:r>
              <a:rPr lang="en-US" sz="1200" dirty="0" err="1" smtClean="0"/>
              <a:t>pandemia</a:t>
            </a:r>
            <a:r>
              <a:rPr lang="en-US" sz="1200" dirty="0" smtClean="0"/>
              <a:t> a </a:t>
            </a:r>
            <a:r>
              <a:rPr lang="en-US" sz="1200" dirty="0" err="1" smtClean="0"/>
              <a:t>lovit</a:t>
            </a:r>
            <a:r>
              <a:rPr lang="en-US" sz="1200" dirty="0" smtClean="0"/>
              <a:t> cu </a:t>
            </a:r>
            <a:r>
              <a:rPr lang="en-US" sz="1200" dirty="0" err="1" smtClean="0"/>
              <a:t>atât</a:t>
            </a:r>
            <a:r>
              <a:rPr lang="en-US" sz="1200" dirty="0" smtClean="0"/>
              <a:t> </a:t>
            </a:r>
            <a:r>
              <a:rPr lang="en-US" sz="1200" dirty="0" err="1" smtClean="0"/>
              <a:t>mai</a:t>
            </a:r>
            <a:r>
              <a:rPr lang="en-US" sz="1200" dirty="0" smtClean="0"/>
              <a:t> </a:t>
            </a:r>
            <a:r>
              <a:rPr lang="en-US" sz="1200" dirty="0" err="1" smtClean="0"/>
              <a:t>mult</a:t>
            </a:r>
            <a:r>
              <a:rPr lang="en-US" sz="1200" dirty="0" smtClean="0"/>
              <a:t> </a:t>
            </a:r>
            <a:r>
              <a:rPr lang="en-US" sz="1200" dirty="0" err="1" smtClean="0"/>
              <a:t>ecosistemul</a:t>
            </a:r>
            <a:r>
              <a:rPr lang="en-US" sz="1200" dirty="0" smtClean="0"/>
              <a:t> </a:t>
            </a:r>
            <a:r>
              <a:rPr lang="en-US" sz="1200" dirty="0" err="1" smtClean="0"/>
              <a:t>sănătății</a:t>
            </a:r>
            <a:r>
              <a:rPr lang="en-US" sz="1200" dirty="0" smtClean="0"/>
              <a:t> </a:t>
            </a:r>
            <a:r>
              <a:rPr lang="en-US" sz="1200" dirty="0" err="1" smtClean="0"/>
              <a:t>noastre</a:t>
            </a:r>
            <a:r>
              <a:rPr lang="en-US" sz="1200" dirty="0" smtClean="0"/>
              <a:t>.</a:t>
            </a:r>
          </a:p>
          <a:p>
            <a:pPr fontAlgn="base"/>
            <a:r>
              <a:rPr lang="en-US" sz="1200" dirty="0" err="1" smtClean="0"/>
              <a:t>Deoarece</a:t>
            </a:r>
            <a:r>
              <a:rPr lang="en-US" sz="1200" dirty="0" smtClean="0"/>
              <a:t> </a:t>
            </a:r>
            <a:r>
              <a:rPr lang="en-US" sz="1200" dirty="0" err="1" smtClean="0"/>
              <a:t>munca</a:t>
            </a:r>
            <a:r>
              <a:rPr lang="en-US" sz="1200" dirty="0" smtClean="0"/>
              <a:t> de </a:t>
            </a:r>
            <a:r>
              <a:rPr lang="en-US" sz="1200" dirty="0" err="1" smtClean="0"/>
              <a:t>acasă</a:t>
            </a:r>
            <a:r>
              <a:rPr lang="en-US" sz="1200" dirty="0" smtClean="0"/>
              <a:t> a </a:t>
            </a:r>
            <a:r>
              <a:rPr lang="en-US" sz="1200" dirty="0" err="1" smtClean="0"/>
              <a:t>devenit</a:t>
            </a:r>
            <a:r>
              <a:rPr lang="en-US" sz="1200" dirty="0" smtClean="0"/>
              <a:t> </a:t>
            </a:r>
            <a:r>
              <a:rPr lang="en-US" sz="1200" dirty="0" err="1" smtClean="0"/>
              <a:t>noua</a:t>
            </a:r>
            <a:r>
              <a:rPr lang="en-US" sz="1200" dirty="0" smtClean="0"/>
              <a:t> </a:t>
            </a:r>
            <a:r>
              <a:rPr lang="en-US" sz="1200" dirty="0" err="1" smtClean="0"/>
              <a:t>normalitate</a:t>
            </a:r>
            <a:r>
              <a:rPr lang="en-US" sz="1200" dirty="0" smtClean="0"/>
              <a:t>, o mare parte din </a:t>
            </a:r>
            <a:r>
              <a:rPr lang="en-US" sz="1200" dirty="0" err="1" smtClean="0"/>
              <a:t>munca</a:t>
            </a:r>
            <a:r>
              <a:rPr lang="en-US" sz="1200" dirty="0" smtClean="0"/>
              <a:t> </a:t>
            </a:r>
            <a:r>
              <a:rPr lang="en-US" sz="1200" dirty="0" err="1" smtClean="0"/>
              <a:t>noastră</a:t>
            </a:r>
            <a:r>
              <a:rPr lang="en-US" sz="1200" dirty="0" smtClean="0"/>
              <a:t> </a:t>
            </a:r>
            <a:r>
              <a:rPr lang="en-US" sz="1200" dirty="0" err="1" smtClean="0"/>
              <a:t>fizică</a:t>
            </a:r>
            <a:r>
              <a:rPr lang="en-US" sz="1200" dirty="0" smtClean="0"/>
              <a:t> a </a:t>
            </a:r>
            <a:r>
              <a:rPr lang="en-US" sz="1200" dirty="0" err="1" smtClean="0"/>
              <a:t>fost</a:t>
            </a:r>
            <a:r>
              <a:rPr lang="en-US" sz="1200" dirty="0" smtClean="0"/>
              <a:t> </a:t>
            </a:r>
            <a:r>
              <a:rPr lang="en-US" sz="1200" dirty="0" err="1" smtClean="0"/>
              <a:t>înlocuită</a:t>
            </a:r>
            <a:r>
              <a:rPr lang="en-US" sz="1200" dirty="0" smtClean="0"/>
              <a:t> cu </a:t>
            </a:r>
            <a:r>
              <a:rPr lang="en-US" sz="1200" dirty="0" err="1" smtClean="0"/>
              <a:t>stres</a:t>
            </a:r>
            <a:r>
              <a:rPr lang="en-US" sz="1200" dirty="0" smtClean="0"/>
              <a:t> </a:t>
            </a:r>
            <a:r>
              <a:rPr lang="en-US" sz="1200" dirty="0" err="1" smtClean="0"/>
              <a:t>și</a:t>
            </a:r>
            <a:r>
              <a:rPr lang="en-US" sz="1200" dirty="0" smtClean="0"/>
              <a:t> </a:t>
            </a:r>
            <a:r>
              <a:rPr lang="en-US" sz="1200" dirty="0" err="1" smtClean="0"/>
              <a:t>obiceiuri</a:t>
            </a:r>
            <a:r>
              <a:rPr lang="en-US" sz="1200" dirty="0" smtClean="0"/>
              <a:t> </a:t>
            </a:r>
            <a:r>
              <a:rPr lang="en-US" sz="1200" dirty="0" err="1" smtClean="0"/>
              <a:t>sedentare</a:t>
            </a:r>
            <a:r>
              <a:rPr lang="en-US" sz="1200" dirty="0" smtClean="0"/>
              <a:t>.</a:t>
            </a:r>
          </a:p>
          <a:p>
            <a:pPr fontAlgn="base"/>
            <a:r>
              <a:rPr lang="en-US" sz="1200" dirty="0" smtClean="0"/>
              <a:t>A </a:t>
            </a:r>
            <a:r>
              <a:rPr lang="en-US" sz="1200" dirty="0" err="1" smtClean="0"/>
              <a:t>trăi</a:t>
            </a:r>
            <a:r>
              <a:rPr lang="en-US" sz="1200" dirty="0" smtClean="0"/>
              <a:t> cu un </a:t>
            </a:r>
            <a:r>
              <a:rPr lang="en-US" sz="1200" dirty="0" err="1" smtClean="0"/>
              <a:t>stil</a:t>
            </a:r>
            <a:r>
              <a:rPr lang="en-US" sz="1200" dirty="0" smtClean="0"/>
              <a:t> de </a:t>
            </a:r>
            <a:r>
              <a:rPr lang="en-US" sz="1200" dirty="0" err="1" smtClean="0"/>
              <a:t>viață</a:t>
            </a:r>
            <a:r>
              <a:rPr lang="en-US" sz="1200" dirty="0" smtClean="0"/>
              <a:t> </a:t>
            </a:r>
            <a:r>
              <a:rPr lang="en-US" sz="1200" dirty="0" err="1" smtClean="0"/>
              <a:t>sedentar</a:t>
            </a:r>
            <a:r>
              <a:rPr lang="en-US" sz="1200" dirty="0" smtClean="0"/>
              <a:t> </a:t>
            </a:r>
            <a:r>
              <a:rPr lang="en-US" sz="1200" dirty="0" err="1" smtClean="0"/>
              <a:t>poate</a:t>
            </a:r>
            <a:r>
              <a:rPr lang="en-US" sz="1200" dirty="0" smtClean="0"/>
              <a:t> </a:t>
            </a:r>
            <a:r>
              <a:rPr lang="en-US" sz="1200" dirty="0" err="1" smtClean="0"/>
              <a:t>părea</a:t>
            </a:r>
            <a:r>
              <a:rPr lang="en-US" sz="1200" dirty="0" smtClean="0"/>
              <a:t> </a:t>
            </a:r>
            <a:r>
              <a:rPr lang="en-US" sz="1200" dirty="0" err="1" smtClean="0"/>
              <a:t>confortabil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o </a:t>
            </a:r>
            <a:r>
              <a:rPr lang="en-US" sz="1200" dirty="0" err="1" smtClean="0"/>
              <a:t>vreme</a:t>
            </a:r>
            <a:r>
              <a:rPr lang="en-US" sz="1200" dirty="0" smtClean="0"/>
              <a:t>, </a:t>
            </a:r>
            <a:r>
              <a:rPr lang="en-US" sz="1200" dirty="0" err="1" smtClean="0"/>
              <a:t>dar</a:t>
            </a:r>
            <a:r>
              <a:rPr lang="en-US" sz="1200" dirty="0" smtClean="0"/>
              <a:t> 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termen</a:t>
            </a:r>
            <a:r>
              <a:rPr lang="en-US" sz="1200" dirty="0" smtClean="0"/>
              <a:t> lung, </a:t>
            </a:r>
            <a:r>
              <a:rPr lang="en-US" sz="1200" dirty="0" err="1" smtClean="0"/>
              <a:t>poate</a:t>
            </a:r>
            <a:r>
              <a:rPr lang="en-US" sz="1200" dirty="0" smtClean="0"/>
              <a:t> </a:t>
            </a:r>
            <a:r>
              <a:rPr lang="en-US" sz="1200" dirty="0" err="1" smtClean="0"/>
              <a:t>ridica</a:t>
            </a:r>
            <a:r>
              <a:rPr lang="en-US" sz="1200" dirty="0" smtClean="0"/>
              <a:t> </a:t>
            </a:r>
            <a:r>
              <a:rPr lang="en-US" sz="1200" dirty="0" err="1" smtClean="0"/>
              <a:t>pericole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sănătate</a:t>
            </a:r>
            <a:r>
              <a:rPr lang="en-US" sz="1200" dirty="0" smtClean="0"/>
              <a:t>. </a:t>
            </a:r>
            <a:r>
              <a:rPr lang="en-US" sz="1200" dirty="0" err="1" smtClean="0"/>
              <a:t>Pentru</a:t>
            </a:r>
            <a:r>
              <a:rPr lang="en-US" sz="1200" dirty="0" smtClean="0"/>
              <a:t> a </a:t>
            </a:r>
            <a:r>
              <a:rPr lang="en-US" sz="1200" dirty="0" err="1" smtClean="0"/>
              <a:t>preveni</a:t>
            </a:r>
            <a:r>
              <a:rPr lang="en-US" sz="1200" dirty="0" smtClean="0"/>
              <a:t> </a:t>
            </a:r>
            <a:r>
              <a:rPr lang="en-US" sz="1200" dirty="0" err="1" smtClean="0"/>
              <a:t>aceste</a:t>
            </a:r>
            <a:r>
              <a:rPr lang="en-US" sz="1200" dirty="0" smtClean="0"/>
              <a:t> </a:t>
            </a:r>
            <a:r>
              <a:rPr lang="en-US" sz="1200" dirty="0" err="1" smtClean="0"/>
              <a:t>pericole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sănătate</a:t>
            </a:r>
            <a:r>
              <a:rPr lang="en-US" sz="1200" dirty="0" smtClean="0"/>
              <a:t> </a:t>
            </a:r>
            <a:r>
              <a:rPr lang="en-US" sz="1200" dirty="0" err="1" smtClean="0"/>
              <a:t>este</a:t>
            </a:r>
            <a:r>
              <a:rPr lang="en-US" sz="1200" dirty="0" smtClean="0"/>
              <a:t> </a:t>
            </a:r>
            <a:r>
              <a:rPr lang="en-US" sz="1200" dirty="0" err="1" smtClean="0"/>
              <a:t>necesar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</a:t>
            </a:r>
            <a:r>
              <a:rPr lang="en-US" sz="1200" dirty="0" err="1" smtClean="0"/>
              <a:t>existe</a:t>
            </a:r>
            <a:r>
              <a:rPr lang="en-US" sz="1200" dirty="0" smtClean="0"/>
              <a:t> </a:t>
            </a:r>
            <a:r>
              <a:rPr lang="en-US" sz="1200" dirty="0" smtClean="0">
                <a:hlinkClick r:id="rId3"/>
              </a:rPr>
              <a:t>un </a:t>
            </a:r>
            <a:r>
              <a:rPr lang="en-US" sz="1200" dirty="0" err="1" smtClean="0">
                <a:hlinkClick r:id="rId3"/>
              </a:rPr>
              <a:t>stil</a:t>
            </a:r>
            <a:r>
              <a:rPr lang="en-US" sz="1200" dirty="0" smtClean="0">
                <a:hlinkClick r:id="rId3"/>
              </a:rPr>
              <a:t> de </a:t>
            </a:r>
            <a:r>
              <a:rPr lang="en-US" sz="1200" dirty="0" err="1" smtClean="0">
                <a:hlinkClick r:id="rId3"/>
              </a:rPr>
              <a:t>viață</a:t>
            </a:r>
            <a:r>
              <a:rPr lang="en-US" sz="1200" dirty="0" smtClean="0">
                <a:hlinkClick r:id="rId3"/>
              </a:rPr>
              <a:t> </a:t>
            </a:r>
            <a:r>
              <a:rPr lang="en-US" sz="1200" dirty="0" err="1" smtClean="0">
                <a:hlinkClick r:id="rId3"/>
              </a:rPr>
              <a:t>sănătos</a:t>
            </a:r>
            <a:r>
              <a:rPr lang="en-US" sz="1200" dirty="0" smtClean="0"/>
              <a:t> .</a:t>
            </a:r>
          </a:p>
          <a:p>
            <a:pPr fontAlgn="base"/>
            <a:r>
              <a:rPr lang="en-US" sz="1200" b="1" dirty="0" err="1" smtClean="0"/>
              <a:t>Importanța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stilului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viață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sănătos</a:t>
            </a:r>
            <a:endParaRPr lang="en-US" sz="1200" b="1" dirty="0" smtClean="0"/>
          </a:p>
          <a:p>
            <a:pPr fontAlgn="base"/>
            <a:r>
              <a:rPr lang="en-US" sz="1200" b="1" dirty="0" smtClean="0"/>
              <a:t>Boost Energy:</a:t>
            </a:r>
            <a:r>
              <a:rPr lang="en-US" sz="1200" dirty="0" smtClean="0"/>
              <a:t>  </a:t>
            </a:r>
            <a:r>
              <a:rPr lang="en-US" sz="1200" dirty="0" err="1" smtClean="0"/>
              <a:t>Adaptarea</a:t>
            </a:r>
            <a:r>
              <a:rPr lang="en-US" sz="1200" dirty="0" smtClean="0"/>
              <a:t> la </a:t>
            </a:r>
            <a:r>
              <a:rPr lang="en-US" sz="1200" dirty="0" err="1" smtClean="0"/>
              <a:t>obiceiuri</a:t>
            </a:r>
            <a:r>
              <a:rPr lang="en-US" sz="1200" dirty="0" smtClean="0"/>
              <a:t> </a:t>
            </a:r>
            <a:r>
              <a:rPr lang="en-US" sz="1200" dirty="0" err="1" smtClean="0"/>
              <a:t>sănătoase</a:t>
            </a:r>
            <a:r>
              <a:rPr lang="en-US" sz="1200" dirty="0" smtClean="0"/>
              <a:t>, cum </a:t>
            </a:r>
            <a:r>
              <a:rPr lang="en-US" sz="1200" dirty="0" err="1" smtClean="0"/>
              <a:t>ar</a:t>
            </a:r>
            <a:r>
              <a:rPr lang="en-US" sz="1200" dirty="0" smtClean="0"/>
              <a:t> fi </a:t>
            </a:r>
            <a:r>
              <a:rPr lang="en-US" sz="1200" dirty="0" err="1" smtClean="0"/>
              <a:t>exercițiile</a:t>
            </a:r>
            <a:r>
              <a:rPr lang="en-US" sz="1200" dirty="0" smtClean="0"/>
              <a:t> </a:t>
            </a:r>
            <a:r>
              <a:rPr lang="en-US" sz="1200" dirty="0" err="1" smtClean="0"/>
              <a:t>fizice</a:t>
            </a:r>
            <a:r>
              <a:rPr lang="en-US" sz="1200" dirty="0" smtClean="0"/>
              <a:t> </a:t>
            </a:r>
            <a:r>
              <a:rPr lang="en-US" sz="1200" dirty="0" err="1" smtClean="0"/>
              <a:t>frecvente</a:t>
            </a:r>
            <a:r>
              <a:rPr lang="en-US" sz="1200" dirty="0" smtClean="0"/>
              <a:t>, o </a:t>
            </a:r>
            <a:r>
              <a:rPr lang="en-US" sz="1200" i="1" dirty="0" err="1" smtClean="0"/>
              <a:t>dietă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sănătoasă</a:t>
            </a:r>
            <a:r>
              <a:rPr lang="en-US" sz="1200" dirty="0" smtClean="0"/>
              <a:t> </a:t>
            </a:r>
            <a:r>
              <a:rPr lang="en-US" sz="1200" dirty="0" err="1" smtClean="0"/>
              <a:t>și</a:t>
            </a:r>
            <a:r>
              <a:rPr lang="en-US" sz="1200" dirty="0" smtClean="0"/>
              <a:t> </a:t>
            </a:r>
            <a:r>
              <a:rPr lang="en-US" sz="1200" dirty="0" err="1" smtClean="0"/>
              <a:t>menținerea</a:t>
            </a:r>
            <a:r>
              <a:rPr lang="en-US" sz="1200" dirty="0" smtClean="0"/>
              <a:t> </a:t>
            </a:r>
            <a:r>
              <a:rPr lang="en-US" sz="1200" dirty="0" err="1" smtClean="0"/>
              <a:t>hidratată</a:t>
            </a:r>
            <a:r>
              <a:rPr lang="en-US" sz="1200" dirty="0" smtClean="0"/>
              <a:t> </a:t>
            </a:r>
            <a:r>
              <a:rPr lang="en-US" sz="1200" dirty="0" err="1" smtClean="0"/>
              <a:t>ajută</a:t>
            </a:r>
            <a:r>
              <a:rPr lang="en-US" sz="1200" dirty="0" smtClean="0"/>
              <a:t> la </a:t>
            </a:r>
            <a:r>
              <a:rPr lang="en-US" sz="1200" dirty="0" err="1" smtClean="0"/>
              <a:t>eliminarea</a:t>
            </a:r>
            <a:r>
              <a:rPr lang="en-US" sz="1200" dirty="0" smtClean="0"/>
              <a:t> </a:t>
            </a:r>
            <a:r>
              <a:rPr lang="en-US" sz="1200" dirty="0" err="1" smtClean="0"/>
              <a:t>toxinelor</a:t>
            </a:r>
            <a:r>
              <a:rPr lang="en-US" sz="1200" dirty="0" smtClean="0"/>
              <a:t> din </a:t>
            </a:r>
            <a:r>
              <a:rPr lang="en-US" sz="1200" dirty="0" err="1" smtClean="0"/>
              <a:t>corpul</a:t>
            </a:r>
            <a:r>
              <a:rPr lang="en-US" sz="1200" dirty="0" smtClean="0"/>
              <a:t> </a:t>
            </a:r>
            <a:r>
              <a:rPr lang="en-US" sz="1200" dirty="0" err="1" smtClean="0"/>
              <a:t>nostru</a:t>
            </a:r>
            <a:r>
              <a:rPr lang="en-US" sz="1200" dirty="0" smtClean="0"/>
              <a:t> </a:t>
            </a:r>
            <a:r>
              <a:rPr lang="en-US" sz="1200" dirty="0" err="1" smtClean="0"/>
              <a:t>și</a:t>
            </a:r>
            <a:r>
              <a:rPr lang="en-US" sz="1200" dirty="0" smtClean="0"/>
              <a:t> la </a:t>
            </a:r>
            <a:r>
              <a:rPr lang="en-US" sz="1200" dirty="0" err="1" smtClean="0"/>
              <a:t>creșterea</a:t>
            </a:r>
            <a:r>
              <a:rPr lang="en-US" sz="1200" dirty="0" smtClean="0"/>
              <a:t> </a:t>
            </a:r>
            <a:r>
              <a:rPr lang="en-US" sz="1200" dirty="0" err="1" smtClean="0"/>
              <a:t>nivelului</a:t>
            </a:r>
            <a:r>
              <a:rPr lang="en-US" sz="1200" dirty="0" smtClean="0"/>
              <a:t> de </a:t>
            </a:r>
            <a:r>
              <a:rPr lang="en-US" sz="1200" dirty="0" err="1" smtClean="0"/>
              <a:t>energie</a:t>
            </a:r>
            <a:r>
              <a:rPr lang="en-US" sz="1200" dirty="0" smtClean="0"/>
              <a:t>.</a:t>
            </a:r>
          </a:p>
          <a:p>
            <a:pPr fontAlgn="base"/>
            <a:r>
              <a:rPr lang="en-US" sz="1200" b="1" dirty="0" err="1" smtClean="0"/>
              <a:t>Creșteți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imunitatea</a:t>
            </a:r>
            <a:r>
              <a:rPr lang="en-US" sz="1200" b="1" dirty="0" smtClean="0"/>
              <a:t> :</a:t>
            </a:r>
            <a:r>
              <a:rPr lang="en-US" sz="1200" dirty="0" smtClean="0"/>
              <a:t> </a:t>
            </a:r>
            <a:r>
              <a:rPr lang="en-US" sz="1200" dirty="0" err="1" smtClean="0"/>
              <a:t>Când</a:t>
            </a:r>
            <a:r>
              <a:rPr lang="en-US" sz="1200" dirty="0" smtClean="0"/>
              <a:t> </a:t>
            </a:r>
            <a:r>
              <a:rPr lang="en-US" sz="1200" dirty="0" err="1" smtClean="0"/>
              <a:t>vă</a:t>
            </a:r>
            <a:r>
              <a:rPr lang="en-US" sz="1200" dirty="0" smtClean="0"/>
              <a:t> </a:t>
            </a:r>
            <a:r>
              <a:rPr lang="en-US" sz="1200" dirty="0" err="1" smtClean="0"/>
              <a:t>hrăniți</a:t>
            </a:r>
            <a:r>
              <a:rPr lang="en-US" sz="1200" dirty="0" smtClean="0"/>
              <a:t> </a:t>
            </a:r>
            <a:r>
              <a:rPr lang="en-US" sz="1200" dirty="0" err="1" smtClean="0"/>
              <a:t>corpul</a:t>
            </a:r>
            <a:r>
              <a:rPr lang="en-US" sz="1200" dirty="0" smtClean="0"/>
              <a:t> cu </a:t>
            </a:r>
            <a:r>
              <a:rPr lang="en-US" sz="1200" dirty="0" err="1" smtClean="0"/>
              <a:t>nutrienți</a:t>
            </a:r>
            <a:r>
              <a:rPr lang="en-US" sz="1200" dirty="0" smtClean="0"/>
              <a:t> </a:t>
            </a:r>
            <a:r>
              <a:rPr lang="en-US" sz="1200" dirty="0" err="1" smtClean="0"/>
              <a:t>esențiali</a:t>
            </a:r>
            <a:r>
              <a:rPr lang="en-US" sz="1200" dirty="0" smtClean="0"/>
              <a:t>, </a:t>
            </a:r>
            <a:r>
              <a:rPr lang="en-US" sz="1200" dirty="0" err="1" smtClean="0"/>
              <a:t>acesta</a:t>
            </a:r>
            <a:r>
              <a:rPr lang="en-US" sz="1200" dirty="0" smtClean="0"/>
              <a:t> </a:t>
            </a:r>
            <a:r>
              <a:rPr lang="en-US" sz="1200" dirty="0" err="1" smtClean="0"/>
              <a:t>dă</a:t>
            </a:r>
            <a:r>
              <a:rPr lang="en-US" sz="1200" dirty="0" smtClean="0"/>
              <a:t> un </a:t>
            </a:r>
            <a:r>
              <a:rPr lang="en-US" sz="1200" dirty="0" err="1" smtClean="0"/>
              <a:t>impuls</a:t>
            </a:r>
            <a:r>
              <a:rPr lang="en-US" sz="1200" dirty="0" smtClean="0"/>
              <a:t> </a:t>
            </a:r>
            <a:r>
              <a:rPr lang="en-US" sz="1200" dirty="0" err="1" smtClean="0"/>
              <a:t>sistemului</a:t>
            </a:r>
            <a:r>
              <a:rPr lang="en-US" sz="1200" dirty="0" smtClean="0"/>
              <a:t> </a:t>
            </a:r>
            <a:r>
              <a:rPr lang="en-US" sz="1200" dirty="0" err="1" smtClean="0"/>
              <a:t>imunitar</a:t>
            </a:r>
            <a:r>
              <a:rPr lang="en-US" sz="1200" dirty="0" smtClean="0"/>
              <a:t>. </a:t>
            </a:r>
            <a:r>
              <a:rPr lang="en-US" sz="1200" dirty="0" err="1" smtClean="0"/>
              <a:t>Ajută</a:t>
            </a:r>
            <a:r>
              <a:rPr lang="en-US" sz="1200" dirty="0" smtClean="0"/>
              <a:t> </a:t>
            </a:r>
            <a:r>
              <a:rPr lang="en-US" sz="1200" dirty="0" err="1" smtClean="0"/>
              <a:t>sistemul</a:t>
            </a:r>
            <a:r>
              <a:rPr lang="en-US" sz="1200" dirty="0" smtClean="0"/>
              <a:t> </a:t>
            </a:r>
            <a:r>
              <a:rPr lang="en-US" sz="1200" dirty="0" err="1" smtClean="0"/>
              <a:t>imunitar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</a:t>
            </a:r>
            <a:r>
              <a:rPr lang="en-US" sz="1200" dirty="0" err="1" smtClean="0"/>
              <a:t>lupte</a:t>
            </a:r>
            <a:r>
              <a:rPr lang="en-US" sz="1200" dirty="0" smtClean="0"/>
              <a:t> </a:t>
            </a:r>
            <a:r>
              <a:rPr lang="en-US" sz="1200" dirty="0" err="1" smtClean="0"/>
              <a:t>eficient</a:t>
            </a:r>
            <a:r>
              <a:rPr lang="en-US" sz="1200" dirty="0" smtClean="0"/>
              <a:t> </a:t>
            </a:r>
            <a:r>
              <a:rPr lang="en-US" sz="1200" dirty="0" err="1" smtClean="0"/>
              <a:t>împotriva</a:t>
            </a:r>
            <a:r>
              <a:rPr lang="en-US" sz="1200" dirty="0" smtClean="0"/>
              <a:t> </a:t>
            </a:r>
            <a:r>
              <a:rPr lang="en-US" sz="1200" dirty="0" err="1" smtClean="0"/>
              <a:t>bolilor</a:t>
            </a:r>
            <a:r>
              <a:rPr lang="en-US" sz="1200" dirty="0" smtClean="0"/>
              <a:t>, </a:t>
            </a:r>
            <a:r>
              <a:rPr lang="en-US" sz="1200" dirty="0" err="1" smtClean="0"/>
              <a:t>astfel</a:t>
            </a:r>
            <a:r>
              <a:rPr lang="en-US" sz="1200" dirty="0" smtClean="0"/>
              <a:t> </a:t>
            </a:r>
            <a:r>
              <a:rPr lang="en-US" sz="1200" dirty="0" err="1" smtClean="0"/>
              <a:t>că</a:t>
            </a:r>
            <a:r>
              <a:rPr lang="en-US" sz="1200" dirty="0" smtClean="0"/>
              <a:t> </a:t>
            </a:r>
            <a:r>
              <a:rPr lang="en-US" sz="1200" dirty="0" err="1" smtClean="0"/>
              <a:t>trăiești</a:t>
            </a:r>
            <a:r>
              <a:rPr lang="en-US" sz="1200" dirty="0" smtClean="0"/>
              <a:t> o </a:t>
            </a:r>
            <a:r>
              <a:rPr lang="en-US" sz="1200" dirty="0" err="1" smtClean="0"/>
              <a:t>viață</a:t>
            </a:r>
            <a:r>
              <a:rPr lang="en-US" sz="1200" dirty="0" smtClean="0"/>
              <a:t> </a:t>
            </a:r>
            <a:r>
              <a:rPr lang="en-US" sz="1200" dirty="0" err="1" smtClean="0"/>
              <a:t>lungă</a:t>
            </a:r>
            <a:r>
              <a:rPr lang="en-US" sz="1200" dirty="0" smtClean="0"/>
              <a:t> </a:t>
            </a:r>
            <a:r>
              <a:rPr lang="en-US" sz="1200" dirty="0" err="1" smtClean="0"/>
              <a:t>și</a:t>
            </a:r>
            <a:r>
              <a:rPr lang="en-US" sz="1200" dirty="0" smtClean="0"/>
              <a:t> </a:t>
            </a:r>
            <a:r>
              <a:rPr lang="en-US" sz="1200" dirty="0" err="1" smtClean="0"/>
              <a:t>sănătoasă</a:t>
            </a:r>
            <a:r>
              <a:rPr lang="en-US" sz="1200" dirty="0" smtClean="0"/>
              <a:t>.</a:t>
            </a:r>
          </a:p>
          <a:p>
            <a:pPr fontAlgn="base"/>
            <a:r>
              <a:rPr lang="en-US" sz="1200" b="1" dirty="0" err="1" smtClean="0"/>
              <a:t>Îmbunătățește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sănătatea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mintală</a:t>
            </a:r>
            <a:r>
              <a:rPr lang="en-US" sz="1200" b="1" dirty="0" smtClean="0"/>
              <a:t> :</a:t>
            </a:r>
            <a:r>
              <a:rPr lang="en-US" sz="1200" dirty="0" smtClean="0"/>
              <a:t> </a:t>
            </a:r>
            <a:r>
              <a:rPr lang="en-US" sz="1200" dirty="0" err="1" smtClean="0"/>
              <a:t>Sănătatea</a:t>
            </a:r>
            <a:r>
              <a:rPr lang="en-US" sz="1200" dirty="0" smtClean="0"/>
              <a:t> </a:t>
            </a:r>
            <a:r>
              <a:rPr lang="en-US" sz="1200" dirty="0" err="1" smtClean="0"/>
              <a:t>noastră</a:t>
            </a:r>
            <a:r>
              <a:rPr lang="en-US" sz="1200" dirty="0" smtClean="0"/>
              <a:t> </a:t>
            </a:r>
            <a:r>
              <a:rPr lang="en-US" sz="1200" dirty="0" err="1" smtClean="0"/>
              <a:t>mintală</a:t>
            </a:r>
            <a:r>
              <a:rPr lang="en-US" sz="1200" dirty="0" smtClean="0"/>
              <a:t> are </a:t>
            </a:r>
            <a:r>
              <a:rPr lang="en-US" sz="1200" dirty="0" err="1" smtClean="0"/>
              <a:t>mult</a:t>
            </a:r>
            <a:r>
              <a:rPr lang="en-US" sz="1200" dirty="0" smtClean="0"/>
              <a:t> de-a face cu </a:t>
            </a:r>
            <a:r>
              <a:rPr lang="en-US" sz="1200" dirty="0" err="1" smtClean="0"/>
              <a:t>sănătatea</a:t>
            </a:r>
            <a:r>
              <a:rPr lang="en-US" sz="1200" dirty="0" smtClean="0"/>
              <a:t> </a:t>
            </a:r>
            <a:r>
              <a:rPr lang="en-US" sz="1200" dirty="0" err="1" smtClean="0"/>
              <a:t>noastră</a:t>
            </a:r>
            <a:r>
              <a:rPr lang="en-US" sz="1200" dirty="0" smtClean="0"/>
              <a:t> </a:t>
            </a:r>
            <a:r>
              <a:rPr lang="en-US" sz="1200" dirty="0" err="1" smtClean="0"/>
              <a:t>fizică</a:t>
            </a:r>
            <a:r>
              <a:rPr lang="en-US" sz="1200" dirty="0" smtClean="0"/>
              <a:t>. </a:t>
            </a:r>
            <a:r>
              <a:rPr lang="en-US" sz="1200" dirty="0" err="1" smtClean="0"/>
              <a:t>Când</a:t>
            </a:r>
            <a:r>
              <a:rPr lang="en-US" sz="1200" dirty="0" smtClean="0"/>
              <a:t> </a:t>
            </a:r>
            <a:r>
              <a:rPr lang="en-US" sz="1200" dirty="0" err="1" smtClean="0"/>
              <a:t>suntem</a:t>
            </a:r>
            <a:r>
              <a:rPr lang="en-US" sz="1200" dirty="0" smtClean="0"/>
              <a:t> </a:t>
            </a:r>
            <a:r>
              <a:rPr lang="en-US" sz="1200" dirty="0" err="1" smtClean="0"/>
              <a:t>stresați</a:t>
            </a:r>
            <a:r>
              <a:rPr lang="en-US" sz="1200" dirty="0" smtClean="0"/>
              <a:t>, </a:t>
            </a:r>
            <a:r>
              <a:rPr lang="en-US" sz="1200" dirty="0" err="1" smtClean="0"/>
              <a:t>devenim</a:t>
            </a:r>
            <a:r>
              <a:rPr lang="en-US" sz="1200" dirty="0" smtClean="0"/>
              <a:t> </a:t>
            </a:r>
            <a:r>
              <a:rPr lang="en-US" sz="1200" dirty="0" err="1" smtClean="0"/>
              <a:t>adesea</a:t>
            </a:r>
            <a:r>
              <a:rPr lang="en-US" sz="1200" dirty="0" smtClean="0"/>
              <a:t> </a:t>
            </a:r>
            <a:r>
              <a:rPr lang="en-US" sz="1200" dirty="0" err="1" smtClean="0"/>
              <a:t>agitați</a:t>
            </a:r>
            <a:r>
              <a:rPr lang="en-US" sz="1200" dirty="0" smtClean="0"/>
              <a:t> </a:t>
            </a:r>
            <a:r>
              <a:rPr lang="en-US" sz="1200" dirty="0" err="1" smtClean="0"/>
              <a:t>și</a:t>
            </a:r>
            <a:r>
              <a:rPr lang="en-US" sz="1200" dirty="0" smtClean="0"/>
              <a:t>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acel</a:t>
            </a:r>
            <a:r>
              <a:rPr lang="en-US" sz="1200" dirty="0" smtClean="0"/>
              <a:t> moment un act </a:t>
            </a:r>
            <a:r>
              <a:rPr lang="en-US" sz="1200" dirty="0" err="1" smtClean="0"/>
              <a:t>nesemnificativ</a:t>
            </a:r>
            <a:r>
              <a:rPr lang="en-US" sz="1200" dirty="0" smtClean="0"/>
              <a:t> ne </a:t>
            </a:r>
            <a:r>
              <a:rPr lang="en-US" sz="1200" dirty="0" err="1" smtClean="0"/>
              <a:t>poate</a:t>
            </a:r>
            <a:r>
              <a:rPr lang="en-US" sz="1200" dirty="0" smtClean="0"/>
              <a:t> </a:t>
            </a:r>
            <a:r>
              <a:rPr lang="en-US" sz="1200" dirty="0" err="1" smtClean="0"/>
              <a:t>declanșa</a:t>
            </a:r>
            <a:r>
              <a:rPr lang="en-US" sz="1200" dirty="0" smtClean="0"/>
              <a:t> </a:t>
            </a:r>
            <a:r>
              <a:rPr lang="en-US" sz="1200" dirty="0" err="1" smtClean="0"/>
              <a:t>tensiunea</a:t>
            </a:r>
            <a:r>
              <a:rPr lang="en-US" sz="1200" dirty="0" smtClean="0"/>
              <a:t> </a:t>
            </a:r>
            <a:r>
              <a:rPr lang="en-US" sz="1200" dirty="0" err="1" smtClean="0"/>
              <a:t>arterială</a:t>
            </a:r>
            <a:r>
              <a:rPr lang="en-US" sz="1200" dirty="0" smtClean="0"/>
              <a:t>. Un </a:t>
            </a:r>
            <a:r>
              <a:rPr lang="en-US" sz="1200" i="1" dirty="0" err="1" smtClean="0"/>
              <a:t>stil</a:t>
            </a:r>
            <a:r>
              <a:rPr lang="en-US" sz="1200" i="1" dirty="0" smtClean="0"/>
              <a:t> de </a:t>
            </a:r>
            <a:r>
              <a:rPr lang="en-US" sz="1200" i="1" dirty="0" err="1" smtClean="0"/>
              <a:t>viață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sănătos</a:t>
            </a:r>
            <a:r>
              <a:rPr lang="en-US" sz="1200" dirty="0" smtClean="0"/>
              <a:t>  </a:t>
            </a:r>
            <a:r>
              <a:rPr lang="en-US" sz="1200" dirty="0" err="1" smtClean="0"/>
              <a:t>ajută</a:t>
            </a:r>
            <a:r>
              <a:rPr lang="en-US" sz="1200" dirty="0" smtClean="0"/>
              <a:t> la </a:t>
            </a:r>
            <a:r>
              <a:rPr lang="en-US" sz="1200" dirty="0" err="1" smtClean="0"/>
              <a:t>gestionarea</a:t>
            </a:r>
            <a:r>
              <a:rPr lang="en-US" sz="1200" dirty="0" smtClean="0"/>
              <a:t> </a:t>
            </a:r>
            <a:r>
              <a:rPr lang="en-US" sz="1200" dirty="0" err="1" smtClean="0"/>
              <a:t>stresului</a:t>
            </a:r>
            <a:r>
              <a:rPr lang="en-US" sz="1200" dirty="0" smtClean="0"/>
              <a:t> </a:t>
            </a:r>
            <a:r>
              <a:rPr lang="en-US" sz="1200" dirty="0" err="1" smtClean="0"/>
              <a:t>și</a:t>
            </a:r>
            <a:r>
              <a:rPr lang="en-US" sz="1200" dirty="0" smtClean="0"/>
              <a:t> a </a:t>
            </a:r>
            <a:r>
              <a:rPr lang="en-US" sz="1200" dirty="0" err="1" smtClean="0"/>
              <a:t>tensiunii</a:t>
            </a:r>
            <a:r>
              <a:rPr lang="en-US" sz="1200" dirty="0" smtClean="0"/>
              <a:t> </a:t>
            </a:r>
            <a:r>
              <a:rPr lang="en-US" sz="1200" dirty="0" err="1" smtClean="0"/>
              <a:t>arteriale</a:t>
            </a:r>
            <a:r>
              <a:rPr lang="en-US" sz="1200" dirty="0" smtClean="0"/>
              <a:t>,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timp</a:t>
            </a:r>
            <a:r>
              <a:rPr lang="en-US" sz="1200" dirty="0" smtClean="0"/>
              <a:t> </a:t>
            </a:r>
            <a:r>
              <a:rPr lang="en-US" sz="1200" dirty="0" err="1" smtClean="0"/>
              <a:t>ce</a:t>
            </a:r>
            <a:r>
              <a:rPr lang="en-US" sz="1200" dirty="0" smtClean="0"/>
              <a:t> ne </a:t>
            </a:r>
            <a:r>
              <a:rPr lang="en-US" sz="1200" dirty="0" err="1" smtClean="0"/>
              <a:t>ridică</a:t>
            </a:r>
            <a:r>
              <a:rPr lang="en-US" sz="1200" dirty="0" smtClean="0"/>
              <a:t> </a:t>
            </a:r>
            <a:r>
              <a:rPr lang="en-US" sz="1200" dirty="0" err="1" smtClean="0"/>
              <a:t>starea</a:t>
            </a:r>
            <a:r>
              <a:rPr lang="en-US" sz="1200" dirty="0" smtClean="0"/>
              <a:t> de spirit.</a:t>
            </a:r>
          </a:p>
          <a:p>
            <a:pPr fontAlgn="base"/>
            <a:r>
              <a:rPr lang="en-US" sz="1200" b="1" dirty="0" err="1" smtClean="0"/>
              <a:t>Iată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câteva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sfaturi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pentru</a:t>
            </a:r>
            <a:r>
              <a:rPr lang="en-US" sz="1200" b="1" dirty="0" smtClean="0"/>
              <a:t> a-</a:t>
            </a:r>
            <a:r>
              <a:rPr lang="en-US" sz="1200" b="1" dirty="0" err="1" smtClean="0"/>
              <a:t>ți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îmbunătăți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stilul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viață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1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Somnul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de </a:t>
            </a:r>
            <a:r>
              <a:rPr lang="en-US" dirty="0" err="1" smtClean="0"/>
              <a:t>asemenea</a:t>
            </a:r>
            <a:r>
              <a:rPr lang="en-US" dirty="0" smtClean="0"/>
              <a:t>, </a:t>
            </a:r>
            <a:r>
              <a:rPr lang="en-US" dirty="0" err="1" smtClean="0"/>
              <a:t>esential</a:t>
            </a:r>
            <a:r>
              <a:rPr lang="en-US" dirty="0" smtClean="0"/>
              <a:t> in </a:t>
            </a:r>
            <a:r>
              <a:rPr lang="en-US" dirty="0" err="1" smtClean="0"/>
              <a:t>mentinerea</a:t>
            </a:r>
            <a:r>
              <a:rPr lang="en-US" dirty="0" smtClean="0"/>
              <a:t> </a:t>
            </a:r>
            <a:r>
              <a:rPr lang="en-US" dirty="0" err="1" smtClean="0"/>
              <a:t>sanatatii</a:t>
            </a:r>
            <a:r>
              <a:rPr lang="en-US" dirty="0" smtClean="0"/>
              <a:t> </a:t>
            </a:r>
            <a:r>
              <a:rPr lang="en-US" dirty="0" err="1" smtClean="0"/>
              <a:t>fizice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psihice</a:t>
            </a:r>
            <a:r>
              <a:rPr lang="en-US" dirty="0" smtClean="0"/>
              <a:t>. Un </a:t>
            </a:r>
            <a:r>
              <a:rPr lang="en-US" dirty="0" err="1" smtClean="0"/>
              <a:t>somn</a:t>
            </a:r>
            <a:r>
              <a:rPr lang="en-US" dirty="0" smtClean="0"/>
              <a:t> </a:t>
            </a:r>
            <a:r>
              <a:rPr lang="en-US" dirty="0" err="1" smtClean="0"/>
              <a:t>adanc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odihnitor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ajuta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un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imunitar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puternic</a:t>
            </a:r>
            <a:r>
              <a:rPr lang="en-US" dirty="0" smtClean="0"/>
              <a:t>,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multa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concentrezi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bine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iti</a:t>
            </a:r>
            <a:r>
              <a:rPr lang="en-US" dirty="0" smtClean="0"/>
              <a:t> </a:t>
            </a:r>
            <a:r>
              <a:rPr lang="en-US" dirty="0" err="1" smtClean="0"/>
              <a:t>imbunatatesti</a:t>
            </a:r>
            <a:r>
              <a:rPr lang="en-US" dirty="0" smtClean="0"/>
              <a:t> </a:t>
            </a:r>
            <a:r>
              <a:rPr lang="en-US" dirty="0" err="1" smtClean="0"/>
              <a:t>memoria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o stare </a:t>
            </a:r>
            <a:r>
              <a:rPr lang="en-US" dirty="0" err="1" smtClean="0"/>
              <a:t>generala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buna</a:t>
            </a:r>
            <a:r>
              <a:rPr lang="en-US" dirty="0" smtClean="0"/>
              <a:t>. </a:t>
            </a:r>
          </a:p>
          <a:p>
            <a:r>
              <a:rPr lang="en-US" dirty="0" err="1" smtClean="0"/>
              <a:t>Privarea</a:t>
            </a:r>
            <a:r>
              <a:rPr lang="en-US" dirty="0" smtClean="0"/>
              <a:t> de </a:t>
            </a:r>
            <a:r>
              <a:rPr lang="en-US" dirty="0" err="1" smtClean="0"/>
              <a:t>somn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termen</a:t>
            </a:r>
            <a:r>
              <a:rPr lang="en-US" dirty="0" smtClean="0"/>
              <a:t> lung are </a:t>
            </a:r>
            <a:r>
              <a:rPr lang="en-US" dirty="0" err="1" smtClean="0"/>
              <a:t>efecte</a:t>
            </a:r>
            <a:r>
              <a:rPr lang="en-US" dirty="0" smtClean="0"/>
              <a:t> negative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sanatatii</a:t>
            </a:r>
            <a:r>
              <a:rPr lang="en-US" dirty="0" smtClean="0"/>
              <a:t>, </a:t>
            </a:r>
            <a:r>
              <a:rPr lang="en-US" dirty="0" err="1" smtClean="0"/>
              <a:t>putand</a:t>
            </a:r>
            <a:r>
              <a:rPr lang="en-US" dirty="0" smtClean="0"/>
              <a:t> duce la </a:t>
            </a:r>
            <a:r>
              <a:rPr lang="en-US" dirty="0" err="1" smtClean="0"/>
              <a:t>aparitia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cronice</a:t>
            </a:r>
            <a:r>
              <a:rPr lang="en-US" dirty="0" smtClean="0"/>
              <a:t>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obezitatea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diabetul</a:t>
            </a:r>
            <a:r>
              <a:rPr lang="en-US" dirty="0" smtClean="0"/>
              <a:t> </a:t>
            </a:r>
            <a:r>
              <a:rPr lang="en-US" dirty="0" err="1" smtClean="0"/>
              <a:t>zaharat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a </a:t>
            </a:r>
            <a:r>
              <a:rPr lang="en-US" dirty="0" err="1" smtClean="0"/>
              <a:t>bolilor</a:t>
            </a:r>
            <a:r>
              <a:rPr lang="en-US" dirty="0" smtClean="0"/>
              <a:t> </a:t>
            </a:r>
            <a:r>
              <a:rPr lang="en-US" dirty="0" err="1" smtClean="0"/>
              <a:t>cardiovasculare</a:t>
            </a:r>
            <a:r>
              <a:rPr lang="en-US" dirty="0" smtClean="0"/>
              <a:t>. </a:t>
            </a:r>
            <a:r>
              <a:rPr lang="en-US" dirty="0" err="1" smtClean="0"/>
              <a:t>Pe</a:t>
            </a:r>
            <a:r>
              <a:rPr lang="en-US" dirty="0" smtClean="0"/>
              <a:t> de </a:t>
            </a:r>
            <a:r>
              <a:rPr lang="en-US" dirty="0" err="1" smtClean="0"/>
              <a:t>alta</a:t>
            </a:r>
            <a:r>
              <a:rPr lang="en-US" dirty="0" smtClean="0"/>
              <a:t> parte, </a:t>
            </a:r>
            <a:r>
              <a:rPr lang="en-US" dirty="0" err="1" smtClean="0"/>
              <a:t>somnul</a:t>
            </a:r>
            <a:r>
              <a:rPr lang="en-US" dirty="0" smtClean="0"/>
              <a:t> </a:t>
            </a:r>
            <a:r>
              <a:rPr lang="en-US" dirty="0" err="1" smtClean="0"/>
              <a:t>prelungit</a:t>
            </a:r>
            <a:r>
              <a:rPr lang="en-US" dirty="0" smtClean="0"/>
              <a:t> in weekend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declansa</a:t>
            </a:r>
            <a:r>
              <a:rPr lang="en-US" dirty="0" smtClean="0"/>
              <a:t> </a:t>
            </a:r>
            <a:r>
              <a:rPr lang="en-US" dirty="0" err="1" smtClean="0"/>
              <a:t>insomnii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prea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somn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ascunde</a:t>
            </a:r>
            <a:r>
              <a:rPr lang="en-US" dirty="0" smtClean="0"/>
              <a:t> </a:t>
            </a:r>
            <a:r>
              <a:rPr lang="en-US" dirty="0" err="1" smtClean="0"/>
              <a:t>afectiuni</a:t>
            </a:r>
            <a:r>
              <a:rPr lang="en-US" dirty="0" smtClean="0"/>
              <a:t> grave.</a:t>
            </a:r>
          </a:p>
          <a:p>
            <a:r>
              <a:rPr lang="en-US" dirty="0" err="1" smtClean="0"/>
              <a:t>onteaza</a:t>
            </a:r>
            <a:r>
              <a:rPr lang="en-US" dirty="0" smtClean="0"/>
              <a:t> </a:t>
            </a:r>
            <a:r>
              <a:rPr lang="en-US" dirty="0" err="1" smtClean="0"/>
              <a:t>atat</a:t>
            </a:r>
            <a:r>
              <a:rPr lang="en-US" dirty="0" smtClean="0"/>
              <a:t> </a:t>
            </a:r>
            <a:r>
              <a:rPr lang="en-US" dirty="0" err="1" smtClean="0"/>
              <a:t>calitatea</a:t>
            </a:r>
            <a:r>
              <a:rPr lang="en-US" dirty="0" smtClean="0"/>
              <a:t>, cat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cantitatea</a:t>
            </a:r>
            <a:r>
              <a:rPr lang="en-US" dirty="0" smtClean="0"/>
              <a:t> </a:t>
            </a:r>
            <a:r>
              <a:rPr lang="en-US" dirty="0" err="1" smtClean="0"/>
              <a:t>somnului</a:t>
            </a:r>
            <a:r>
              <a:rPr lang="en-US" dirty="0" smtClean="0"/>
              <a:t>. In </a:t>
            </a:r>
            <a:r>
              <a:rPr lang="en-US" dirty="0" err="1" smtClean="0"/>
              <a:t>functie</a:t>
            </a:r>
            <a:r>
              <a:rPr lang="en-US" dirty="0" smtClean="0"/>
              <a:t> de </a:t>
            </a:r>
            <a:r>
              <a:rPr lang="en-US" dirty="0" err="1" smtClean="0"/>
              <a:t>organismul</a:t>
            </a:r>
            <a:r>
              <a:rPr lang="en-US" dirty="0" smtClean="0"/>
              <a:t> </a:t>
            </a:r>
            <a:r>
              <a:rPr lang="en-US" dirty="0" err="1" smtClean="0"/>
              <a:t>fiecaruia</a:t>
            </a:r>
            <a:r>
              <a:rPr lang="en-US" dirty="0" smtClean="0"/>
              <a:t>, se </a:t>
            </a:r>
            <a:r>
              <a:rPr lang="en-US" dirty="0" err="1" smtClean="0"/>
              <a:t>recomanda</a:t>
            </a:r>
            <a:r>
              <a:rPr lang="en-US" dirty="0" smtClean="0"/>
              <a:t> </a:t>
            </a:r>
            <a:r>
              <a:rPr lang="en-US" b="1" dirty="0" smtClean="0"/>
              <a:t>6-8 ore de </a:t>
            </a:r>
            <a:r>
              <a:rPr lang="en-US" b="1" dirty="0" err="1" smtClean="0"/>
              <a:t>somn</a:t>
            </a:r>
            <a:r>
              <a:rPr lang="en-US" b="1" dirty="0" smtClean="0"/>
              <a:t>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 smtClean="0"/>
              <a:t>noapte</a:t>
            </a:r>
            <a:r>
              <a:rPr lang="en-US" dirty="0" smtClean="0"/>
              <a:t> 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simti</a:t>
            </a:r>
            <a:r>
              <a:rPr lang="en-US" dirty="0" smtClean="0"/>
              <a:t> </a:t>
            </a:r>
            <a:r>
              <a:rPr lang="en-US" dirty="0" err="1" smtClean="0"/>
              <a:t>odihnit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plin</a:t>
            </a:r>
            <a:r>
              <a:rPr lang="en-US" dirty="0" smtClean="0"/>
              <a:t> de </a:t>
            </a:r>
            <a:r>
              <a:rPr lang="en-US" dirty="0" err="1" smtClean="0"/>
              <a:t>energie</a:t>
            </a:r>
            <a:r>
              <a:rPr lang="en-US" dirty="0" smtClean="0"/>
              <a:t>. </a:t>
            </a:r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dormi</a:t>
            </a:r>
            <a:r>
              <a:rPr lang="en-US" dirty="0" smtClean="0"/>
              <a:t> </a:t>
            </a:r>
            <a:r>
              <a:rPr lang="en-US" dirty="0" err="1" smtClean="0"/>
              <a:t>prea</a:t>
            </a:r>
            <a:r>
              <a:rPr lang="en-US" dirty="0" smtClean="0"/>
              <a:t> </a:t>
            </a:r>
            <a:r>
              <a:rPr lang="en-US" dirty="0" err="1" smtClean="0"/>
              <a:t>putin</a:t>
            </a:r>
            <a:r>
              <a:rPr lang="en-US" dirty="0" smtClean="0"/>
              <a:t>, </a:t>
            </a:r>
            <a:r>
              <a:rPr lang="en-US" dirty="0" err="1" smtClean="0"/>
              <a:t>organismul</a:t>
            </a:r>
            <a:r>
              <a:rPr lang="en-US" dirty="0" smtClean="0"/>
              <a:t> nu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putea</a:t>
            </a:r>
            <a:r>
              <a:rPr lang="en-US" dirty="0" smtClean="0"/>
              <a:t> face fata </a:t>
            </a:r>
            <a:r>
              <a:rPr lang="en-US" dirty="0" err="1" smtClean="0"/>
              <a:t>stresului</a:t>
            </a:r>
            <a:r>
              <a:rPr lang="en-US" dirty="0" smtClean="0"/>
              <a:t> de a </a:t>
            </a:r>
            <a:r>
              <a:rPr lang="en-US" dirty="0" err="1" smtClean="0"/>
              <a:t>doua</a:t>
            </a:r>
            <a:r>
              <a:rPr lang="en-US" dirty="0" smtClean="0"/>
              <a:t> </a:t>
            </a:r>
            <a:r>
              <a:rPr lang="en-US" dirty="0" err="1" smtClean="0"/>
              <a:t>zi</a:t>
            </a:r>
            <a:r>
              <a:rPr lang="en-US" dirty="0" smtClean="0"/>
              <a:t>. Cum nu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recupera</a:t>
            </a:r>
            <a:r>
              <a:rPr lang="en-US" dirty="0" smtClean="0"/>
              <a:t> </a:t>
            </a:r>
            <a:r>
              <a:rPr lang="en-US" dirty="0" err="1" smtClean="0"/>
              <a:t>orele</a:t>
            </a:r>
            <a:r>
              <a:rPr lang="en-US" dirty="0" smtClean="0"/>
              <a:t> </a:t>
            </a:r>
            <a:r>
              <a:rPr lang="en-US" dirty="0" err="1" smtClean="0"/>
              <a:t>pierdute</a:t>
            </a:r>
            <a:r>
              <a:rPr lang="en-US" dirty="0" smtClean="0"/>
              <a:t> a </a:t>
            </a:r>
            <a:r>
              <a:rPr lang="en-US" dirty="0" err="1" smtClean="0"/>
              <a:t>doua</a:t>
            </a:r>
            <a:r>
              <a:rPr lang="en-US" dirty="0" smtClean="0"/>
              <a:t> </a:t>
            </a:r>
            <a:r>
              <a:rPr lang="en-US" dirty="0" err="1" smtClean="0"/>
              <a:t>zi</a:t>
            </a:r>
            <a:r>
              <a:rPr lang="en-US" dirty="0" smtClean="0"/>
              <a:t> la </a:t>
            </a:r>
            <a:r>
              <a:rPr lang="en-US" dirty="0" err="1" smtClean="0"/>
              <a:t>birou</a:t>
            </a:r>
            <a:r>
              <a:rPr lang="en-US" dirty="0" smtClean="0"/>
              <a:t>, </a:t>
            </a:r>
            <a:r>
              <a:rPr lang="en-US" dirty="0" err="1" smtClean="0"/>
              <a:t>majoritatea</a:t>
            </a:r>
            <a:r>
              <a:rPr lang="en-US" dirty="0" smtClean="0"/>
              <a:t> </a:t>
            </a:r>
            <a:r>
              <a:rPr lang="en-US" dirty="0" err="1" smtClean="0"/>
              <a:t>spunem</a:t>
            </a:r>
            <a:r>
              <a:rPr lang="en-US" dirty="0" smtClean="0"/>
              <a:t> ca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compensa</a:t>
            </a:r>
            <a:r>
              <a:rPr lang="en-US" dirty="0" smtClean="0"/>
              <a:t> in weekend. </a:t>
            </a:r>
            <a:r>
              <a:rPr lang="en-US" dirty="0" err="1" smtClean="0"/>
              <a:t>Insa</a:t>
            </a:r>
            <a:r>
              <a:rPr lang="en-US" dirty="0" smtClean="0"/>
              <a:t>, in </a:t>
            </a:r>
            <a:r>
              <a:rPr lang="en-US" dirty="0" err="1" smtClean="0"/>
              <a:t>realitate</a:t>
            </a:r>
            <a:r>
              <a:rPr lang="en-US" dirty="0" smtClean="0"/>
              <a:t>, </a:t>
            </a:r>
            <a:r>
              <a:rPr lang="en-US" dirty="0" err="1" smtClean="0"/>
              <a:t>efectele</a:t>
            </a:r>
            <a:r>
              <a:rPr lang="en-US" dirty="0" smtClean="0"/>
              <a:t> nu </a:t>
            </a:r>
            <a:r>
              <a:rPr lang="en-US" dirty="0" err="1" smtClean="0"/>
              <a:t>vor</a:t>
            </a:r>
            <a:r>
              <a:rPr lang="en-US" dirty="0" smtClean="0"/>
              <a:t> dura. </a:t>
            </a:r>
            <a:r>
              <a:rPr lang="en-US" dirty="0" err="1" smtClean="0"/>
              <a:t>Somnul</a:t>
            </a:r>
            <a:r>
              <a:rPr lang="en-US" dirty="0" smtClean="0"/>
              <a:t> </a:t>
            </a:r>
            <a:r>
              <a:rPr lang="en-US" dirty="0" err="1" smtClean="0"/>
              <a:t>pierdut</a:t>
            </a:r>
            <a:r>
              <a:rPr lang="en-US" dirty="0" smtClean="0"/>
              <a:t> nu se </a:t>
            </a:r>
            <a:r>
              <a:rPr lang="en-US" dirty="0" err="1" smtClean="0"/>
              <a:t>recupereaza</a:t>
            </a:r>
            <a:r>
              <a:rPr lang="en-US" dirty="0" smtClean="0"/>
              <a:t> </a:t>
            </a:r>
            <a:r>
              <a:rPr lang="en-US" dirty="0" err="1" smtClean="0"/>
              <a:t>niciodata</a:t>
            </a:r>
            <a:r>
              <a:rPr lang="en-US" dirty="0" smtClean="0"/>
              <a:t> in </a:t>
            </a:r>
            <a:r>
              <a:rPr lang="en-US" dirty="0" err="1" smtClean="0"/>
              <a:t>totalitate</a:t>
            </a:r>
            <a:r>
              <a:rPr lang="en-US" dirty="0" smtClean="0"/>
              <a:t>.</a:t>
            </a:r>
            <a:endParaRPr lang="ro-MD" dirty="0" smtClean="0"/>
          </a:p>
          <a:p>
            <a:r>
              <a:rPr lang="en-US" b="1" dirty="0" err="1" smtClean="0"/>
              <a:t>Cele</a:t>
            </a:r>
            <a:r>
              <a:rPr lang="en-US" b="1" dirty="0" smtClean="0"/>
              <a:t> </a:t>
            </a:r>
            <a:r>
              <a:rPr lang="en-US" b="1" dirty="0" err="1" smtClean="0"/>
              <a:t>mai</a:t>
            </a:r>
            <a:r>
              <a:rPr lang="en-US" b="1" dirty="0" smtClean="0"/>
              <a:t> </a:t>
            </a:r>
            <a:r>
              <a:rPr lang="en-US" b="1" dirty="0" err="1" smtClean="0"/>
              <a:t>bune</a:t>
            </a:r>
            <a:r>
              <a:rPr lang="en-US" b="1" dirty="0" smtClean="0"/>
              <a:t> ore in care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dormi</a:t>
            </a:r>
            <a:endParaRPr lang="en-US" b="1" dirty="0" smtClean="0"/>
          </a:p>
          <a:p>
            <a:r>
              <a:rPr lang="en-US" dirty="0" err="1" smtClean="0"/>
              <a:t>Conteaza</a:t>
            </a:r>
            <a:r>
              <a:rPr lang="en-US" dirty="0" smtClean="0"/>
              <a:t> in </a:t>
            </a:r>
            <a:r>
              <a:rPr lang="en-US" dirty="0" err="1" smtClean="0"/>
              <a:t>acelasi</a:t>
            </a:r>
            <a:r>
              <a:rPr lang="en-US" dirty="0" smtClean="0"/>
              <a:t> </a:t>
            </a:r>
            <a:r>
              <a:rPr lang="en-US" dirty="0" err="1" smtClean="0"/>
              <a:t>timp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cand</a:t>
            </a:r>
            <a:r>
              <a:rPr lang="en-US" dirty="0" smtClean="0"/>
              <a:t> </a:t>
            </a:r>
            <a:r>
              <a:rPr lang="en-US" dirty="0" err="1" smtClean="0"/>
              <a:t>dormi</a:t>
            </a:r>
            <a:r>
              <a:rPr lang="en-US" dirty="0" smtClean="0"/>
              <a:t>. </a:t>
            </a:r>
          </a:p>
          <a:p>
            <a:r>
              <a:rPr lang="en-US" dirty="0" err="1" smtClean="0"/>
              <a:t>Organismul</a:t>
            </a:r>
            <a:r>
              <a:rPr lang="en-US" dirty="0" smtClean="0"/>
              <a:t> </a:t>
            </a:r>
            <a:r>
              <a:rPr lang="en-US" dirty="0" err="1" smtClean="0"/>
              <a:t>nostru</a:t>
            </a:r>
            <a:r>
              <a:rPr lang="en-US" dirty="0" smtClean="0"/>
              <a:t> are </a:t>
            </a:r>
            <a:r>
              <a:rPr lang="en-US" dirty="0" err="1" smtClean="0"/>
              <a:t>asa</a:t>
            </a:r>
            <a:r>
              <a:rPr lang="en-US" dirty="0" smtClean="0"/>
              <a:t> </a:t>
            </a:r>
            <a:r>
              <a:rPr lang="en-US" dirty="0" err="1" smtClean="0"/>
              <a:t>numitele</a:t>
            </a:r>
            <a:r>
              <a:rPr lang="en-US" dirty="0" smtClean="0"/>
              <a:t> </a:t>
            </a:r>
            <a:r>
              <a:rPr lang="en-US" dirty="0" err="1" smtClean="0"/>
              <a:t>ritmuri</a:t>
            </a:r>
            <a:r>
              <a:rPr lang="en-US" dirty="0" smtClean="0"/>
              <a:t> </a:t>
            </a:r>
            <a:r>
              <a:rPr lang="en-US" dirty="0" err="1" smtClean="0"/>
              <a:t>circadiene</a:t>
            </a:r>
            <a:r>
              <a:rPr lang="en-US" dirty="0" smtClean="0"/>
              <a:t> – </a:t>
            </a:r>
            <a:r>
              <a:rPr lang="en-US" dirty="0" err="1" smtClean="0"/>
              <a:t>sau</a:t>
            </a:r>
            <a:r>
              <a:rPr lang="en-US" dirty="0" smtClean="0"/>
              <a:t> “</a:t>
            </a:r>
            <a:r>
              <a:rPr lang="en-US" dirty="0" err="1" smtClean="0"/>
              <a:t>ceasul</a:t>
            </a:r>
            <a:r>
              <a:rPr lang="en-US" dirty="0" smtClean="0"/>
              <a:t> biologic” – </a:t>
            </a:r>
            <a:r>
              <a:rPr lang="en-US" dirty="0" err="1" smtClean="0"/>
              <a:t>prin</a:t>
            </a:r>
            <a:r>
              <a:rPr lang="en-US" dirty="0" smtClean="0"/>
              <a:t> care se </a:t>
            </a:r>
            <a:r>
              <a:rPr lang="en-US" dirty="0" err="1" smtClean="0"/>
              <a:t>sincronizeaza</a:t>
            </a:r>
            <a:r>
              <a:rPr lang="en-US" dirty="0" smtClean="0"/>
              <a:t> cu </a:t>
            </a:r>
            <a:r>
              <a:rPr lang="en-US" dirty="0" err="1" smtClean="0"/>
              <a:t>ciclul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zile</a:t>
            </a:r>
            <a:r>
              <a:rPr lang="en-US" dirty="0" smtClean="0"/>
              <a:t>. </a:t>
            </a:r>
            <a:r>
              <a:rPr lang="en-US" dirty="0" err="1" smtClean="0"/>
              <a:t>Astfel</a:t>
            </a:r>
            <a:r>
              <a:rPr lang="en-US" dirty="0" smtClean="0"/>
              <a:t>, </a:t>
            </a:r>
            <a:r>
              <a:rPr lang="en-US" dirty="0" err="1" smtClean="0"/>
              <a:t>cand</a:t>
            </a:r>
            <a:r>
              <a:rPr lang="en-US" dirty="0" smtClean="0"/>
              <a:t> </a:t>
            </a:r>
            <a:r>
              <a:rPr lang="en-US" dirty="0" err="1" smtClean="0"/>
              <a:t>soarele</a:t>
            </a:r>
            <a:r>
              <a:rPr lang="en-US" dirty="0" smtClean="0"/>
              <a:t> </a:t>
            </a:r>
            <a:r>
              <a:rPr lang="en-US" dirty="0" err="1" smtClean="0"/>
              <a:t>apune</a:t>
            </a:r>
            <a:r>
              <a:rPr lang="en-US" dirty="0" smtClean="0"/>
              <a:t>, </a:t>
            </a:r>
            <a:r>
              <a:rPr lang="en-US" dirty="0" err="1" smtClean="0"/>
              <a:t>incepem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ne </a:t>
            </a:r>
            <a:r>
              <a:rPr lang="en-US" dirty="0" err="1" smtClean="0"/>
              <a:t>simtim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obositi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cand</a:t>
            </a:r>
            <a:r>
              <a:rPr lang="en-US" dirty="0" smtClean="0"/>
              <a:t> </a:t>
            </a:r>
            <a:r>
              <a:rPr lang="en-US" dirty="0" err="1" smtClean="0"/>
              <a:t>rasare</a:t>
            </a:r>
            <a:r>
              <a:rPr lang="en-US" dirty="0" smtClean="0"/>
              <a:t>,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activi</a:t>
            </a:r>
            <a:r>
              <a:rPr lang="en-US" dirty="0" smtClean="0"/>
              <a:t>,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se </a:t>
            </a:r>
            <a:r>
              <a:rPr lang="en-US" dirty="0" err="1" smtClean="0"/>
              <a:t>intampla</a:t>
            </a:r>
            <a:r>
              <a:rPr lang="en-US" dirty="0" smtClean="0"/>
              <a:t> de </a:t>
            </a:r>
            <a:r>
              <a:rPr lang="en-US" dirty="0" err="1" smtClean="0"/>
              <a:t>obicei</a:t>
            </a:r>
            <a:r>
              <a:rPr lang="en-US" dirty="0" smtClean="0"/>
              <a:t> in </a:t>
            </a:r>
            <a:r>
              <a:rPr lang="en-US" dirty="0" err="1" smtClean="0"/>
              <a:t>jurul</a:t>
            </a:r>
            <a:r>
              <a:rPr lang="en-US" dirty="0" smtClean="0"/>
              <a:t> </a:t>
            </a:r>
            <a:r>
              <a:rPr lang="en-US" dirty="0" err="1" smtClean="0"/>
              <a:t>orei</a:t>
            </a:r>
            <a:r>
              <a:rPr lang="en-US" dirty="0" smtClean="0"/>
              <a:t> 7.00.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somnul</a:t>
            </a:r>
            <a:r>
              <a:rPr lang="en-US" dirty="0" smtClean="0"/>
              <a:t> nu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la </a:t>
            </a:r>
            <a:r>
              <a:rPr lang="en-US" dirty="0" err="1" smtClean="0"/>
              <a:t>fel</a:t>
            </a:r>
            <a:r>
              <a:rPr lang="en-US" dirty="0" smtClean="0"/>
              <a:t> de </a:t>
            </a:r>
            <a:r>
              <a:rPr lang="en-US" dirty="0" err="1" smtClean="0"/>
              <a:t>profund</a:t>
            </a:r>
            <a:r>
              <a:rPr lang="en-US" dirty="0" smtClean="0"/>
              <a:t>. </a:t>
            </a:r>
            <a:r>
              <a:rPr lang="en-US" dirty="0" err="1" smtClean="0"/>
              <a:t>Astfel</a:t>
            </a:r>
            <a:r>
              <a:rPr lang="en-US" dirty="0" smtClean="0"/>
              <a:t>, </a:t>
            </a:r>
            <a:r>
              <a:rPr lang="en-US" b="1" dirty="0" err="1" smtClean="0"/>
              <a:t>cel</a:t>
            </a:r>
            <a:r>
              <a:rPr lang="en-US" b="1" dirty="0" smtClean="0"/>
              <a:t> </a:t>
            </a:r>
            <a:r>
              <a:rPr lang="en-US" b="1" dirty="0" err="1" smtClean="0"/>
              <a:t>mai</a:t>
            </a:r>
            <a:r>
              <a:rPr lang="en-US" b="1" dirty="0" smtClean="0"/>
              <a:t> </a:t>
            </a:r>
            <a:r>
              <a:rPr lang="en-US" b="1" dirty="0" err="1" smtClean="0"/>
              <a:t>odihnitor</a:t>
            </a:r>
            <a:r>
              <a:rPr lang="en-US" b="1" dirty="0" smtClean="0"/>
              <a:t> </a:t>
            </a:r>
            <a:r>
              <a:rPr lang="en-US" b="1" dirty="0" err="1" smtClean="0"/>
              <a:t>somn</a:t>
            </a:r>
            <a:r>
              <a:rPr lang="en-US" b="1" dirty="0" smtClean="0"/>
              <a:t> are </a:t>
            </a:r>
            <a:r>
              <a:rPr lang="en-US" b="1" dirty="0" err="1" smtClean="0"/>
              <a:t>loc</a:t>
            </a:r>
            <a:r>
              <a:rPr lang="en-US" b="1" dirty="0" smtClean="0"/>
              <a:t> </a:t>
            </a:r>
            <a:r>
              <a:rPr lang="en-US" b="1" dirty="0" err="1" smtClean="0"/>
              <a:t>intre</a:t>
            </a:r>
            <a:r>
              <a:rPr lang="en-US" b="1" dirty="0" smtClean="0"/>
              <a:t> 22.00 </a:t>
            </a:r>
            <a:r>
              <a:rPr lang="en-US" b="1" dirty="0" err="1" smtClean="0"/>
              <a:t>si</a:t>
            </a:r>
            <a:r>
              <a:rPr lang="en-US" b="1" dirty="0" smtClean="0"/>
              <a:t> 6.00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Dar nu </a:t>
            </a:r>
            <a:r>
              <a:rPr lang="en-US" dirty="0" err="1" smtClean="0"/>
              <a:t>este</a:t>
            </a:r>
            <a:r>
              <a:rPr lang="en-US" dirty="0" smtClean="0"/>
              <a:t> un program </a:t>
            </a:r>
            <a:r>
              <a:rPr lang="en-US" dirty="0" err="1" smtClean="0"/>
              <a:t>tocmai</a:t>
            </a:r>
            <a:r>
              <a:rPr lang="en-US" dirty="0" smtClean="0"/>
              <a:t> </a:t>
            </a:r>
            <a:r>
              <a:rPr lang="en-US" dirty="0" err="1" smtClean="0"/>
              <a:t>usor</a:t>
            </a:r>
            <a:r>
              <a:rPr lang="en-US" dirty="0" smtClean="0"/>
              <a:t> de </a:t>
            </a:r>
            <a:r>
              <a:rPr lang="en-US" dirty="0" err="1" smtClean="0"/>
              <a:t>respectat</a:t>
            </a:r>
            <a:r>
              <a:rPr lang="en-US" dirty="0" smtClean="0"/>
              <a:t>. </a:t>
            </a:r>
            <a:r>
              <a:rPr lang="en-US" dirty="0" err="1" smtClean="0"/>
              <a:t>Incearca</a:t>
            </a:r>
            <a:r>
              <a:rPr lang="en-US" dirty="0" smtClean="0"/>
              <a:t> </a:t>
            </a:r>
            <a:r>
              <a:rPr lang="en-US" dirty="0" err="1" smtClean="0"/>
              <a:t>totusi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b="1" dirty="0" smtClean="0"/>
              <a:t> 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duci</a:t>
            </a:r>
            <a:r>
              <a:rPr lang="en-US" b="1" dirty="0" smtClean="0"/>
              <a:t> la </a:t>
            </a:r>
            <a:r>
              <a:rPr lang="en-US" b="1" dirty="0" err="1" smtClean="0"/>
              <a:t>culcare</a:t>
            </a:r>
            <a:r>
              <a:rPr lang="en-US" b="1" dirty="0" smtClean="0"/>
              <a:t> </a:t>
            </a:r>
            <a:r>
              <a:rPr lang="en-US" b="1" dirty="0" err="1" smtClean="0"/>
              <a:t>inainte</a:t>
            </a:r>
            <a:r>
              <a:rPr lang="en-US" b="1" dirty="0" smtClean="0"/>
              <a:t> de 12 </a:t>
            </a:r>
            <a:r>
              <a:rPr lang="en-US" b="1" dirty="0" err="1" smtClean="0"/>
              <a:t>noaptea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dormi</a:t>
            </a:r>
            <a:r>
              <a:rPr lang="en-US" b="1" dirty="0" smtClean="0"/>
              <a:t> </a:t>
            </a:r>
            <a:r>
              <a:rPr lang="en-US" b="1" dirty="0" err="1" smtClean="0"/>
              <a:t>cele</a:t>
            </a:r>
            <a:r>
              <a:rPr lang="en-US" b="1" dirty="0" smtClean="0"/>
              <a:t> 6-8 ore </a:t>
            </a:r>
            <a:r>
              <a:rPr lang="en-US" b="1" dirty="0" err="1" smtClean="0"/>
              <a:t>zilnice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important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intampla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proiect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suisuri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coborasuri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stabilesti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obiective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fiecare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oricat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mic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conteaza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perseverezi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rabdare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ideile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sfaturile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ajutat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intelegi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bine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pornesti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aceasta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calatorie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–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ajungem</a:t>
            </a:r>
            <a:r>
              <a:rPr lang="en-US" dirty="0" smtClean="0"/>
              <a:t> la un moment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vrem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adoptam</a:t>
            </a:r>
            <a:r>
              <a:rPr lang="en-US" dirty="0" smtClean="0"/>
              <a:t> un </a:t>
            </a:r>
            <a:r>
              <a:rPr lang="en-US" dirty="0" err="1" smtClean="0"/>
              <a:t>stil</a:t>
            </a:r>
            <a:r>
              <a:rPr lang="en-US" dirty="0" smtClean="0"/>
              <a:t> de </a:t>
            </a:r>
            <a:r>
              <a:rPr lang="en-US" dirty="0" err="1" smtClean="0"/>
              <a:t>viata</a:t>
            </a:r>
            <a:r>
              <a:rPr lang="en-US" dirty="0" smtClean="0"/>
              <a:t> (</a:t>
            </a:r>
            <a:r>
              <a:rPr lang="en-US" dirty="0" err="1" smtClean="0"/>
              <a:t>mai</a:t>
            </a:r>
            <a:r>
              <a:rPr lang="en-US" dirty="0" smtClean="0"/>
              <a:t>) </a:t>
            </a:r>
            <a:r>
              <a:rPr lang="en-US" dirty="0" err="1" smtClean="0"/>
              <a:t>sanatos</a:t>
            </a:r>
            <a:r>
              <a:rPr lang="en-US" dirty="0" smtClean="0"/>
              <a:t>.</a:t>
            </a:r>
            <a:endParaRPr lang="ro-MD" dirty="0" smtClean="0"/>
          </a:p>
          <a:p>
            <a:endParaRPr lang="ro-MD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Insa</a:t>
            </a:r>
            <a:r>
              <a:rPr lang="en-US" dirty="0" smtClean="0"/>
              <a:t> </a:t>
            </a:r>
            <a:r>
              <a:rPr lang="en-US" dirty="0" err="1" smtClean="0"/>
              <a:t>inainte</a:t>
            </a:r>
            <a:r>
              <a:rPr lang="en-US" dirty="0" smtClean="0"/>
              <a:t> de 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apuca</a:t>
            </a:r>
            <a:r>
              <a:rPr lang="en-US" dirty="0" smtClean="0"/>
              <a:t> e bine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stii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inseamna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un </a:t>
            </a:r>
            <a:r>
              <a:rPr lang="en-US" dirty="0" err="1" smtClean="0"/>
              <a:t>stil</a:t>
            </a:r>
            <a:r>
              <a:rPr lang="en-US" dirty="0" smtClean="0"/>
              <a:t> de </a:t>
            </a:r>
            <a:r>
              <a:rPr lang="en-US" dirty="0" err="1" smtClean="0"/>
              <a:t>viata</a:t>
            </a:r>
            <a:r>
              <a:rPr lang="en-US" dirty="0" smtClean="0"/>
              <a:t> </a:t>
            </a:r>
            <a:r>
              <a:rPr lang="en-US" dirty="0" err="1" smtClean="0"/>
              <a:t>sanatos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care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micile</a:t>
            </a:r>
            <a:r>
              <a:rPr lang="en-US" dirty="0" smtClean="0"/>
              <a:t> </a:t>
            </a:r>
            <a:r>
              <a:rPr lang="en-US" dirty="0" err="1" smtClean="0"/>
              <a:t>schimbari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le </a:t>
            </a:r>
            <a:r>
              <a:rPr lang="en-US" dirty="0" err="1" smtClean="0"/>
              <a:t>poti</a:t>
            </a:r>
            <a:r>
              <a:rPr lang="en-US" dirty="0" smtClean="0"/>
              <a:t> face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asigura</a:t>
            </a:r>
            <a:r>
              <a:rPr lang="en-US" dirty="0" smtClean="0"/>
              <a:t> ca </a:t>
            </a:r>
            <a:r>
              <a:rPr lang="en-US" dirty="0" err="1" smtClean="0"/>
              <a:t>ajungi</a:t>
            </a:r>
            <a:r>
              <a:rPr lang="en-US" dirty="0" smtClean="0"/>
              <a:t> </a:t>
            </a:r>
            <a:r>
              <a:rPr lang="en-US" dirty="0" err="1" smtClean="0"/>
              <a:t>acolo</a:t>
            </a:r>
            <a:r>
              <a:rPr lang="en-US" dirty="0" smtClean="0"/>
              <a:t> in mod </a:t>
            </a:r>
            <a:r>
              <a:rPr lang="en-US" dirty="0" err="1" smtClean="0"/>
              <a:t>sustenabil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vei</a:t>
            </a:r>
            <a:r>
              <a:rPr lang="en-US" dirty="0" smtClean="0"/>
              <a:t> tine de el. Cu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cuvinte</a:t>
            </a:r>
            <a:r>
              <a:rPr lang="en-US" dirty="0" smtClean="0"/>
              <a:t>, cum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asiguri</a:t>
            </a:r>
            <a:r>
              <a:rPr lang="en-US" dirty="0" smtClean="0"/>
              <a:t> ca nu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doar</a:t>
            </a:r>
            <a:r>
              <a:rPr lang="en-US" dirty="0" smtClean="0"/>
              <a:t> un </a:t>
            </a:r>
            <a:r>
              <a:rPr lang="en-US" dirty="0" err="1" smtClean="0"/>
              <a:t>moft</a:t>
            </a:r>
            <a:r>
              <a:rPr lang="en-US" dirty="0" smtClean="0"/>
              <a:t> de moment </a:t>
            </a:r>
            <a:r>
              <a:rPr lang="en-US" dirty="0" err="1" smtClean="0"/>
              <a:t>sau</a:t>
            </a:r>
            <a:r>
              <a:rPr lang="en-US" dirty="0" smtClean="0"/>
              <a:t> o </a:t>
            </a:r>
            <a:r>
              <a:rPr lang="en-US" dirty="0" err="1" smtClean="0"/>
              <a:t>dieta</a:t>
            </a:r>
            <a:r>
              <a:rPr lang="en-US" dirty="0" smtClean="0"/>
              <a:t> </a:t>
            </a:r>
            <a:r>
              <a:rPr lang="en-US" dirty="0" err="1" smtClean="0"/>
              <a:t>draconica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ca nu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vei</a:t>
            </a:r>
            <a:r>
              <a:rPr lang="en-US" dirty="0" smtClean="0"/>
              <a:t> da </a:t>
            </a:r>
            <a:r>
              <a:rPr lang="en-US" dirty="0" err="1" smtClean="0"/>
              <a:t>batut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primul</a:t>
            </a:r>
            <a:r>
              <a:rPr lang="en-US" dirty="0" smtClean="0"/>
              <a:t> hop.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slabitul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dietele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siguranta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slabesti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echilibrata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Organizatia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Mondiala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Sanatatii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(OMS)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sanatatea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“stare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bunastare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bolii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la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sanatatea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corpului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fizic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psihica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emotionala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relationala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vizibile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faptul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nemaipomenit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imbolnavesti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deloc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alimentatie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ore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Dorim să învățăm </a:t>
            </a:r>
          </a:p>
          <a:p>
            <a:endParaRPr lang="ro-M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slabitul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dietele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siguranta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slabesti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echilibrata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Organizatia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Mondiala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Sanatatii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(OMS)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sanatatea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“stare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bunastare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bolii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la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sanatatea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corpului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fizic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psihica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emotionala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relationala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vizibile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faptul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nemaipomenit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imbolnavesti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deloc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alimentatie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ore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Oamenii</a:t>
            </a:r>
            <a:r>
              <a:rPr lang="en-US" dirty="0" smtClean="0"/>
              <a:t> de </a:t>
            </a:r>
            <a:r>
              <a:rPr lang="en-US" dirty="0" err="1" smtClean="0"/>
              <a:t>știință</a:t>
            </a:r>
            <a:r>
              <a:rPr lang="en-US" dirty="0" smtClean="0"/>
              <a:t> </a:t>
            </a:r>
            <a:r>
              <a:rPr lang="en-US" dirty="0" err="1" smtClean="0"/>
              <a:t>efectuează</a:t>
            </a:r>
            <a:r>
              <a:rPr lang="en-US" dirty="0" smtClean="0"/>
              <a:t> de </a:t>
            </a:r>
            <a:r>
              <a:rPr lang="en-US" dirty="0" err="1" smtClean="0"/>
              <a:t>multă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axate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efectele</a:t>
            </a:r>
            <a:r>
              <a:rPr lang="en-US" dirty="0" smtClean="0"/>
              <a:t> </a:t>
            </a:r>
            <a:r>
              <a:rPr lang="en-US" dirty="0" err="1" smtClean="0"/>
              <a:t>stilului</a:t>
            </a:r>
            <a:r>
              <a:rPr lang="en-US" dirty="0" smtClean="0"/>
              <a:t> de </a:t>
            </a:r>
            <a:r>
              <a:rPr lang="en-US" dirty="0" err="1" smtClean="0"/>
              <a:t>viață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sănătății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bunăstării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Oamenii</a:t>
            </a:r>
            <a:r>
              <a:rPr lang="en-US" dirty="0" smtClean="0"/>
              <a:t> de </a:t>
            </a:r>
            <a:r>
              <a:rPr lang="en-US" dirty="0" err="1" smtClean="0"/>
              <a:t>știință</a:t>
            </a:r>
            <a:r>
              <a:rPr lang="en-US" dirty="0" smtClean="0"/>
              <a:t> </a:t>
            </a:r>
            <a:r>
              <a:rPr lang="en-US" dirty="0" err="1" smtClean="0"/>
              <a:t>efectuează</a:t>
            </a:r>
            <a:r>
              <a:rPr lang="en-US" dirty="0" smtClean="0"/>
              <a:t> de </a:t>
            </a:r>
            <a:r>
              <a:rPr lang="en-US" dirty="0" err="1" smtClean="0"/>
              <a:t>multă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axate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efectele</a:t>
            </a:r>
            <a:r>
              <a:rPr lang="en-US" dirty="0" smtClean="0"/>
              <a:t> </a:t>
            </a:r>
            <a:r>
              <a:rPr lang="en-US" dirty="0" err="1" smtClean="0"/>
              <a:t>stilului</a:t>
            </a:r>
            <a:r>
              <a:rPr lang="en-US" dirty="0" smtClean="0"/>
              <a:t> de </a:t>
            </a:r>
            <a:r>
              <a:rPr lang="en-US" dirty="0" err="1" smtClean="0"/>
              <a:t>viață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sănătății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bunăstării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Oamenii</a:t>
            </a:r>
            <a:r>
              <a:rPr lang="en-US" dirty="0" smtClean="0"/>
              <a:t> de </a:t>
            </a:r>
            <a:r>
              <a:rPr lang="en-US" dirty="0" err="1" smtClean="0"/>
              <a:t>știință</a:t>
            </a:r>
            <a:r>
              <a:rPr lang="en-US" dirty="0" smtClean="0"/>
              <a:t> </a:t>
            </a:r>
            <a:r>
              <a:rPr lang="en-US" dirty="0" err="1" smtClean="0"/>
              <a:t>efectuează</a:t>
            </a:r>
            <a:r>
              <a:rPr lang="en-US" dirty="0" smtClean="0"/>
              <a:t> de </a:t>
            </a:r>
            <a:r>
              <a:rPr lang="en-US" dirty="0" err="1" smtClean="0"/>
              <a:t>multă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axate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efectele</a:t>
            </a:r>
            <a:r>
              <a:rPr lang="en-US" dirty="0" smtClean="0"/>
              <a:t> </a:t>
            </a:r>
            <a:r>
              <a:rPr lang="en-US" dirty="0" err="1" smtClean="0"/>
              <a:t>stilului</a:t>
            </a:r>
            <a:r>
              <a:rPr lang="en-US" dirty="0" smtClean="0"/>
              <a:t> de </a:t>
            </a:r>
            <a:r>
              <a:rPr lang="en-US" dirty="0" err="1" smtClean="0"/>
              <a:t>viață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sănătății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bunăstării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4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scurt</a:t>
            </a:r>
            <a:r>
              <a:rPr lang="en-US" dirty="0" smtClean="0"/>
              <a:t>, un </a:t>
            </a:r>
            <a:r>
              <a:rPr lang="en-US" dirty="0" err="1" smtClean="0"/>
              <a:t>stil</a:t>
            </a:r>
            <a:r>
              <a:rPr lang="en-US" dirty="0" smtClean="0"/>
              <a:t> de </a:t>
            </a:r>
            <a:r>
              <a:rPr lang="en-US" dirty="0" err="1" smtClean="0"/>
              <a:t>viață</a:t>
            </a:r>
            <a:r>
              <a:rPr lang="en-US" dirty="0" smtClean="0"/>
              <a:t> </a:t>
            </a:r>
            <a:r>
              <a:rPr lang="en-US" dirty="0" err="1" smtClean="0"/>
              <a:t>sănătos</a:t>
            </a:r>
            <a:r>
              <a:rPr lang="en-US" dirty="0" smtClean="0"/>
              <a:t> ne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ajuta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ne </a:t>
            </a:r>
            <a:r>
              <a:rPr lang="en-US" dirty="0" err="1" smtClean="0"/>
              <a:t>simțim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sănătoși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puține</a:t>
            </a:r>
            <a:r>
              <a:rPr lang="en-US" dirty="0" smtClean="0"/>
              <a:t> </a:t>
            </a:r>
            <a:r>
              <a:rPr lang="en-US" dirty="0" err="1" smtClean="0"/>
              <a:t>șanse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fim</a:t>
            </a:r>
            <a:r>
              <a:rPr lang="en-US" dirty="0" smtClean="0"/>
              <a:t> </a:t>
            </a:r>
            <a:r>
              <a:rPr lang="en-US" dirty="0" err="1" smtClean="0"/>
              <a:t>depresivi</a:t>
            </a:r>
            <a:r>
              <a:rPr lang="en-US" dirty="0" smtClean="0"/>
              <a:t>. </a:t>
            </a:r>
            <a:r>
              <a:rPr lang="en-US" dirty="0" err="1" smtClean="0"/>
              <a:t>În</a:t>
            </a:r>
            <a:r>
              <a:rPr lang="en-US" dirty="0" smtClean="0"/>
              <a:t> plus, am </a:t>
            </a:r>
            <a:r>
              <a:rPr lang="en-US" dirty="0" err="1" smtClean="0"/>
              <a:t>putea</a:t>
            </a:r>
            <a:r>
              <a:rPr lang="en-US" dirty="0" smtClean="0"/>
              <a:t> </a:t>
            </a:r>
            <a:r>
              <a:rPr lang="en-US" dirty="0" err="1" smtClean="0"/>
              <a:t>trăi</a:t>
            </a:r>
            <a:r>
              <a:rPr lang="en-US" dirty="0" smtClean="0"/>
              <a:t> </a:t>
            </a:r>
            <a:r>
              <a:rPr lang="en-US" dirty="0" err="1" smtClean="0"/>
              <a:t>încă</a:t>
            </a:r>
            <a:r>
              <a:rPr lang="en-US" dirty="0" smtClean="0"/>
              <a:t> un </a:t>
            </a:r>
            <a:r>
              <a:rPr lang="en-US" dirty="0" err="1" smtClean="0"/>
              <a:t>deceniu</a:t>
            </a:r>
            <a:r>
              <a:rPr lang="en-US" dirty="0" smtClean="0"/>
              <a:t> </a:t>
            </a:r>
            <a:r>
              <a:rPr lang="en-US" dirty="0" err="1" smtClean="0"/>
              <a:t>adoptând</a:t>
            </a:r>
            <a:r>
              <a:rPr lang="en-US" dirty="0" smtClean="0"/>
              <a:t> </a:t>
            </a:r>
            <a:r>
              <a:rPr lang="en-US" dirty="0" err="1" smtClean="0"/>
              <a:t>obiceiuri</a:t>
            </a:r>
            <a:r>
              <a:rPr lang="en-US" dirty="0" smtClean="0"/>
              <a:t> care </a:t>
            </a:r>
            <a:r>
              <a:rPr lang="en-US" dirty="0" err="1" smtClean="0"/>
              <a:t>promovează</a:t>
            </a:r>
            <a:r>
              <a:rPr lang="en-US" dirty="0" smtClean="0"/>
              <a:t> </a:t>
            </a:r>
            <a:r>
              <a:rPr lang="en-US" dirty="0" err="1" smtClean="0"/>
              <a:t>sănătatea</a:t>
            </a:r>
            <a:r>
              <a:rPr lang="en-US" dirty="0" smtClean="0"/>
              <a:t>. </a:t>
            </a:r>
            <a:endParaRPr lang="ro-MD" dirty="0" smtClean="0"/>
          </a:p>
          <a:p>
            <a:pPr marL="0" indent="0">
              <a:buNone/>
            </a:pPr>
            <a:r>
              <a:rPr lang="en-US" dirty="0" err="1" smtClean="0"/>
              <a:t>Printre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“</a:t>
            </a:r>
            <a:r>
              <a:rPr lang="en-US" dirty="0" err="1" smtClean="0"/>
              <a:t>vizibile</a:t>
            </a:r>
            <a:r>
              <a:rPr lang="en-US" dirty="0" smtClean="0"/>
              <a:t>” </a:t>
            </a:r>
            <a:r>
              <a:rPr lang="en-US" dirty="0" err="1" smtClean="0"/>
              <a:t>beneficii</a:t>
            </a:r>
            <a:r>
              <a:rPr lang="en-US" dirty="0" smtClean="0"/>
              <a:t> ale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stil</a:t>
            </a:r>
            <a:r>
              <a:rPr lang="en-US" dirty="0" smtClean="0"/>
              <a:t> de </a:t>
            </a:r>
            <a:r>
              <a:rPr lang="en-US" dirty="0" err="1" smtClean="0"/>
              <a:t>viata</a:t>
            </a:r>
            <a:r>
              <a:rPr lang="en-US" dirty="0" smtClean="0"/>
              <a:t> </a:t>
            </a:r>
            <a:r>
              <a:rPr lang="en-US" dirty="0" err="1" smtClean="0"/>
              <a:t>sanatos</a:t>
            </a:r>
            <a:r>
              <a:rPr lang="en-US" dirty="0" smtClean="0"/>
              <a:t>, se </a:t>
            </a:r>
            <a:r>
              <a:rPr lang="en-US" dirty="0" err="1" smtClean="0"/>
              <a:t>numara</a:t>
            </a:r>
            <a:r>
              <a:rPr lang="en-US" dirty="0" smtClean="0"/>
              <a:t> </a:t>
            </a:r>
            <a:r>
              <a:rPr lang="en-US" dirty="0" err="1" smtClean="0"/>
              <a:t>faptul</a:t>
            </a:r>
            <a:r>
              <a:rPr lang="en-US" dirty="0" smtClean="0"/>
              <a:t> ca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simti</a:t>
            </a:r>
            <a:r>
              <a:rPr lang="en-US" dirty="0" smtClean="0"/>
              <a:t> </a:t>
            </a:r>
            <a:r>
              <a:rPr lang="en-US" dirty="0" err="1" smtClean="0"/>
              <a:t>nemaipomenit</a:t>
            </a:r>
            <a:r>
              <a:rPr lang="en-US" dirty="0" smtClean="0"/>
              <a:t>,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multa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poti</a:t>
            </a:r>
            <a:r>
              <a:rPr lang="en-US" dirty="0" smtClean="0"/>
              <a:t> </a:t>
            </a:r>
            <a:r>
              <a:rPr lang="en-US" dirty="0" err="1" smtClean="0"/>
              <a:t>concentra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bine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imbolnavesti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rar</a:t>
            </a:r>
            <a:r>
              <a:rPr lang="en-US" dirty="0" smtClean="0"/>
              <a:t> – </a:t>
            </a:r>
            <a:r>
              <a:rPr lang="en-US" dirty="0" err="1" smtClean="0"/>
              <a:t>sau</a:t>
            </a:r>
            <a:r>
              <a:rPr lang="en-US" dirty="0" smtClean="0"/>
              <a:t>, de </a:t>
            </a:r>
            <a:r>
              <a:rPr lang="en-US" dirty="0" err="1" smtClean="0"/>
              <a:t>ce</a:t>
            </a:r>
            <a:r>
              <a:rPr lang="en-US" dirty="0" smtClean="0"/>
              <a:t> nu, </a:t>
            </a:r>
            <a:r>
              <a:rPr lang="en-US" dirty="0" err="1" smtClean="0"/>
              <a:t>deloc</a:t>
            </a:r>
            <a:r>
              <a:rPr lang="en-US" dirty="0" smtClean="0"/>
              <a:t>). </a:t>
            </a:r>
          </a:p>
          <a:p>
            <a:r>
              <a:rPr lang="en-US" dirty="0" smtClean="0"/>
              <a:t>Nu 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spune</a:t>
            </a:r>
            <a:r>
              <a:rPr lang="en-US" dirty="0" smtClean="0"/>
              <a:t> ca </a:t>
            </a:r>
            <a:r>
              <a:rPr lang="en-US" dirty="0" err="1" smtClean="0"/>
              <a:t>unul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important ca </a:t>
            </a:r>
            <a:r>
              <a:rPr lang="en-US" dirty="0" err="1" smtClean="0"/>
              <a:t>altul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desigur</a:t>
            </a:r>
            <a:r>
              <a:rPr lang="en-US" dirty="0" smtClean="0"/>
              <a:t>, </a:t>
            </a:r>
            <a:r>
              <a:rPr lang="en-US" dirty="0" err="1" smtClean="0"/>
              <a:t>fara</a:t>
            </a:r>
            <a:r>
              <a:rPr lang="en-US" dirty="0" smtClean="0"/>
              <a:t> o </a:t>
            </a:r>
            <a:r>
              <a:rPr lang="en-US" dirty="0" err="1" smtClean="0"/>
              <a:t>alimentatie</a:t>
            </a:r>
            <a:r>
              <a:rPr lang="en-US" dirty="0" smtClean="0"/>
              <a:t> </a:t>
            </a:r>
            <a:r>
              <a:rPr lang="en-US" dirty="0" err="1" smtClean="0"/>
              <a:t>sanatoasa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 ore de </a:t>
            </a:r>
            <a:r>
              <a:rPr lang="en-US" dirty="0" err="1" smtClean="0"/>
              <a:t>somn</a:t>
            </a:r>
            <a:r>
              <a:rPr lang="en-US" dirty="0" smtClean="0"/>
              <a:t> nu </a:t>
            </a:r>
            <a:r>
              <a:rPr lang="en-US" dirty="0" err="1" smtClean="0"/>
              <a:t>poti</a:t>
            </a:r>
            <a:r>
              <a:rPr lang="en-US" dirty="0" smtClean="0"/>
              <a:t> face </a:t>
            </a:r>
            <a:r>
              <a:rPr lang="en-US" dirty="0" err="1" smtClean="0"/>
              <a:t>nimic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C74-9A87-49D0-A378-EDFA41B19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1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activitate care folosește greutatea corporală a persoanei sau lucrează îm</a:t>
            </a:r>
          </a:p>
          <a:p>
            <a:r>
              <a:rPr lang="ro-RO" dirty="0" smtClean="0"/>
              <a:t>potriva rezistenței, de asemenea, îmbunătățește sensibilitatea la insulină și nivelul de glucoză</a:t>
            </a:r>
          </a:p>
          <a:p>
            <a:endParaRPr lang="ro-RO" dirty="0" smtClean="0"/>
          </a:p>
          <a:p>
            <a:r>
              <a:rPr lang="ro-RO" dirty="0" smtClean="0"/>
              <a:t>tai chi și yoga cuprind, de asemenea, elemente de flexibilitate și echilibru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C7F54-55A8-4D69-B5F8-43ADA30E7F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8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7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9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0D33-7061-4143-9F8B-995FEEA0466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F8CF-FFFD-49E8-B8B3-D4743F9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7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hsph.harvard.edu/nutritionsource/alcoho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cdc.gov/workplacehealthpromotion/model/implementation/benefit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orld Health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991"/>
            <a:ext cx="12192000" cy="53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56404"/>
            <a:ext cx="10515600" cy="104623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990033"/>
                </a:solidFill>
                <a:latin typeface="+mn-lt"/>
              </a:rPr>
              <a:t>7 </a:t>
            </a:r>
            <a:r>
              <a:rPr lang="en-US" b="1" dirty="0" err="1" smtClean="0">
                <a:solidFill>
                  <a:srgbClr val="990033"/>
                </a:solidFill>
                <a:latin typeface="+mn-lt"/>
              </a:rPr>
              <a:t>arilie</a:t>
            </a:r>
            <a:r>
              <a:rPr lang="en-US" b="1" dirty="0" smtClean="0">
                <a:solidFill>
                  <a:srgbClr val="990033"/>
                </a:solidFill>
                <a:latin typeface="+mn-lt"/>
              </a:rPr>
              <a:t> – </a:t>
            </a:r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Ziua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Mondial</a:t>
            </a:r>
            <a:r>
              <a:rPr lang="ro-MD" b="1" dirty="0" smtClean="0">
                <a:solidFill>
                  <a:srgbClr val="00B050"/>
                </a:solidFill>
                <a:latin typeface="+mn-lt"/>
              </a:rPr>
              <a:t>ă a sănătății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2" y="196440"/>
            <a:ext cx="9480840" cy="64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240"/>
          </a:xfrm>
        </p:spPr>
        <p:txBody>
          <a:bodyPr/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Boli cronice</a:t>
            </a:r>
            <a:endParaRPr lang="en-US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113" y="1306629"/>
            <a:ext cx="4926496" cy="363772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MD" sz="2000" b="1" dirty="0" smtClean="0"/>
              <a:t>Boli cronice netransmisibile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ro-MD" sz="2000" dirty="0" err="1"/>
              <a:t>B</a:t>
            </a:r>
            <a:r>
              <a:rPr lang="en-US" sz="2000" dirty="0" err="1" smtClean="0"/>
              <a:t>oli</a:t>
            </a:r>
            <a:r>
              <a:rPr lang="en-US" sz="2000" dirty="0" smtClean="0"/>
              <a:t> </a:t>
            </a:r>
            <a:r>
              <a:rPr lang="en-US" sz="2000" dirty="0" err="1" smtClean="0"/>
              <a:t>metabolice</a:t>
            </a:r>
            <a:r>
              <a:rPr lang="ro-MD" sz="2000" dirty="0"/>
              <a:t> </a:t>
            </a:r>
            <a:r>
              <a:rPr lang="ro-MD" sz="2000" dirty="0" smtClean="0"/>
              <a:t>– Diabet zaharat, sindrom metabolic, obezitatea</a:t>
            </a:r>
          </a:p>
          <a:p>
            <a:pPr marL="914400" lvl="1" indent="-457200">
              <a:buFont typeface="+mj-lt"/>
              <a:buAutoNum type="arabicPeriod"/>
            </a:pPr>
            <a:r>
              <a:rPr lang="ro-MD" sz="2000" dirty="0" smtClean="0"/>
              <a:t>Boli cardiovasculare (IMA, AVC)</a:t>
            </a:r>
          </a:p>
          <a:p>
            <a:pPr marL="914400" lvl="1" indent="-457200">
              <a:buFont typeface="+mj-lt"/>
              <a:buAutoNum type="arabicPeriod"/>
            </a:pPr>
            <a:r>
              <a:rPr lang="ro-MD" sz="2000" dirty="0" smtClean="0"/>
              <a:t>BPOC</a:t>
            </a:r>
          </a:p>
          <a:p>
            <a:pPr marL="914400" lvl="1" indent="-457200">
              <a:buFont typeface="+mj-lt"/>
              <a:buAutoNum type="arabicPeriod"/>
            </a:pPr>
            <a:r>
              <a:rPr lang="ro-MD" sz="2000" dirty="0" smtClean="0"/>
              <a:t>Cancer</a:t>
            </a:r>
          </a:p>
          <a:p>
            <a:pPr marL="914400" lvl="1" indent="-457200">
              <a:buFont typeface="+mj-lt"/>
              <a:buAutoNum type="arabicPeriod"/>
            </a:pPr>
            <a:r>
              <a:rPr lang="ro-MD" sz="2000" dirty="0" smtClean="0"/>
              <a:t>Boli mentale</a:t>
            </a:r>
          </a:p>
          <a:p>
            <a:pPr marL="457200" indent="-457200">
              <a:buFont typeface="+mj-lt"/>
              <a:buAutoNum type="arabicPeriod"/>
            </a:pPr>
            <a:endParaRPr lang="ro-MD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o-MD" sz="2000" b="1" dirty="0" err="1"/>
              <a:t>P</a:t>
            </a:r>
            <a:r>
              <a:rPr lang="en-US" sz="2000" b="1" dirty="0" err="1" smtClean="0"/>
              <a:t>robleme</a:t>
            </a:r>
            <a:r>
              <a:rPr lang="en-US" sz="2000" b="1" dirty="0" smtClean="0"/>
              <a:t> ale </a:t>
            </a:r>
            <a:r>
              <a:rPr lang="en-US" sz="2000" b="1" dirty="0" err="1" smtClean="0"/>
              <a:t>articulațiilor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și</a:t>
            </a:r>
            <a:r>
              <a:rPr lang="en-US" sz="2000" b="1" dirty="0" smtClean="0"/>
              <a:t> ale </a:t>
            </a:r>
            <a:r>
              <a:rPr lang="en-US" sz="2000" b="1" dirty="0" err="1" smtClean="0"/>
              <a:t>scheletului</a:t>
            </a:r>
            <a:r>
              <a:rPr lang="en-US" sz="2000" b="1" dirty="0" smtClean="0"/>
              <a:t>,</a:t>
            </a:r>
            <a:endParaRPr lang="ro-MD" sz="2000" b="1" dirty="0" smtClean="0"/>
          </a:p>
          <a:p>
            <a:pPr marL="457200" indent="-457200">
              <a:buFont typeface="+mj-lt"/>
              <a:buAutoNum type="arabicPeriod"/>
            </a:pPr>
            <a:endParaRPr lang="ro-MD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o-MD" sz="2000" b="1" dirty="0"/>
              <a:t>V</a:t>
            </a:r>
            <a:r>
              <a:rPr lang="en-US" sz="2000" b="1" dirty="0" err="1" smtClean="0"/>
              <a:t>iolență</a:t>
            </a:r>
            <a:endParaRPr lang="ro-MD" sz="2000" b="1" dirty="0"/>
          </a:p>
        </p:txBody>
      </p:sp>
      <p:pic>
        <p:nvPicPr>
          <p:cNvPr id="4" name="Picture 4" descr="Healthy Family Shop | Ox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496" y="211437"/>
            <a:ext cx="1229738" cy="12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D Approach To Health | Exu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1208"/>
            <a:ext cx="3717235" cy="13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tudy: Unhealthy Eating Is Top Cause of Death in U.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71" y="2087219"/>
            <a:ext cx="6959058" cy="42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148971" y="2673626"/>
            <a:ext cx="1142499" cy="9939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148970" y="2892287"/>
            <a:ext cx="1142499" cy="9939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148969" y="4078356"/>
            <a:ext cx="1142499" cy="9939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148969" y="3295467"/>
            <a:ext cx="1142499" cy="9939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148968" y="4427003"/>
            <a:ext cx="1142499" cy="9939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240"/>
          </a:xfrm>
        </p:spPr>
        <p:txBody>
          <a:bodyPr/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Sănătate mentală</a:t>
            </a:r>
            <a:endParaRPr lang="en-US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1174"/>
            <a:ext cx="10515600" cy="4735789"/>
          </a:xfrm>
        </p:spPr>
        <p:txBody>
          <a:bodyPr>
            <a:noAutofit/>
          </a:bodyPr>
          <a:lstStyle/>
          <a:p>
            <a:endParaRPr lang="ro-MD" sz="2000" dirty="0"/>
          </a:p>
          <a:p>
            <a:r>
              <a:rPr lang="en-US" sz="2000" dirty="0" smtClean="0"/>
              <a:t>Un </a:t>
            </a:r>
            <a:r>
              <a:rPr lang="en-US" sz="2000" dirty="0" err="1"/>
              <a:t>studiu</a:t>
            </a:r>
            <a:r>
              <a:rPr lang="en-US" sz="2000" dirty="0"/>
              <a:t> cu </a:t>
            </a:r>
            <a:r>
              <a:rPr lang="en-US" sz="2000" dirty="0" err="1"/>
              <a:t>peste</a:t>
            </a:r>
            <a:r>
              <a:rPr lang="en-US" sz="2000" dirty="0"/>
              <a:t> 3.000 </a:t>
            </a:r>
            <a:r>
              <a:rPr lang="ro-MD" sz="2000" dirty="0" smtClean="0"/>
              <a:t>participanți vârsta între </a:t>
            </a:r>
            <a:r>
              <a:rPr lang="en-US" sz="2000" dirty="0" smtClean="0"/>
              <a:t>55 </a:t>
            </a:r>
            <a:r>
              <a:rPr lang="en-US" sz="2000" dirty="0" err="1"/>
              <a:t>și</a:t>
            </a:r>
            <a:r>
              <a:rPr lang="en-US" sz="2000" dirty="0"/>
              <a:t> 85 de </a:t>
            </a:r>
            <a:r>
              <a:rPr lang="en-US" sz="2000" dirty="0" err="1"/>
              <a:t>ani</a:t>
            </a:r>
            <a:r>
              <a:rPr lang="en-US" sz="2000" dirty="0"/>
              <a:t> </a:t>
            </a:r>
            <a:r>
              <a:rPr lang="ro-MD" sz="2000" dirty="0" smtClean="0"/>
              <a:t> - </a:t>
            </a:r>
            <a:r>
              <a:rPr lang="en-US" sz="2000" dirty="0" err="1" smtClean="0"/>
              <a:t>persoanele</a:t>
            </a:r>
            <a:r>
              <a:rPr lang="en-US" sz="2000" dirty="0" smtClean="0"/>
              <a:t> </a:t>
            </a:r>
            <a:r>
              <a:rPr lang="en-US" sz="2000" dirty="0"/>
              <a:t>cu </a:t>
            </a:r>
            <a:r>
              <a:rPr lang="en-US" sz="2000" dirty="0" err="1" smtClean="0"/>
              <a:t>stil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viață</a:t>
            </a:r>
            <a:r>
              <a:rPr lang="en-US" sz="2000" dirty="0"/>
              <a:t> </a:t>
            </a:r>
            <a:r>
              <a:rPr lang="en-US" sz="2000" dirty="0" err="1"/>
              <a:t>sănătos</a:t>
            </a:r>
            <a:r>
              <a:rPr lang="en-US" sz="2000" dirty="0"/>
              <a:t> au </a:t>
            </a:r>
            <a:r>
              <a:rPr lang="en-US" sz="2000" dirty="0" err="1"/>
              <a:t>avut</a:t>
            </a:r>
            <a:r>
              <a:rPr lang="en-US" sz="2000" dirty="0"/>
              <a:t> </a:t>
            </a:r>
            <a:r>
              <a:rPr lang="en-US" sz="2000" dirty="0" err="1"/>
              <a:t>rezultate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bune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 smtClean="0"/>
              <a:t>omologii</a:t>
            </a:r>
            <a:r>
              <a:rPr lang="ro-MD" sz="2000" dirty="0" smtClean="0"/>
              <a:t>.</a:t>
            </a:r>
          </a:p>
          <a:p>
            <a:r>
              <a:rPr lang="en-US" sz="2000" dirty="0" smtClean="0"/>
              <a:t>au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 smtClean="0"/>
              <a:t>rapi</a:t>
            </a:r>
            <a:r>
              <a:rPr lang="ro-MD" sz="2000" dirty="0" smtClean="0"/>
              <a:t>z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/>
              <a:t>la </a:t>
            </a:r>
            <a:r>
              <a:rPr lang="en-US" sz="2000" dirty="0" err="1"/>
              <a:t>testele</a:t>
            </a:r>
            <a:r>
              <a:rPr lang="en-US" sz="2000" dirty="0"/>
              <a:t> de </a:t>
            </a:r>
            <a:r>
              <a:rPr lang="en-US" sz="2000" dirty="0" err="1"/>
              <a:t>agilitate</a:t>
            </a:r>
            <a:r>
              <a:rPr lang="en-US" sz="2000" dirty="0"/>
              <a:t> </a:t>
            </a:r>
            <a:r>
              <a:rPr lang="en-US" sz="2000" dirty="0" err="1"/>
              <a:t>fizică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puțin</a:t>
            </a:r>
            <a:r>
              <a:rPr lang="en-US" sz="2000" b="1" dirty="0"/>
              <a:t> </a:t>
            </a:r>
            <a:r>
              <a:rPr lang="en-US" sz="2000" b="1" dirty="0" err="1"/>
              <a:t>susceptibili</a:t>
            </a:r>
            <a:r>
              <a:rPr lang="en-US" sz="2000" b="1" dirty="0"/>
              <a:t> de a </a:t>
            </a:r>
            <a:r>
              <a:rPr lang="en-US" sz="2000" b="1" dirty="0" err="1"/>
              <a:t>prezenta</a:t>
            </a:r>
            <a:r>
              <a:rPr lang="en-US" sz="2000" b="1" dirty="0"/>
              <a:t> </a:t>
            </a:r>
            <a:r>
              <a:rPr lang="en-US" sz="2000" b="1" dirty="0" err="1"/>
              <a:t>simptome</a:t>
            </a:r>
            <a:r>
              <a:rPr lang="en-US" sz="2000" b="1" dirty="0"/>
              <a:t> de </a:t>
            </a:r>
            <a:r>
              <a:rPr lang="en-US" sz="2000" b="1" dirty="0" err="1"/>
              <a:t>depresie</a:t>
            </a:r>
            <a:r>
              <a:rPr lang="en-US" sz="2000" b="1" dirty="0"/>
              <a:t> </a:t>
            </a:r>
            <a:endParaRPr lang="ro-MD" sz="2000" b="1" dirty="0" smtClean="0"/>
          </a:p>
          <a:p>
            <a:r>
              <a:rPr lang="en-US" sz="2000" b="1" dirty="0" err="1" smtClean="0"/>
              <a:t>scăderi</a:t>
            </a:r>
            <a:r>
              <a:rPr lang="en-US" sz="2000" b="1" dirty="0" smtClean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lente</a:t>
            </a:r>
            <a:r>
              <a:rPr lang="en-US" sz="2000" b="1" dirty="0"/>
              <a:t> ale </a:t>
            </a:r>
            <a:r>
              <a:rPr lang="en-US" sz="2000" b="1" dirty="0" err="1"/>
              <a:t>funcției</a:t>
            </a:r>
            <a:r>
              <a:rPr lang="en-US" sz="2000" b="1" dirty="0"/>
              <a:t> cognitive </a:t>
            </a:r>
            <a:r>
              <a:rPr lang="en-US" sz="2000" dirty="0" err="1"/>
              <a:t>și</a:t>
            </a:r>
            <a:r>
              <a:rPr lang="en-US" sz="2000" dirty="0"/>
              <a:t> ale </a:t>
            </a:r>
            <a:r>
              <a:rPr lang="en-US" sz="2000" dirty="0" err="1"/>
              <a:t>interacțiunilor</a:t>
            </a:r>
            <a:r>
              <a:rPr lang="en-US" sz="2000" dirty="0"/>
              <a:t> </a:t>
            </a:r>
            <a:r>
              <a:rPr lang="en-US" sz="2000" dirty="0" err="1"/>
              <a:t>sociale</a:t>
            </a:r>
            <a:r>
              <a:rPr lang="en-US" sz="2000" dirty="0"/>
              <a:t> </a:t>
            </a:r>
            <a:endParaRPr lang="ro-MD" sz="2000" dirty="0" smtClean="0"/>
          </a:p>
          <a:p>
            <a:pPr marL="0" indent="0" algn="just">
              <a:buNone/>
            </a:pPr>
            <a:r>
              <a:rPr lang="ro-MD" sz="2000" dirty="0"/>
              <a:t>	</a:t>
            </a:r>
            <a:r>
              <a:rPr lang="ro-MD" sz="2000" dirty="0" smtClean="0"/>
              <a:t>								</a:t>
            </a:r>
            <a:r>
              <a:rPr lang="en-US" sz="2000" dirty="0" smtClean="0"/>
              <a:t>(</a:t>
            </a:r>
            <a:r>
              <a:rPr lang="en-US" sz="2000" dirty="0" err="1"/>
              <a:t>Visser</a:t>
            </a:r>
            <a:r>
              <a:rPr lang="en-US" sz="2000" dirty="0"/>
              <a:t> et al., 2018).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scurt</a:t>
            </a:r>
            <a:r>
              <a:rPr lang="en-US" sz="2000" dirty="0"/>
              <a:t>, un </a:t>
            </a:r>
            <a:r>
              <a:rPr lang="en-US" sz="2000" dirty="0" err="1"/>
              <a:t>stil</a:t>
            </a:r>
            <a:r>
              <a:rPr lang="en-US" sz="2000" dirty="0"/>
              <a:t> de </a:t>
            </a:r>
            <a:r>
              <a:rPr lang="en-US" sz="2000" dirty="0" err="1"/>
              <a:t>viață</a:t>
            </a:r>
            <a:r>
              <a:rPr lang="en-US" sz="2000" dirty="0"/>
              <a:t> </a:t>
            </a:r>
            <a:r>
              <a:rPr lang="en-US" sz="2000" dirty="0" err="1"/>
              <a:t>sănătos</a:t>
            </a:r>
            <a:r>
              <a:rPr lang="en-US" sz="2000" dirty="0"/>
              <a:t> ne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ajuta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ne </a:t>
            </a:r>
            <a:r>
              <a:rPr lang="en-US" sz="2000" dirty="0" err="1"/>
              <a:t>simțim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sănătoși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avem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puține</a:t>
            </a:r>
            <a:r>
              <a:rPr lang="en-US" sz="2000" dirty="0"/>
              <a:t> </a:t>
            </a:r>
            <a:r>
              <a:rPr lang="en-US" sz="2000" dirty="0" err="1"/>
              <a:t>șanse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fim</a:t>
            </a:r>
            <a:r>
              <a:rPr lang="en-US" sz="2000" dirty="0"/>
              <a:t> </a:t>
            </a:r>
            <a:r>
              <a:rPr lang="en-US" sz="2000" dirty="0" err="1"/>
              <a:t>depresivi</a:t>
            </a:r>
            <a:r>
              <a:rPr lang="en-US" sz="2000" dirty="0"/>
              <a:t>. </a:t>
            </a:r>
            <a:r>
              <a:rPr lang="en-US" sz="2000" dirty="0" err="1"/>
              <a:t>În</a:t>
            </a:r>
            <a:r>
              <a:rPr lang="en-US" sz="2000" dirty="0"/>
              <a:t> plus, am </a:t>
            </a:r>
            <a:r>
              <a:rPr lang="en-US" sz="2000" dirty="0" err="1"/>
              <a:t>putea</a:t>
            </a:r>
            <a:r>
              <a:rPr lang="en-US" sz="2000" dirty="0"/>
              <a:t> </a:t>
            </a:r>
            <a:r>
              <a:rPr lang="en-US" sz="2000" dirty="0" err="1"/>
              <a:t>trăi</a:t>
            </a:r>
            <a:r>
              <a:rPr lang="en-US" sz="2000" dirty="0"/>
              <a:t> </a:t>
            </a:r>
            <a:r>
              <a:rPr lang="en-US" sz="2000" dirty="0" err="1"/>
              <a:t>încă</a:t>
            </a:r>
            <a:r>
              <a:rPr lang="en-US" sz="2000" dirty="0"/>
              <a:t> un </a:t>
            </a:r>
            <a:r>
              <a:rPr lang="en-US" sz="2000" dirty="0" err="1"/>
              <a:t>deceniu</a:t>
            </a:r>
            <a:r>
              <a:rPr lang="en-US" sz="2000" dirty="0"/>
              <a:t> </a:t>
            </a:r>
            <a:r>
              <a:rPr lang="en-US" sz="2000" dirty="0" err="1"/>
              <a:t>adoptând</a:t>
            </a:r>
            <a:r>
              <a:rPr lang="en-US" sz="2000" dirty="0"/>
              <a:t> </a:t>
            </a:r>
            <a:r>
              <a:rPr lang="en-US" sz="2000" dirty="0" err="1"/>
              <a:t>obiceiuri</a:t>
            </a:r>
            <a:r>
              <a:rPr lang="en-US" sz="2000" dirty="0"/>
              <a:t> care </a:t>
            </a:r>
            <a:r>
              <a:rPr lang="en-US" sz="2000" dirty="0" err="1"/>
              <a:t>promovează</a:t>
            </a:r>
            <a:r>
              <a:rPr lang="en-US" sz="2000" dirty="0"/>
              <a:t> </a:t>
            </a:r>
            <a:r>
              <a:rPr lang="en-US" sz="2000" dirty="0" err="1"/>
              <a:t>sănătatea</a:t>
            </a:r>
            <a:r>
              <a:rPr lang="en-US" sz="2000" dirty="0"/>
              <a:t>. </a:t>
            </a:r>
          </a:p>
        </p:txBody>
      </p:sp>
      <p:pic>
        <p:nvPicPr>
          <p:cNvPr id="4" name="Picture 4" descr="Healthy Family Shop | Ox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496" y="211437"/>
            <a:ext cx="1229738" cy="12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240"/>
          </a:xfrm>
        </p:spPr>
        <p:txBody>
          <a:bodyPr/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Beneficiile MSV</a:t>
            </a:r>
            <a:endParaRPr lang="en-US" b="1" dirty="0">
              <a:solidFill>
                <a:srgbClr val="990033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614695"/>
              </p:ext>
            </p:extLst>
          </p:nvPr>
        </p:nvGraphicFramePr>
        <p:xfrm>
          <a:off x="3690731" y="1594864"/>
          <a:ext cx="7663069" cy="473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Healthy Family Shop | Oxfo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496" y="211437"/>
            <a:ext cx="1229738" cy="12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poster healthy lifestyle with set icons 3168510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0" y="2410284"/>
            <a:ext cx="3126411" cy="31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757"/>
            <a:ext cx="10515600" cy="1325563"/>
          </a:xfrm>
        </p:spPr>
        <p:txBody>
          <a:bodyPr>
            <a:normAutofit/>
          </a:bodyPr>
          <a:lstStyle/>
          <a:p>
            <a:r>
              <a:rPr lang="ro-MD" sz="4800" b="1" dirty="0" smtClean="0">
                <a:solidFill>
                  <a:srgbClr val="990033"/>
                </a:solidFill>
                <a:latin typeface="+mn-lt"/>
              </a:rPr>
              <a:t>Agenda</a:t>
            </a:r>
            <a:endParaRPr lang="en-US" sz="4800" b="1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1026" name="Picture 2" descr="Physical Health | Human Resources, Health, Safety and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60" y="79624"/>
            <a:ext cx="5197140" cy="29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6051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Definiția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modului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s</a:t>
            </a: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ănătos de viață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Impactul asupra sănătății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rgbClr val="990033"/>
                </a:solidFill>
              </a:rPr>
              <a:t>Componente și principii ale modului sănătos de viață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dirty="0" smtClean="0"/>
              <a:t>Strategii și politici de promovare a sănătății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758"/>
            <a:ext cx="10515600" cy="891148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990033"/>
                </a:solidFill>
                <a:latin typeface="+mn-lt"/>
              </a:rPr>
              <a:t>Componentele modului sănătătos de viață</a:t>
            </a:r>
            <a:endParaRPr lang="en-US" sz="4000" b="1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6" name="Picture 2" descr="A holistic approach to staying healthy during the pandemic - The Cla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44" y="1452919"/>
            <a:ext cx="3784756" cy="51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1210" y="1541320"/>
            <a:ext cx="3533274" cy="2084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rgbClr val="990033"/>
                </a:solidFill>
              </a:rPr>
              <a:t>Componenta fizică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Nutriția corectă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Exerciții fizice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Odihnă adescvată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Gestionarea stresului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7516" y="4385375"/>
            <a:ext cx="3753852" cy="2228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rgbClr val="990033"/>
                </a:solidFill>
              </a:rPr>
              <a:t>Bunăstarea spirituală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Calm interior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Deschidere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Încredere și cunoașterea de sine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Dezvoltare personală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210" y="4385375"/>
            <a:ext cx="3533274" cy="2228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rgbClr val="990033"/>
                </a:solidFill>
              </a:rPr>
              <a:t>Oferim și primim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Iertare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Iubire și compasiune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Relații bune (familie, serviciu, societate etc)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7516" y="1541320"/>
            <a:ext cx="3753852" cy="2068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rgbClr val="990033"/>
                </a:solidFill>
              </a:rPr>
              <a:t>Bunăstarea emoțională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Gânduri pozitive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Atitudini de autosusținere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400" dirty="0" smtClean="0">
                <a:solidFill>
                  <a:schemeClr val="tx1"/>
                </a:solidFill>
              </a:rPr>
              <a:t>Imaginea de sine pozitivă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113" y="255794"/>
            <a:ext cx="5910470" cy="1325563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990033"/>
                </a:solidFill>
                <a:latin typeface="+mn-lt"/>
              </a:rPr>
              <a:t>Modul sănătos de viață și bolile cardiovasculare</a:t>
            </a:r>
            <a:endParaRPr lang="en-US" sz="3600" b="1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5" name="Picture 2" descr="Figure 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48" y="255794"/>
            <a:ext cx="4867750" cy="64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in graphic"/>
          <p:cNvPicPr/>
          <p:nvPr/>
        </p:nvPicPr>
        <p:blipFill>
          <a:blip r:embed="rId3"/>
          <a:stretch/>
        </p:blipFill>
        <p:spPr>
          <a:xfrm>
            <a:off x="1630077" y="1898373"/>
            <a:ext cx="4214132" cy="3896139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6974" y="6133666"/>
            <a:ext cx="766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1" dirty="0">
                <a:solidFill>
                  <a:srgbClr val="000000"/>
                </a:solidFill>
                <a:latin typeface="Arial"/>
              </a:rPr>
              <a:t>Donald M. Lloyd-Jones. Circulation. Life’s Essential 8: Updating and Enhancing the American Heart Association’s Construct of Cardiovascular Health</a:t>
            </a:r>
            <a:r>
              <a:rPr lang="en-US" sz="1400" spc="-1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14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6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2250" y="176283"/>
            <a:ext cx="10515600" cy="932368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990033"/>
                </a:solidFill>
                <a:latin typeface="+mn-lt"/>
              </a:rPr>
              <a:t>Modul sănătos de viață și diabetul zaharat</a:t>
            </a:r>
            <a:endParaRPr lang="en-US" sz="3600" b="1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5" name="Picture 2" descr="C:\Users\ADMIN\Pictures\Screenshots\Captură ecran (255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0" y="1297494"/>
            <a:ext cx="1017069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4F847-E4C0-9AFA-608A-77435FDA9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629" y="1564297"/>
            <a:ext cx="8986981" cy="5055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57B44-D012-A3DD-193F-69F6DEFFFEA6}"/>
              </a:ext>
            </a:extLst>
          </p:cNvPr>
          <p:cNvSpPr txBox="1"/>
          <p:nvPr/>
        </p:nvSpPr>
        <p:spPr>
          <a:xfrm>
            <a:off x="1793629" y="6380946"/>
            <a:ext cx="92530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900" b="0" i="0" u="none" strike="noStrike" spc="-50" dirty="0">
                <a:effectLst/>
                <a:latin typeface="Calibri" panose="020F0502020204030204" pitchFamily="34" charset="0"/>
              </a:rPr>
              <a:t>Davies MJ, Aroda VR, Collins BS, Gabbay RA, Green J, Maruthur NM, Rosas SE, Del Prato S, Mathieu C, Mingrone G, Rossing P, </a:t>
            </a:r>
            <a:r>
              <a:rPr lang="en-US" sz="900" b="0" i="0" u="none" strike="noStrike" spc="-50" dirty="0" err="1">
                <a:effectLst/>
                <a:latin typeface="Calibri" panose="020F0502020204030204" pitchFamily="34" charset="0"/>
              </a:rPr>
              <a:t>Tankova</a:t>
            </a:r>
            <a:r>
              <a:rPr lang="en-US" sz="900" b="0" i="0" u="none" strike="noStrike" spc="-50" dirty="0">
                <a:effectLst/>
                <a:latin typeface="Calibri" panose="020F0502020204030204" pitchFamily="34" charset="0"/>
              </a:rPr>
              <a:t> T, Tsapas A, Buse JB</a:t>
            </a:r>
            <a:br>
              <a:rPr lang="en-US" sz="900" b="0" i="0" u="none" strike="noStrike" spc="-50" dirty="0">
                <a:effectLst/>
                <a:latin typeface="Calibri" panose="020F0502020204030204" pitchFamily="34" charset="0"/>
              </a:rPr>
            </a:br>
            <a:r>
              <a:rPr lang="en-US" sz="900" b="0" i="1" u="none" strike="noStrike" spc="-50" dirty="0">
                <a:effectLst/>
                <a:latin typeface="Calibri" panose="020F0502020204030204" pitchFamily="34" charset="0"/>
              </a:rPr>
              <a:t>Diabetes Care </a:t>
            </a:r>
            <a:r>
              <a:rPr lang="en-US" sz="900" b="0" i="0" u="none" strike="noStrike" spc="-50" dirty="0">
                <a:effectLst/>
                <a:latin typeface="Calibri" panose="020F0502020204030204" pitchFamily="34" charset="0"/>
              </a:rPr>
              <a:t>2022; https://doi.org/10.2337/dci22-0034. </a:t>
            </a:r>
            <a:r>
              <a:rPr lang="en-US" sz="900" b="0" i="1" u="none" strike="noStrike" spc="-50" dirty="0">
                <a:effectLst/>
                <a:latin typeface="Calibri" panose="020F0502020204030204" pitchFamily="34" charset="0"/>
              </a:rPr>
              <a:t>Diabetologia </a:t>
            </a:r>
            <a:r>
              <a:rPr lang="en-US" sz="900" b="0" i="0" u="none" strike="noStrike" spc="-50" dirty="0">
                <a:effectLst/>
                <a:latin typeface="Calibri" panose="020F0502020204030204" pitchFamily="34" charset="0"/>
              </a:rPr>
              <a:t>2022; </a:t>
            </a:r>
            <a:r>
              <a:rPr lang="en-US" sz="900" b="0" i="0" strike="noStrike" spc="-50" dirty="0">
                <a:effectLst/>
                <a:latin typeface="Calibri" panose="020F0502020204030204" pitchFamily="34" charset="0"/>
              </a:rPr>
              <a:t>https://doi.org/10.1007/s00125-022-05787-2</a:t>
            </a:r>
            <a:r>
              <a:rPr lang="en-US" sz="1600" b="0" i="0" strike="noStrike" spc="-50" dirty="0">
                <a:effectLst/>
                <a:latin typeface="Calibri" panose="020F0502020204030204" pitchFamily="34" charset="0"/>
              </a:rPr>
              <a:t>.</a:t>
            </a:r>
            <a:endParaRPr lang="en-US" sz="1600" i="1" spc="-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158" y="621583"/>
            <a:ext cx="10058400" cy="610012"/>
          </a:xfrm>
        </p:spPr>
        <p:txBody>
          <a:bodyPr>
            <a:normAutofit fontScale="90000"/>
          </a:bodyPr>
          <a:lstStyle/>
          <a:p>
            <a:r>
              <a:rPr lang="ro-RO" sz="4000" b="1" dirty="0" smtClean="0">
                <a:solidFill>
                  <a:srgbClr val="990033"/>
                </a:solidFill>
                <a:latin typeface="+mn-lt"/>
              </a:rPr>
              <a:t>Activitățile zilnice pentru persoana cu DZ 2</a:t>
            </a:r>
            <a:endParaRPr lang="en-US" sz="40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427" y="4447246"/>
            <a:ext cx="1782619" cy="39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SOMNUL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9898" y="2632745"/>
            <a:ext cx="1782619" cy="39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M</a:t>
            </a:r>
            <a:r>
              <a:rPr lang="ro-RO" sz="2400" b="1" dirty="0" smtClean="0">
                <a:solidFill>
                  <a:srgbClr val="92D050"/>
                </a:solidFill>
              </a:rPr>
              <a:t>IȘCAREA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6254" y="1972714"/>
            <a:ext cx="2542844" cy="39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SEDENTARISMUL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1672" y="4865601"/>
            <a:ext cx="3700754" cy="352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cap="all" dirty="0" smtClean="0">
                <a:solidFill>
                  <a:srgbClr val="C00000"/>
                </a:solidFill>
              </a:rPr>
              <a:t>EXERCIȚII DE rezistență</a:t>
            </a:r>
            <a:endParaRPr lang="en-US" sz="2400" b="1" cap="all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4908" y="2039022"/>
            <a:ext cx="1782619" cy="39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DF8917"/>
                </a:solidFill>
              </a:rPr>
              <a:t>EXERCIȚII</a:t>
            </a:r>
            <a:endParaRPr lang="en-US" sz="2400" b="1" dirty="0">
              <a:solidFill>
                <a:srgbClr val="DF891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929" y="1840654"/>
            <a:ext cx="2549237" cy="213196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Limitează inactivitatea</a:t>
            </a:r>
            <a:r>
              <a:rPr lang="ro-RO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o-RO" dirty="0" smtClean="0">
                <a:solidFill>
                  <a:schemeClr val="tx1"/>
                </a:solidFill>
              </a:rPr>
              <a:t>La </a:t>
            </a:r>
            <a:r>
              <a:rPr lang="ro-RO" b="1" dirty="0" smtClean="0">
                <a:solidFill>
                  <a:srgbClr val="FF0000"/>
                </a:solidFill>
              </a:rPr>
              <a:t>fiecare 30 min </a:t>
            </a:r>
            <a:r>
              <a:rPr lang="ro-RO" dirty="0" smtClean="0">
                <a:solidFill>
                  <a:schemeClr val="tx1"/>
                </a:solidFill>
              </a:rPr>
              <a:t>– pauze mici cu mers sau exerciții simple de rezistență – </a:t>
            </a:r>
            <a:r>
              <a:rPr lang="ro-RO" b="1" dirty="0" smtClean="0">
                <a:solidFill>
                  <a:schemeClr val="tx1"/>
                </a:solidFill>
              </a:rPr>
              <a:t>ameliorează metabolismul glucidic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565" y="404882"/>
            <a:ext cx="10515600" cy="847448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990033"/>
                </a:solidFill>
                <a:latin typeface="+mn-lt"/>
              </a:rPr>
              <a:t>Somnul </a:t>
            </a:r>
            <a:endParaRPr lang="en-US" sz="3600" b="1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4" name="Main graphic"/>
          <p:cNvPicPr>
            <a:picLocks noGrp="1"/>
          </p:cNvPicPr>
          <p:nvPr>
            <p:ph idx="1"/>
          </p:nvPr>
        </p:nvPicPr>
        <p:blipFill rotWithShape="1">
          <a:blip r:embed="rId3"/>
          <a:srcRect b="48703"/>
          <a:stretch/>
        </p:blipFill>
        <p:spPr>
          <a:xfrm>
            <a:off x="5389124" y="4085618"/>
            <a:ext cx="6607406" cy="2633234"/>
          </a:xfrm>
          <a:prstGeom prst="rect">
            <a:avLst/>
          </a:prstGeom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7003915" y="5754757"/>
            <a:ext cx="3481867" cy="126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Somnul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pierdut</a:t>
            </a:r>
            <a:r>
              <a:rPr lang="en-US" sz="2000" dirty="0" smtClean="0">
                <a:solidFill>
                  <a:schemeClr val="tx1"/>
                </a:solidFill>
              </a:rPr>
              <a:t> nu se </a:t>
            </a:r>
            <a:r>
              <a:rPr lang="en-US" sz="2000" dirty="0" err="1" smtClean="0">
                <a:solidFill>
                  <a:schemeClr val="tx1"/>
                </a:solidFill>
              </a:rPr>
              <a:t>recupereaza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niciodata</a:t>
            </a:r>
            <a:r>
              <a:rPr lang="en-US" sz="2000" dirty="0" smtClean="0">
                <a:solidFill>
                  <a:schemeClr val="tx1"/>
                </a:solidFill>
              </a:rPr>
              <a:t> in </a:t>
            </a:r>
            <a:r>
              <a:rPr lang="en-US" sz="2000" dirty="0" err="1" smtClean="0">
                <a:solidFill>
                  <a:schemeClr val="tx1"/>
                </a:solidFill>
              </a:rPr>
              <a:t>totalitate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565" y="1338784"/>
            <a:ext cx="10950173" cy="1200329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Un </a:t>
            </a:r>
            <a:r>
              <a:rPr lang="en-US" sz="2400" dirty="0" err="1" smtClean="0"/>
              <a:t>somn</a:t>
            </a:r>
            <a:r>
              <a:rPr lang="en-US" sz="2400" dirty="0" smtClean="0"/>
              <a:t> </a:t>
            </a:r>
            <a:r>
              <a:rPr lang="en-US" sz="2400" dirty="0" err="1" smtClean="0"/>
              <a:t>adanc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odihnitor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ajuta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un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imunitar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puternic</a:t>
            </a:r>
            <a:r>
              <a:rPr lang="en-US" sz="2400" dirty="0" smtClean="0"/>
              <a:t>,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multa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</a:t>
            </a:r>
            <a:r>
              <a:rPr lang="en-US" sz="2400" dirty="0" smtClean="0"/>
              <a:t>,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concentrezi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bine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iti</a:t>
            </a:r>
            <a:r>
              <a:rPr lang="en-US" sz="2400" dirty="0" smtClean="0"/>
              <a:t> </a:t>
            </a:r>
            <a:r>
              <a:rPr lang="en-US" sz="2400" dirty="0" err="1" smtClean="0"/>
              <a:t>imbunatatesti</a:t>
            </a:r>
            <a:r>
              <a:rPr lang="en-US" sz="2400" dirty="0" smtClean="0"/>
              <a:t> </a:t>
            </a:r>
            <a:r>
              <a:rPr lang="en-US" sz="2400" dirty="0" err="1" smtClean="0"/>
              <a:t>memoria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o stare </a:t>
            </a:r>
            <a:r>
              <a:rPr lang="en-US" sz="2400" dirty="0" err="1" smtClean="0"/>
              <a:t>generala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buna</a:t>
            </a:r>
            <a:r>
              <a:rPr lang="ro-MD" sz="2400" dirty="0" smtClean="0"/>
              <a:t>.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565" y="2921469"/>
            <a:ext cx="666240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 </a:t>
            </a:r>
            <a:r>
              <a:rPr lang="en-US" sz="2400" dirty="0" err="1" smtClean="0"/>
              <a:t>recomanda</a:t>
            </a:r>
            <a:r>
              <a:rPr lang="en-US" sz="2400" dirty="0" smtClean="0"/>
              <a:t> </a:t>
            </a:r>
            <a:r>
              <a:rPr lang="en-US" sz="2400" b="1" dirty="0" smtClean="0"/>
              <a:t>6-8 ore de </a:t>
            </a:r>
            <a:r>
              <a:rPr lang="en-US" sz="2400" b="1" dirty="0" err="1" smtClean="0"/>
              <a:t>somn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noapte</a:t>
            </a:r>
            <a:endParaRPr lang="ro-MD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MD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cel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odihnitor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somn</a:t>
            </a:r>
            <a:r>
              <a:rPr lang="en-US" sz="2400" b="1" dirty="0" smtClean="0"/>
              <a:t> are </a:t>
            </a:r>
            <a:r>
              <a:rPr lang="en-US" sz="2400" b="1" dirty="0" err="1" smtClean="0"/>
              <a:t>loc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intre</a:t>
            </a:r>
            <a:r>
              <a:rPr lang="en-US" sz="2400" b="1" dirty="0" smtClean="0"/>
              <a:t> 22.00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6.00</a:t>
            </a:r>
            <a:endParaRPr lang="ro-MD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MD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duci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culcare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inainte</a:t>
            </a:r>
            <a:r>
              <a:rPr lang="en-US" sz="2400" b="1" dirty="0" smtClean="0"/>
              <a:t> de </a:t>
            </a:r>
            <a:endParaRPr lang="ro-MD" sz="2400" b="1" dirty="0" smtClean="0"/>
          </a:p>
          <a:p>
            <a:r>
              <a:rPr lang="en-US" sz="2400" b="1" dirty="0" smtClean="0"/>
              <a:t>12 </a:t>
            </a:r>
            <a:r>
              <a:rPr lang="en-US" sz="2400" b="1" dirty="0" err="1" smtClean="0"/>
              <a:t>noaptea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dormi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cele</a:t>
            </a:r>
            <a:r>
              <a:rPr lang="en-US" sz="2400" b="1" dirty="0" smtClean="0"/>
              <a:t> 6-8 ore </a:t>
            </a:r>
            <a:r>
              <a:rPr lang="en-US" sz="2400" b="1" dirty="0" err="1" smtClean="0"/>
              <a:t>zilnice</a:t>
            </a:r>
            <a:r>
              <a:rPr lang="en-US" sz="2400" dirty="0" smtClean="0"/>
              <a:t>.</a:t>
            </a:r>
            <a:endParaRPr lang="ro-MD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69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8130" y="1894304"/>
            <a:ext cx="8620539" cy="1892500"/>
          </a:xfrm>
        </p:spPr>
        <p:txBody>
          <a:bodyPr>
            <a:normAutofit fontScale="90000"/>
          </a:bodyPr>
          <a:lstStyle/>
          <a:p>
            <a:r>
              <a:rPr lang="ro-MD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o-MD" b="1" dirty="0" smtClean="0">
                <a:solidFill>
                  <a:srgbClr val="C00000"/>
                </a:solidFill>
                <a:latin typeface="+mn-lt"/>
              </a:rPr>
            </a:br>
            <a:r>
              <a:rPr lang="ro-MD" b="1" dirty="0" smtClean="0">
                <a:solidFill>
                  <a:srgbClr val="C00000"/>
                </a:solidFill>
                <a:latin typeface="+mn-lt"/>
              </a:rPr>
              <a:t>De la un corp sănătos la o societate sănătoasă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8061" y="5646489"/>
            <a:ext cx="5221356" cy="1023651"/>
          </a:xfrm>
        </p:spPr>
        <p:txBody>
          <a:bodyPr/>
          <a:lstStyle/>
          <a:p>
            <a:r>
              <a:rPr lang="en-US" b="1" dirty="0" err="1" smtClean="0"/>
              <a:t>Zinaida</a:t>
            </a:r>
            <a:r>
              <a:rPr lang="en-US" b="1" dirty="0" smtClean="0"/>
              <a:t> Alexa</a:t>
            </a:r>
            <a:endParaRPr lang="ro-MD" b="1" dirty="0" smtClean="0"/>
          </a:p>
          <a:p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268" t="1173" r="927" b="197"/>
          <a:stretch/>
        </p:blipFill>
        <p:spPr>
          <a:xfrm>
            <a:off x="197904" y="3816626"/>
            <a:ext cx="3266710" cy="2883252"/>
          </a:xfrm>
          <a:prstGeom prst="rect">
            <a:avLst/>
          </a:prstGeom>
        </p:spPr>
      </p:pic>
      <p:pic>
        <p:nvPicPr>
          <p:cNvPr id="5" name="Picture 4" descr="Healthy Family Shop | Ox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341" y="148749"/>
            <a:ext cx="1230633" cy="12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9013" y="452291"/>
            <a:ext cx="5098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dirty="0" smtClean="0"/>
              <a:t>IMSP  </a:t>
            </a:r>
            <a:r>
              <a:rPr lang="en-US" dirty="0" err="1" smtClean="0"/>
              <a:t>Spitalul</a:t>
            </a:r>
            <a:r>
              <a:rPr lang="en-US" dirty="0" smtClean="0"/>
              <a:t> </a:t>
            </a:r>
            <a:r>
              <a:rPr lang="en-US" dirty="0"/>
              <a:t>Clinic </a:t>
            </a:r>
            <a:r>
              <a:rPr lang="en-US" dirty="0" smtClean="0"/>
              <a:t>Republican</a:t>
            </a:r>
            <a:r>
              <a:rPr lang="ro-MD" dirty="0" smtClean="0"/>
              <a:t> </a:t>
            </a:r>
            <a:r>
              <a:rPr lang="en-US" dirty="0" smtClean="0"/>
              <a:t>“</a:t>
            </a:r>
            <a:r>
              <a:rPr lang="en-US" dirty="0" err="1"/>
              <a:t>Timofei</a:t>
            </a:r>
            <a:r>
              <a:rPr lang="en-US" dirty="0"/>
              <a:t> Mo</a:t>
            </a:r>
            <a:r>
              <a:rPr lang="ro-MD" dirty="0"/>
              <a:t>ș</a:t>
            </a:r>
            <a:r>
              <a:rPr lang="en-US" dirty="0" err="1"/>
              <a:t>neaga</a:t>
            </a:r>
            <a:r>
              <a:rPr lang="en-US" dirty="0"/>
              <a:t>”</a:t>
            </a:r>
          </a:p>
        </p:txBody>
      </p:sp>
      <p:pic>
        <p:nvPicPr>
          <p:cNvPr id="7" name="Picture 4" descr="Imagini pentru Spitalul Clinic Republica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07" y="7782"/>
            <a:ext cx="1621506" cy="16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26" y="685800"/>
            <a:ext cx="10515600" cy="606288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990033"/>
                </a:solidFill>
                <a:latin typeface="+mn-lt"/>
              </a:rPr>
              <a:t>Sfaturi</a:t>
            </a:r>
            <a:r>
              <a:rPr lang="en-US" sz="36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990033"/>
                </a:solidFill>
                <a:latin typeface="+mn-lt"/>
              </a:rPr>
              <a:t>pentru</a:t>
            </a:r>
            <a:r>
              <a:rPr lang="en-US" sz="36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990033"/>
                </a:solidFill>
                <a:latin typeface="+mn-lt"/>
              </a:rPr>
              <a:t>igiena</a:t>
            </a:r>
            <a:r>
              <a:rPr lang="en-US" sz="36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990033"/>
                </a:solidFill>
                <a:latin typeface="+mn-lt"/>
              </a:rPr>
              <a:t>somnului</a:t>
            </a:r>
            <a:r>
              <a:rPr lang="en-US" sz="3600" b="1" dirty="0" smtClean="0">
                <a:solidFill>
                  <a:srgbClr val="990033"/>
                </a:solidFill>
                <a:latin typeface="+mn-lt"/>
              </a:rPr>
              <a:t> </a:t>
            </a:r>
            <a:br>
              <a:rPr lang="en-US" sz="3600" b="1" dirty="0" smtClean="0">
                <a:solidFill>
                  <a:srgbClr val="990033"/>
                </a:solidFill>
                <a:latin typeface="+mn-lt"/>
              </a:rPr>
            </a:br>
            <a:endParaRPr lang="en-US" sz="3600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90871"/>
            <a:ext cx="9259957" cy="506377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Stabiliți</a:t>
            </a:r>
            <a:r>
              <a:rPr lang="en-US" b="1" dirty="0" smtClean="0"/>
              <a:t> </a:t>
            </a:r>
            <a:r>
              <a:rPr lang="en-US" b="1" dirty="0"/>
              <a:t>un program de </a:t>
            </a:r>
            <a:r>
              <a:rPr lang="en-US" b="1" dirty="0" err="1"/>
              <a:t>somn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respectați</a:t>
            </a:r>
            <a:r>
              <a:rPr lang="en-US" b="1" dirty="0"/>
              <a:t>-l.</a:t>
            </a:r>
            <a:r>
              <a:rPr lang="en-US" dirty="0"/>
              <a:t> </a:t>
            </a:r>
            <a:r>
              <a:rPr lang="ro-MD" dirty="0" smtClean="0"/>
              <a:t>A</a:t>
            </a:r>
            <a:r>
              <a:rPr lang="en-US" dirty="0" err="1" smtClean="0"/>
              <a:t>jută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/>
              <a:t>ciclurilor</a:t>
            </a:r>
            <a:r>
              <a:rPr lang="en-US" dirty="0"/>
              <a:t> de </a:t>
            </a:r>
            <a:r>
              <a:rPr lang="en-US" dirty="0" err="1"/>
              <a:t>somn</a:t>
            </a:r>
            <a:r>
              <a:rPr lang="en-US" dirty="0"/>
              <a:t> ale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ritmurilor</a:t>
            </a:r>
            <a:r>
              <a:rPr lang="en-US" dirty="0"/>
              <a:t> </a:t>
            </a:r>
            <a:r>
              <a:rPr lang="en-US" dirty="0" err="1"/>
              <a:t>circadiene</a:t>
            </a:r>
            <a:r>
              <a:rPr lang="en-US" dirty="0" smtClean="0"/>
              <a:t>.</a:t>
            </a:r>
            <a:endParaRPr lang="ro-MD" dirty="0" smtClean="0"/>
          </a:p>
          <a:p>
            <a:endParaRPr lang="en-US" dirty="0"/>
          </a:p>
          <a:p>
            <a:r>
              <a:rPr lang="en-US" b="1" dirty="0" err="1" smtClean="0"/>
              <a:t>Evitați</a:t>
            </a:r>
            <a:r>
              <a:rPr lang="ro-MD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/>
              <a:t>activitățile</a:t>
            </a:r>
            <a:r>
              <a:rPr lang="en-US" b="1" dirty="0"/>
              <a:t> </a:t>
            </a:r>
            <a:r>
              <a:rPr lang="en-US" b="1" dirty="0" err="1"/>
              <a:t>viguroase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alergare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rapid, </a:t>
            </a:r>
            <a:r>
              <a:rPr lang="en-US" dirty="0" err="1"/>
              <a:t>antrenament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intervale</a:t>
            </a:r>
            <a:r>
              <a:rPr lang="en-US" dirty="0"/>
              <a:t> de mare </a:t>
            </a:r>
            <a:r>
              <a:rPr lang="en-US" dirty="0" err="1"/>
              <a:t>intensitate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HIIT) cu o </a:t>
            </a:r>
            <a:r>
              <a:rPr lang="en-US" b="1" dirty="0" err="1">
                <a:solidFill>
                  <a:srgbClr val="990033"/>
                </a:solidFill>
              </a:rPr>
              <a:t>oră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înainte</a:t>
            </a:r>
            <a:r>
              <a:rPr lang="en-US" b="1" dirty="0">
                <a:solidFill>
                  <a:srgbClr val="990033"/>
                </a:solidFill>
              </a:rPr>
              <a:t> de </a:t>
            </a:r>
            <a:r>
              <a:rPr lang="en-US" b="1" dirty="0" err="1">
                <a:solidFill>
                  <a:srgbClr val="990033"/>
                </a:solidFill>
              </a:rPr>
              <a:t>culcare</a:t>
            </a:r>
            <a:r>
              <a:rPr lang="en-US" b="1" dirty="0"/>
              <a:t>. </a:t>
            </a:r>
            <a:endParaRPr lang="ro-MD" b="1" dirty="0" smtClean="0"/>
          </a:p>
          <a:p>
            <a:endParaRPr lang="en-US" dirty="0"/>
          </a:p>
          <a:p>
            <a:r>
              <a:rPr lang="ro-MD" b="1" dirty="0" smtClean="0"/>
              <a:t>E</a:t>
            </a:r>
            <a:r>
              <a:rPr lang="en-US" b="1" dirty="0" err="1" smtClean="0"/>
              <a:t>vitați</a:t>
            </a:r>
            <a:r>
              <a:rPr lang="en-US" b="1" dirty="0" smtClean="0"/>
              <a:t> </a:t>
            </a:r>
            <a:r>
              <a:rPr lang="en-US" b="1" dirty="0" err="1"/>
              <a:t>mesele</a:t>
            </a:r>
            <a:r>
              <a:rPr lang="en-US" b="1" dirty="0"/>
              <a:t> </a:t>
            </a:r>
            <a:r>
              <a:rPr lang="en-US" b="1" dirty="0" err="1"/>
              <a:t>abundente</a:t>
            </a:r>
            <a:r>
              <a:rPr lang="en-US" dirty="0"/>
              <a:t>, </a:t>
            </a:r>
            <a:r>
              <a:rPr lang="en-US" dirty="0" err="1"/>
              <a:t>gustările</a:t>
            </a:r>
            <a:r>
              <a:rPr lang="en-US" dirty="0"/>
              <a:t> </a:t>
            </a:r>
            <a:r>
              <a:rPr lang="en-US" dirty="0" err="1"/>
              <a:t>grele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alcoolul</a:t>
            </a:r>
            <a:r>
              <a:rPr lang="en-US" dirty="0"/>
              <a:t> cu </a:t>
            </a:r>
            <a:r>
              <a:rPr lang="en-US" b="1" dirty="0">
                <a:solidFill>
                  <a:srgbClr val="990033"/>
                </a:solidFill>
              </a:rPr>
              <a:t>2-3 ore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culcare</a:t>
            </a:r>
            <a:r>
              <a:rPr lang="en-US" dirty="0" smtClean="0"/>
              <a:t>.</a:t>
            </a:r>
            <a:endParaRPr lang="ro-MD" dirty="0" smtClean="0"/>
          </a:p>
          <a:p>
            <a:endParaRPr lang="en-US" dirty="0"/>
          </a:p>
          <a:p>
            <a:r>
              <a:rPr lang="en-US" b="1" dirty="0" smtClean="0"/>
              <a:t>Nu </a:t>
            </a:r>
            <a:r>
              <a:rPr lang="en-US" b="1" dirty="0" err="1" smtClean="0"/>
              <a:t>folosiți</a:t>
            </a:r>
            <a:r>
              <a:rPr lang="en-US" b="1" dirty="0" smtClean="0"/>
              <a:t> </a:t>
            </a:r>
            <a:r>
              <a:rPr lang="en-US" b="1" dirty="0" err="1"/>
              <a:t>dispozitivele</a:t>
            </a:r>
            <a:r>
              <a:rPr lang="en-US" b="1" dirty="0"/>
              <a:t> </a:t>
            </a:r>
            <a:r>
              <a:rPr lang="en-US" b="1" dirty="0" err="1"/>
              <a:t>electronice</a:t>
            </a:r>
            <a:r>
              <a:rPr lang="en-US" b="1" dirty="0"/>
              <a:t> </a:t>
            </a:r>
            <a:r>
              <a:rPr lang="en-US" dirty="0"/>
              <a:t>cu o </a:t>
            </a:r>
            <a:r>
              <a:rPr lang="en-US" b="1" dirty="0" err="1">
                <a:solidFill>
                  <a:srgbClr val="990033"/>
                </a:solidFill>
              </a:rPr>
              <a:t>oră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înainte</a:t>
            </a:r>
            <a:r>
              <a:rPr lang="en-US" b="1" dirty="0">
                <a:solidFill>
                  <a:srgbClr val="990033"/>
                </a:solidFill>
              </a:rPr>
              <a:t> de </a:t>
            </a:r>
            <a:r>
              <a:rPr lang="en-US" b="1" dirty="0" err="1" smtClean="0">
                <a:solidFill>
                  <a:srgbClr val="990033"/>
                </a:solidFill>
              </a:rPr>
              <a:t>culcare</a:t>
            </a:r>
            <a:r>
              <a:rPr lang="ro-MD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Creați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liniștit</a:t>
            </a:r>
            <a:r>
              <a:rPr lang="en-US" dirty="0"/>
              <a:t>, </a:t>
            </a:r>
            <a:r>
              <a:rPr lang="en-US" dirty="0" err="1"/>
              <a:t>întunecat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relaxant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dormitorul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 smtClean="0"/>
              <a:t>.</a:t>
            </a:r>
            <a:endParaRPr lang="ro-MD" dirty="0" smtClean="0"/>
          </a:p>
          <a:p>
            <a:r>
              <a:rPr lang="en-US" dirty="0"/>
              <a:t> </a:t>
            </a:r>
            <a:endParaRPr lang="ro-MD" dirty="0" smtClean="0"/>
          </a:p>
          <a:p>
            <a:r>
              <a:rPr lang="ro-MD" dirty="0" err="1"/>
              <a:t>T</a:t>
            </a:r>
            <a:r>
              <a:rPr lang="en-US" dirty="0" err="1" smtClean="0"/>
              <a:t>emperatură</a:t>
            </a:r>
            <a:r>
              <a:rPr lang="en-US" dirty="0" smtClean="0"/>
              <a:t> </a:t>
            </a:r>
            <a:r>
              <a:rPr lang="en-US" dirty="0" err="1"/>
              <a:t>confortabilă</a:t>
            </a:r>
            <a:r>
              <a:rPr lang="en-US" dirty="0"/>
              <a:t>, </a:t>
            </a:r>
            <a:endParaRPr lang="ro-MD" dirty="0" smtClean="0"/>
          </a:p>
          <a:p>
            <a:endParaRPr lang="ro-MD" dirty="0" smtClean="0"/>
          </a:p>
          <a:p>
            <a:r>
              <a:rPr lang="en-US" dirty="0" err="1" smtClean="0"/>
              <a:t>Creați</a:t>
            </a:r>
            <a:r>
              <a:rPr lang="en-US" dirty="0" smtClean="0"/>
              <a:t> </a:t>
            </a:r>
            <a:r>
              <a:rPr lang="en-US" dirty="0" err="1"/>
              <a:t>ritualuri</a:t>
            </a:r>
            <a:r>
              <a:rPr lang="en-US" dirty="0"/>
              <a:t> </a:t>
            </a:r>
            <a:r>
              <a:rPr lang="en-US" dirty="0" err="1"/>
              <a:t>linistitoare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culcare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practicarea</a:t>
            </a:r>
            <a:r>
              <a:rPr lang="en-US" dirty="0"/>
              <a:t> </a:t>
            </a:r>
            <a:r>
              <a:rPr lang="en-US" dirty="0" err="1"/>
              <a:t>exercițiilor</a:t>
            </a:r>
            <a:r>
              <a:rPr lang="en-US" dirty="0"/>
              <a:t> de </a:t>
            </a:r>
            <a:r>
              <a:rPr lang="en-US" dirty="0" err="1"/>
              <a:t>respirație</a:t>
            </a:r>
            <a:r>
              <a:rPr lang="en-US" dirty="0"/>
              <a:t> </a:t>
            </a:r>
            <a:r>
              <a:rPr lang="en-US" dirty="0" err="1"/>
              <a:t>profundă</a:t>
            </a:r>
            <a:r>
              <a:rPr lang="en-US" dirty="0"/>
              <a:t>, </a:t>
            </a:r>
            <a:r>
              <a:rPr lang="en-US" dirty="0" err="1"/>
              <a:t>întinderi</a:t>
            </a:r>
            <a:r>
              <a:rPr lang="en-US" dirty="0"/>
              <a:t> </a:t>
            </a:r>
            <a:r>
              <a:rPr lang="en-US" dirty="0" err="1"/>
              <a:t>ușoare</a:t>
            </a:r>
            <a:r>
              <a:rPr lang="en-US" dirty="0"/>
              <a:t> de yoga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ascultarea</a:t>
            </a:r>
            <a:r>
              <a:rPr lang="en-US" dirty="0"/>
              <a:t> </a:t>
            </a:r>
            <a:r>
              <a:rPr lang="en-US" dirty="0" err="1"/>
              <a:t>muzicii</a:t>
            </a:r>
            <a:r>
              <a:rPr lang="en-US" dirty="0"/>
              <a:t> </a:t>
            </a:r>
            <a:r>
              <a:rPr lang="en-US" dirty="0" err="1"/>
              <a:t>relaxante</a:t>
            </a:r>
            <a:r>
              <a:rPr lang="en-US" dirty="0"/>
              <a:t> </a:t>
            </a:r>
            <a:r>
              <a:rPr lang="en-US" dirty="0" err="1"/>
              <a:t>liniștitoare</a:t>
            </a:r>
            <a:r>
              <a:rPr lang="en-US" dirty="0"/>
              <a:t>. </a:t>
            </a:r>
          </a:p>
        </p:txBody>
      </p:sp>
      <p:pic>
        <p:nvPicPr>
          <p:cNvPr id="4" name="Picture 6" descr="An Image Of A Growing Healthy Family Icon. Royalty Free SVG, Cliparts,  Vectors, And Stock Illustration. Image 42448567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87" y="215757"/>
            <a:ext cx="2183296" cy="21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C3DBB8E-A77C-4D0B-3261-7177681D6F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727" y="-35755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A4C62-7E66-F048-6332-B570C871D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737" y="-23828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5E908-1385-B6CC-92C4-E5F75043E581}"/>
              </a:ext>
            </a:extLst>
          </p:cNvPr>
          <p:cNvSpPr txBox="1"/>
          <p:nvPr/>
        </p:nvSpPr>
        <p:spPr>
          <a:xfrm>
            <a:off x="2297588" y="6261922"/>
            <a:ext cx="64347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900" b="0" i="0" u="none" strike="noStrike" spc="-50" dirty="0">
                <a:effectLst/>
                <a:latin typeface="Calibri" panose="020F0502020204030204" pitchFamily="34" charset="0"/>
              </a:rPr>
              <a:t>Davies MJ, Aroda VR, Collins BS, Gabbay RA, Green J, Maruthur NM, Rosas SE, Del Prato S, Mathieu C, Mingrone G, Rossing P, </a:t>
            </a:r>
            <a:r>
              <a:rPr lang="en-US" sz="900" b="0" i="0" u="none" strike="noStrike" spc="-50" dirty="0" err="1">
                <a:effectLst/>
                <a:latin typeface="Calibri" panose="020F0502020204030204" pitchFamily="34" charset="0"/>
              </a:rPr>
              <a:t>Tankova</a:t>
            </a:r>
            <a:r>
              <a:rPr lang="en-US" sz="900" b="0" i="0" u="none" strike="noStrike" spc="-50" dirty="0">
                <a:effectLst/>
                <a:latin typeface="Calibri" panose="020F0502020204030204" pitchFamily="34" charset="0"/>
              </a:rPr>
              <a:t> T, Tsapas A, Buse JB</a:t>
            </a:r>
            <a:br>
              <a:rPr lang="en-US" sz="900" b="0" i="0" u="none" strike="noStrike" spc="-50" dirty="0">
                <a:effectLst/>
                <a:latin typeface="Calibri" panose="020F0502020204030204" pitchFamily="34" charset="0"/>
              </a:rPr>
            </a:br>
            <a:r>
              <a:rPr lang="en-US" sz="900" b="0" i="1" u="none" strike="noStrike" spc="-50" dirty="0">
                <a:effectLst/>
                <a:latin typeface="Calibri" panose="020F0502020204030204" pitchFamily="34" charset="0"/>
              </a:rPr>
              <a:t>Diabetes Care </a:t>
            </a:r>
            <a:r>
              <a:rPr lang="en-US" sz="900" b="0" i="0" u="none" strike="noStrike" spc="-50" dirty="0">
                <a:effectLst/>
                <a:latin typeface="Calibri" panose="020F0502020204030204" pitchFamily="34" charset="0"/>
              </a:rPr>
              <a:t>2022; https://doi.org/10.2337/dci22-0034. </a:t>
            </a:r>
            <a:r>
              <a:rPr lang="en-US" sz="900" b="0" i="1" u="none" strike="noStrike" spc="-50" dirty="0">
                <a:effectLst/>
                <a:latin typeface="Calibri" panose="020F0502020204030204" pitchFamily="34" charset="0"/>
              </a:rPr>
              <a:t>Diabetologia </a:t>
            </a:r>
            <a:r>
              <a:rPr lang="en-US" sz="900" b="0" i="0" u="none" strike="noStrike" spc="-50" dirty="0">
                <a:effectLst/>
                <a:latin typeface="Calibri" panose="020F0502020204030204" pitchFamily="34" charset="0"/>
              </a:rPr>
              <a:t>2022; </a:t>
            </a:r>
            <a:r>
              <a:rPr lang="en-US" sz="900" b="0" i="0" strike="noStrike" spc="-50" dirty="0">
                <a:effectLst/>
                <a:latin typeface="Calibri" panose="020F0502020204030204" pitchFamily="34" charset="0"/>
              </a:rPr>
              <a:t>https://doi.org/10.1007/s00125-022-05787-2</a:t>
            </a:r>
            <a:r>
              <a:rPr lang="en-US" sz="1600" b="0" i="0" strike="noStrike" spc="-50" dirty="0">
                <a:effectLst/>
                <a:latin typeface="Calibri" panose="020F0502020204030204" pitchFamily="34" charset="0"/>
              </a:rPr>
              <a:t>.</a:t>
            </a:r>
            <a:endParaRPr lang="en-US" sz="1600" i="1" spc="-50" dirty="0"/>
          </a:p>
        </p:txBody>
      </p:sp>
      <p:sp>
        <p:nvSpPr>
          <p:cNvPr id="7" name="Rectangle 6"/>
          <p:cNvSpPr/>
          <p:nvPr/>
        </p:nvSpPr>
        <p:spPr>
          <a:xfrm>
            <a:off x="5911273" y="457137"/>
            <a:ext cx="1782619" cy="39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SOMNUL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5863" y="1496952"/>
            <a:ext cx="4742719" cy="386937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 smtClean="0">
                <a:solidFill>
                  <a:schemeClr val="tx1"/>
                </a:solidFill>
              </a:rPr>
              <a:t>Durata - ≥8 ore  sau ≤ 6 ore </a:t>
            </a:r>
            <a:r>
              <a:rPr lang="ro-RO" dirty="0" smtClean="0">
                <a:solidFill>
                  <a:schemeClr val="tx1"/>
                </a:solidFill>
              </a:rPr>
              <a:t>impact negativ asupra HbA1c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Calitatea</a:t>
            </a:r>
            <a:r>
              <a:rPr lang="ro-RO" dirty="0" smtClean="0">
                <a:solidFill>
                  <a:schemeClr val="tx1"/>
                </a:solidFill>
              </a:rPr>
              <a:t> – somnul neregulat contribuie la control glicemic precar, influențat în special de insomnie, OSA și sindromul picioarelor obosite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dirty="0" smtClean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Cronotipul</a:t>
            </a:r>
            <a:r>
              <a:rPr lang="ro-RO" dirty="0" smtClean="0">
                <a:solidFill>
                  <a:schemeClr val="tx1"/>
                </a:solidFill>
              </a:rPr>
              <a:t> – cronotiipul de seara  ”fenomenul bufniței”  mai susceptibil pentru inactivitate si control glicemic precar vs cronotipul matinal ”fenomenul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privighetorii</a:t>
            </a:r>
            <a:r>
              <a:rPr lang="ro-RO" dirty="0" smtClean="0">
                <a:solidFill>
                  <a:schemeClr val="tx1"/>
                </a:solidFill>
              </a:rPr>
              <a:t> ”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5263" y="1008355"/>
            <a:ext cx="50436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o-RO" b="1" dirty="0" smtClean="0"/>
              <a:t>Constant </a:t>
            </a:r>
            <a:r>
              <a:rPr lang="ro-RO" b="1" dirty="0"/>
              <a:t>și neîntrerupt chiar și în zilele de odihnă</a:t>
            </a:r>
          </a:p>
        </p:txBody>
      </p:sp>
    </p:spTree>
    <p:extLst>
      <p:ext uri="{BB962C8B-B14F-4D97-AF65-F5344CB8AC3E}">
        <p14:creationId xmlns:p14="http://schemas.microsoft.com/office/powerpoint/2010/main" val="16822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757"/>
            <a:ext cx="10515600" cy="1325563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990033"/>
                </a:solidFill>
                <a:latin typeface="+mn-lt"/>
              </a:rPr>
              <a:t>Principiile modului sănătătos de viață</a:t>
            </a:r>
            <a:endParaRPr lang="en-US" sz="40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5564"/>
            <a:ext cx="10515600" cy="477395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Alimenta</a:t>
            </a:r>
            <a:r>
              <a:rPr lang="ro-MD" b="1" dirty="0" smtClean="0"/>
              <a:t>ț</a:t>
            </a:r>
            <a:r>
              <a:rPr lang="pt-BR" b="1" dirty="0" smtClean="0"/>
              <a:t>ia </a:t>
            </a:r>
            <a:r>
              <a:rPr lang="ro-MD" b="1" dirty="0" smtClean="0"/>
              <a:t>sănătoasă</a:t>
            </a:r>
            <a:r>
              <a:rPr lang="pt-BR" b="1" dirty="0" smtClean="0"/>
              <a:t>: </a:t>
            </a:r>
            <a:r>
              <a:rPr lang="pt-BR" dirty="0"/>
              <a:t>O </a:t>
            </a:r>
            <a:r>
              <a:rPr lang="pt-BR" dirty="0" smtClean="0"/>
              <a:t>surs</a:t>
            </a:r>
            <a:r>
              <a:rPr lang="ro-MD" dirty="0" smtClean="0"/>
              <a:t>ă</a:t>
            </a:r>
            <a:r>
              <a:rPr lang="pt-BR" dirty="0" smtClean="0"/>
              <a:t> </a:t>
            </a:r>
            <a:r>
              <a:rPr lang="pt-BR" dirty="0"/>
              <a:t>de energie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b="1" dirty="0" smtClean="0"/>
              <a:t>Somnul</a:t>
            </a:r>
            <a:r>
              <a:rPr lang="it-IT" b="1" dirty="0"/>
              <a:t>: </a:t>
            </a:r>
            <a:r>
              <a:rPr lang="it-IT" dirty="0"/>
              <a:t>Perioada </a:t>
            </a:r>
            <a:r>
              <a:rPr lang="ro-MD" dirty="0" smtClean="0"/>
              <a:t>î</a:t>
            </a:r>
            <a:r>
              <a:rPr lang="it-IT" dirty="0" smtClean="0"/>
              <a:t>n </a:t>
            </a:r>
            <a:r>
              <a:rPr lang="it-IT" dirty="0"/>
              <a:t>care organismul se reface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/>
              <a:t>Stil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smtClean="0"/>
              <a:t>via</a:t>
            </a:r>
            <a:r>
              <a:rPr lang="ro-MD" b="1" dirty="0" smtClean="0"/>
              <a:t>ță</a:t>
            </a:r>
            <a:r>
              <a:rPr lang="en-US" b="1" dirty="0" smtClean="0"/>
              <a:t> </a:t>
            </a:r>
            <a:r>
              <a:rPr lang="en-US" b="1" dirty="0" err="1"/>
              <a:t>activ</a:t>
            </a:r>
            <a:r>
              <a:rPr lang="en-US" b="1" dirty="0"/>
              <a:t>: </a:t>
            </a:r>
            <a:r>
              <a:rPr lang="en-US" dirty="0" smtClean="0"/>
              <a:t>F</a:t>
            </a:r>
            <a:r>
              <a:rPr lang="ro-MD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sport cu </a:t>
            </a:r>
            <a:r>
              <a:rPr lang="en-US" dirty="0" err="1"/>
              <a:t>regularitate</a:t>
            </a:r>
            <a:r>
              <a:rPr lang="en-US" dirty="0"/>
              <a:t> 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/>
              <a:t>Fără obiceiuri nocive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O </a:t>
            </a:r>
            <a:r>
              <a:rPr lang="en-US" b="1" dirty="0" err="1"/>
              <a:t>atitudine</a:t>
            </a:r>
            <a:r>
              <a:rPr lang="en-US" b="1" dirty="0"/>
              <a:t> </a:t>
            </a:r>
            <a:r>
              <a:rPr lang="en-US" b="1" dirty="0" err="1"/>
              <a:t>pozitiva</a:t>
            </a:r>
            <a:r>
              <a:rPr lang="en-US" b="1" dirty="0"/>
              <a:t>: </a:t>
            </a:r>
            <a:r>
              <a:rPr lang="en-US" dirty="0" err="1"/>
              <a:t>Cheia</a:t>
            </a:r>
            <a:r>
              <a:rPr lang="en-US" dirty="0"/>
              <a:t> </a:t>
            </a:r>
            <a:r>
              <a:rPr lang="en-US" dirty="0" smtClean="0"/>
              <a:t>men</a:t>
            </a:r>
            <a:r>
              <a:rPr lang="ro-MD" dirty="0" smtClean="0"/>
              <a:t>ț</a:t>
            </a:r>
            <a:r>
              <a:rPr lang="en-US" dirty="0" err="1" smtClean="0"/>
              <a:t>inerii</a:t>
            </a:r>
            <a:r>
              <a:rPr lang="en-US" dirty="0" smtClean="0"/>
              <a:t> </a:t>
            </a:r>
            <a:r>
              <a:rPr lang="en-US" dirty="0" err="1" smtClean="0"/>
              <a:t>st</a:t>
            </a:r>
            <a:r>
              <a:rPr lang="ro-MD" dirty="0" smtClean="0"/>
              <a:t>ă</a:t>
            </a:r>
            <a:r>
              <a:rPr lang="en-US" dirty="0" err="1" smtClean="0"/>
              <a:t>rii</a:t>
            </a:r>
            <a:r>
              <a:rPr lang="en-US" dirty="0" smtClean="0"/>
              <a:t> </a:t>
            </a:r>
            <a:r>
              <a:rPr lang="en-US" dirty="0"/>
              <a:t>de bine 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b="1" dirty="0" smtClean="0"/>
              <a:t>Socializarea</a:t>
            </a:r>
            <a:r>
              <a:rPr lang="it-IT" b="1" dirty="0"/>
              <a:t>: </a:t>
            </a:r>
            <a:r>
              <a:rPr lang="it-IT" dirty="0"/>
              <a:t>Relatiile puternice fac parte dintr-un stil de </a:t>
            </a:r>
            <a:r>
              <a:rPr lang="it-IT" dirty="0" smtClean="0"/>
              <a:t>via</a:t>
            </a:r>
            <a:r>
              <a:rPr lang="ro-MD" dirty="0" smtClean="0"/>
              <a:t>ță</a:t>
            </a:r>
            <a:r>
              <a:rPr lang="it-IT" dirty="0" smtClean="0"/>
              <a:t> s</a:t>
            </a:r>
            <a:r>
              <a:rPr lang="ro-MD" dirty="0" smtClean="0"/>
              <a:t>ă</a:t>
            </a:r>
            <a:r>
              <a:rPr lang="it-IT" dirty="0" smtClean="0"/>
              <a:t>n</a:t>
            </a:r>
            <a:r>
              <a:rPr lang="ro-MD" dirty="0" smtClean="0"/>
              <a:t>ă</a:t>
            </a:r>
            <a:r>
              <a:rPr lang="it-IT" dirty="0" smtClean="0"/>
              <a:t>tos</a:t>
            </a:r>
            <a:endParaRPr lang="ro-MD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b="1" dirty="0" smtClean="0"/>
              <a:t>Antreneaza-</a:t>
            </a:r>
            <a:r>
              <a:rPr lang="ro-MD" b="1" dirty="0" smtClean="0"/>
              <a:t>ț</a:t>
            </a:r>
            <a:r>
              <a:rPr lang="it-IT" b="1" dirty="0" smtClean="0"/>
              <a:t>i </a:t>
            </a:r>
            <a:r>
              <a:rPr lang="it-IT" b="1" dirty="0"/>
              <a:t>mintea ca sa o pastrezi “</a:t>
            </a:r>
            <a:r>
              <a:rPr lang="it-IT" b="1" dirty="0" smtClean="0"/>
              <a:t>t</a:t>
            </a:r>
            <a:r>
              <a:rPr lang="ro-MD" b="1" dirty="0" smtClean="0"/>
              <a:t>ă</a:t>
            </a:r>
            <a:r>
              <a:rPr lang="it-IT" b="1" dirty="0" smtClean="0"/>
              <a:t>n</a:t>
            </a:r>
            <a:r>
              <a:rPr lang="ro-MD" b="1" dirty="0" smtClean="0"/>
              <a:t>ă</a:t>
            </a:r>
            <a:r>
              <a:rPr lang="it-IT" b="1" dirty="0" smtClean="0"/>
              <a:t>ra”</a:t>
            </a:r>
            <a:r>
              <a:rPr lang="it-IT" dirty="0" smtClean="0"/>
              <a:t/>
            </a:r>
            <a:br>
              <a:rPr lang="it-IT" dirty="0" smtClean="0"/>
            </a:br>
            <a:endParaRPr lang="en-US" dirty="0"/>
          </a:p>
        </p:txBody>
      </p:sp>
      <p:pic>
        <p:nvPicPr>
          <p:cNvPr id="5" name="Picture 6" descr="An Image Of A Growing Healthy Family Icon. Royalty Free SVG, Cliparts,  Vectors, And Stock Illustration. Image 42448567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87" y="215757"/>
            <a:ext cx="2183296" cy="21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757"/>
            <a:ext cx="10515600" cy="1325563"/>
          </a:xfrm>
        </p:spPr>
        <p:txBody>
          <a:bodyPr>
            <a:normAutofit/>
          </a:bodyPr>
          <a:lstStyle/>
          <a:p>
            <a:r>
              <a:rPr lang="ro-MD" sz="4800" b="1" dirty="0" smtClean="0">
                <a:solidFill>
                  <a:srgbClr val="990033"/>
                </a:solidFill>
                <a:latin typeface="+mn-lt"/>
              </a:rPr>
              <a:t>Agenda</a:t>
            </a:r>
            <a:endParaRPr lang="en-US" sz="4800" b="1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1026" name="Picture 2" descr="Physical Health | Human Resources, Health, Safety and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60" y="79624"/>
            <a:ext cx="5197140" cy="29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6051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Componente și principii ale modului sănătos de viață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Definiția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modului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s</a:t>
            </a: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ănătos de viață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Impactul asupra sănătății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rgbClr val="990033"/>
                </a:solidFill>
              </a:rPr>
              <a:t>Strategii și politici de promovare a sănătății</a:t>
            </a:r>
            <a:endParaRPr lang="en-US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061"/>
          <a:stretch/>
        </p:blipFill>
        <p:spPr>
          <a:xfrm>
            <a:off x="2955235" y="1119711"/>
            <a:ext cx="8753061" cy="57382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32044" y="6354902"/>
            <a:ext cx="2577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Kaminsky</a:t>
            </a:r>
            <a:r>
              <a:rPr lang="en-US" sz="1200" b="0" i="0" dirty="0" smtClean="0">
                <a:solidFill>
                  <a:srgbClr val="212121"/>
                </a:solidFill>
                <a:effectLst/>
                <a:latin typeface="BlinkMacSystemFont"/>
              </a:rPr>
              <a:t> LA, German C, </a:t>
            </a:r>
            <a:r>
              <a:rPr lang="en-US" sz="1200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Prog</a:t>
            </a:r>
            <a:r>
              <a:rPr lang="en-US" sz="1200" b="0" i="0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1200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Cardiovasc</a:t>
            </a:r>
            <a:r>
              <a:rPr lang="en-US" sz="1200" b="0" i="0" dirty="0" smtClean="0">
                <a:solidFill>
                  <a:srgbClr val="212121"/>
                </a:solidFill>
                <a:effectLst/>
                <a:latin typeface="BlinkMacSystemFont"/>
              </a:rPr>
              <a:t> Dis. 2022</a:t>
            </a:r>
            <a:endParaRPr lang="en-US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8687" y="216053"/>
            <a:ext cx="10515600" cy="857388"/>
          </a:xfrm>
        </p:spPr>
        <p:txBody>
          <a:bodyPr/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Alegerea ne aparție</a:t>
            </a:r>
            <a:endParaRPr lang="en-US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61252" y="1376934"/>
            <a:ext cx="16532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MD" b="1" i="0" dirty="0" smtClean="0">
                <a:solidFill>
                  <a:srgbClr val="212121"/>
                </a:solidFill>
                <a:effectLst/>
                <a:latin typeface="BlinkMacSystemFont"/>
              </a:rPr>
              <a:t>Tratamente</a:t>
            </a:r>
            <a:r>
              <a:rPr lang="ro-MD" b="0" i="0" dirty="0" smtClean="0">
                <a:solidFill>
                  <a:srgbClr val="212121"/>
                </a:solidFill>
                <a:effectLst/>
                <a:latin typeface="BlinkMacSystemFont"/>
              </a:rPr>
              <a:t> invazive și medicație multiplă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58745" y="2656916"/>
            <a:ext cx="204083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MD" b="1" i="0" dirty="0" smtClean="0">
                <a:solidFill>
                  <a:srgbClr val="212121"/>
                </a:solidFill>
                <a:effectLst/>
                <a:latin typeface="BlinkMacSystemFont"/>
              </a:rPr>
              <a:t>Cheltuieli</a:t>
            </a:r>
            <a:r>
              <a:rPr lang="ro-MD" b="0" i="0" dirty="0" smtClean="0">
                <a:solidFill>
                  <a:srgbClr val="212121"/>
                </a:solidFill>
                <a:effectLst/>
                <a:latin typeface="BlinkMacSystemFont"/>
              </a:rPr>
              <a:t> directe sau indirecte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1253" y="3665689"/>
            <a:ext cx="231913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MD" i="0" dirty="0" smtClean="0">
                <a:solidFill>
                  <a:srgbClr val="212121"/>
                </a:solidFill>
                <a:effectLst/>
                <a:latin typeface="BlinkMacSystemFont"/>
              </a:rPr>
              <a:t>Risc de </a:t>
            </a:r>
            <a:r>
              <a:rPr lang="ro-MD" b="1" i="0" dirty="0" smtClean="0">
                <a:solidFill>
                  <a:srgbClr val="212121"/>
                </a:solidFill>
                <a:effectLst/>
                <a:latin typeface="BlinkMacSystemFont"/>
              </a:rPr>
              <a:t>mortalitate prematură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30148" y="4615513"/>
            <a:ext cx="159357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MD" b="1" i="0" dirty="0" smtClean="0">
                <a:solidFill>
                  <a:srgbClr val="212121"/>
                </a:solidFill>
                <a:effectLst/>
                <a:latin typeface="BlinkMacSystemFont"/>
              </a:rPr>
              <a:t>Reducerea calității vieții</a:t>
            </a:r>
            <a:endParaRPr lang="en-US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07828" y="1376934"/>
            <a:ext cx="197125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MD" i="0" dirty="0" smtClean="0">
                <a:solidFill>
                  <a:srgbClr val="212121"/>
                </a:solidFill>
                <a:effectLst/>
                <a:latin typeface="BlinkMacSystemFont"/>
              </a:rPr>
              <a:t>Risc redus de boli cronice 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91669" y="2745813"/>
            <a:ext cx="127220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MD" i="0" dirty="0" smtClean="0">
                <a:solidFill>
                  <a:srgbClr val="212121"/>
                </a:solidFill>
                <a:effectLst/>
                <a:latin typeface="BlinkMacSystemFont"/>
              </a:rPr>
              <a:t>Capacități fizice crescute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27773" y="5499506"/>
            <a:ext cx="115956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MD" i="0" dirty="0" smtClean="0">
                <a:solidFill>
                  <a:srgbClr val="212121"/>
                </a:solidFill>
                <a:effectLst/>
                <a:latin typeface="BlinkMacSystemFont"/>
              </a:rPr>
              <a:t>Calitatea vieții </a:t>
            </a:r>
            <a:endParaRPr lang="en-US" dirty="0"/>
          </a:p>
        </p:txBody>
      </p:sp>
      <p:pic>
        <p:nvPicPr>
          <p:cNvPr id="14" name="Picture 6" descr="An Image Of A Growing Healthy Family Icon. Royalty Free SVG, Cliparts,  Vectors, And Stock Illustration. Image 42448567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0" y="4938678"/>
            <a:ext cx="1769300" cy="17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430" y="272498"/>
            <a:ext cx="10373139" cy="830745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990033"/>
                </a:solidFill>
                <a:latin typeface="+mn-lt"/>
              </a:rPr>
              <a:t>Programe de sănătate la locul de muncă</a:t>
            </a:r>
            <a:endParaRPr lang="en-US" sz="36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7147"/>
            <a:ext cx="8772939" cy="4599816"/>
          </a:xfrm>
        </p:spPr>
        <p:txBody>
          <a:bodyPr/>
          <a:lstStyle/>
          <a:p>
            <a:pPr marL="0" indent="0">
              <a:buNone/>
            </a:pPr>
            <a:r>
              <a:rPr lang="ro-MD" dirty="0" smtClean="0"/>
              <a:t>S</a:t>
            </a:r>
            <a:r>
              <a:rPr lang="en-US" dirty="0" smtClean="0"/>
              <a:t>et </a:t>
            </a:r>
            <a:r>
              <a:rPr lang="en-US" dirty="0" err="1" smtClean="0"/>
              <a:t>coordonat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cuprinzător</a:t>
            </a:r>
            <a:r>
              <a:rPr lang="en-US" dirty="0" smtClean="0"/>
              <a:t> de </a:t>
            </a:r>
            <a:r>
              <a:rPr lang="ro-MD" dirty="0" smtClean="0"/>
              <a:t>acțiuni</a:t>
            </a:r>
            <a:r>
              <a:rPr lang="en-US" dirty="0" smtClean="0"/>
              <a:t> de </a:t>
            </a:r>
            <a:r>
              <a:rPr lang="en-US" dirty="0" err="1" smtClean="0"/>
              <a:t>promovare</a:t>
            </a:r>
            <a:r>
              <a:rPr lang="en-US" dirty="0" smtClean="0"/>
              <a:t> a </a:t>
            </a:r>
            <a:r>
              <a:rPr lang="en-US" dirty="0" err="1" smtClean="0"/>
              <a:t>sănătății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de </a:t>
            </a:r>
            <a:r>
              <a:rPr lang="en-US" dirty="0" err="1" smtClean="0"/>
              <a:t>protecție</a:t>
            </a:r>
            <a:r>
              <a:rPr lang="en-US" dirty="0" smtClean="0"/>
              <a:t> a </a:t>
            </a:r>
            <a:r>
              <a:rPr lang="en-US" dirty="0" err="1" smtClean="0"/>
              <a:t>sănătății</a:t>
            </a:r>
            <a:r>
              <a:rPr lang="ro-MD" dirty="0" smtClean="0"/>
              <a:t> a angajaților</a:t>
            </a:r>
            <a:r>
              <a:rPr lang="en-US" dirty="0" smtClean="0"/>
              <a:t> la </a:t>
            </a:r>
            <a:r>
              <a:rPr lang="en-US" dirty="0" err="1" smtClean="0"/>
              <a:t>locul</a:t>
            </a:r>
            <a:r>
              <a:rPr lang="en-US" dirty="0" smtClean="0"/>
              <a:t> de </a:t>
            </a:r>
            <a:r>
              <a:rPr lang="en-US" dirty="0" err="1" smtClean="0"/>
              <a:t>muncă</a:t>
            </a:r>
            <a:r>
              <a:rPr lang="ro-MD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ro-MD" dirty="0" smtClean="0"/>
          </a:p>
          <a:p>
            <a:r>
              <a:rPr lang="ro-MD" dirty="0" smtClean="0"/>
              <a:t>P</a:t>
            </a:r>
            <a:r>
              <a:rPr lang="en-US" dirty="0" err="1" smtClean="0"/>
              <a:t>olitic</a:t>
            </a:r>
            <a:r>
              <a:rPr lang="ro-MD" dirty="0" smtClean="0"/>
              <a:t>a de sănătate a instituției</a:t>
            </a:r>
            <a:r>
              <a:rPr lang="en-US" dirty="0" smtClean="0"/>
              <a:t>, </a:t>
            </a:r>
            <a:endParaRPr lang="ro-MD" dirty="0" smtClean="0"/>
          </a:p>
          <a:p>
            <a:r>
              <a:rPr lang="ro-MD" dirty="0" smtClean="0"/>
              <a:t>P</a:t>
            </a:r>
            <a:r>
              <a:rPr lang="en-US" dirty="0" err="1" smtClean="0"/>
              <a:t>rograme</a:t>
            </a:r>
            <a:r>
              <a:rPr lang="ro-MD" dirty="0" smtClean="0"/>
              <a:t> de instruire</a:t>
            </a:r>
            <a:r>
              <a:rPr lang="en-US" dirty="0" smtClean="0"/>
              <a:t>, </a:t>
            </a:r>
            <a:endParaRPr lang="ro-MD" dirty="0" smtClean="0"/>
          </a:p>
          <a:p>
            <a:r>
              <a:rPr lang="ro-MD" dirty="0" smtClean="0"/>
              <a:t>B</a:t>
            </a:r>
            <a:r>
              <a:rPr lang="en-US" dirty="0" err="1" smtClean="0"/>
              <a:t>eneficii</a:t>
            </a:r>
            <a:r>
              <a:rPr lang="en-US" dirty="0" smtClean="0"/>
              <a:t>,</a:t>
            </a:r>
            <a:endParaRPr lang="ro-MD" dirty="0" smtClean="0"/>
          </a:p>
          <a:p>
            <a:r>
              <a:rPr lang="ro-MD" dirty="0"/>
              <a:t>S</a:t>
            </a:r>
            <a:r>
              <a:rPr lang="en-US" dirty="0" err="1" smtClean="0"/>
              <a:t>uport</a:t>
            </a:r>
            <a:r>
              <a:rPr lang="en-US" dirty="0" smtClean="0"/>
              <a:t> de </a:t>
            </a:r>
            <a:r>
              <a:rPr lang="en-US" dirty="0" err="1" smtClean="0"/>
              <a:t>mediu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legături</a:t>
            </a:r>
            <a:r>
              <a:rPr lang="en-US" dirty="0" smtClean="0"/>
              <a:t> cu </a:t>
            </a:r>
            <a:r>
              <a:rPr lang="en-US" dirty="0" err="1" smtClean="0"/>
              <a:t>comunitatea</a:t>
            </a:r>
            <a:r>
              <a:rPr lang="en-US" dirty="0" smtClean="0"/>
              <a:t> </a:t>
            </a:r>
            <a:r>
              <a:rPr lang="en-US" dirty="0" err="1" smtClean="0"/>
              <a:t>înconjurătoare</a:t>
            </a:r>
            <a:r>
              <a:rPr lang="en-US" dirty="0" smtClean="0"/>
              <a:t>, </a:t>
            </a:r>
            <a:r>
              <a:rPr lang="en-US" dirty="0" err="1" smtClean="0"/>
              <a:t>concepute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încuraja</a:t>
            </a:r>
            <a:r>
              <a:rPr lang="en-US" dirty="0" smtClean="0"/>
              <a:t> </a:t>
            </a:r>
            <a:r>
              <a:rPr lang="en-US" dirty="0" err="1" smtClean="0"/>
              <a:t>sănătatea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ro-MD" dirty="0" smtClean="0"/>
              <a:t> </a:t>
            </a:r>
            <a:r>
              <a:rPr lang="en-US" dirty="0" err="1" smtClean="0"/>
              <a:t>siguranța</a:t>
            </a:r>
            <a:r>
              <a:rPr lang="en-US" dirty="0" smtClean="0"/>
              <a:t> </a:t>
            </a:r>
            <a:r>
              <a:rPr lang="en-US" dirty="0" err="1" smtClean="0"/>
              <a:t>tuturor</a:t>
            </a:r>
            <a:r>
              <a:rPr lang="en-US" dirty="0" smtClean="0"/>
              <a:t> </a:t>
            </a:r>
            <a:r>
              <a:rPr lang="en-US" dirty="0" err="1" smtClean="0"/>
              <a:t>angajaților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6" descr="An Image Of A Growing Healthy Family Icon. Royalty Free SVG, Cliparts,  Vectors, And Stock Illustration. Image 42448567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87" y="215757"/>
            <a:ext cx="2183296" cy="21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218"/>
            <a:ext cx="10515599" cy="67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990033"/>
                </a:solidFill>
                <a:latin typeface="+mn-lt"/>
              </a:rPr>
              <a:t>Strategiile</a:t>
            </a:r>
            <a:r>
              <a:rPr lang="en-US" sz="36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990033"/>
                </a:solidFill>
                <a:latin typeface="+mn-lt"/>
              </a:rPr>
              <a:t>și</a:t>
            </a:r>
            <a:r>
              <a:rPr lang="en-US" sz="36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990033"/>
                </a:solidFill>
                <a:latin typeface="+mn-lt"/>
              </a:rPr>
              <a:t>intervențiile</a:t>
            </a:r>
            <a:r>
              <a:rPr lang="en-US" sz="36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990033"/>
                </a:solidFill>
                <a:latin typeface="+mn-lt"/>
              </a:rPr>
              <a:t>programului</a:t>
            </a:r>
            <a:endParaRPr lang="en-US" sz="36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660" y="1470990"/>
            <a:ext cx="7132983" cy="513853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Individ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elemente</a:t>
            </a:r>
            <a:r>
              <a:rPr lang="en-US" dirty="0"/>
              <a:t> ale </a:t>
            </a:r>
            <a:r>
              <a:rPr lang="en-US" dirty="0" err="1"/>
              <a:t>stilului</a:t>
            </a:r>
            <a:r>
              <a:rPr lang="en-US" dirty="0"/>
              <a:t> de </a:t>
            </a:r>
            <a:r>
              <a:rPr lang="en-US" dirty="0" err="1"/>
              <a:t>viață</a:t>
            </a:r>
            <a:r>
              <a:rPr lang="en-US" dirty="0"/>
              <a:t> al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angajat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comportamentele</a:t>
            </a:r>
            <a:r>
              <a:rPr lang="en-US" dirty="0"/>
              <a:t> sale de </a:t>
            </a:r>
            <a:r>
              <a:rPr lang="en-US" dirty="0" err="1"/>
              <a:t>sănătate</a:t>
            </a:r>
            <a:r>
              <a:rPr lang="en-US" dirty="0"/>
              <a:t>, </a:t>
            </a:r>
            <a:r>
              <a:rPr lang="en-US" dirty="0" err="1"/>
              <a:t>factorii</a:t>
            </a:r>
            <a:r>
              <a:rPr lang="en-US" dirty="0"/>
              <a:t> de </a:t>
            </a:r>
            <a:r>
              <a:rPr lang="en-US" dirty="0" err="1"/>
              <a:t>risc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sănătate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 de </a:t>
            </a:r>
            <a:r>
              <a:rPr lang="en-US" dirty="0" err="1" smtClean="0"/>
              <a:t>sănătate</a:t>
            </a:r>
            <a:endParaRPr lang="ro-MD" dirty="0" smtClean="0"/>
          </a:p>
          <a:p>
            <a:endParaRPr lang="en-US" dirty="0"/>
          </a:p>
          <a:p>
            <a:r>
              <a:rPr lang="en-US" b="1" dirty="0"/>
              <a:t>Interpersonal</a:t>
            </a:r>
            <a:r>
              <a:rPr lang="en-US" dirty="0"/>
              <a:t> – </a:t>
            </a:r>
            <a:r>
              <a:rPr lang="en-US" dirty="0" err="1"/>
              <a:t>elemente</a:t>
            </a:r>
            <a:r>
              <a:rPr lang="en-US" dirty="0"/>
              <a:t> ale </a:t>
            </a:r>
            <a:r>
              <a:rPr lang="en-US" dirty="0" err="1" smtClean="0"/>
              <a:t>relațiil</a:t>
            </a:r>
            <a:r>
              <a:rPr lang="ro-MD" dirty="0" smtClean="0"/>
              <a:t>or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managerii</a:t>
            </a:r>
            <a:r>
              <a:rPr lang="en-US" dirty="0"/>
              <a:t>, </a:t>
            </a:r>
            <a:r>
              <a:rPr lang="en-US" dirty="0" err="1"/>
              <a:t>colegii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care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sprijin</a:t>
            </a:r>
            <a:r>
              <a:rPr lang="en-US" dirty="0"/>
              <a:t>, </a:t>
            </a:r>
            <a:r>
              <a:rPr lang="en-US" dirty="0" err="1"/>
              <a:t>mentorat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de </a:t>
            </a:r>
            <a:r>
              <a:rPr lang="en-US" dirty="0" err="1" smtClean="0"/>
              <a:t>urmat</a:t>
            </a:r>
            <a:endParaRPr lang="ro-MD" dirty="0" smtClean="0"/>
          </a:p>
          <a:p>
            <a:endParaRPr lang="en-US" dirty="0"/>
          </a:p>
          <a:p>
            <a:r>
              <a:rPr lang="en-US" b="1" dirty="0" err="1"/>
              <a:t>Organizațional</a:t>
            </a:r>
            <a:r>
              <a:rPr lang="en-US" dirty="0"/>
              <a:t> - </a:t>
            </a:r>
            <a:r>
              <a:rPr lang="en-US" dirty="0" err="1"/>
              <a:t>elemente</a:t>
            </a:r>
            <a:r>
              <a:rPr lang="en-US" dirty="0"/>
              <a:t> ale </a:t>
            </a:r>
            <a:r>
              <a:rPr lang="en-US" dirty="0" err="1"/>
              <a:t>structurii</a:t>
            </a:r>
            <a:r>
              <a:rPr lang="en-US" dirty="0"/>
              <a:t>, </a:t>
            </a:r>
            <a:r>
              <a:rPr lang="en-US" dirty="0" err="1"/>
              <a:t>culturii</a:t>
            </a:r>
            <a:r>
              <a:rPr lang="en-US" dirty="0"/>
              <a:t>, </a:t>
            </a:r>
            <a:r>
              <a:rPr lang="en-US" dirty="0" err="1"/>
              <a:t>practicilor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politicilor</a:t>
            </a:r>
            <a:r>
              <a:rPr lang="en-US" dirty="0"/>
              <a:t> la </a:t>
            </a:r>
            <a:r>
              <a:rPr lang="en-US" dirty="0" err="1"/>
              <a:t>locul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 </a:t>
            </a:r>
            <a:r>
              <a:rPr lang="en-US" u="sng" dirty="0" err="1">
                <a:hlinkClick r:id="rId2"/>
              </a:rPr>
              <a:t>beneficiile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pentru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sănătate</a:t>
            </a:r>
            <a:r>
              <a:rPr lang="en-US" dirty="0"/>
              <a:t> , </a:t>
            </a:r>
            <a:r>
              <a:rPr lang="en-US" dirty="0" err="1"/>
              <a:t>programele</a:t>
            </a:r>
            <a:r>
              <a:rPr lang="en-US" dirty="0"/>
              <a:t> de </a:t>
            </a:r>
            <a:r>
              <a:rPr lang="en-US" dirty="0" err="1"/>
              <a:t>promovare</a:t>
            </a:r>
            <a:r>
              <a:rPr lang="en-US" dirty="0"/>
              <a:t> a </a:t>
            </a:r>
            <a:r>
              <a:rPr lang="en-US" dirty="0" err="1"/>
              <a:t>sănătății</a:t>
            </a:r>
            <a:r>
              <a:rPr lang="en-US" dirty="0"/>
              <a:t>, </a:t>
            </a:r>
            <a:r>
              <a:rPr lang="en-US" dirty="0" err="1"/>
              <a:t>organizarea</a:t>
            </a:r>
            <a:r>
              <a:rPr lang="en-US" dirty="0"/>
              <a:t>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sprijinul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conducere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smtClean="0"/>
              <a:t>management</a:t>
            </a:r>
            <a:endParaRPr lang="ro-MD" dirty="0" smtClean="0"/>
          </a:p>
          <a:p>
            <a:endParaRPr lang="en-US" dirty="0"/>
          </a:p>
          <a:p>
            <a:r>
              <a:rPr lang="en-US" b="1" dirty="0" err="1"/>
              <a:t>Mediul</a:t>
            </a:r>
            <a:r>
              <a:rPr lang="en-US" dirty="0"/>
              <a:t> – </a:t>
            </a:r>
            <a:r>
              <a:rPr lang="en-US" dirty="0" err="1"/>
              <a:t>elemente</a:t>
            </a:r>
            <a:r>
              <a:rPr lang="en-US" dirty="0"/>
              <a:t> ale </a:t>
            </a:r>
            <a:r>
              <a:rPr lang="en-US" dirty="0" err="1"/>
              <a:t>locului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facilitățile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locurile</a:t>
            </a:r>
            <a:r>
              <a:rPr lang="en-US" dirty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/>
              <a:t>accesul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oportunitățile</a:t>
            </a:r>
            <a:r>
              <a:rPr lang="en-US" dirty="0"/>
              <a:t> de </a:t>
            </a:r>
            <a:r>
              <a:rPr lang="en-US" dirty="0" err="1"/>
              <a:t>promovare</a:t>
            </a:r>
            <a:r>
              <a:rPr lang="en-US" dirty="0"/>
              <a:t> a </a:t>
            </a:r>
            <a:r>
              <a:rPr lang="en-US" dirty="0" err="1"/>
              <a:t>sănătății</a:t>
            </a:r>
            <a:r>
              <a:rPr lang="en-US" dirty="0"/>
              <a:t> </a:t>
            </a:r>
            <a:r>
              <a:rPr lang="en-US" dirty="0" err="1"/>
              <a:t>oferite</a:t>
            </a:r>
            <a:r>
              <a:rPr lang="en-US" dirty="0"/>
              <a:t> de </a:t>
            </a:r>
            <a:r>
              <a:rPr lang="en-US" dirty="0" err="1"/>
              <a:t>comunitatea</a:t>
            </a:r>
            <a:r>
              <a:rPr lang="en-US" dirty="0"/>
              <a:t> </a:t>
            </a:r>
            <a:r>
              <a:rPr lang="en-US" dirty="0" err="1"/>
              <a:t>înconjurătoare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locuiesc</a:t>
            </a:r>
            <a:r>
              <a:rPr lang="en-US" dirty="0"/>
              <a:t> </a:t>
            </a:r>
            <a:r>
              <a:rPr lang="en-US" dirty="0" err="1"/>
              <a:t>angajații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Figure 2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20" y="1252331"/>
            <a:ext cx="3805433" cy="50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8991" y="434700"/>
            <a:ext cx="10515600" cy="608910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990033"/>
                </a:solidFill>
                <a:latin typeface="+mn-lt"/>
              </a:rPr>
              <a:t>Recomandări pentru MSV</a:t>
            </a:r>
            <a:endParaRPr lang="en-US" sz="36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08991" y="1590882"/>
            <a:ext cx="8653670" cy="4392474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 err="1" smtClean="0"/>
              <a:t>Fă</a:t>
            </a:r>
            <a:r>
              <a:rPr lang="en-US" sz="2400" b="1" dirty="0" smtClean="0"/>
              <a:t> </a:t>
            </a:r>
            <a:r>
              <a:rPr lang="en-US" sz="2400" b="1" dirty="0"/>
              <a:t>un pas la un moment </a:t>
            </a:r>
            <a:r>
              <a:rPr lang="en-US" sz="2400" b="1" dirty="0" err="1"/>
              <a:t>dat</a:t>
            </a:r>
            <a:r>
              <a:rPr lang="en-US" sz="2400" b="1" dirty="0"/>
              <a:t>:</a:t>
            </a:r>
            <a:r>
              <a:rPr lang="en-US" sz="2400" dirty="0"/>
              <a:t>  un </a:t>
            </a:r>
            <a:r>
              <a:rPr lang="en-US" sz="2400" dirty="0" err="1"/>
              <a:t>maraton</a:t>
            </a:r>
            <a:r>
              <a:rPr lang="en-US" sz="2400" dirty="0"/>
              <a:t> nu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câștigat</a:t>
            </a:r>
            <a:r>
              <a:rPr lang="en-US" sz="2400" dirty="0"/>
              <a:t> cu o </a:t>
            </a:r>
            <a:r>
              <a:rPr lang="en-US" sz="2400" dirty="0" err="1"/>
              <a:t>singură</a:t>
            </a:r>
            <a:r>
              <a:rPr lang="en-US" sz="2400" dirty="0"/>
              <a:t> </a:t>
            </a:r>
            <a:r>
              <a:rPr lang="en-US" sz="2400" dirty="0" err="1"/>
              <a:t>practică</a:t>
            </a:r>
            <a:r>
              <a:rPr lang="en-US" sz="2400" dirty="0"/>
              <a:t>.  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atingeți</a:t>
            </a:r>
            <a:r>
              <a:rPr lang="en-US" sz="2400" dirty="0"/>
              <a:t> </a:t>
            </a:r>
            <a:r>
              <a:rPr lang="en-US" sz="2400" dirty="0" err="1"/>
              <a:t>obiective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/>
              <a:t>, </a:t>
            </a:r>
            <a:r>
              <a:rPr lang="en-US" sz="2400" dirty="0" err="1"/>
              <a:t>vă</a:t>
            </a:r>
            <a:r>
              <a:rPr lang="en-US" sz="2400" dirty="0"/>
              <a:t> </a:t>
            </a:r>
            <a:r>
              <a:rPr lang="en-US" sz="2400" dirty="0" err="1"/>
              <a:t>oferă</a:t>
            </a:r>
            <a:r>
              <a:rPr lang="en-US" sz="2400" dirty="0"/>
              <a:t> un </a:t>
            </a:r>
            <a:r>
              <a:rPr lang="en-US" sz="2400" dirty="0" err="1"/>
              <a:t>impuls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trece</a:t>
            </a:r>
            <a:r>
              <a:rPr lang="en-US" sz="2400" dirty="0"/>
              <a:t> la </a:t>
            </a:r>
            <a:r>
              <a:rPr lang="en-US" sz="2400" dirty="0" err="1"/>
              <a:t>următorul</a:t>
            </a:r>
            <a:r>
              <a:rPr lang="en-US" sz="2400" dirty="0"/>
              <a:t>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, de </a:t>
            </a:r>
            <a:r>
              <a:rPr lang="en-US" sz="2400" dirty="0" err="1"/>
              <a:t>asemenea</a:t>
            </a:r>
            <a:r>
              <a:rPr lang="en-US" sz="2400" dirty="0"/>
              <a:t>, </a:t>
            </a:r>
            <a:r>
              <a:rPr lang="en-US" sz="2400" dirty="0" err="1"/>
              <a:t>îmbunătățește</a:t>
            </a:r>
            <a:r>
              <a:rPr lang="en-US" sz="2400" dirty="0"/>
              <a:t> </a:t>
            </a:r>
            <a:r>
              <a:rPr lang="en-US" sz="2400" dirty="0" err="1"/>
              <a:t>încrederea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sine</a:t>
            </a:r>
            <a:r>
              <a:rPr lang="en-US" sz="2400" dirty="0" smtClean="0"/>
              <a:t>.</a:t>
            </a:r>
            <a:endParaRPr lang="ro-MD" sz="2400" dirty="0" smtClean="0"/>
          </a:p>
          <a:p>
            <a:pPr fontAlgn="base"/>
            <a:endParaRPr lang="en-US" sz="2400" dirty="0"/>
          </a:p>
          <a:p>
            <a:pPr fontAlgn="base"/>
            <a:r>
              <a:rPr lang="en-US" sz="2400" b="1" dirty="0" err="1"/>
              <a:t>Planifică-ți</a:t>
            </a:r>
            <a:r>
              <a:rPr lang="en-US" sz="2400" b="1" dirty="0"/>
              <a:t> </a:t>
            </a:r>
            <a:r>
              <a:rPr lang="en-US" sz="2400" b="1" dirty="0" err="1"/>
              <a:t>ziua</a:t>
            </a:r>
            <a:r>
              <a:rPr lang="en-US" sz="2400" b="1" dirty="0"/>
              <a:t>:</a:t>
            </a:r>
            <a:r>
              <a:rPr lang="en-US" sz="2400" dirty="0"/>
              <a:t> </a:t>
            </a:r>
            <a:r>
              <a:rPr lang="ro-MD" sz="2400" dirty="0" smtClean="0"/>
              <a:t>S</a:t>
            </a:r>
            <a:r>
              <a:rPr lang="en-US" sz="2400" dirty="0" err="1" smtClean="0"/>
              <a:t>etați</a:t>
            </a:r>
            <a:r>
              <a:rPr lang="en-US" sz="2400" dirty="0" smtClean="0"/>
              <a:t> </a:t>
            </a:r>
            <a:r>
              <a:rPr lang="en-US" sz="2400" dirty="0"/>
              <a:t>o </a:t>
            </a:r>
            <a:r>
              <a:rPr lang="en-US" sz="2400" dirty="0" err="1" smtClean="0"/>
              <a:t>cronologie</a:t>
            </a:r>
            <a:r>
              <a:rPr lang="ro-MD" sz="2400" dirty="0" smtClean="0"/>
              <a:t>. </a:t>
            </a:r>
            <a:r>
              <a:rPr lang="en-US" sz="2400" dirty="0"/>
              <a:t> </a:t>
            </a:r>
            <a:r>
              <a:rPr lang="en-US" sz="2400" dirty="0" err="1"/>
              <a:t>Îți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oferi</a:t>
            </a:r>
            <a:r>
              <a:rPr lang="en-US" sz="2400" dirty="0"/>
              <a:t> </a:t>
            </a:r>
            <a:r>
              <a:rPr lang="en-US" sz="2400" dirty="0" err="1"/>
              <a:t>claritate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ajuta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fii</a:t>
            </a:r>
            <a:r>
              <a:rPr lang="en-US" sz="2400" dirty="0"/>
              <a:t> </a:t>
            </a:r>
            <a:r>
              <a:rPr lang="en-US" sz="2400" dirty="0" err="1"/>
              <a:t>mult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organizat</a:t>
            </a:r>
            <a:r>
              <a:rPr lang="en-US" sz="2400" dirty="0" smtClean="0"/>
              <a:t>.</a:t>
            </a:r>
            <a:endParaRPr lang="ro-MD" sz="2400" dirty="0" smtClean="0"/>
          </a:p>
          <a:p>
            <a:pPr fontAlgn="base"/>
            <a:endParaRPr lang="en-US" sz="2400" dirty="0"/>
          </a:p>
          <a:p>
            <a:pPr fontAlgn="base"/>
            <a:r>
              <a:rPr lang="en-US" sz="2400" b="1" dirty="0"/>
              <a:t>Nu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stresa</a:t>
            </a:r>
            <a:r>
              <a:rPr lang="en-US" sz="2400" b="1" dirty="0"/>
              <a:t>: </a:t>
            </a:r>
            <a:r>
              <a:rPr lang="en-US" sz="2400" dirty="0"/>
              <a:t> </a:t>
            </a:r>
            <a:r>
              <a:rPr lang="en-US" sz="2400" dirty="0" err="1" smtClean="0"/>
              <a:t>rețineți</a:t>
            </a:r>
            <a:r>
              <a:rPr lang="en-US" sz="2400" dirty="0" smtClean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vechile</a:t>
            </a:r>
            <a:r>
              <a:rPr lang="en-US" sz="2400" dirty="0"/>
              <a:t> </a:t>
            </a:r>
            <a:r>
              <a:rPr lang="en-US" sz="2400" dirty="0" err="1"/>
              <a:t>obiceiuri</a:t>
            </a:r>
            <a:r>
              <a:rPr lang="en-US" sz="2400" dirty="0"/>
              <a:t> </a:t>
            </a:r>
            <a:r>
              <a:rPr lang="en-US" sz="2400" dirty="0" err="1"/>
              <a:t>vă</a:t>
            </a:r>
            <a:r>
              <a:rPr lang="en-US" sz="2400" dirty="0"/>
              <a:t> pot duce la </a:t>
            </a:r>
            <a:r>
              <a:rPr lang="en-US" sz="2400" dirty="0" err="1"/>
              <a:t>probleme</a:t>
            </a:r>
            <a:r>
              <a:rPr lang="en-US" sz="2400" dirty="0"/>
              <a:t> grave de </a:t>
            </a:r>
            <a:r>
              <a:rPr lang="en-US" sz="2400" dirty="0" err="1"/>
              <a:t>sănătate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5" name="Picture 6" descr="An Image Of A Growing Healthy Family Icon. Royalty Free SVG, Cliparts,  Vectors, And Stock Illustration. Image 42448567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80" y="161483"/>
            <a:ext cx="2540552" cy="25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421" y="589549"/>
            <a:ext cx="10515600" cy="842210"/>
          </a:xfrm>
        </p:spPr>
        <p:txBody>
          <a:bodyPr>
            <a:normAutofit fontScale="90000"/>
          </a:bodyPr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Concluzii</a:t>
            </a:r>
            <a:r>
              <a:rPr lang="en-US" b="1" dirty="0">
                <a:solidFill>
                  <a:srgbClr val="990033"/>
                </a:solidFill>
                <a:latin typeface="+mn-lt"/>
              </a:rPr>
              <a:t/>
            </a:r>
            <a:br>
              <a:rPr lang="en-US" b="1" dirty="0">
                <a:solidFill>
                  <a:srgbClr val="990033"/>
                </a:solidFill>
                <a:latin typeface="+mn-lt"/>
              </a:rPr>
            </a:br>
            <a:endParaRPr lang="en-US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421" y="1431759"/>
            <a:ext cx="10515600" cy="33568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o-MD" dirty="0" smtClean="0"/>
              <a:t>Modul sănătos de viață este un proiect de durată 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ro-MD" dirty="0" smtClean="0"/>
              <a:t>urcușuri</a:t>
            </a:r>
            <a:r>
              <a:rPr lang="en-US" dirty="0" smtClean="0"/>
              <a:t> </a:t>
            </a:r>
            <a:r>
              <a:rPr lang="ro-MD" dirty="0" err="1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cobor</a:t>
            </a:r>
            <a:r>
              <a:rPr lang="ro-MD" dirty="0" smtClean="0"/>
              <a:t>ă</a:t>
            </a:r>
            <a:r>
              <a:rPr lang="ro-MD" dirty="0"/>
              <a:t>ș</a:t>
            </a:r>
            <a:r>
              <a:rPr lang="en-US" dirty="0" err="1" smtClean="0"/>
              <a:t>uri</a:t>
            </a:r>
            <a:r>
              <a:rPr lang="en-US" dirty="0"/>
              <a:t>. </a:t>
            </a:r>
            <a:endParaRPr lang="ro-MD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Cheia</a:t>
            </a:r>
            <a:r>
              <a:rPr lang="en-US" dirty="0" smtClean="0"/>
              <a:t> </a:t>
            </a:r>
            <a:r>
              <a:rPr lang="ro-MD" dirty="0" smtClean="0"/>
              <a:t>succesului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ro-MD" dirty="0" smtClean="0"/>
              <a:t>stabilirea </a:t>
            </a:r>
            <a:r>
              <a:rPr lang="en-US" dirty="0" err="1" smtClean="0"/>
              <a:t>obiective</a:t>
            </a:r>
            <a:r>
              <a:rPr lang="ro-MD" dirty="0" smtClean="0"/>
              <a:t>lor</a:t>
            </a:r>
            <a:r>
              <a:rPr lang="en-US" dirty="0" smtClean="0"/>
              <a:t> </a:t>
            </a:r>
            <a:r>
              <a:rPr lang="en-US" dirty="0" err="1"/>
              <a:t>realiste</a:t>
            </a:r>
            <a:r>
              <a:rPr lang="en-US" dirty="0"/>
              <a:t>, </a:t>
            </a:r>
            <a:endParaRPr lang="ro-MD" dirty="0" smtClean="0"/>
          </a:p>
          <a:p>
            <a:pPr>
              <a:lnSpc>
                <a:spcPct val="150000"/>
              </a:lnSpc>
            </a:pPr>
            <a:r>
              <a:rPr lang="ro-MD" dirty="0" smtClean="0"/>
              <a:t>Acceptă că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/>
              <a:t>pas – </a:t>
            </a:r>
            <a:r>
              <a:rPr lang="en-US" dirty="0" err="1" smtClean="0"/>
              <a:t>oric</a:t>
            </a:r>
            <a:r>
              <a:rPr lang="ro-MD" dirty="0" smtClean="0"/>
              <a:t>â</a:t>
            </a:r>
            <a:r>
              <a:rPr lang="en-US" dirty="0" smtClean="0"/>
              <a:t>t </a:t>
            </a:r>
            <a:r>
              <a:rPr lang="en-US" dirty="0"/>
              <a:t>de mic – </a:t>
            </a:r>
            <a:r>
              <a:rPr lang="en-US" dirty="0" err="1"/>
              <a:t>conteaza</a:t>
            </a:r>
            <a:r>
              <a:rPr lang="en-US" dirty="0"/>
              <a:t>, </a:t>
            </a:r>
            <a:endParaRPr lang="ro-MD" dirty="0" smtClean="0"/>
          </a:p>
          <a:p>
            <a:pPr>
              <a:lnSpc>
                <a:spcPct val="150000"/>
              </a:lnSpc>
            </a:pPr>
            <a:r>
              <a:rPr lang="ro-MD" dirty="0" smtClean="0"/>
              <a:t>Necesită MULTĂ perseverență și răbdare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990033"/>
                </a:solidFill>
              </a:rPr>
              <a:t>Adopta</a:t>
            </a:r>
            <a:r>
              <a:rPr lang="en-US" b="1" dirty="0" smtClean="0">
                <a:solidFill>
                  <a:srgbClr val="990033"/>
                </a:solidFill>
              </a:rPr>
              <a:t> un </a:t>
            </a:r>
            <a:r>
              <a:rPr lang="en-US" b="1" dirty="0" err="1" smtClean="0">
                <a:solidFill>
                  <a:srgbClr val="990033"/>
                </a:solidFill>
              </a:rPr>
              <a:t>stil</a:t>
            </a:r>
            <a:r>
              <a:rPr lang="en-US" b="1" dirty="0" smtClean="0">
                <a:solidFill>
                  <a:srgbClr val="990033"/>
                </a:solidFill>
              </a:rPr>
              <a:t> de </a:t>
            </a:r>
            <a:r>
              <a:rPr lang="en-US" b="1" dirty="0" err="1" smtClean="0">
                <a:solidFill>
                  <a:srgbClr val="990033"/>
                </a:solidFill>
              </a:rPr>
              <a:t>viata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sanatos</a:t>
            </a:r>
            <a:r>
              <a:rPr lang="en-US" b="1" dirty="0" smtClean="0">
                <a:solidFill>
                  <a:srgbClr val="990033"/>
                </a:solidFill>
              </a:rPr>
              <a:t> de </a:t>
            </a:r>
            <a:r>
              <a:rPr lang="en-US" b="1" dirty="0" err="1" smtClean="0">
                <a:solidFill>
                  <a:srgbClr val="990033"/>
                </a:solidFill>
              </a:rPr>
              <a:t>azi</a:t>
            </a:r>
            <a:r>
              <a:rPr lang="en-US" b="1" dirty="0" smtClean="0">
                <a:solidFill>
                  <a:srgbClr val="990033"/>
                </a:solidFill>
              </a:rPr>
              <a:t>! </a:t>
            </a:r>
            <a:r>
              <a:rPr lang="en-US" dirty="0"/>
              <a:t> </a:t>
            </a:r>
            <a:endParaRPr lang="ro-MD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6" descr="An Image Of A Growing Healthy Family Icon. Royalty Free SVG, Cliparts,  Vectors, And Stock Illustration. Image 42448567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80" y="161483"/>
            <a:ext cx="2540552" cy="25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/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Motivația</a:t>
            </a:r>
            <a:endParaRPr lang="en-US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2012"/>
            <a:ext cx="10822048" cy="4646337"/>
          </a:xfrm>
        </p:spPr>
        <p:txBody>
          <a:bodyPr/>
          <a:lstStyle/>
          <a:p>
            <a:r>
              <a:rPr lang="ro-MD" dirty="0" smtClean="0"/>
              <a:t>Început</a:t>
            </a:r>
            <a:r>
              <a:rPr lang="en-US" dirty="0" smtClean="0"/>
              <a:t> de </a:t>
            </a:r>
            <a:r>
              <a:rPr lang="ro-MD" dirty="0" smtClean="0"/>
              <a:t>fiecare </a:t>
            </a:r>
            <a:r>
              <a:rPr lang="en-US" dirty="0" smtClean="0"/>
              <a:t>an,</a:t>
            </a:r>
            <a:endParaRPr lang="ro-MD" dirty="0" smtClean="0"/>
          </a:p>
          <a:p>
            <a:pPr marL="0" indent="0">
              <a:buNone/>
            </a:pPr>
            <a:endParaRPr lang="ro-MD" dirty="0" smtClean="0"/>
          </a:p>
          <a:p>
            <a:r>
              <a:rPr lang="ro-MD" dirty="0" err="1"/>
              <a:t>P</a:t>
            </a:r>
            <a:r>
              <a:rPr lang="en-US" dirty="0" err="1" smtClean="0"/>
              <a:t>regatiri</a:t>
            </a:r>
            <a:r>
              <a:rPr lang="en-US" dirty="0" smtClean="0"/>
              <a:t> </a:t>
            </a:r>
            <a:r>
              <a:rPr lang="ro-MD" dirty="0" smtClean="0"/>
              <a:t>pentru un </a:t>
            </a:r>
            <a:r>
              <a:rPr lang="en-US" dirty="0" err="1" smtClean="0"/>
              <a:t>eveniment</a:t>
            </a:r>
            <a:r>
              <a:rPr lang="en-US" dirty="0" smtClean="0"/>
              <a:t> important,</a:t>
            </a:r>
            <a:endParaRPr lang="ro-MD" dirty="0" smtClean="0"/>
          </a:p>
          <a:p>
            <a:pPr marL="0" indent="0">
              <a:buNone/>
            </a:pPr>
            <a:endParaRPr lang="ro-MD" dirty="0" smtClean="0"/>
          </a:p>
          <a:p>
            <a:r>
              <a:rPr lang="ro-MD" dirty="0" smtClean="0"/>
              <a:t>Apariția p</a:t>
            </a:r>
            <a:r>
              <a:rPr lang="en-US" dirty="0" err="1" smtClean="0"/>
              <a:t>robleme</a:t>
            </a:r>
            <a:r>
              <a:rPr lang="ro-MD" dirty="0" smtClean="0"/>
              <a:t>lor</a:t>
            </a:r>
            <a:r>
              <a:rPr lang="en-US" dirty="0" smtClean="0"/>
              <a:t> de </a:t>
            </a:r>
            <a:r>
              <a:rPr lang="en-US" dirty="0" err="1" smtClean="0"/>
              <a:t>sanatate</a:t>
            </a:r>
            <a:r>
              <a:rPr lang="ro-MD" dirty="0" smtClean="0"/>
              <a:t>,</a:t>
            </a:r>
          </a:p>
          <a:p>
            <a:endParaRPr lang="ro-MD" dirty="0" smtClean="0"/>
          </a:p>
          <a:p>
            <a:r>
              <a:rPr lang="ro-MD" dirty="0" smtClean="0"/>
              <a:t>Decizia de a avea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multa</a:t>
            </a:r>
            <a:r>
              <a:rPr lang="en-US" dirty="0" smtClean="0"/>
              <a:t> </a:t>
            </a:r>
            <a:r>
              <a:rPr lang="en-US" dirty="0" err="1" smtClean="0"/>
              <a:t>grija</a:t>
            </a:r>
            <a:r>
              <a:rPr lang="en-US" dirty="0" smtClean="0"/>
              <a:t> de </a:t>
            </a:r>
            <a:r>
              <a:rPr lang="en-US" dirty="0" err="1" smtClean="0"/>
              <a:t>noi</a:t>
            </a:r>
            <a:r>
              <a:rPr lang="en-US" dirty="0" smtClean="0"/>
              <a:t> – </a:t>
            </a:r>
            <a:r>
              <a:rPr lang="en-US" i="1" dirty="0" smtClean="0"/>
              <a:t>“</a:t>
            </a:r>
            <a:r>
              <a:rPr lang="en-US" i="1" dirty="0" err="1" smtClean="0"/>
              <a:t>pentru</a:t>
            </a:r>
            <a:r>
              <a:rPr lang="en-US" i="1" dirty="0" smtClean="0"/>
              <a:t> c</a:t>
            </a:r>
            <a:r>
              <a:rPr lang="ro-MD" i="1" dirty="0" smtClean="0"/>
              <a:t>ă</a:t>
            </a:r>
            <a:r>
              <a:rPr lang="en-US" i="1" dirty="0" smtClean="0"/>
              <a:t> </a:t>
            </a:r>
            <a:r>
              <a:rPr lang="en-US" i="1" dirty="0" err="1" smtClean="0"/>
              <a:t>deja</a:t>
            </a:r>
            <a:r>
              <a:rPr lang="en-US" i="1" dirty="0" smtClean="0"/>
              <a:t> </a:t>
            </a:r>
            <a:r>
              <a:rPr lang="en-US" i="1" dirty="0" err="1" smtClean="0"/>
              <a:t>avem</a:t>
            </a:r>
            <a:r>
              <a:rPr lang="en-US" i="1" dirty="0" smtClean="0"/>
              <a:t> o v</a:t>
            </a:r>
            <a:r>
              <a:rPr lang="ro-MD" i="1" dirty="0" smtClean="0"/>
              <a:t>ă</a:t>
            </a:r>
            <a:r>
              <a:rPr lang="en-US" i="1" dirty="0" err="1" smtClean="0"/>
              <a:t>rst</a:t>
            </a:r>
            <a:r>
              <a:rPr lang="ro-MD" i="1" dirty="0" smtClean="0"/>
              <a:t>ă</a:t>
            </a:r>
            <a:r>
              <a:rPr lang="en-US" i="1" dirty="0" smtClean="0"/>
              <a:t> </a:t>
            </a:r>
            <a:r>
              <a:rPr lang="ro-MD" i="1" dirty="0" err="1"/>
              <a:t>ș</a:t>
            </a:r>
            <a:r>
              <a:rPr lang="en-US" i="1" dirty="0" err="1" smtClean="0"/>
              <a:t>i</a:t>
            </a:r>
            <a:r>
              <a:rPr lang="en-US" i="1" dirty="0" smtClean="0"/>
              <a:t> nu </a:t>
            </a:r>
            <a:r>
              <a:rPr lang="en-US" i="1" dirty="0" err="1" smtClean="0"/>
              <a:t>mai</a:t>
            </a:r>
            <a:r>
              <a:rPr lang="en-US" i="1" dirty="0" smtClean="0"/>
              <a:t> merge”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4" descr="Healthy Family Shop | Ox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23" y="2213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54568"/>
            <a:ext cx="10515600" cy="1325563"/>
          </a:xfrm>
        </p:spPr>
        <p:txBody>
          <a:bodyPr/>
          <a:lstStyle/>
          <a:p>
            <a:r>
              <a:rPr lang="ro-MD" b="1" i="1" dirty="0" smtClean="0">
                <a:solidFill>
                  <a:srgbClr val="002060"/>
                </a:solidFill>
              </a:rPr>
              <a:t>”C</a:t>
            </a:r>
            <a:r>
              <a:rPr lang="it-IT" b="1" i="1" dirty="0" smtClean="0">
                <a:solidFill>
                  <a:srgbClr val="002060"/>
                </a:solidFill>
              </a:rPr>
              <a:t>ea mai </a:t>
            </a:r>
            <a:r>
              <a:rPr lang="ro-MD" b="1" i="1" dirty="0" smtClean="0">
                <a:solidFill>
                  <a:srgbClr val="002060"/>
                </a:solidFill>
              </a:rPr>
              <a:t>frumoasă</a:t>
            </a:r>
            <a:r>
              <a:rPr lang="it-IT" b="1" i="1" dirty="0" smtClean="0">
                <a:solidFill>
                  <a:srgbClr val="002060"/>
                </a:solidFill>
              </a:rPr>
              <a:t> priveliște poate fi </a:t>
            </a:r>
            <a:r>
              <a:rPr lang="ro-MD" b="1" i="1" dirty="0" smtClean="0">
                <a:solidFill>
                  <a:srgbClr val="002060"/>
                </a:solidFill>
              </a:rPr>
              <a:t>admirată doar </a:t>
            </a:r>
            <a:r>
              <a:rPr lang="it-IT" b="1" i="1" dirty="0" smtClean="0">
                <a:solidFill>
                  <a:srgbClr val="002060"/>
                </a:solidFill>
              </a:rPr>
              <a:t>după cea mai grea </a:t>
            </a:r>
            <a:r>
              <a:rPr lang="ro-MD" b="1" i="1" dirty="0" smtClean="0">
                <a:solidFill>
                  <a:srgbClr val="002060"/>
                </a:solidFill>
              </a:rPr>
              <a:t>ascensiune”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Senior Woman Enjoying The Amazing Landscape High In The Mountains Stock  Photo - Download Image Now - i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5" y="379699"/>
            <a:ext cx="7295322" cy="486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1825625"/>
            <a:ext cx="10515599" cy="4351338"/>
          </a:xfrm>
        </p:spPr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ro-MD" sz="4800" b="1" i="1" dirty="0" smtClean="0">
                <a:solidFill>
                  <a:srgbClr val="990033"/>
                </a:solidFill>
              </a:rPr>
              <a:t>	</a:t>
            </a:r>
            <a:r>
              <a:rPr lang="en-US" sz="4800" b="1" i="1" dirty="0" smtClean="0">
                <a:solidFill>
                  <a:srgbClr val="990033"/>
                </a:solidFill>
              </a:rPr>
              <a:t>„</a:t>
            </a:r>
            <a:r>
              <a:rPr lang="en-US" sz="4800" b="1" i="1" dirty="0">
                <a:solidFill>
                  <a:srgbClr val="990033"/>
                </a:solidFill>
              </a:rPr>
              <a:t>Ai </a:t>
            </a:r>
            <a:r>
              <a:rPr lang="en-US" sz="4800" b="1" i="1" dirty="0" err="1">
                <a:solidFill>
                  <a:srgbClr val="990033"/>
                </a:solidFill>
              </a:rPr>
              <a:t>grijă</a:t>
            </a:r>
            <a:r>
              <a:rPr lang="en-US" sz="4800" b="1" i="1" dirty="0">
                <a:solidFill>
                  <a:srgbClr val="990033"/>
                </a:solidFill>
              </a:rPr>
              <a:t> de </a:t>
            </a:r>
            <a:r>
              <a:rPr lang="en-US" sz="4800" b="1" i="1" dirty="0" err="1">
                <a:solidFill>
                  <a:srgbClr val="990033"/>
                </a:solidFill>
              </a:rPr>
              <a:t>corpul</a:t>
            </a:r>
            <a:r>
              <a:rPr lang="en-US" sz="4800" b="1" i="1" dirty="0">
                <a:solidFill>
                  <a:srgbClr val="990033"/>
                </a:solidFill>
              </a:rPr>
              <a:t> </a:t>
            </a:r>
            <a:r>
              <a:rPr lang="en-US" sz="4800" b="1" i="1" dirty="0" err="1">
                <a:solidFill>
                  <a:srgbClr val="990033"/>
                </a:solidFill>
              </a:rPr>
              <a:t>tău</a:t>
            </a:r>
            <a:r>
              <a:rPr lang="en-US" sz="4800" b="1" i="1" dirty="0">
                <a:solidFill>
                  <a:srgbClr val="990033"/>
                </a:solidFill>
              </a:rPr>
              <a:t>. Este </a:t>
            </a:r>
            <a:r>
              <a:rPr lang="en-US" sz="4800" b="1" i="1" dirty="0" err="1">
                <a:solidFill>
                  <a:srgbClr val="990033"/>
                </a:solidFill>
              </a:rPr>
              <a:t>singurul</a:t>
            </a:r>
            <a:r>
              <a:rPr lang="en-US" sz="4800" b="1" i="1" dirty="0">
                <a:solidFill>
                  <a:srgbClr val="990033"/>
                </a:solidFill>
              </a:rPr>
              <a:t> </a:t>
            </a:r>
            <a:r>
              <a:rPr lang="en-US" sz="4800" b="1" i="1" dirty="0" err="1">
                <a:solidFill>
                  <a:srgbClr val="990033"/>
                </a:solidFill>
              </a:rPr>
              <a:t>loc</a:t>
            </a:r>
            <a:r>
              <a:rPr lang="en-US" sz="4800" b="1" i="1" dirty="0">
                <a:solidFill>
                  <a:srgbClr val="990033"/>
                </a:solidFill>
              </a:rPr>
              <a:t> </a:t>
            </a:r>
            <a:r>
              <a:rPr lang="en-US" sz="4800" b="1" i="1" dirty="0" err="1">
                <a:solidFill>
                  <a:srgbClr val="990033"/>
                </a:solidFill>
              </a:rPr>
              <a:t>în</a:t>
            </a:r>
            <a:r>
              <a:rPr lang="en-US" sz="4800" b="1" i="1" dirty="0">
                <a:solidFill>
                  <a:srgbClr val="990033"/>
                </a:solidFill>
              </a:rPr>
              <a:t> care </a:t>
            </a:r>
            <a:r>
              <a:rPr lang="en-US" sz="4800" b="1" i="1" dirty="0" err="1">
                <a:solidFill>
                  <a:srgbClr val="990033"/>
                </a:solidFill>
              </a:rPr>
              <a:t>trebuie</a:t>
            </a:r>
            <a:r>
              <a:rPr lang="en-US" sz="4800" b="1" i="1" dirty="0">
                <a:solidFill>
                  <a:srgbClr val="990033"/>
                </a:solidFill>
              </a:rPr>
              <a:t> </a:t>
            </a:r>
            <a:r>
              <a:rPr lang="en-US" sz="4800" b="1" i="1" dirty="0" err="1">
                <a:solidFill>
                  <a:srgbClr val="990033"/>
                </a:solidFill>
              </a:rPr>
              <a:t>să</a:t>
            </a:r>
            <a:r>
              <a:rPr lang="en-US" sz="4800" b="1" i="1" dirty="0">
                <a:solidFill>
                  <a:srgbClr val="990033"/>
                </a:solidFill>
              </a:rPr>
              <a:t> </a:t>
            </a:r>
            <a:r>
              <a:rPr lang="en-US" sz="4800" b="1" i="1" dirty="0" err="1">
                <a:solidFill>
                  <a:srgbClr val="990033"/>
                </a:solidFill>
              </a:rPr>
              <a:t>locuiești</a:t>
            </a:r>
            <a:r>
              <a:rPr lang="en-US" sz="4800" b="1" i="1" dirty="0">
                <a:solidFill>
                  <a:srgbClr val="990033"/>
                </a:solidFill>
              </a:rPr>
              <a:t>.”</a:t>
            </a:r>
            <a:endParaRPr lang="en-US" sz="4800" i="1" dirty="0">
              <a:solidFill>
                <a:srgbClr val="990033"/>
              </a:solidFill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4800" i="1" dirty="0" smtClean="0">
                <a:solidFill>
                  <a:srgbClr val="990033"/>
                </a:solidFill>
              </a:rPr>
              <a:t> </a:t>
            </a:r>
            <a:r>
              <a:rPr lang="ro-MD" sz="4800" i="1" dirty="0" smtClean="0">
                <a:solidFill>
                  <a:srgbClr val="990033"/>
                </a:solidFill>
              </a:rPr>
              <a:t>				</a:t>
            </a:r>
          </a:p>
          <a:p>
            <a:pPr marL="0" indent="0" fontAlgn="base">
              <a:buNone/>
            </a:pPr>
            <a:r>
              <a:rPr lang="ro-MD" sz="4800" i="1" dirty="0">
                <a:solidFill>
                  <a:srgbClr val="990033"/>
                </a:solidFill>
              </a:rPr>
              <a:t>	</a:t>
            </a:r>
            <a:r>
              <a:rPr lang="ro-MD" sz="4800" i="1" dirty="0" smtClean="0">
                <a:solidFill>
                  <a:srgbClr val="990033"/>
                </a:solidFill>
              </a:rPr>
              <a:t>						</a:t>
            </a:r>
            <a:r>
              <a:rPr lang="en-US" sz="4800" i="1" dirty="0" smtClean="0">
                <a:solidFill>
                  <a:srgbClr val="990033"/>
                </a:solidFill>
              </a:rPr>
              <a:t>Jim </a:t>
            </a:r>
            <a:r>
              <a:rPr lang="en-US" sz="4800" i="1" dirty="0" err="1">
                <a:solidFill>
                  <a:srgbClr val="990033"/>
                </a:solidFill>
              </a:rPr>
              <a:t>Rohn</a:t>
            </a:r>
            <a:endParaRPr lang="en-US" sz="4800" i="1" dirty="0">
              <a:solidFill>
                <a:srgbClr val="99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721"/>
          <a:stretch/>
        </p:blipFill>
        <p:spPr>
          <a:xfrm>
            <a:off x="0" y="-1"/>
            <a:ext cx="12192000" cy="67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757"/>
            <a:ext cx="10515600" cy="1325563"/>
          </a:xfrm>
        </p:spPr>
        <p:txBody>
          <a:bodyPr>
            <a:normAutofit/>
          </a:bodyPr>
          <a:lstStyle/>
          <a:p>
            <a:r>
              <a:rPr lang="ro-MD" sz="4800" b="1" dirty="0" smtClean="0">
                <a:solidFill>
                  <a:srgbClr val="990033"/>
                </a:solidFill>
                <a:latin typeface="+mn-lt"/>
              </a:rPr>
              <a:t>Agenda</a:t>
            </a:r>
            <a:endParaRPr lang="en-US" sz="4800" b="1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1026" name="Picture 2" descr="Physical Health | Human Resources, Health, Safety and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60" y="79624"/>
            <a:ext cx="5197140" cy="29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6051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rgbClr val="990033"/>
                </a:solidFill>
              </a:rPr>
              <a:t>Definiția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modului</a:t>
            </a:r>
            <a:r>
              <a:rPr lang="en-US" b="1" dirty="0" smtClean="0">
                <a:solidFill>
                  <a:srgbClr val="990033"/>
                </a:solidFill>
              </a:rPr>
              <a:t> s</a:t>
            </a:r>
            <a:r>
              <a:rPr lang="ro-MD" b="1" dirty="0" smtClean="0">
                <a:solidFill>
                  <a:srgbClr val="990033"/>
                </a:solidFill>
              </a:rPr>
              <a:t>ănătos de viață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dirty="0" smtClean="0"/>
              <a:t>Impactul asupra sănătății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dirty="0" smtClean="0"/>
              <a:t>Componente și principii ale modului sănătos de viață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dirty="0" smtClean="0"/>
              <a:t>Strategii și politici de promovare a sănătății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/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Definiții</a:t>
            </a:r>
            <a:endParaRPr lang="en-US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74027"/>
            <a:ext cx="10822048" cy="2883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MD" sz="3100" b="1" dirty="0" smtClean="0">
                <a:solidFill>
                  <a:srgbClr val="990033"/>
                </a:solidFill>
              </a:rPr>
              <a:t>SĂNĂTATEA</a:t>
            </a:r>
            <a:r>
              <a:rPr lang="ro-MD" sz="3100" dirty="0" smtClean="0"/>
              <a:t> – </a:t>
            </a:r>
          </a:p>
          <a:p>
            <a:pPr marL="0" indent="0">
              <a:buNone/>
            </a:pPr>
            <a:r>
              <a:rPr lang="ro-MD" sz="3100" dirty="0"/>
              <a:t>	</a:t>
            </a:r>
            <a:r>
              <a:rPr lang="en-US" sz="3100" dirty="0" smtClean="0"/>
              <a:t>“stare </a:t>
            </a:r>
            <a:r>
              <a:rPr lang="en-US" sz="3100" dirty="0"/>
              <a:t>de </a:t>
            </a:r>
            <a:r>
              <a:rPr lang="en-US" sz="3100" b="1" dirty="0" smtClean="0"/>
              <a:t>bun</a:t>
            </a:r>
            <a:r>
              <a:rPr lang="ro-MD" sz="3100" b="1" dirty="0" smtClean="0"/>
              <a:t>ă</a:t>
            </a:r>
            <a:r>
              <a:rPr lang="en-US" sz="3100" b="1" dirty="0" smtClean="0"/>
              <a:t>stare </a:t>
            </a:r>
            <a:r>
              <a:rPr lang="en-US" sz="3100" b="1" dirty="0" err="1" smtClean="0"/>
              <a:t>fizic</a:t>
            </a:r>
            <a:r>
              <a:rPr lang="ro-MD" sz="3100" b="1" dirty="0" smtClean="0"/>
              <a:t>ă</a:t>
            </a:r>
            <a:r>
              <a:rPr lang="en-US" sz="3100" dirty="0" smtClean="0"/>
              <a:t>, </a:t>
            </a:r>
            <a:endParaRPr lang="ro-MD" sz="3100" dirty="0" smtClean="0"/>
          </a:p>
          <a:p>
            <a:pPr marL="0" indent="0">
              <a:buNone/>
            </a:pPr>
            <a:r>
              <a:rPr lang="ro-MD" sz="3100" dirty="0"/>
              <a:t>	</a:t>
            </a:r>
            <a:r>
              <a:rPr lang="ro-MD" sz="3100" dirty="0" smtClean="0"/>
              <a:t>			</a:t>
            </a:r>
            <a:r>
              <a:rPr lang="en-US" sz="3100" b="1" dirty="0" smtClean="0"/>
              <a:t>mental</a:t>
            </a:r>
            <a:r>
              <a:rPr lang="ro-MD" sz="3100" b="1" dirty="0" smtClean="0"/>
              <a:t>ă</a:t>
            </a:r>
            <a:r>
              <a:rPr lang="en-US" sz="3100" dirty="0" smtClean="0"/>
              <a:t> </a:t>
            </a:r>
            <a:r>
              <a:rPr lang="ro-MD" sz="3100" dirty="0" err="1" smtClean="0"/>
              <a:t>ș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endParaRPr lang="ro-MD" sz="3100" dirty="0" smtClean="0"/>
          </a:p>
          <a:p>
            <a:pPr marL="0" indent="0">
              <a:buNone/>
            </a:pPr>
            <a:r>
              <a:rPr lang="ro-MD" sz="3100" dirty="0"/>
              <a:t>	</a:t>
            </a:r>
            <a:r>
              <a:rPr lang="ro-MD" sz="3100" dirty="0" smtClean="0"/>
              <a:t>				</a:t>
            </a:r>
            <a:r>
              <a:rPr lang="en-US" sz="3100" b="1" dirty="0" smtClean="0"/>
              <a:t>social</a:t>
            </a:r>
            <a:r>
              <a:rPr lang="ro-MD" sz="3100" b="1" dirty="0" smtClean="0"/>
              <a:t>ă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complet</a:t>
            </a:r>
            <a:r>
              <a:rPr lang="ro-MD" sz="3100" b="1" dirty="0" smtClean="0"/>
              <a:t>ă</a:t>
            </a:r>
            <a:r>
              <a:rPr lang="en-US" sz="3100" b="1" dirty="0" smtClean="0"/>
              <a:t> </a:t>
            </a:r>
            <a:r>
              <a:rPr lang="ro-MD" sz="3100" dirty="0" err="1" smtClean="0"/>
              <a:t>ș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endParaRPr lang="ro-MD" sz="3100" dirty="0" smtClean="0"/>
          </a:p>
          <a:p>
            <a:pPr marL="0" indent="0">
              <a:buNone/>
            </a:pPr>
            <a:r>
              <a:rPr lang="ro-MD" sz="3100" dirty="0"/>
              <a:t>	</a:t>
            </a:r>
            <a:r>
              <a:rPr lang="ro-MD" sz="3100" dirty="0" smtClean="0"/>
              <a:t>						</a:t>
            </a:r>
            <a:r>
              <a:rPr lang="en-US" sz="3100" b="1" dirty="0" smtClean="0">
                <a:solidFill>
                  <a:srgbClr val="990033"/>
                </a:solidFill>
              </a:rPr>
              <a:t>nu </a:t>
            </a:r>
            <a:r>
              <a:rPr lang="en-US" sz="3100" b="1" dirty="0" err="1">
                <a:solidFill>
                  <a:srgbClr val="990033"/>
                </a:solidFill>
              </a:rPr>
              <a:t>doar</a:t>
            </a:r>
            <a:r>
              <a:rPr lang="en-US" sz="3100" b="1" dirty="0">
                <a:solidFill>
                  <a:srgbClr val="990033"/>
                </a:solidFill>
              </a:rPr>
              <a:t> </a:t>
            </a:r>
            <a:r>
              <a:rPr lang="en-US" sz="3100" b="1" dirty="0" err="1" smtClean="0">
                <a:solidFill>
                  <a:srgbClr val="990033"/>
                </a:solidFill>
              </a:rPr>
              <a:t>absen</a:t>
            </a:r>
            <a:r>
              <a:rPr lang="ro-MD" sz="3100" b="1" dirty="0" smtClean="0">
                <a:solidFill>
                  <a:srgbClr val="990033"/>
                </a:solidFill>
              </a:rPr>
              <a:t>ț</a:t>
            </a:r>
            <a:r>
              <a:rPr lang="en-US" sz="3100" b="1" dirty="0" smtClean="0">
                <a:solidFill>
                  <a:srgbClr val="990033"/>
                </a:solidFill>
              </a:rPr>
              <a:t>a </a:t>
            </a:r>
            <a:r>
              <a:rPr lang="en-US" sz="3100" b="1" dirty="0" err="1">
                <a:solidFill>
                  <a:srgbClr val="990033"/>
                </a:solidFill>
              </a:rPr>
              <a:t>bolii</a:t>
            </a:r>
            <a:r>
              <a:rPr lang="en-US" sz="3100" dirty="0" smtClean="0"/>
              <a:t>”.</a:t>
            </a:r>
            <a:endParaRPr lang="ro-MD" sz="3100" dirty="0" smtClean="0"/>
          </a:p>
          <a:p>
            <a:pPr marL="0" indent="0">
              <a:buNone/>
            </a:pPr>
            <a:r>
              <a:rPr lang="ro-MD" dirty="0"/>
              <a:t>	</a:t>
            </a:r>
            <a:r>
              <a:rPr lang="ro-MD" dirty="0" smtClean="0"/>
              <a:t>						</a:t>
            </a:r>
          </a:p>
          <a:p>
            <a:pPr marL="0" indent="0">
              <a:buNone/>
            </a:pPr>
            <a:r>
              <a:rPr lang="ro-MD" sz="2100" i="1" dirty="0"/>
              <a:t>	</a:t>
            </a:r>
            <a:r>
              <a:rPr lang="ro-MD" sz="2100" i="1" dirty="0" smtClean="0"/>
              <a:t>							Organizația Mondială a Sănătății</a:t>
            </a:r>
            <a:endParaRPr lang="en-US" sz="2100" i="1" dirty="0"/>
          </a:p>
          <a:p>
            <a:endParaRPr lang="en-US" dirty="0"/>
          </a:p>
        </p:txBody>
      </p:sp>
      <p:pic>
        <p:nvPicPr>
          <p:cNvPr id="2050" name="Picture 2" descr="80,900+ Health Is Wealth Stock Photos, Pictures &amp; Royalty-Free Images -  iStock | Healthy lifestyle, Investment, Welln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5"/>
          <a:stretch/>
        </p:blipFill>
        <p:spPr bwMode="auto">
          <a:xfrm>
            <a:off x="4492697" y="1449143"/>
            <a:ext cx="3513054" cy="189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2841" y="1775672"/>
            <a:ext cx="2827421" cy="1254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3200" b="1" dirty="0" smtClean="0">
                <a:solidFill>
                  <a:srgbClr val="990033"/>
                </a:solidFill>
              </a:rPr>
              <a:t>”Health”</a:t>
            </a:r>
          </a:p>
          <a:p>
            <a:pPr algn="ctr"/>
            <a:r>
              <a:rPr lang="ro-MD" sz="3200" dirty="0" smtClean="0">
                <a:solidFill>
                  <a:schemeClr val="tx1"/>
                </a:solidFill>
              </a:rPr>
              <a:t>sănătate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2158" y="1775672"/>
            <a:ext cx="2827421" cy="1254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3200" b="1" dirty="0" smtClean="0">
                <a:solidFill>
                  <a:srgbClr val="990033"/>
                </a:solidFill>
              </a:rPr>
              <a:t>”Wealth”</a:t>
            </a:r>
          </a:p>
          <a:p>
            <a:pPr algn="ctr"/>
            <a:r>
              <a:rPr lang="ro-MD" sz="3200" dirty="0" smtClean="0">
                <a:solidFill>
                  <a:schemeClr val="tx1"/>
                </a:solidFill>
              </a:rPr>
              <a:t>avere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4" descr="Healthy Family Shop | Ox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4894025"/>
            <a:ext cx="1782322" cy="17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/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Definiții</a:t>
            </a:r>
            <a:endParaRPr lang="en-US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454" y="1518387"/>
            <a:ext cx="7255041" cy="41811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ro-MD" b="1" dirty="0" smtClean="0">
                <a:solidFill>
                  <a:srgbClr val="990033"/>
                </a:solidFill>
              </a:rPr>
              <a:t>	Modul/stilul de </a:t>
            </a:r>
            <a:r>
              <a:rPr lang="en-US" b="1" dirty="0" smtClean="0">
                <a:solidFill>
                  <a:srgbClr val="990033"/>
                </a:solidFill>
              </a:rPr>
              <a:t>via</a:t>
            </a:r>
            <a:r>
              <a:rPr lang="ro-MD" b="1" dirty="0" smtClean="0">
                <a:solidFill>
                  <a:srgbClr val="990033"/>
                </a:solidFill>
              </a:rPr>
              <a:t>ță</a:t>
            </a:r>
            <a:r>
              <a:rPr lang="en-US" b="1" dirty="0" smtClean="0">
                <a:solidFill>
                  <a:srgbClr val="990033"/>
                </a:solidFill>
              </a:rPr>
              <a:t> s</a:t>
            </a:r>
            <a:r>
              <a:rPr lang="ro-MD" b="1" dirty="0" smtClean="0">
                <a:solidFill>
                  <a:srgbClr val="990033"/>
                </a:solidFill>
              </a:rPr>
              <a:t>ă</a:t>
            </a:r>
            <a:r>
              <a:rPr lang="en-US" b="1" dirty="0" smtClean="0">
                <a:solidFill>
                  <a:srgbClr val="990033"/>
                </a:solidFill>
              </a:rPr>
              <a:t>n</a:t>
            </a:r>
            <a:r>
              <a:rPr lang="ro-MD" b="1" dirty="0" smtClean="0">
                <a:solidFill>
                  <a:srgbClr val="990033"/>
                </a:solidFill>
              </a:rPr>
              <a:t>ă</a:t>
            </a:r>
            <a:r>
              <a:rPr lang="en-US" b="1" dirty="0" err="1" smtClean="0">
                <a:solidFill>
                  <a:srgbClr val="990033"/>
                </a:solidFill>
              </a:rPr>
              <a:t>tos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ro-MD" dirty="0" smtClean="0"/>
              <a:t>ansamblu de </a:t>
            </a:r>
            <a:r>
              <a:rPr lang="en-US" dirty="0" err="1" smtClean="0"/>
              <a:t>aspecte</a:t>
            </a:r>
            <a:r>
              <a:rPr lang="en-US" dirty="0" smtClean="0"/>
              <a:t>, de la </a:t>
            </a:r>
            <a:r>
              <a:rPr lang="en-US" b="1" dirty="0" smtClean="0"/>
              <a:t>s</a:t>
            </a:r>
            <a:r>
              <a:rPr lang="ro-MD" b="1" dirty="0" smtClean="0"/>
              <a:t>ă</a:t>
            </a:r>
            <a:r>
              <a:rPr lang="en-US" b="1" dirty="0" smtClean="0"/>
              <a:t>n</a:t>
            </a:r>
            <a:r>
              <a:rPr lang="ro-MD" b="1" dirty="0" smtClean="0"/>
              <a:t>ă</a:t>
            </a:r>
            <a:r>
              <a:rPr lang="en-US" b="1" dirty="0" err="1" smtClean="0"/>
              <a:t>tatea</a:t>
            </a:r>
            <a:r>
              <a:rPr lang="en-US" b="1" dirty="0" smtClean="0"/>
              <a:t> </a:t>
            </a:r>
            <a:r>
              <a:rPr lang="en-US" b="1" dirty="0" err="1" smtClean="0"/>
              <a:t>corpului</a:t>
            </a:r>
            <a:r>
              <a:rPr lang="en-US" b="1" dirty="0" smtClean="0"/>
              <a:t> </a:t>
            </a:r>
            <a:r>
              <a:rPr lang="en-US" b="1" dirty="0" err="1" smtClean="0"/>
              <a:t>fizic</a:t>
            </a:r>
            <a:r>
              <a:rPr lang="en-US" b="1" dirty="0" smtClean="0"/>
              <a:t>, la </a:t>
            </a:r>
            <a:r>
              <a:rPr lang="en-US" b="1" dirty="0" err="1" smtClean="0"/>
              <a:t>cea</a:t>
            </a:r>
            <a:r>
              <a:rPr lang="en-US" b="1" dirty="0" smtClean="0"/>
              <a:t> </a:t>
            </a:r>
            <a:r>
              <a:rPr lang="en-US" b="1" dirty="0" err="1" smtClean="0"/>
              <a:t>psihic</a:t>
            </a:r>
            <a:r>
              <a:rPr lang="ro-MD" b="1" dirty="0" smtClean="0"/>
              <a:t>ă</a:t>
            </a:r>
            <a:r>
              <a:rPr lang="en-US" b="1" dirty="0" smtClean="0"/>
              <a:t>, emo</a:t>
            </a:r>
            <a:r>
              <a:rPr lang="ro-MD" b="1" dirty="0" smtClean="0"/>
              <a:t>ț</a:t>
            </a:r>
            <a:r>
              <a:rPr lang="en-US" b="1" dirty="0" err="1" smtClean="0"/>
              <a:t>ional</a:t>
            </a:r>
            <a:r>
              <a:rPr lang="ro-MD" b="1" dirty="0" smtClean="0"/>
              <a:t>ă</a:t>
            </a:r>
            <a:r>
              <a:rPr lang="en-US" b="1" dirty="0" smtClean="0"/>
              <a:t>, spiritual</a:t>
            </a:r>
            <a:r>
              <a:rPr lang="ro-MD" b="1" dirty="0" smtClean="0"/>
              <a:t>ă</a:t>
            </a:r>
            <a:r>
              <a:rPr lang="en-US" b="1" dirty="0" smtClean="0"/>
              <a:t>, </a:t>
            </a:r>
            <a:r>
              <a:rPr lang="en-US" b="1" dirty="0" err="1" smtClean="0"/>
              <a:t>rela</a:t>
            </a:r>
            <a:r>
              <a:rPr lang="ro-MD" b="1" dirty="0" smtClean="0"/>
              <a:t>ț</a:t>
            </a:r>
            <a:r>
              <a:rPr lang="en-US" b="1" dirty="0" err="1" smtClean="0"/>
              <a:t>ional</a:t>
            </a:r>
            <a:r>
              <a:rPr lang="ro-MD" b="1" dirty="0" smtClean="0"/>
              <a:t>ă</a:t>
            </a:r>
            <a:r>
              <a:rPr lang="en-US" b="1" dirty="0" smtClean="0"/>
              <a:t> </a:t>
            </a:r>
            <a:r>
              <a:rPr lang="ro-MD" b="1" dirty="0" smtClean="0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financiar</a:t>
            </a:r>
            <a:r>
              <a:rPr lang="ro-MD" b="1" dirty="0" smtClean="0"/>
              <a:t>ă</a:t>
            </a:r>
            <a:r>
              <a:rPr lang="en-US" dirty="0" smtClean="0"/>
              <a:t>. </a:t>
            </a: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endParaRPr lang="en-US" dirty="0"/>
          </a:p>
        </p:txBody>
      </p:sp>
      <p:pic>
        <p:nvPicPr>
          <p:cNvPr id="8194" name="Picture 2" descr="A holistic approach to staying healthy during the pandemic - The Clar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95" y="365125"/>
            <a:ext cx="3911912" cy="53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71610" y="5373114"/>
            <a:ext cx="4463716" cy="1254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3200" b="1" dirty="0" smtClean="0">
                <a:solidFill>
                  <a:srgbClr val="990033"/>
                </a:solidFill>
              </a:rPr>
              <a:t>Abordarea holistică a sănătății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757"/>
            <a:ext cx="10515600" cy="1325563"/>
          </a:xfrm>
        </p:spPr>
        <p:txBody>
          <a:bodyPr>
            <a:normAutofit/>
          </a:bodyPr>
          <a:lstStyle/>
          <a:p>
            <a:r>
              <a:rPr lang="ro-MD" sz="4800" b="1" dirty="0" smtClean="0">
                <a:solidFill>
                  <a:srgbClr val="990033"/>
                </a:solidFill>
                <a:latin typeface="+mn-lt"/>
              </a:rPr>
              <a:t>Agenda</a:t>
            </a:r>
            <a:endParaRPr lang="en-US" sz="4800" b="1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1026" name="Picture 2" descr="Physical Health | Human Resources, Health, Safety and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60" y="79624"/>
            <a:ext cx="5197140" cy="29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6051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Definiția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modului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s</a:t>
            </a:r>
            <a:r>
              <a:rPr lang="ro-MD" b="1" dirty="0" smtClean="0">
                <a:solidFill>
                  <a:schemeClr val="bg1">
                    <a:lumMod val="50000"/>
                  </a:schemeClr>
                </a:solidFill>
              </a:rPr>
              <a:t>ănătos de viață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b="1" dirty="0" smtClean="0">
                <a:solidFill>
                  <a:srgbClr val="990033"/>
                </a:solidFill>
              </a:rPr>
              <a:t>Impactul asupra sănătății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dirty="0" smtClean="0"/>
              <a:t>Componente și principii ale modului sănătos de viață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MD" dirty="0" smtClean="0"/>
              <a:t>Strategii și politici de promovare a sănătății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990033"/>
                </a:solidFill>
                <a:latin typeface="+mn-lt"/>
              </a:rPr>
              <a:t>Impactul MSV</a:t>
            </a:r>
            <a:r>
              <a:rPr lang="ro-MD" sz="3600" b="1" dirty="0" smtClean="0">
                <a:solidFill>
                  <a:srgbClr val="990033"/>
                </a:solidFill>
                <a:latin typeface="+mn-lt"/>
              </a:rPr>
              <a:t> </a:t>
            </a:r>
            <a:endParaRPr lang="en-US" sz="36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0007" y="2065565"/>
            <a:ext cx="5171661" cy="3019091"/>
          </a:xfrm>
          <a:ln>
            <a:solidFill>
              <a:srgbClr val="1C4441"/>
            </a:solidFill>
          </a:ln>
        </p:spPr>
        <p:txBody>
          <a:bodyPr>
            <a:normAutofit/>
          </a:bodyPr>
          <a:lstStyle/>
          <a:p>
            <a:r>
              <a:rPr lang="ro-MD" dirty="0" smtClean="0"/>
              <a:t>Prelungește durata de viață</a:t>
            </a:r>
          </a:p>
          <a:p>
            <a:r>
              <a:rPr lang="ro-MD" dirty="0" smtClean="0"/>
              <a:t>Prevenirea bolilor cronice</a:t>
            </a:r>
          </a:p>
          <a:p>
            <a:r>
              <a:rPr lang="ro-MD" dirty="0" smtClean="0"/>
              <a:t>Sănătatea mentală</a:t>
            </a:r>
          </a:p>
          <a:p>
            <a:r>
              <a:rPr lang="ro-MD" dirty="0" smtClean="0"/>
              <a:t>Sursă de energie</a:t>
            </a:r>
          </a:p>
          <a:p>
            <a:r>
              <a:rPr lang="ro-MD" dirty="0" smtClean="0"/>
              <a:t>Economii financiare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6510" y="5878011"/>
            <a:ext cx="10278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Ziglio</a:t>
            </a:r>
            <a:r>
              <a:rPr lang="en-US" b="0" i="0" dirty="0" smtClean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E, Currie C, Rasmussen VB. (2004). The WHO cross-national study of health behavior in school aged children from 35 countries: findings from 2001–2002. </a:t>
            </a:r>
            <a:r>
              <a:rPr lang="en-US" b="0" i="1" dirty="0" smtClean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J School Health</a:t>
            </a:r>
            <a:r>
              <a:rPr lang="en-US" b="0" i="0" dirty="0" smtClean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, 74 (6): 204– 206.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54" y="2611366"/>
            <a:ext cx="4326835" cy="1477328"/>
          </a:xfrm>
          <a:prstGeom prst="rect">
            <a:avLst/>
          </a:prstGeom>
          <a:ln>
            <a:solidFill>
              <a:srgbClr val="1C4441"/>
            </a:solidFill>
          </a:ln>
        </p:spPr>
        <p:txBody>
          <a:bodyPr wrap="square">
            <a:spAutoFit/>
          </a:bodyPr>
          <a:lstStyle/>
          <a:p>
            <a:r>
              <a:rPr lang="ro-MD" sz="2400" b="1" dirty="0" smtClean="0">
                <a:solidFill>
                  <a:srgbClr val="990033"/>
                </a:solidFill>
              </a:rPr>
              <a:t>	</a:t>
            </a:r>
            <a:r>
              <a:rPr lang="en-US" sz="2400" b="1" dirty="0" smtClean="0">
                <a:solidFill>
                  <a:srgbClr val="990033"/>
                </a:solidFill>
              </a:rPr>
              <a:t>60%</a:t>
            </a:r>
            <a:r>
              <a:rPr lang="en-US" sz="2400" dirty="0" smtClean="0"/>
              <a:t> </a:t>
            </a:r>
            <a:r>
              <a:rPr lang="en-US" sz="2400" dirty="0" err="1" smtClean="0"/>
              <a:t>dintre</a:t>
            </a:r>
            <a:r>
              <a:rPr lang="en-US" sz="2400" dirty="0" smtClean="0"/>
              <a:t> </a:t>
            </a:r>
            <a:r>
              <a:rPr lang="en-US" sz="2400" dirty="0" err="1" smtClean="0"/>
              <a:t>factorii</a:t>
            </a:r>
            <a:r>
              <a:rPr lang="en-US" sz="2400" dirty="0" smtClean="0"/>
              <a:t> </a:t>
            </a:r>
            <a:r>
              <a:rPr lang="en-US" sz="2400" dirty="0" err="1" smtClean="0"/>
              <a:t>legați</a:t>
            </a:r>
            <a:r>
              <a:rPr lang="en-US" sz="2400" dirty="0" smtClean="0"/>
              <a:t> de </a:t>
            </a:r>
            <a:r>
              <a:rPr lang="en-US" sz="2400" dirty="0" err="1" smtClean="0"/>
              <a:t>sănătate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calitatea</a:t>
            </a:r>
            <a:r>
              <a:rPr lang="en-US" sz="2400" dirty="0" smtClean="0"/>
              <a:t> </a:t>
            </a:r>
            <a:r>
              <a:rPr lang="en-US" sz="2400" dirty="0" err="1" smtClean="0"/>
              <a:t>vieții</a:t>
            </a:r>
            <a:r>
              <a:rPr lang="en-US" sz="2400" dirty="0" smtClean="0"/>
              <a:t>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dirty="0" err="1" smtClean="0"/>
              <a:t>corelați</a:t>
            </a:r>
            <a:r>
              <a:rPr lang="en-US" sz="2400" dirty="0" smtClean="0"/>
              <a:t> cu </a:t>
            </a:r>
            <a:r>
              <a:rPr lang="en-US" sz="2400" b="1" dirty="0" err="1" smtClean="0"/>
              <a:t>stilul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viață</a:t>
            </a:r>
            <a:r>
              <a:rPr lang="ro-MD" sz="2400" b="1" dirty="0" smtClean="0"/>
              <a:t>.</a:t>
            </a:r>
          </a:p>
          <a:p>
            <a:pPr algn="r"/>
            <a:r>
              <a:rPr lang="ro-MD" dirty="0" smtClean="0"/>
              <a:t>OMS</a:t>
            </a:r>
            <a:endParaRPr lang="ro-MD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5267739" y="3061527"/>
            <a:ext cx="944218" cy="695739"/>
          </a:xfrm>
          <a:prstGeom prst="rightArrow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ealthy Family Shop | Ox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743" y="211436"/>
            <a:ext cx="1333491" cy="13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95" y="358200"/>
            <a:ext cx="10515600" cy="718240"/>
          </a:xfrm>
        </p:spPr>
        <p:txBody>
          <a:bodyPr/>
          <a:lstStyle/>
          <a:p>
            <a:r>
              <a:rPr lang="ro-MD" b="1" dirty="0" smtClean="0">
                <a:solidFill>
                  <a:srgbClr val="990033"/>
                </a:solidFill>
                <a:latin typeface="+mn-lt"/>
              </a:rPr>
              <a:t>Durata de viață</a:t>
            </a:r>
            <a:endParaRPr lang="en-US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578" y="1547192"/>
            <a:ext cx="6311348" cy="4735789"/>
          </a:xfrm>
        </p:spPr>
        <p:txBody>
          <a:bodyPr>
            <a:noAutofit/>
          </a:bodyPr>
          <a:lstStyle/>
          <a:p>
            <a:r>
              <a:rPr lang="ro-MD" sz="2000" dirty="0" smtClean="0"/>
              <a:t>D</a:t>
            </a:r>
            <a:r>
              <a:rPr lang="en-US" sz="2000" dirty="0" err="1" smtClean="0"/>
              <a:t>atele</a:t>
            </a:r>
            <a:r>
              <a:rPr lang="en-US" sz="2000" dirty="0" smtClean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rezultatele</a:t>
            </a:r>
            <a:r>
              <a:rPr lang="en-US" sz="2000" dirty="0"/>
              <a:t> </a:t>
            </a:r>
            <a:r>
              <a:rPr lang="en-US" sz="2000" dirty="0" err="1"/>
              <a:t>sănătății</a:t>
            </a:r>
            <a:r>
              <a:rPr lang="en-US" sz="2000" dirty="0"/>
              <a:t> </a:t>
            </a:r>
            <a:r>
              <a:rPr lang="ro-MD" sz="2000" dirty="0" smtClean="0"/>
              <a:t>– </a:t>
            </a:r>
            <a:r>
              <a:rPr lang="ro-MD" sz="2000" b="1" dirty="0" smtClean="0"/>
              <a:t>urmărind </a:t>
            </a:r>
            <a:r>
              <a:rPr lang="en-US" sz="2000" b="1" dirty="0" smtClean="0"/>
              <a:t>500.000 </a:t>
            </a:r>
            <a:r>
              <a:rPr lang="en-US" sz="2000" b="1" dirty="0"/>
              <a:t>de </a:t>
            </a:r>
            <a:r>
              <a:rPr lang="en-US" sz="2000" b="1" dirty="0" err="1"/>
              <a:t>indivizi</a:t>
            </a:r>
            <a:r>
              <a:rPr lang="en-US" sz="2000" b="1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concluzionat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b="1" dirty="0" err="1"/>
              <a:t>aderarea</a:t>
            </a:r>
            <a:r>
              <a:rPr lang="en-US" sz="2000" b="1" dirty="0"/>
              <a:t> la un </a:t>
            </a:r>
            <a:r>
              <a:rPr lang="en-US" sz="2000" b="1" dirty="0" err="1"/>
              <a:t>stil</a:t>
            </a:r>
            <a:r>
              <a:rPr lang="en-US" sz="2000" b="1" dirty="0"/>
              <a:t> de </a:t>
            </a:r>
            <a:r>
              <a:rPr lang="en-US" sz="2000" b="1" dirty="0" err="1"/>
              <a:t>viață</a:t>
            </a:r>
            <a:r>
              <a:rPr lang="en-US" sz="2000" b="1" dirty="0"/>
              <a:t> </a:t>
            </a:r>
            <a:r>
              <a:rPr lang="en-US" sz="2000" b="1" dirty="0" err="1"/>
              <a:t>sănătos</a:t>
            </a:r>
            <a:r>
              <a:rPr lang="en-US" sz="2000" b="1" dirty="0"/>
              <a:t> a </a:t>
            </a:r>
            <a:r>
              <a:rPr lang="en-US" sz="2000" b="1" dirty="0" err="1"/>
              <a:t>fost</a:t>
            </a:r>
            <a:r>
              <a:rPr lang="en-US" sz="2000" b="1" dirty="0"/>
              <a:t> </a:t>
            </a:r>
            <a:r>
              <a:rPr lang="en-US" sz="2000" b="1" dirty="0" err="1"/>
              <a:t>legată</a:t>
            </a:r>
            <a:r>
              <a:rPr lang="en-US" sz="2000" b="1" dirty="0"/>
              <a:t> de un </a:t>
            </a:r>
            <a:r>
              <a:rPr lang="en-US" sz="2000" b="1" dirty="0" err="1"/>
              <a:t>risc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scăzut</a:t>
            </a:r>
            <a:r>
              <a:rPr lang="en-US" sz="2000" b="1" dirty="0"/>
              <a:t> de </a:t>
            </a:r>
            <a:r>
              <a:rPr lang="en-US" sz="2000" b="1" dirty="0" err="1" smtClean="0"/>
              <a:t>mortalitate</a:t>
            </a:r>
            <a:endParaRPr lang="ro-MD" sz="2000" b="1" dirty="0"/>
          </a:p>
          <a:p>
            <a:pPr marL="0" indent="0" algn="r">
              <a:buNone/>
            </a:pP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Loef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Walach</a:t>
            </a:r>
            <a:r>
              <a:rPr lang="en-US" sz="2000" dirty="0"/>
              <a:t>, 2012). </a:t>
            </a:r>
            <a:endParaRPr lang="ro-MD" sz="2000" dirty="0" smtClean="0"/>
          </a:p>
          <a:p>
            <a:endParaRPr lang="ro-MD" sz="2000" dirty="0" smtClean="0"/>
          </a:p>
          <a:p>
            <a:r>
              <a:rPr lang="ro-MD" sz="2000" dirty="0" smtClean="0"/>
              <a:t>Urmărirea  </a:t>
            </a:r>
            <a:r>
              <a:rPr lang="en-US" sz="2000" dirty="0" err="1" smtClean="0"/>
              <a:t>obiceiuril</a:t>
            </a:r>
            <a:r>
              <a:rPr lang="ro-MD" sz="2000" dirty="0" smtClean="0"/>
              <a:t>or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sănătate</a:t>
            </a:r>
            <a:r>
              <a:rPr lang="en-US" sz="2000" dirty="0"/>
              <a:t> </a:t>
            </a:r>
            <a:r>
              <a:rPr lang="ro-MD" sz="2000" dirty="0" smtClean="0"/>
              <a:t>la peste </a:t>
            </a:r>
            <a:r>
              <a:rPr lang="en-US" sz="2000" b="1" dirty="0" smtClean="0"/>
              <a:t>120.000 </a:t>
            </a:r>
            <a:r>
              <a:rPr lang="en-US" sz="2000" b="1" dirty="0"/>
              <a:t>de </a:t>
            </a:r>
            <a:r>
              <a:rPr lang="en-US" sz="2000" b="1" dirty="0" err="1"/>
              <a:t>participanți</a:t>
            </a:r>
            <a:r>
              <a:rPr lang="en-US" sz="2000" b="1" dirty="0"/>
              <a:t> </a:t>
            </a:r>
            <a:r>
              <a:rPr lang="en-US" sz="2000" b="1" dirty="0" err="1"/>
              <a:t>timp</a:t>
            </a:r>
            <a:r>
              <a:rPr lang="en-US" sz="2000" b="1" dirty="0"/>
              <a:t> de </a:t>
            </a:r>
            <a:r>
              <a:rPr lang="ro-MD" sz="2000" b="1" dirty="0" smtClean="0"/>
              <a:t>30 ani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r>
              <a:rPr lang="en-US" sz="2000" dirty="0" err="1"/>
              <a:t>Persoanele</a:t>
            </a:r>
            <a:r>
              <a:rPr lang="en-US" sz="2000" dirty="0"/>
              <a:t> care au </a:t>
            </a:r>
            <a:r>
              <a:rPr lang="en-US" sz="2000" dirty="0" err="1"/>
              <a:t>îndeplinit</a:t>
            </a:r>
            <a:r>
              <a:rPr lang="en-US" sz="2000" dirty="0"/>
              <a:t> </a:t>
            </a:r>
            <a:r>
              <a:rPr lang="en-US" sz="2000" dirty="0" err="1"/>
              <a:t>criteriile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stilul</a:t>
            </a:r>
            <a:r>
              <a:rPr lang="en-US" sz="2000" dirty="0"/>
              <a:t> de </a:t>
            </a:r>
            <a:r>
              <a:rPr lang="en-US" sz="2000" dirty="0" err="1"/>
              <a:t>viață</a:t>
            </a:r>
            <a:r>
              <a:rPr lang="en-US" sz="2000" dirty="0"/>
              <a:t> </a:t>
            </a:r>
            <a:r>
              <a:rPr lang="en-US" sz="2000" dirty="0" err="1" smtClean="0"/>
              <a:t>sănătos</a:t>
            </a:r>
            <a:r>
              <a:rPr lang="ro-MD" sz="2000" dirty="0" smtClean="0"/>
              <a:t> au avut un </a:t>
            </a:r>
            <a:r>
              <a:rPr lang="en-US" sz="2000" dirty="0" smtClean="0"/>
              <a:t> </a:t>
            </a:r>
            <a:r>
              <a:rPr lang="ro-MD" sz="2000" b="1" dirty="0" smtClean="0"/>
              <a:t>risc mai mic de </a:t>
            </a:r>
            <a:r>
              <a:rPr lang="en-US" sz="2000" b="1" dirty="0" err="1" smtClean="0"/>
              <a:t>moar</a:t>
            </a:r>
            <a:r>
              <a:rPr lang="ro-MD" sz="2000" b="1" dirty="0" smtClean="0"/>
              <a:t>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prematur</a:t>
            </a:r>
            <a:r>
              <a:rPr lang="ro-MD" sz="2000" b="1" dirty="0" smtClean="0"/>
              <a:t>ă</a:t>
            </a:r>
            <a:r>
              <a:rPr lang="en-US" sz="2000" b="1" dirty="0" smtClean="0"/>
              <a:t> </a:t>
            </a:r>
            <a:r>
              <a:rPr lang="en-US" sz="2000" b="1" dirty="0"/>
              <a:t>din </a:t>
            </a:r>
            <a:r>
              <a:rPr lang="en-US" sz="2000" b="1" dirty="0" err="1"/>
              <a:t>cauza</a:t>
            </a:r>
            <a:r>
              <a:rPr lang="en-US" sz="2000" b="1" dirty="0"/>
              <a:t> </a:t>
            </a:r>
            <a:r>
              <a:rPr lang="en-US" sz="2000" b="1" dirty="0" err="1"/>
              <a:t>bolilor</a:t>
            </a:r>
            <a:r>
              <a:rPr lang="en-US" sz="2000" b="1" dirty="0"/>
              <a:t> </a:t>
            </a:r>
            <a:r>
              <a:rPr lang="en-US" sz="2000" b="1" dirty="0" err="1"/>
              <a:t>cardiovasculare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a </a:t>
            </a:r>
            <a:r>
              <a:rPr lang="en-US" sz="2000" b="1" dirty="0" err="1"/>
              <a:t>cancerului</a:t>
            </a:r>
            <a:r>
              <a:rPr lang="en-US" sz="2000" b="1" dirty="0"/>
              <a:t> </a:t>
            </a:r>
            <a:endParaRPr lang="ro-MD" sz="2000" b="1" dirty="0" smtClean="0"/>
          </a:p>
          <a:p>
            <a:pPr lvl="1"/>
            <a:r>
              <a:rPr lang="ro-MD" sz="2000" b="1" dirty="0" err="1"/>
              <a:t>F</a:t>
            </a:r>
            <a:r>
              <a:rPr lang="en-US" sz="2000" b="1" dirty="0" err="1" smtClean="0"/>
              <a:t>emeile</a:t>
            </a:r>
            <a:r>
              <a:rPr lang="en-US" sz="2000" b="1" dirty="0" smtClean="0"/>
              <a:t> </a:t>
            </a:r>
            <a:r>
              <a:rPr lang="en-US" sz="2000" dirty="0" smtClean="0"/>
              <a:t>cu </a:t>
            </a:r>
            <a:r>
              <a:rPr lang="en-US" sz="2000" dirty="0" err="1" smtClean="0"/>
              <a:t>obiceiuri</a:t>
            </a:r>
            <a:r>
              <a:rPr lang="en-US" sz="2000" dirty="0" smtClean="0"/>
              <a:t> </a:t>
            </a:r>
            <a:r>
              <a:rPr lang="en-US" sz="2000" dirty="0" err="1" smtClean="0"/>
              <a:t>sănătoase</a:t>
            </a:r>
            <a:r>
              <a:rPr lang="en-US" sz="2000" dirty="0" smtClean="0"/>
              <a:t> au </a:t>
            </a:r>
            <a:r>
              <a:rPr lang="en-US" sz="2000" dirty="0" err="1" smtClean="0"/>
              <a:t>trăit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medie</a:t>
            </a:r>
            <a:r>
              <a:rPr lang="en-US" sz="2000" dirty="0" smtClean="0"/>
              <a:t> cu </a:t>
            </a:r>
            <a:r>
              <a:rPr lang="ro-MD" sz="2000" b="1" dirty="0" smtClean="0">
                <a:solidFill>
                  <a:srgbClr val="990033"/>
                </a:solidFill>
              </a:rPr>
              <a:t>14</a:t>
            </a:r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b="1" dirty="0" err="1" smtClean="0">
                <a:solidFill>
                  <a:srgbClr val="990033"/>
                </a:solidFill>
              </a:rPr>
              <a:t>ani</a:t>
            </a:r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mult</a:t>
            </a:r>
            <a:r>
              <a:rPr lang="en-US" sz="2000" dirty="0" smtClean="0"/>
              <a:t> </a:t>
            </a:r>
            <a:endParaRPr lang="ro-MD" sz="2000" dirty="0" smtClean="0"/>
          </a:p>
          <a:p>
            <a:pPr lvl="1"/>
            <a:r>
              <a:rPr lang="ro-MD" sz="2000" b="1" dirty="0" err="1"/>
              <a:t>B</a:t>
            </a:r>
            <a:r>
              <a:rPr lang="en-US" sz="2000" b="1" dirty="0" err="1" smtClean="0"/>
              <a:t>ărbații</a:t>
            </a:r>
            <a:r>
              <a:rPr lang="en-US" sz="2000" b="1" dirty="0" smtClean="0"/>
              <a:t> </a:t>
            </a:r>
            <a:r>
              <a:rPr lang="en-US" sz="2000" dirty="0" smtClean="0"/>
              <a:t>cu un </a:t>
            </a:r>
            <a:r>
              <a:rPr lang="en-US" sz="2000" dirty="0" err="1" smtClean="0"/>
              <a:t>stil</a:t>
            </a:r>
            <a:r>
              <a:rPr lang="en-US" sz="2000" dirty="0" smtClean="0"/>
              <a:t> de </a:t>
            </a:r>
            <a:r>
              <a:rPr lang="en-US" sz="2000" dirty="0" err="1" smtClean="0"/>
              <a:t>viață</a:t>
            </a:r>
            <a:r>
              <a:rPr lang="en-US" sz="2000" dirty="0" smtClean="0"/>
              <a:t> </a:t>
            </a:r>
            <a:r>
              <a:rPr lang="en-US" sz="2000" dirty="0" err="1" smtClean="0"/>
              <a:t>sănătos</a:t>
            </a:r>
            <a:r>
              <a:rPr lang="en-US" sz="2000" dirty="0" smtClean="0"/>
              <a:t> au </a:t>
            </a:r>
            <a:r>
              <a:rPr lang="en-US" sz="2000" dirty="0" err="1" smtClean="0"/>
              <a:t>trăit</a:t>
            </a:r>
            <a:r>
              <a:rPr lang="en-US" sz="2000" dirty="0" smtClean="0"/>
              <a:t> </a:t>
            </a:r>
            <a:r>
              <a:rPr lang="en-US" sz="2000" dirty="0" err="1" smtClean="0"/>
              <a:t>aproximativ</a:t>
            </a:r>
            <a:r>
              <a:rPr lang="ro-MD" sz="2000" dirty="0" smtClean="0"/>
              <a:t> </a:t>
            </a:r>
            <a:r>
              <a:rPr lang="ro-MD" sz="2000" b="1" dirty="0" smtClean="0">
                <a:solidFill>
                  <a:srgbClr val="990033"/>
                </a:solidFill>
              </a:rPr>
              <a:t>12 </a:t>
            </a:r>
            <a:r>
              <a:rPr lang="en-US" sz="2000" b="1" dirty="0" err="1" smtClean="0">
                <a:solidFill>
                  <a:srgbClr val="990033"/>
                </a:solidFill>
              </a:rPr>
              <a:t>ani</a:t>
            </a:r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dirty="0" err="1" smtClean="0"/>
              <a:t>suplimentari</a:t>
            </a:r>
            <a:r>
              <a:rPr lang="en-US" sz="2000" dirty="0" smtClean="0"/>
              <a:t> </a:t>
            </a:r>
            <a:endParaRPr lang="ro-MD" sz="2000" dirty="0" smtClean="0"/>
          </a:p>
          <a:p>
            <a:pPr marL="0" indent="0" algn="r">
              <a:buNone/>
            </a:pPr>
            <a:r>
              <a:rPr lang="en-US" sz="2000" dirty="0" smtClean="0"/>
              <a:t>(Li et al., 2018). </a:t>
            </a:r>
            <a:br>
              <a:rPr lang="en-US" sz="2000" dirty="0" smtClean="0"/>
            </a:br>
            <a:endParaRPr lang="ro-MD" sz="2000" dirty="0" smtClean="0"/>
          </a:p>
          <a:p>
            <a:endParaRPr lang="ro-MD" sz="2000" dirty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4" descr="Healthy Family Shop | Ox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7" y="211436"/>
            <a:ext cx="1194477" cy="119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365" y="1547192"/>
            <a:ext cx="5103869" cy="364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98365" y="5523638"/>
            <a:ext cx="5103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Kaminsky</a:t>
            </a:r>
            <a:r>
              <a:rPr lang="en-US" sz="1200" b="0" i="0" dirty="0" smtClean="0">
                <a:solidFill>
                  <a:srgbClr val="212121"/>
                </a:solidFill>
                <a:effectLst/>
                <a:latin typeface="BlinkMacSystemFont"/>
              </a:rPr>
              <a:t> LA, German C, </a:t>
            </a:r>
            <a:r>
              <a:rPr lang="en-US" sz="1200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Prog</a:t>
            </a:r>
            <a:r>
              <a:rPr lang="en-US" sz="1200" b="0" i="0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1200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Cardiovasc</a:t>
            </a:r>
            <a:r>
              <a:rPr lang="en-US" sz="1200" b="0" i="0" dirty="0" smtClean="0">
                <a:solidFill>
                  <a:srgbClr val="212121"/>
                </a:solidFill>
                <a:effectLst/>
                <a:latin typeface="BlinkMacSystemFont"/>
              </a:rPr>
              <a:t> Dis. 2022 Jan-Feb;70:8-15.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7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1391</Words>
  <Application>Microsoft Office PowerPoint</Application>
  <PresentationFormat>Широкоэкранный</PresentationFormat>
  <Paragraphs>257</Paragraphs>
  <Slides>32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BlinkMacSystemFont</vt:lpstr>
      <vt:lpstr>Calibri</vt:lpstr>
      <vt:lpstr>Calibri Light</vt:lpstr>
      <vt:lpstr>Cambria</vt:lpstr>
      <vt:lpstr>Тема Office</vt:lpstr>
      <vt:lpstr>7 arilie – Ziua Mondială a sănătății</vt:lpstr>
      <vt:lpstr> De la un corp sănătos la o societate sănătoasă</vt:lpstr>
      <vt:lpstr>Motivația</vt:lpstr>
      <vt:lpstr>Agenda</vt:lpstr>
      <vt:lpstr>Definiții</vt:lpstr>
      <vt:lpstr>Definiții</vt:lpstr>
      <vt:lpstr>Agenda</vt:lpstr>
      <vt:lpstr>Impactul MSV </vt:lpstr>
      <vt:lpstr>Durata de viață</vt:lpstr>
      <vt:lpstr>Презентация PowerPoint</vt:lpstr>
      <vt:lpstr>Boli cronice</vt:lpstr>
      <vt:lpstr>Sănătate mentală</vt:lpstr>
      <vt:lpstr>Beneficiile MSV</vt:lpstr>
      <vt:lpstr>Agenda</vt:lpstr>
      <vt:lpstr>Componentele modului sănătătos de viață</vt:lpstr>
      <vt:lpstr>Modul sănătos de viață și bolile cardiovasculare</vt:lpstr>
      <vt:lpstr>Modul sănătos de viață și diabetul zaharat</vt:lpstr>
      <vt:lpstr>Activitățile zilnice pentru persoana cu DZ 2</vt:lpstr>
      <vt:lpstr>Somnul </vt:lpstr>
      <vt:lpstr>Sfaturi pentru igiena somnului  </vt:lpstr>
      <vt:lpstr>Презентация PowerPoint</vt:lpstr>
      <vt:lpstr>Principiile modului sănătătos de viață</vt:lpstr>
      <vt:lpstr>Agenda</vt:lpstr>
      <vt:lpstr>Alegerea ne aparție</vt:lpstr>
      <vt:lpstr>Programe de sănătate la locul de muncă</vt:lpstr>
      <vt:lpstr>Презентация PowerPoint</vt:lpstr>
      <vt:lpstr>Strategiile și intervențiile programului</vt:lpstr>
      <vt:lpstr>Recomandări pentru MSV</vt:lpstr>
      <vt:lpstr>Concluzii </vt:lpstr>
      <vt:lpstr>”Cea mai frumoasă priveliște poate fi admirată doar după cea mai grea ascensiune”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39</cp:revision>
  <dcterms:created xsi:type="dcterms:W3CDTF">2023-04-25T19:56:11Z</dcterms:created>
  <dcterms:modified xsi:type="dcterms:W3CDTF">2023-04-27T08:54:41Z</dcterms:modified>
</cp:coreProperties>
</file>