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7" r:id="rId2"/>
    <p:sldId id="275" r:id="rId3"/>
    <p:sldId id="258" r:id="rId4"/>
    <p:sldId id="271" r:id="rId5"/>
    <p:sldId id="259" r:id="rId6"/>
    <p:sldId id="286" r:id="rId7"/>
    <p:sldId id="272" r:id="rId8"/>
    <p:sldId id="273" r:id="rId9"/>
    <p:sldId id="274" r:id="rId10"/>
    <p:sldId id="287" r:id="rId11"/>
    <p:sldId id="276" r:id="rId12"/>
    <p:sldId id="277" r:id="rId13"/>
    <p:sldId id="278" r:id="rId14"/>
    <p:sldId id="281" r:id="rId15"/>
    <p:sldId id="279" r:id="rId16"/>
    <p:sldId id="284" r:id="rId17"/>
    <p:sldId id="290" r:id="rId18"/>
    <p:sldId id="289" r:id="rId19"/>
    <p:sldId id="288" r:id="rId20"/>
    <p:sldId id="292" r:id="rId21"/>
    <p:sldId id="282" r:id="rId22"/>
    <p:sldId id="291" r:id="rId23"/>
    <p:sldId id="283" r:id="rId24"/>
    <p:sldId id="270"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CBAD"/>
    <a:srgbClr val="44EC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31" autoAdjust="0"/>
    <p:restoredTop sz="78682" autoAdjust="0"/>
  </p:normalViewPr>
  <p:slideViewPr>
    <p:cSldViewPr snapToGrid="0">
      <p:cViewPr varScale="1">
        <p:scale>
          <a:sx n="64" d="100"/>
          <a:sy n="64" d="100"/>
        </p:scale>
        <p:origin x="6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E1D016-40D0-4115-B27F-E5F7F5FAF8F0}" type="doc">
      <dgm:prSet loTypeId="urn:microsoft.com/office/officeart/2005/8/layout/process5" loCatId="process" qsTypeId="urn:microsoft.com/office/officeart/2005/8/quickstyle/3d2" qsCatId="3D" csTypeId="urn:microsoft.com/office/officeart/2005/8/colors/colorful3" csCatId="colorful" phldr="1"/>
      <dgm:spPr/>
      <dgm:t>
        <a:bodyPr/>
        <a:lstStyle/>
        <a:p>
          <a:endParaRPr lang="ru-RU"/>
        </a:p>
      </dgm:t>
    </dgm:pt>
    <dgm:pt modelId="{762C87FD-74CE-43DE-B2E0-777AC82FF611}">
      <dgm:prSet phldrT="[Текст]"/>
      <dgm:spPr/>
      <dgm:t>
        <a:bodyPr/>
        <a:lstStyle/>
        <a:p>
          <a:r>
            <a:rPr lang="ro-MD" dirty="0" smtClean="0"/>
            <a:t>Secția de internare</a:t>
          </a:r>
          <a:endParaRPr lang="ru-RU" dirty="0"/>
        </a:p>
      </dgm:t>
    </dgm:pt>
    <dgm:pt modelId="{F0030214-5C25-4A99-9091-5EEA06FB4818}" type="parTrans" cxnId="{C4B143ED-771D-44A3-B702-139C592407B9}">
      <dgm:prSet/>
      <dgm:spPr/>
      <dgm:t>
        <a:bodyPr/>
        <a:lstStyle/>
        <a:p>
          <a:endParaRPr lang="ru-RU"/>
        </a:p>
      </dgm:t>
    </dgm:pt>
    <dgm:pt modelId="{E2A3368A-5F43-486C-8092-72C607F0A2BC}" type="sibTrans" cxnId="{C4B143ED-771D-44A3-B702-139C592407B9}">
      <dgm:prSet/>
      <dgm:spPr/>
      <dgm:t>
        <a:bodyPr/>
        <a:lstStyle/>
        <a:p>
          <a:endParaRPr lang="ru-RU"/>
        </a:p>
      </dgm:t>
    </dgm:pt>
    <dgm:pt modelId="{A27AC3AA-45F2-47BE-A87B-CE8D392A52BD}">
      <dgm:prSet phldrT="[Текст]"/>
      <dgm:spPr/>
      <dgm:t>
        <a:bodyPr/>
        <a:lstStyle/>
        <a:p>
          <a:r>
            <a:rPr lang="ro-MD" dirty="0" smtClean="0"/>
            <a:t>Evaluarea primară</a:t>
          </a:r>
          <a:endParaRPr lang="ru-RU" dirty="0"/>
        </a:p>
      </dgm:t>
    </dgm:pt>
    <dgm:pt modelId="{388C4E03-5124-4B58-AC68-29CA5D4C01CC}" type="parTrans" cxnId="{143B37C1-594A-4A36-8CA0-242CC80FA805}">
      <dgm:prSet/>
      <dgm:spPr/>
      <dgm:t>
        <a:bodyPr/>
        <a:lstStyle/>
        <a:p>
          <a:endParaRPr lang="ru-RU"/>
        </a:p>
      </dgm:t>
    </dgm:pt>
    <dgm:pt modelId="{F02BCD43-F08F-46EB-88CB-46B48D098F90}" type="sibTrans" cxnId="{143B37C1-594A-4A36-8CA0-242CC80FA805}">
      <dgm:prSet/>
      <dgm:spPr/>
      <dgm:t>
        <a:bodyPr/>
        <a:lstStyle/>
        <a:p>
          <a:endParaRPr lang="ru-RU"/>
        </a:p>
      </dgm:t>
    </dgm:pt>
    <dgm:pt modelId="{53274286-E061-4302-85D2-CE046FCFE49C}">
      <dgm:prSet phldrT="[Текст]"/>
      <dgm:spPr/>
      <dgm:t>
        <a:bodyPr/>
        <a:lstStyle/>
        <a:p>
          <a:r>
            <a:rPr lang="ro-MD" dirty="0" smtClean="0"/>
            <a:t>Monitorizarea zilnică</a:t>
          </a:r>
          <a:endParaRPr lang="ru-RU" dirty="0"/>
        </a:p>
      </dgm:t>
    </dgm:pt>
    <dgm:pt modelId="{F52597D0-69D1-452B-BE5D-72EF6C931F2C}" type="parTrans" cxnId="{68D778D0-1848-4BBF-8494-BB39E57AA4B3}">
      <dgm:prSet/>
      <dgm:spPr/>
      <dgm:t>
        <a:bodyPr/>
        <a:lstStyle/>
        <a:p>
          <a:endParaRPr lang="ru-RU"/>
        </a:p>
      </dgm:t>
    </dgm:pt>
    <dgm:pt modelId="{D4703D24-4427-4544-93BB-15B73B5FB18A}" type="sibTrans" cxnId="{68D778D0-1848-4BBF-8494-BB39E57AA4B3}">
      <dgm:prSet/>
      <dgm:spPr/>
      <dgm:t>
        <a:bodyPr/>
        <a:lstStyle/>
        <a:p>
          <a:endParaRPr lang="ru-RU"/>
        </a:p>
      </dgm:t>
    </dgm:pt>
    <dgm:pt modelId="{A3387619-0491-4FF6-81E0-D6A934E22031}">
      <dgm:prSet phldrT="[Текст]"/>
      <dgm:spPr/>
      <dgm:t>
        <a:bodyPr/>
        <a:lstStyle/>
        <a:p>
          <a:r>
            <a:rPr lang="ro-MD" dirty="0" smtClean="0"/>
            <a:t>Transferul pacientului</a:t>
          </a:r>
          <a:endParaRPr lang="ru-RU" dirty="0"/>
        </a:p>
      </dgm:t>
    </dgm:pt>
    <dgm:pt modelId="{F1E0E198-F4D2-4098-877E-536675912B38}" type="parTrans" cxnId="{52C9E53E-BD53-45CE-A51D-5A4F4D4801D0}">
      <dgm:prSet/>
      <dgm:spPr/>
      <dgm:t>
        <a:bodyPr/>
        <a:lstStyle/>
        <a:p>
          <a:endParaRPr lang="ru-RU"/>
        </a:p>
      </dgm:t>
    </dgm:pt>
    <dgm:pt modelId="{F626771C-C919-47A8-8673-2F5428D28D90}" type="sibTrans" cxnId="{52C9E53E-BD53-45CE-A51D-5A4F4D4801D0}">
      <dgm:prSet/>
      <dgm:spPr/>
      <dgm:t>
        <a:bodyPr/>
        <a:lstStyle/>
        <a:p>
          <a:endParaRPr lang="ru-RU"/>
        </a:p>
      </dgm:t>
    </dgm:pt>
    <dgm:pt modelId="{69E0BB96-70D2-416A-80F4-71820E2E3147}">
      <dgm:prSet phldrT="[Текст]"/>
      <dgm:spPr/>
      <dgm:t>
        <a:bodyPr/>
        <a:lstStyle/>
        <a:p>
          <a:r>
            <a:rPr lang="ro-MD" dirty="0" smtClean="0"/>
            <a:t>Externarea pacientului</a:t>
          </a:r>
          <a:endParaRPr lang="ru-RU" dirty="0"/>
        </a:p>
      </dgm:t>
    </dgm:pt>
    <dgm:pt modelId="{B1799E31-D459-4DBD-8CE9-23027166838B}" type="parTrans" cxnId="{EB902C6B-D02F-465C-B7E7-36130C2EE63B}">
      <dgm:prSet/>
      <dgm:spPr/>
      <dgm:t>
        <a:bodyPr/>
        <a:lstStyle/>
        <a:p>
          <a:endParaRPr lang="ru-RU"/>
        </a:p>
      </dgm:t>
    </dgm:pt>
    <dgm:pt modelId="{597A1FC5-FCA5-450B-BE88-2EDFE8E56076}" type="sibTrans" cxnId="{EB902C6B-D02F-465C-B7E7-36130C2EE63B}">
      <dgm:prSet/>
      <dgm:spPr/>
      <dgm:t>
        <a:bodyPr/>
        <a:lstStyle/>
        <a:p>
          <a:endParaRPr lang="ru-RU"/>
        </a:p>
      </dgm:t>
    </dgm:pt>
    <dgm:pt modelId="{DF95615D-BBB0-4260-831E-135B332E6E5D}">
      <dgm:prSet phldrT="[Текст]"/>
      <dgm:spPr/>
      <dgm:t>
        <a:bodyPr/>
        <a:lstStyle/>
        <a:p>
          <a:r>
            <a:rPr lang="ro-MD" dirty="0" smtClean="0"/>
            <a:t>Aranjarea Fișei medicale</a:t>
          </a:r>
          <a:endParaRPr lang="ru-RU" dirty="0"/>
        </a:p>
      </dgm:t>
    </dgm:pt>
    <dgm:pt modelId="{7B518B9A-8C84-4EA2-9F66-7225974AF066}" type="parTrans" cxnId="{A917D164-F7E8-432D-8905-09E3B17BB326}">
      <dgm:prSet/>
      <dgm:spPr/>
      <dgm:t>
        <a:bodyPr/>
        <a:lstStyle/>
        <a:p>
          <a:endParaRPr lang="ru-RU"/>
        </a:p>
      </dgm:t>
    </dgm:pt>
    <dgm:pt modelId="{1174B6C1-DB96-4518-B850-87CC7E149CD8}" type="sibTrans" cxnId="{A917D164-F7E8-432D-8905-09E3B17BB326}">
      <dgm:prSet/>
      <dgm:spPr/>
      <dgm:t>
        <a:bodyPr/>
        <a:lstStyle/>
        <a:p>
          <a:endParaRPr lang="ru-RU"/>
        </a:p>
      </dgm:t>
    </dgm:pt>
    <dgm:pt modelId="{A9B768BA-08E4-425B-A195-6074146F5C43}">
      <dgm:prSet phldrT="[Текст]"/>
      <dgm:spPr/>
      <dgm:t>
        <a:bodyPr/>
        <a:lstStyle/>
        <a:p>
          <a:r>
            <a:rPr lang="ro-MD" dirty="0" smtClean="0"/>
            <a:t>Acord informat</a:t>
          </a:r>
          <a:endParaRPr lang="ru-RU" dirty="0"/>
        </a:p>
      </dgm:t>
    </dgm:pt>
    <dgm:pt modelId="{2B4F5370-F09D-4070-913F-88834B2C40CC}" type="parTrans" cxnId="{4BBED477-A341-4A37-AE3D-F9F39FD6247E}">
      <dgm:prSet/>
      <dgm:spPr/>
      <dgm:t>
        <a:bodyPr/>
        <a:lstStyle/>
        <a:p>
          <a:endParaRPr lang="ru-RU"/>
        </a:p>
      </dgm:t>
    </dgm:pt>
    <dgm:pt modelId="{5C7A4FEB-8D52-4508-A8CC-B2758935D29B}" type="sibTrans" cxnId="{4BBED477-A341-4A37-AE3D-F9F39FD6247E}">
      <dgm:prSet/>
      <dgm:spPr/>
      <dgm:t>
        <a:bodyPr/>
        <a:lstStyle/>
        <a:p>
          <a:endParaRPr lang="ru-RU"/>
        </a:p>
      </dgm:t>
    </dgm:pt>
    <dgm:pt modelId="{0EC6CE58-B433-43A4-BC79-9FF386A1901D}" type="pres">
      <dgm:prSet presAssocID="{5FE1D016-40D0-4115-B27F-E5F7F5FAF8F0}" presName="diagram" presStyleCnt="0">
        <dgm:presLayoutVars>
          <dgm:dir/>
          <dgm:resizeHandles val="exact"/>
        </dgm:presLayoutVars>
      </dgm:prSet>
      <dgm:spPr/>
      <dgm:t>
        <a:bodyPr/>
        <a:lstStyle/>
        <a:p>
          <a:endParaRPr lang="ru-RU"/>
        </a:p>
      </dgm:t>
    </dgm:pt>
    <dgm:pt modelId="{091B2A7B-498A-4666-A975-089FE4BC9BE3}" type="pres">
      <dgm:prSet presAssocID="{762C87FD-74CE-43DE-B2E0-777AC82FF611}" presName="node" presStyleLbl="node1" presStyleIdx="0" presStyleCnt="7">
        <dgm:presLayoutVars>
          <dgm:bulletEnabled val="1"/>
        </dgm:presLayoutVars>
      </dgm:prSet>
      <dgm:spPr/>
      <dgm:t>
        <a:bodyPr/>
        <a:lstStyle/>
        <a:p>
          <a:endParaRPr lang="ru-RU"/>
        </a:p>
      </dgm:t>
    </dgm:pt>
    <dgm:pt modelId="{44FB4919-7BB4-46F5-8A61-73C93B04A0A8}" type="pres">
      <dgm:prSet presAssocID="{E2A3368A-5F43-486C-8092-72C607F0A2BC}" presName="sibTrans" presStyleLbl="sibTrans2D1" presStyleIdx="0" presStyleCnt="6"/>
      <dgm:spPr/>
      <dgm:t>
        <a:bodyPr/>
        <a:lstStyle/>
        <a:p>
          <a:endParaRPr lang="ru-RU"/>
        </a:p>
      </dgm:t>
    </dgm:pt>
    <dgm:pt modelId="{F4D5823A-E15F-4A0C-A258-A6BC40CC17AD}" type="pres">
      <dgm:prSet presAssocID="{E2A3368A-5F43-486C-8092-72C607F0A2BC}" presName="connectorText" presStyleLbl="sibTrans2D1" presStyleIdx="0" presStyleCnt="6"/>
      <dgm:spPr/>
      <dgm:t>
        <a:bodyPr/>
        <a:lstStyle/>
        <a:p>
          <a:endParaRPr lang="ru-RU"/>
        </a:p>
      </dgm:t>
    </dgm:pt>
    <dgm:pt modelId="{0C83075A-87C3-4502-9DB7-6517E5F7B892}" type="pres">
      <dgm:prSet presAssocID="{A27AC3AA-45F2-47BE-A87B-CE8D392A52BD}" presName="node" presStyleLbl="node1" presStyleIdx="1" presStyleCnt="7">
        <dgm:presLayoutVars>
          <dgm:bulletEnabled val="1"/>
        </dgm:presLayoutVars>
      </dgm:prSet>
      <dgm:spPr/>
      <dgm:t>
        <a:bodyPr/>
        <a:lstStyle/>
        <a:p>
          <a:endParaRPr lang="ru-RU"/>
        </a:p>
      </dgm:t>
    </dgm:pt>
    <dgm:pt modelId="{727EA0C1-EDE0-49EE-9B28-7F0CFDCF8C09}" type="pres">
      <dgm:prSet presAssocID="{F02BCD43-F08F-46EB-88CB-46B48D098F90}" presName="sibTrans" presStyleLbl="sibTrans2D1" presStyleIdx="1" presStyleCnt="6"/>
      <dgm:spPr/>
      <dgm:t>
        <a:bodyPr/>
        <a:lstStyle/>
        <a:p>
          <a:endParaRPr lang="ru-RU"/>
        </a:p>
      </dgm:t>
    </dgm:pt>
    <dgm:pt modelId="{B434D8E9-505A-4382-B624-72FB1B0DFD44}" type="pres">
      <dgm:prSet presAssocID="{F02BCD43-F08F-46EB-88CB-46B48D098F90}" presName="connectorText" presStyleLbl="sibTrans2D1" presStyleIdx="1" presStyleCnt="6"/>
      <dgm:spPr/>
      <dgm:t>
        <a:bodyPr/>
        <a:lstStyle/>
        <a:p>
          <a:endParaRPr lang="ru-RU"/>
        </a:p>
      </dgm:t>
    </dgm:pt>
    <dgm:pt modelId="{55123E26-32E7-4F47-988C-471EF5F43D79}" type="pres">
      <dgm:prSet presAssocID="{A9B768BA-08E4-425B-A195-6074146F5C43}" presName="node" presStyleLbl="node1" presStyleIdx="2" presStyleCnt="7">
        <dgm:presLayoutVars>
          <dgm:bulletEnabled val="1"/>
        </dgm:presLayoutVars>
      </dgm:prSet>
      <dgm:spPr/>
      <dgm:t>
        <a:bodyPr/>
        <a:lstStyle/>
        <a:p>
          <a:endParaRPr lang="ru-RU"/>
        </a:p>
      </dgm:t>
    </dgm:pt>
    <dgm:pt modelId="{00414AC6-BB53-431C-A438-1EAB1CFE0998}" type="pres">
      <dgm:prSet presAssocID="{5C7A4FEB-8D52-4508-A8CC-B2758935D29B}" presName="sibTrans" presStyleLbl="sibTrans2D1" presStyleIdx="2" presStyleCnt="6"/>
      <dgm:spPr/>
      <dgm:t>
        <a:bodyPr/>
        <a:lstStyle/>
        <a:p>
          <a:endParaRPr lang="ru-RU"/>
        </a:p>
      </dgm:t>
    </dgm:pt>
    <dgm:pt modelId="{67C292D3-BBDE-4775-8C50-4B0D9321ED6C}" type="pres">
      <dgm:prSet presAssocID="{5C7A4FEB-8D52-4508-A8CC-B2758935D29B}" presName="connectorText" presStyleLbl="sibTrans2D1" presStyleIdx="2" presStyleCnt="6"/>
      <dgm:spPr/>
      <dgm:t>
        <a:bodyPr/>
        <a:lstStyle/>
        <a:p>
          <a:endParaRPr lang="ru-RU"/>
        </a:p>
      </dgm:t>
    </dgm:pt>
    <dgm:pt modelId="{668DFE71-2269-4FC3-A847-667B1AB7419D}" type="pres">
      <dgm:prSet presAssocID="{53274286-E061-4302-85D2-CE046FCFE49C}" presName="node" presStyleLbl="node1" presStyleIdx="3" presStyleCnt="7">
        <dgm:presLayoutVars>
          <dgm:bulletEnabled val="1"/>
        </dgm:presLayoutVars>
      </dgm:prSet>
      <dgm:spPr/>
      <dgm:t>
        <a:bodyPr/>
        <a:lstStyle/>
        <a:p>
          <a:endParaRPr lang="ru-RU"/>
        </a:p>
      </dgm:t>
    </dgm:pt>
    <dgm:pt modelId="{0A0A64CA-7FEB-4C50-B5B7-7545975F08EB}" type="pres">
      <dgm:prSet presAssocID="{D4703D24-4427-4544-93BB-15B73B5FB18A}" presName="sibTrans" presStyleLbl="sibTrans2D1" presStyleIdx="3" presStyleCnt="6"/>
      <dgm:spPr/>
      <dgm:t>
        <a:bodyPr/>
        <a:lstStyle/>
        <a:p>
          <a:endParaRPr lang="ru-RU"/>
        </a:p>
      </dgm:t>
    </dgm:pt>
    <dgm:pt modelId="{6510D0A6-AA6D-4F5C-AC63-4A2E4BE9E80B}" type="pres">
      <dgm:prSet presAssocID="{D4703D24-4427-4544-93BB-15B73B5FB18A}" presName="connectorText" presStyleLbl="sibTrans2D1" presStyleIdx="3" presStyleCnt="6"/>
      <dgm:spPr/>
      <dgm:t>
        <a:bodyPr/>
        <a:lstStyle/>
        <a:p>
          <a:endParaRPr lang="ru-RU"/>
        </a:p>
      </dgm:t>
    </dgm:pt>
    <dgm:pt modelId="{FF01DB0B-0A76-4636-817A-CD25ECCFD611}" type="pres">
      <dgm:prSet presAssocID="{A3387619-0491-4FF6-81E0-D6A934E22031}" presName="node" presStyleLbl="node1" presStyleIdx="4" presStyleCnt="7">
        <dgm:presLayoutVars>
          <dgm:bulletEnabled val="1"/>
        </dgm:presLayoutVars>
      </dgm:prSet>
      <dgm:spPr/>
      <dgm:t>
        <a:bodyPr/>
        <a:lstStyle/>
        <a:p>
          <a:endParaRPr lang="ru-RU"/>
        </a:p>
      </dgm:t>
    </dgm:pt>
    <dgm:pt modelId="{067E7E88-C606-412E-83AD-02B0E6F980ED}" type="pres">
      <dgm:prSet presAssocID="{F626771C-C919-47A8-8673-2F5428D28D90}" presName="sibTrans" presStyleLbl="sibTrans2D1" presStyleIdx="4" presStyleCnt="6"/>
      <dgm:spPr/>
      <dgm:t>
        <a:bodyPr/>
        <a:lstStyle/>
        <a:p>
          <a:endParaRPr lang="ru-RU"/>
        </a:p>
      </dgm:t>
    </dgm:pt>
    <dgm:pt modelId="{592140E5-8BF5-4846-8B3A-1A33502A1837}" type="pres">
      <dgm:prSet presAssocID="{F626771C-C919-47A8-8673-2F5428D28D90}" presName="connectorText" presStyleLbl="sibTrans2D1" presStyleIdx="4" presStyleCnt="6"/>
      <dgm:spPr/>
      <dgm:t>
        <a:bodyPr/>
        <a:lstStyle/>
        <a:p>
          <a:endParaRPr lang="ru-RU"/>
        </a:p>
      </dgm:t>
    </dgm:pt>
    <dgm:pt modelId="{77B2F4D8-C7BF-4FE8-A889-818DB3B9FCA3}" type="pres">
      <dgm:prSet presAssocID="{69E0BB96-70D2-416A-80F4-71820E2E3147}" presName="node" presStyleLbl="node1" presStyleIdx="5" presStyleCnt="7">
        <dgm:presLayoutVars>
          <dgm:bulletEnabled val="1"/>
        </dgm:presLayoutVars>
      </dgm:prSet>
      <dgm:spPr/>
      <dgm:t>
        <a:bodyPr/>
        <a:lstStyle/>
        <a:p>
          <a:endParaRPr lang="ru-RU"/>
        </a:p>
      </dgm:t>
    </dgm:pt>
    <dgm:pt modelId="{886D18C5-B8AC-462B-8534-4584669B8516}" type="pres">
      <dgm:prSet presAssocID="{597A1FC5-FCA5-450B-BE88-2EDFE8E56076}" presName="sibTrans" presStyleLbl="sibTrans2D1" presStyleIdx="5" presStyleCnt="6"/>
      <dgm:spPr/>
      <dgm:t>
        <a:bodyPr/>
        <a:lstStyle/>
        <a:p>
          <a:endParaRPr lang="ru-RU"/>
        </a:p>
      </dgm:t>
    </dgm:pt>
    <dgm:pt modelId="{C86F1CA9-E064-4039-9271-7FC49E227CD7}" type="pres">
      <dgm:prSet presAssocID="{597A1FC5-FCA5-450B-BE88-2EDFE8E56076}" presName="connectorText" presStyleLbl="sibTrans2D1" presStyleIdx="5" presStyleCnt="6"/>
      <dgm:spPr/>
      <dgm:t>
        <a:bodyPr/>
        <a:lstStyle/>
        <a:p>
          <a:endParaRPr lang="ru-RU"/>
        </a:p>
      </dgm:t>
    </dgm:pt>
    <dgm:pt modelId="{8A9AAF2A-2758-4DDF-A8B1-54D9226C50F1}" type="pres">
      <dgm:prSet presAssocID="{DF95615D-BBB0-4260-831E-135B332E6E5D}" presName="node" presStyleLbl="node1" presStyleIdx="6" presStyleCnt="7">
        <dgm:presLayoutVars>
          <dgm:bulletEnabled val="1"/>
        </dgm:presLayoutVars>
      </dgm:prSet>
      <dgm:spPr/>
      <dgm:t>
        <a:bodyPr/>
        <a:lstStyle/>
        <a:p>
          <a:endParaRPr lang="ru-RU"/>
        </a:p>
      </dgm:t>
    </dgm:pt>
  </dgm:ptLst>
  <dgm:cxnLst>
    <dgm:cxn modelId="{A917D164-F7E8-432D-8905-09E3B17BB326}" srcId="{5FE1D016-40D0-4115-B27F-E5F7F5FAF8F0}" destId="{DF95615D-BBB0-4260-831E-135B332E6E5D}" srcOrd="6" destOrd="0" parTransId="{7B518B9A-8C84-4EA2-9F66-7225974AF066}" sibTransId="{1174B6C1-DB96-4518-B850-87CC7E149CD8}"/>
    <dgm:cxn modelId="{D75CB4F7-CE68-42A7-8505-00547F69B79A}" type="presOf" srcId="{A27AC3AA-45F2-47BE-A87B-CE8D392A52BD}" destId="{0C83075A-87C3-4502-9DB7-6517E5F7B892}" srcOrd="0" destOrd="0" presId="urn:microsoft.com/office/officeart/2005/8/layout/process5"/>
    <dgm:cxn modelId="{1B7A4311-7D7A-43B5-A50E-8C777E40739A}" type="presOf" srcId="{F626771C-C919-47A8-8673-2F5428D28D90}" destId="{067E7E88-C606-412E-83AD-02B0E6F980ED}" srcOrd="0" destOrd="0" presId="urn:microsoft.com/office/officeart/2005/8/layout/process5"/>
    <dgm:cxn modelId="{52C9E53E-BD53-45CE-A51D-5A4F4D4801D0}" srcId="{5FE1D016-40D0-4115-B27F-E5F7F5FAF8F0}" destId="{A3387619-0491-4FF6-81E0-D6A934E22031}" srcOrd="4" destOrd="0" parTransId="{F1E0E198-F4D2-4098-877E-536675912B38}" sibTransId="{F626771C-C919-47A8-8673-2F5428D28D90}"/>
    <dgm:cxn modelId="{B7106EE8-32BF-4585-AE7F-85A755938D70}" type="presOf" srcId="{69E0BB96-70D2-416A-80F4-71820E2E3147}" destId="{77B2F4D8-C7BF-4FE8-A889-818DB3B9FCA3}" srcOrd="0" destOrd="0" presId="urn:microsoft.com/office/officeart/2005/8/layout/process5"/>
    <dgm:cxn modelId="{75D3651C-487A-41E6-9D56-85C84921DC83}" type="presOf" srcId="{D4703D24-4427-4544-93BB-15B73B5FB18A}" destId="{0A0A64CA-7FEB-4C50-B5B7-7545975F08EB}" srcOrd="0" destOrd="0" presId="urn:microsoft.com/office/officeart/2005/8/layout/process5"/>
    <dgm:cxn modelId="{D37F355C-5627-430A-8777-DE8643D70220}" type="presOf" srcId="{5FE1D016-40D0-4115-B27F-E5F7F5FAF8F0}" destId="{0EC6CE58-B433-43A4-BC79-9FF386A1901D}" srcOrd="0" destOrd="0" presId="urn:microsoft.com/office/officeart/2005/8/layout/process5"/>
    <dgm:cxn modelId="{EB902C6B-D02F-465C-B7E7-36130C2EE63B}" srcId="{5FE1D016-40D0-4115-B27F-E5F7F5FAF8F0}" destId="{69E0BB96-70D2-416A-80F4-71820E2E3147}" srcOrd="5" destOrd="0" parTransId="{B1799E31-D459-4DBD-8CE9-23027166838B}" sibTransId="{597A1FC5-FCA5-450B-BE88-2EDFE8E56076}"/>
    <dgm:cxn modelId="{5BEF37AF-B4FE-4781-8CF7-D3E20E2E2C72}" type="presOf" srcId="{F02BCD43-F08F-46EB-88CB-46B48D098F90}" destId="{727EA0C1-EDE0-49EE-9B28-7F0CFDCF8C09}" srcOrd="0" destOrd="0" presId="urn:microsoft.com/office/officeart/2005/8/layout/process5"/>
    <dgm:cxn modelId="{B5AA5962-5E9B-4F55-BA6B-6E3218FB75EF}" type="presOf" srcId="{E2A3368A-5F43-486C-8092-72C607F0A2BC}" destId="{44FB4919-7BB4-46F5-8A61-73C93B04A0A8}" srcOrd="0" destOrd="0" presId="urn:microsoft.com/office/officeart/2005/8/layout/process5"/>
    <dgm:cxn modelId="{F58C5D45-7DB1-4C31-8B17-B0C3B4DC20AD}" type="presOf" srcId="{F626771C-C919-47A8-8673-2F5428D28D90}" destId="{592140E5-8BF5-4846-8B3A-1A33502A1837}" srcOrd="1" destOrd="0" presId="urn:microsoft.com/office/officeart/2005/8/layout/process5"/>
    <dgm:cxn modelId="{4BBED477-A341-4A37-AE3D-F9F39FD6247E}" srcId="{5FE1D016-40D0-4115-B27F-E5F7F5FAF8F0}" destId="{A9B768BA-08E4-425B-A195-6074146F5C43}" srcOrd="2" destOrd="0" parTransId="{2B4F5370-F09D-4070-913F-88834B2C40CC}" sibTransId="{5C7A4FEB-8D52-4508-A8CC-B2758935D29B}"/>
    <dgm:cxn modelId="{C4B143ED-771D-44A3-B702-139C592407B9}" srcId="{5FE1D016-40D0-4115-B27F-E5F7F5FAF8F0}" destId="{762C87FD-74CE-43DE-B2E0-777AC82FF611}" srcOrd="0" destOrd="0" parTransId="{F0030214-5C25-4A99-9091-5EEA06FB4818}" sibTransId="{E2A3368A-5F43-486C-8092-72C607F0A2BC}"/>
    <dgm:cxn modelId="{D6707D5C-7AD0-44E2-9162-4337E870A217}" type="presOf" srcId="{53274286-E061-4302-85D2-CE046FCFE49C}" destId="{668DFE71-2269-4FC3-A847-667B1AB7419D}" srcOrd="0" destOrd="0" presId="urn:microsoft.com/office/officeart/2005/8/layout/process5"/>
    <dgm:cxn modelId="{391C6D39-1C18-4B43-8AB0-72275683DE75}" type="presOf" srcId="{A9B768BA-08E4-425B-A195-6074146F5C43}" destId="{55123E26-32E7-4F47-988C-471EF5F43D79}" srcOrd="0" destOrd="0" presId="urn:microsoft.com/office/officeart/2005/8/layout/process5"/>
    <dgm:cxn modelId="{C556F3CA-0C45-4FBC-884A-84F462AAF882}" type="presOf" srcId="{597A1FC5-FCA5-450B-BE88-2EDFE8E56076}" destId="{886D18C5-B8AC-462B-8534-4584669B8516}" srcOrd="0" destOrd="0" presId="urn:microsoft.com/office/officeart/2005/8/layout/process5"/>
    <dgm:cxn modelId="{332CD3ED-E10E-4DFE-8972-958A98F9057D}" type="presOf" srcId="{A3387619-0491-4FF6-81E0-D6A934E22031}" destId="{FF01DB0B-0A76-4636-817A-CD25ECCFD611}" srcOrd="0" destOrd="0" presId="urn:microsoft.com/office/officeart/2005/8/layout/process5"/>
    <dgm:cxn modelId="{68D778D0-1848-4BBF-8494-BB39E57AA4B3}" srcId="{5FE1D016-40D0-4115-B27F-E5F7F5FAF8F0}" destId="{53274286-E061-4302-85D2-CE046FCFE49C}" srcOrd="3" destOrd="0" parTransId="{F52597D0-69D1-452B-BE5D-72EF6C931F2C}" sibTransId="{D4703D24-4427-4544-93BB-15B73B5FB18A}"/>
    <dgm:cxn modelId="{33FB92DC-2E04-445D-8EA2-87A30D5BABA7}" type="presOf" srcId="{F02BCD43-F08F-46EB-88CB-46B48D098F90}" destId="{B434D8E9-505A-4382-B624-72FB1B0DFD44}" srcOrd="1" destOrd="0" presId="urn:microsoft.com/office/officeart/2005/8/layout/process5"/>
    <dgm:cxn modelId="{0B1EC012-53C5-4EC9-A62F-941FE3B12BC8}" type="presOf" srcId="{5C7A4FEB-8D52-4508-A8CC-B2758935D29B}" destId="{67C292D3-BBDE-4775-8C50-4B0D9321ED6C}" srcOrd="1" destOrd="0" presId="urn:microsoft.com/office/officeart/2005/8/layout/process5"/>
    <dgm:cxn modelId="{44CEACF1-C525-4941-9C17-9DF2790599D3}" type="presOf" srcId="{DF95615D-BBB0-4260-831E-135B332E6E5D}" destId="{8A9AAF2A-2758-4DDF-A8B1-54D9226C50F1}" srcOrd="0" destOrd="0" presId="urn:microsoft.com/office/officeart/2005/8/layout/process5"/>
    <dgm:cxn modelId="{143B37C1-594A-4A36-8CA0-242CC80FA805}" srcId="{5FE1D016-40D0-4115-B27F-E5F7F5FAF8F0}" destId="{A27AC3AA-45F2-47BE-A87B-CE8D392A52BD}" srcOrd="1" destOrd="0" parTransId="{388C4E03-5124-4B58-AC68-29CA5D4C01CC}" sibTransId="{F02BCD43-F08F-46EB-88CB-46B48D098F90}"/>
    <dgm:cxn modelId="{DF7AB3E0-75E4-4783-AED0-F50F407D0CF7}" type="presOf" srcId="{5C7A4FEB-8D52-4508-A8CC-B2758935D29B}" destId="{00414AC6-BB53-431C-A438-1EAB1CFE0998}" srcOrd="0" destOrd="0" presId="urn:microsoft.com/office/officeart/2005/8/layout/process5"/>
    <dgm:cxn modelId="{5AB6EB62-EAC4-43E5-BBB9-C6B3139BAB27}" type="presOf" srcId="{D4703D24-4427-4544-93BB-15B73B5FB18A}" destId="{6510D0A6-AA6D-4F5C-AC63-4A2E4BE9E80B}" srcOrd="1" destOrd="0" presId="urn:microsoft.com/office/officeart/2005/8/layout/process5"/>
    <dgm:cxn modelId="{C1271730-4D16-43E7-8C42-E5C6260DB654}" type="presOf" srcId="{597A1FC5-FCA5-450B-BE88-2EDFE8E56076}" destId="{C86F1CA9-E064-4039-9271-7FC49E227CD7}" srcOrd="1" destOrd="0" presId="urn:microsoft.com/office/officeart/2005/8/layout/process5"/>
    <dgm:cxn modelId="{3805B98A-ECB0-4D80-A7AE-539084F9ACF3}" type="presOf" srcId="{E2A3368A-5F43-486C-8092-72C607F0A2BC}" destId="{F4D5823A-E15F-4A0C-A258-A6BC40CC17AD}" srcOrd="1" destOrd="0" presId="urn:microsoft.com/office/officeart/2005/8/layout/process5"/>
    <dgm:cxn modelId="{63308AB1-605C-4174-ADFC-F74611782EF8}" type="presOf" srcId="{762C87FD-74CE-43DE-B2E0-777AC82FF611}" destId="{091B2A7B-498A-4666-A975-089FE4BC9BE3}" srcOrd="0" destOrd="0" presId="urn:microsoft.com/office/officeart/2005/8/layout/process5"/>
    <dgm:cxn modelId="{1C5596DB-C692-46DB-A06B-EF3B3B619721}" type="presParOf" srcId="{0EC6CE58-B433-43A4-BC79-9FF386A1901D}" destId="{091B2A7B-498A-4666-A975-089FE4BC9BE3}" srcOrd="0" destOrd="0" presId="urn:microsoft.com/office/officeart/2005/8/layout/process5"/>
    <dgm:cxn modelId="{5D52E573-B950-40CD-B09D-49F66438B71F}" type="presParOf" srcId="{0EC6CE58-B433-43A4-BC79-9FF386A1901D}" destId="{44FB4919-7BB4-46F5-8A61-73C93B04A0A8}" srcOrd="1" destOrd="0" presId="urn:microsoft.com/office/officeart/2005/8/layout/process5"/>
    <dgm:cxn modelId="{DA0C39F7-E55F-4BDB-9635-DE46C04F711C}" type="presParOf" srcId="{44FB4919-7BB4-46F5-8A61-73C93B04A0A8}" destId="{F4D5823A-E15F-4A0C-A258-A6BC40CC17AD}" srcOrd="0" destOrd="0" presId="urn:microsoft.com/office/officeart/2005/8/layout/process5"/>
    <dgm:cxn modelId="{D12C65D4-AE85-496D-A31E-F888642C20A7}" type="presParOf" srcId="{0EC6CE58-B433-43A4-BC79-9FF386A1901D}" destId="{0C83075A-87C3-4502-9DB7-6517E5F7B892}" srcOrd="2" destOrd="0" presId="urn:microsoft.com/office/officeart/2005/8/layout/process5"/>
    <dgm:cxn modelId="{C16B305A-646F-4DE6-9650-4B8C21BA3BE9}" type="presParOf" srcId="{0EC6CE58-B433-43A4-BC79-9FF386A1901D}" destId="{727EA0C1-EDE0-49EE-9B28-7F0CFDCF8C09}" srcOrd="3" destOrd="0" presId="urn:microsoft.com/office/officeart/2005/8/layout/process5"/>
    <dgm:cxn modelId="{551E6AFC-B8B5-4A3E-AB66-CB87264FEDF1}" type="presParOf" srcId="{727EA0C1-EDE0-49EE-9B28-7F0CFDCF8C09}" destId="{B434D8E9-505A-4382-B624-72FB1B0DFD44}" srcOrd="0" destOrd="0" presId="urn:microsoft.com/office/officeart/2005/8/layout/process5"/>
    <dgm:cxn modelId="{4BCD25F2-FAE0-49C5-AA6F-82B2D3D0C936}" type="presParOf" srcId="{0EC6CE58-B433-43A4-BC79-9FF386A1901D}" destId="{55123E26-32E7-4F47-988C-471EF5F43D79}" srcOrd="4" destOrd="0" presId="urn:microsoft.com/office/officeart/2005/8/layout/process5"/>
    <dgm:cxn modelId="{76C2D487-CDF3-4B85-A3FF-AF754FBC5330}" type="presParOf" srcId="{0EC6CE58-B433-43A4-BC79-9FF386A1901D}" destId="{00414AC6-BB53-431C-A438-1EAB1CFE0998}" srcOrd="5" destOrd="0" presId="urn:microsoft.com/office/officeart/2005/8/layout/process5"/>
    <dgm:cxn modelId="{B65F0747-6473-4A8F-8C82-32DAC220B794}" type="presParOf" srcId="{00414AC6-BB53-431C-A438-1EAB1CFE0998}" destId="{67C292D3-BBDE-4775-8C50-4B0D9321ED6C}" srcOrd="0" destOrd="0" presId="urn:microsoft.com/office/officeart/2005/8/layout/process5"/>
    <dgm:cxn modelId="{1A980927-06ED-4E5B-95A1-412AE2FC721B}" type="presParOf" srcId="{0EC6CE58-B433-43A4-BC79-9FF386A1901D}" destId="{668DFE71-2269-4FC3-A847-667B1AB7419D}" srcOrd="6" destOrd="0" presId="urn:microsoft.com/office/officeart/2005/8/layout/process5"/>
    <dgm:cxn modelId="{55D3A797-3C17-4717-9A9C-5ADC202B5258}" type="presParOf" srcId="{0EC6CE58-B433-43A4-BC79-9FF386A1901D}" destId="{0A0A64CA-7FEB-4C50-B5B7-7545975F08EB}" srcOrd="7" destOrd="0" presId="urn:microsoft.com/office/officeart/2005/8/layout/process5"/>
    <dgm:cxn modelId="{1C926E76-1620-4DEF-98E4-AD56E536C019}" type="presParOf" srcId="{0A0A64CA-7FEB-4C50-B5B7-7545975F08EB}" destId="{6510D0A6-AA6D-4F5C-AC63-4A2E4BE9E80B}" srcOrd="0" destOrd="0" presId="urn:microsoft.com/office/officeart/2005/8/layout/process5"/>
    <dgm:cxn modelId="{2AC8434C-F2FA-4EC9-B7BC-75D687340364}" type="presParOf" srcId="{0EC6CE58-B433-43A4-BC79-9FF386A1901D}" destId="{FF01DB0B-0A76-4636-817A-CD25ECCFD611}" srcOrd="8" destOrd="0" presId="urn:microsoft.com/office/officeart/2005/8/layout/process5"/>
    <dgm:cxn modelId="{DEE29E86-994C-4B42-ACBE-4E0D67D119A2}" type="presParOf" srcId="{0EC6CE58-B433-43A4-BC79-9FF386A1901D}" destId="{067E7E88-C606-412E-83AD-02B0E6F980ED}" srcOrd="9" destOrd="0" presId="urn:microsoft.com/office/officeart/2005/8/layout/process5"/>
    <dgm:cxn modelId="{BC790657-674C-4160-9290-747B7DDAC428}" type="presParOf" srcId="{067E7E88-C606-412E-83AD-02B0E6F980ED}" destId="{592140E5-8BF5-4846-8B3A-1A33502A1837}" srcOrd="0" destOrd="0" presId="urn:microsoft.com/office/officeart/2005/8/layout/process5"/>
    <dgm:cxn modelId="{D3F3C93B-9181-4055-94D5-99EE06E8ED1F}" type="presParOf" srcId="{0EC6CE58-B433-43A4-BC79-9FF386A1901D}" destId="{77B2F4D8-C7BF-4FE8-A889-818DB3B9FCA3}" srcOrd="10" destOrd="0" presId="urn:microsoft.com/office/officeart/2005/8/layout/process5"/>
    <dgm:cxn modelId="{35BF01B1-8ED4-4435-A609-7939E95FD646}" type="presParOf" srcId="{0EC6CE58-B433-43A4-BC79-9FF386A1901D}" destId="{886D18C5-B8AC-462B-8534-4584669B8516}" srcOrd="11" destOrd="0" presId="urn:microsoft.com/office/officeart/2005/8/layout/process5"/>
    <dgm:cxn modelId="{C727FC6E-A6AF-4562-8783-FEC4325AB095}" type="presParOf" srcId="{886D18C5-B8AC-462B-8534-4584669B8516}" destId="{C86F1CA9-E064-4039-9271-7FC49E227CD7}" srcOrd="0" destOrd="0" presId="urn:microsoft.com/office/officeart/2005/8/layout/process5"/>
    <dgm:cxn modelId="{58B841A3-5C10-4587-AC08-CE99D9DBA1F8}" type="presParOf" srcId="{0EC6CE58-B433-43A4-BC79-9FF386A1901D}" destId="{8A9AAF2A-2758-4DDF-A8B1-54D9226C50F1}" srcOrd="1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56C80D-D3AA-41A7-A119-EEAFA1027FE4}" type="doc">
      <dgm:prSet loTypeId="urn:microsoft.com/office/officeart/2005/8/layout/process1" loCatId="process" qsTypeId="urn:microsoft.com/office/officeart/2005/8/quickstyle/3d3" qsCatId="3D" csTypeId="urn:microsoft.com/office/officeart/2005/8/colors/colorful2" csCatId="colorful" phldr="1"/>
      <dgm:spPr/>
    </dgm:pt>
    <dgm:pt modelId="{684D60E9-4F15-4932-BBFE-4393459A6646}">
      <dgm:prSet phldrT="[Текст]"/>
      <dgm:spPr/>
      <dgm:t>
        <a:bodyPr/>
        <a:lstStyle/>
        <a:p>
          <a:r>
            <a:rPr lang="ro-MD" dirty="0" smtClean="0"/>
            <a:t>Acuze, anamnestic</a:t>
          </a:r>
          <a:endParaRPr lang="ru-RU" dirty="0"/>
        </a:p>
      </dgm:t>
    </dgm:pt>
    <dgm:pt modelId="{315DE75E-6107-40E4-A08C-2D91A5C24D0E}" type="parTrans" cxnId="{F06B069B-28F6-4ABE-B5F3-86D9FFC56FBD}">
      <dgm:prSet/>
      <dgm:spPr/>
      <dgm:t>
        <a:bodyPr/>
        <a:lstStyle/>
        <a:p>
          <a:endParaRPr lang="ru-RU"/>
        </a:p>
      </dgm:t>
    </dgm:pt>
    <dgm:pt modelId="{9EB47F2B-BBB0-4EEC-86AE-5B49A7B4309E}" type="sibTrans" cxnId="{F06B069B-28F6-4ABE-B5F3-86D9FFC56FBD}">
      <dgm:prSet/>
      <dgm:spPr/>
      <dgm:t>
        <a:bodyPr/>
        <a:lstStyle/>
        <a:p>
          <a:endParaRPr lang="ru-RU"/>
        </a:p>
      </dgm:t>
    </dgm:pt>
    <dgm:pt modelId="{73E16F9B-A5BD-477D-8147-C4D82B263550}">
      <dgm:prSet phldrT="[Текст]"/>
      <dgm:spPr/>
      <dgm:t>
        <a:bodyPr/>
        <a:lstStyle/>
        <a:p>
          <a:r>
            <a:rPr lang="ro-MD" dirty="0" smtClean="0"/>
            <a:t>Examinare obiectivă</a:t>
          </a:r>
          <a:endParaRPr lang="ru-RU" dirty="0"/>
        </a:p>
      </dgm:t>
    </dgm:pt>
    <dgm:pt modelId="{384278E7-29BD-4643-BFF9-E16C25F34CFB}" type="parTrans" cxnId="{F75CC7CC-61CF-4B9E-9B8C-7FDD4BCB1378}">
      <dgm:prSet/>
      <dgm:spPr/>
      <dgm:t>
        <a:bodyPr/>
        <a:lstStyle/>
        <a:p>
          <a:endParaRPr lang="ru-RU"/>
        </a:p>
      </dgm:t>
    </dgm:pt>
    <dgm:pt modelId="{65D0BCCB-A710-41FE-A8E5-E8B984FA90A1}" type="sibTrans" cxnId="{F75CC7CC-61CF-4B9E-9B8C-7FDD4BCB1378}">
      <dgm:prSet/>
      <dgm:spPr/>
      <dgm:t>
        <a:bodyPr/>
        <a:lstStyle/>
        <a:p>
          <a:endParaRPr lang="ru-RU"/>
        </a:p>
      </dgm:t>
    </dgm:pt>
    <dgm:pt modelId="{7719E5C8-F99D-4743-A539-8BEA38A091DE}">
      <dgm:prSet phldrT="[Текст]"/>
      <dgm:spPr/>
      <dgm:t>
        <a:bodyPr/>
        <a:lstStyle/>
        <a:p>
          <a:r>
            <a:rPr lang="ro-MD" dirty="0" smtClean="0"/>
            <a:t>Diagnostic prezumptiv</a:t>
          </a:r>
          <a:endParaRPr lang="ru-RU" dirty="0"/>
        </a:p>
      </dgm:t>
    </dgm:pt>
    <dgm:pt modelId="{164996F4-A108-4DE5-91B5-4885DAF01274}" type="parTrans" cxnId="{00E2F130-DBF6-4693-AE3B-02052DAA07CE}">
      <dgm:prSet/>
      <dgm:spPr/>
      <dgm:t>
        <a:bodyPr/>
        <a:lstStyle/>
        <a:p>
          <a:endParaRPr lang="ru-RU"/>
        </a:p>
      </dgm:t>
    </dgm:pt>
    <dgm:pt modelId="{4A27A380-620C-44E0-B572-E350A28F8165}" type="sibTrans" cxnId="{00E2F130-DBF6-4693-AE3B-02052DAA07CE}">
      <dgm:prSet/>
      <dgm:spPr/>
      <dgm:t>
        <a:bodyPr/>
        <a:lstStyle/>
        <a:p>
          <a:endParaRPr lang="ru-RU"/>
        </a:p>
      </dgm:t>
    </dgm:pt>
    <dgm:pt modelId="{6415C6FA-C8A9-43FF-A3FF-3F81F5ED42F6}" type="pres">
      <dgm:prSet presAssocID="{ED56C80D-D3AA-41A7-A119-EEAFA1027FE4}" presName="Name0" presStyleCnt="0">
        <dgm:presLayoutVars>
          <dgm:dir/>
          <dgm:resizeHandles val="exact"/>
        </dgm:presLayoutVars>
      </dgm:prSet>
      <dgm:spPr/>
    </dgm:pt>
    <dgm:pt modelId="{40C92AB1-05E7-4D9B-A5E5-7BB255C650F9}" type="pres">
      <dgm:prSet presAssocID="{684D60E9-4F15-4932-BBFE-4393459A6646}" presName="node" presStyleLbl="node1" presStyleIdx="0" presStyleCnt="3">
        <dgm:presLayoutVars>
          <dgm:bulletEnabled val="1"/>
        </dgm:presLayoutVars>
      </dgm:prSet>
      <dgm:spPr/>
      <dgm:t>
        <a:bodyPr/>
        <a:lstStyle/>
        <a:p>
          <a:endParaRPr lang="ru-RU"/>
        </a:p>
      </dgm:t>
    </dgm:pt>
    <dgm:pt modelId="{93904777-7102-479B-BE37-F0102C94F182}" type="pres">
      <dgm:prSet presAssocID="{9EB47F2B-BBB0-4EEC-86AE-5B49A7B4309E}" presName="sibTrans" presStyleLbl="sibTrans2D1" presStyleIdx="0" presStyleCnt="2"/>
      <dgm:spPr/>
      <dgm:t>
        <a:bodyPr/>
        <a:lstStyle/>
        <a:p>
          <a:endParaRPr lang="ru-RU"/>
        </a:p>
      </dgm:t>
    </dgm:pt>
    <dgm:pt modelId="{BFC0D0C1-FA59-4600-920F-85D7376C47AC}" type="pres">
      <dgm:prSet presAssocID="{9EB47F2B-BBB0-4EEC-86AE-5B49A7B4309E}" presName="connectorText" presStyleLbl="sibTrans2D1" presStyleIdx="0" presStyleCnt="2"/>
      <dgm:spPr/>
      <dgm:t>
        <a:bodyPr/>
        <a:lstStyle/>
        <a:p>
          <a:endParaRPr lang="ru-RU"/>
        </a:p>
      </dgm:t>
    </dgm:pt>
    <dgm:pt modelId="{7A21708E-12AD-4FB8-B381-CF1AC1FF6916}" type="pres">
      <dgm:prSet presAssocID="{73E16F9B-A5BD-477D-8147-C4D82B263550}" presName="node" presStyleLbl="node1" presStyleIdx="1" presStyleCnt="3">
        <dgm:presLayoutVars>
          <dgm:bulletEnabled val="1"/>
        </dgm:presLayoutVars>
      </dgm:prSet>
      <dgm:spPr/>
      <dgm:t>
        <a:bodyPr/>
        <a:lstStyle/>
        <a:p>
          <a:endParaRPr lang="ru-RU"/>
        </a:p>
      </dgm:t>
    </dgm:pt>
    <dgm:pt modelId="{9B1FD1D3-EC3B-4852-B39C-BBAFA4CFDC5E}" type="pres">
      <dgm:prSet presAssocID="{65D0BCCB-A710-41FE-A8E5-E8B984FA90A1}" presName="sibTrans" presStyleLbl="sibTrans2D1" presStyleIdx="1" presStyleCnt="2"/>
      <dgm:spPr/>
      <dgm:t>
        <a:bodyPr/>
        <a:lstStyle/>
        <a:p>
          <a:endParaRPr lang="ru-RU"/>
        </a:p>
      </dgm:t>
    </dgm:pt>
    <dgm:pt modelId="{8891B41C-212C-4372-8D7D-69063C1CD4FE}" type="pres">
      <dgm:prSet presAssocID="{65D0BCCB-A710-41FE-A8E5-E8B984FA90A1}" presName="connectorText" presStyleLbl="sibTrans2D1" presStyleIdx="1" presStyleCnt="2"/>
      <dgm:spPr/>
      <dgm:t>
        <a:bodyPr/>
        <a:lstStyle/>
        <a:p>
          <a:endParaRPr lang="ru-RU"/>
        </a:p>
      </dgm:t>
    </dgm:pt>
    <dgm:pt modelId="{D7CB73E4-A7BC-472C-A994-EE19EEBA7FD9}" type="pres">
      <dgm:prSet presAssocID="{7719E5C8-F99D-4743-A539-8BEA38A091DE}" presName="node" presStyleLbl="node1" presStyleIdx="2" presStyleCnt="3">
        <dgm:presLayoutVars>
          <dgm:bulletEnabled val="1"/>
        </dgm:presLayoutVars>
      </dgm:prSet>
      <dgm:spPr/>
      <dgm:t>
        <a:bodyPr/>
        <a:lstStyle/>
        <a:p>
          <a:endParaRPr lang="ru-RU"/>
        </a:p>
      </dgm:t>
    </dgm:pt>
  </dgm:ptLst>
  <dgm:cxnLst>
    <dgm:cxn modelId="{C0B45559-A1B0-42A9-819F-4369167BE324}" type="presOf" srcId="{684D60E9-4F15-4932-BBFE-4393459A6646}" destId="{40C92AB1-05E7-4D9B-A5E5-7BB255C650F9}" srcOrd="0" destOrd="0" presId="urn:microsoft.com/office/officeart/2005/8/layout/process1"/>
    <dgm:cxn modelId="{2D5168B1-F003-4B43-8887-F7D64BEC77E9}" type="presOf" srcId="{9EB47F2B-BBB0-4EEC-86AE-5B49A7B4309E}" destId="{93904777-7102-479B-BE37-F0102C94F182}" srcOrd="0" destOrd="0" presId="urn:microsoft.com/office/officeart/2005/8/layout/process1"/>
    <dgm:cxn modelId="{F06B069B-28F6-4ABE-B5F3-86D9FFC56FBD}" srcId="{ED56C80D-D3AA-41A7-A119-EEAFA1027FE4}" destId="{684D60E9-4F15-4932-BBFE-4393459A6646}" srcOrd="0" destOrd="0" parTransId="{315DE75E-6107-40E4-A08C-2D91A5C24D0E}" sibTransId="{9EB47F2B-BBB0-4EEC-86AE-5B49A7B4309E}"/>
    <dgm:cxn modelId="{51DE0DCD-2D7E-40F3-99C6-B9FE2353F679}" type="presOf" srcId="{65D0BCCB-A710-41FE-A8E5-E8B984FA90A1}" destId="{9B1FD1D3-EC3B-4852-B39C-BBAFA4CFDC5E}" srcOrd="0" destOrd="0" presId="urn:microsoft.com/office/officeart/2005/8/layout/process1"/>
    <dgm:cxn modelId="{28ACEBE1-2986-4BAC-8B34-247588C19255}" type="presOf" srcId="{73E16F9B-A5BD-477D-8147-C4D82B263550}" destId="{7A21708E-12AD-4FB8-B381-CF1AC1FF6916}" srcOrd="0" destOrd="0" presId="urn:microsoft.com/office/officeart/2005/8/layout/process1"/>
    <dgm:cxn modelId="{1199ACB2-9268-4426-AE1E-74FED5CA6A1E}" type="presOf" srcId="{9EB47F2B-BBB0-4EEC-86AE-5B49A7B4309E}" destId="{BFC0D0C1-FA59-4600-920F-85D7376C47AC}" srcOrd="1" destOrd="0" presId="urn:microsoft.com/office/officeart/2005/8/layout/process1"/>
    <dgm:cxn modelId="{CDFAB857-6640-475D-BF4B-D8BD1A5851A4}" type="presOf" srcId="{65D0BCCB-A710-41FE-A8E5-E8B984FA90A1}" destId="{8891B41C-212C-4372-8D7D-69063C1CD4FE}" srcOrd="1" destOrd="0" presId="urn:microsoft.com/office/officeart/2005/8/layout/process1"/>
    <dgm:cxn modelId="{F75CC7CC-61CF-4B9E-9B8C-7FDD4BCB1378}" srcId="{ED56C80D-D3AA-41A7-A119-EEAFA1027FE4}" destId="{73E16F9B-A5BD-477D-8147-C4D82B263550}" srcOrd="1" destOrd="0" parTransId="{384278E7-29BD-4643-BFF9-E16C25F34CFB}" sibTransId="{65D0BCCB-A710-41FE-A8E5-E8B984FA90A1}"/>
    <dgm:cxn modelId="{92229F22-13CB-4225-88C6-DF0B4D69169A}" type="presOf" srcId="{7719E5C8-F99D-4743-A539-8BEA38A091DE}" destId="{D7CB73E4-A7BC-472C-A994-EE19EEBA7FD9}" srcOrd="0" destOrd="0" presId="urn:microsoft.com/office/officeart/2005/8/layout/process1"/>
    <dgm:cxn modelId="{50172BED-970B-4209-BB65-233C79C585F2}" type="presOf" srcId="{ED56C80D-D3AA-41A7-A119-EEAFA1027FE4}" destId="{6415C6FA-C8A9-43FF-A3FF-3F81F5ED42F6}" srcOrd="0" destOrd="0" presId="urn:microsoft.com/office/officeart/2005/8/layout/process1"/>
    <dgm:cxn modelId="{00E2F130-DBF6-4693-AE3B-02052DAA07CE}" srcId="{ED56C80D-D3AA-41A7-A119-EEAFA1027FE4}" destId="{7719E5C8-F99D-4743-A539-8BEA38A091DE}" srcOrd="2" destOrd="0" parTransId="{164996F4-A108-4DE5-91B5-4885DAF01274}" sibTransId="{4A27A380-620C-44E0-B572-E350A28F8165}"/>
    <dgm:cxn modelId="{6F96E015-6AD8-4CC2-A7E2-E0EF91E60472}" type="presParOf" srcId="{6415C6FA-C8A9-43FF-A3FF-3F81F5ED42F6}" destId="{40C92AB1-05E7-4D9B-A5E5-7BB255C650F9}" srcOrd="0" destOrd="0" presId="urn:microsoft.com/office/officeart/2005/8/layout/process1"/>
    <dgm:cxn modelId="{0D530029-C99A-4474-8DC1-9EC5E7F2F6DA}" type="presParOf" srcId="{6415C6FA-C8A9-43FF-A3FF-3F81F5ED42F6}" destId="{93904777-7102-479B-BE37-F0102C94F182}" srcOrd="1" destOrd="0" presId="urn:microsoft.com/office/officeart/2005/8/layout/process1"/>
    <dgm:cxn modelId="{35A85ECB-840F-432C-9C09-A168C2407C12}" type="presParOf" srcId="{93904777-7102-479B-BE37-F0102C94F182}" destId="{BFC0D0C1-FA59-4600-920F-85D7376C47AC}" srcOrd="0" destOrd="0" presId="urn:microsoft.com/office/officeart/2005/8/layout/process1"/>
    <dgm:cxn modelId="{4C0A755A-E6C2-4A7C-9390-D3E8F2F39024}" type="presParOf" srcId="{6415C6FA-C8A9-43FF-A3FF-3F81F5ED42F6}" destId="{7A21708E-12AD-4FB8-B381-CF1AC1FF6916}" srcOrd="2" destOrd="0" presId="urn:microsoft.com/office/officeart/2005/8/layout/process1"/>
    <dgm:cxn modelId="{0624CA09-9A46-458B-8A71-AF675BD43ACF}" type="presParOf" srcId="{6415C6FA-C8A9-43FF-A3FF-3F81F5ED42F6}" destId="{9B1FD1D3-EC3B-4852-B39C-BBAFA4CFDC5E}" srcOrd="3" destOrd="0" presId="urn:microsoft.com/office/officeart/2005/8/layout/process1"/>
    <dgm:cxn modelId="{4BC8F532-29D2-470C-8B76-DF913D98EF93}" type="presParOf" srcId="{9B1FD1D3-EC3B-4852-B39C-BBAFA4CFDC5E}" destId="{8891B41C-212C-4372-8D7D-69063C1CD4FE}" srcOrd="0" destOrd="0" presId="urn:microsoft.com/office/officeart/2005/8/layout/process1"/>
    <dgm:cxn modelId="{2524B6FD-6A06-4E2D-BA6B-EE9B1E65D41B}" type="presParOf" srcId="{6415C6FA-C8A9-43FF-A3FF-3F81F5ED42F6}" destId="{D7CB73E4-A7BC-472C-A994-EE19EEBA7FD9}"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B2A7B-498A-4666-A975-089FE4BC9BE3}">
      <dsp:nvSpPr>
        <dsp:cNvPr id="0" name=""/>
        <dsp:cNvSpPr/>
      </dsp:nvSpPr>
      <dsp:spPr>
        <a:xfrm>
          <a:off x="4621" y="559306"/>
          <a:ext cx="2020453" cy="1212272"/>
        </a:xfrm>
        <a:prstGeom prst="roundRect">
          <a:avLst>
            <a:gd name="adj" fmla="val 1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Secția de internare</a:t>
          </a:r>
          <a:endParaRPr lang="ru-RU" sz="2400" kern="1200" dirty="0"/>
        </a:p>
      </dsp:txBody>
      <dsp:txXfrm>
        <a:off x="40127" y="594812"/>
        <a:ext cx="1949441" cy="1141260"/>
      </dsp:txXfrm>
    </dsp:sp>
    <dsp:sp modelId="{44FB4919-7BB4-46F5-8A61-73C93B04A0A8}">
      <dsp:nvSpPr>
        <dsp:cNvPr id="0" name=""/>
        <dsp:cNvSpPr/>
      </dsp:nvSpPr>
      <dsp:spPr>
        <a:xfrm>
          <a:off x="2202874" y="914906"/>
          <a:ext cx="428336" cy="501072"/>
        </a:xfrm>
        <a:prstGeom prst="rightArrow">
          <a:avLst>
            <a:gd name="adj1" fmla="val 60000"/>
            <a:gd name="adj2" fmla="val 50000"/>
          </a:avLst>
        </a:prstGeom>
        <a:solidFill>
          <a:schemeClr val="accent3">
            <a:hueOff val="0"/>
            <a:satOff val="0"/>
            <a:lumOff val="0"/>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2202874" y="1015120"/>
        <a:ext cx="299835" cy="300644"/>
      </dsp:txXfrm>
    </dsp:sp>
    <dsp:sp modelId="{0C83075A-87C3-4502-9DB7-6517E5F7B892}">
      <dsp:nvSpPr>
        <dsp:cNvPr id="0" name=""/>
        <dsp:cNvSpPr/>
      </dsp:nvSpPr>
      <dsp:spPr>
        <a:xfrm>
          <a:off x="2833255" y="559306"/>
          <a:ext cx="2020453" cy="1212272"/>
        </a:xfrm>
        <a:prstGeom prst="roundRect">
          <a:avLst>
            <a:gd name="adj" fmla="val 10000"/>
          </a:avLst>
        </a:prstGeom>
        <a:gradFill rotWithShape="0">
          <a:gsLst>
            <a:gs pos="0">
              <a:schemeClr val="accent3">
                <a:hueOff val="451767"/>
                <a:satOff val="16667"/>
                <a:lumOff val="-2451"/>
                <a:alphaOff val="0"/>
                <a:satMod val="103000"/>
                <a:lumMod val="102000"/>
                <a:tint val="94000"/>
              </a:schemeClr>
            </a:gs>
            <a:gs pos="50000">
              <a:schemeClr val="accent3">
                <a:hueOff val="451767"/>
                <a:satOff val="16667"/>
                <a:lumOff val="-2451"/>
                <a:alphaOff val="0"/>
                <a:satMod val="110000"/>
                <a:lumMod val="100000"/>
                <a:shade val="100000"/>
              </a:schemeClr>
            </a:gs>
            <a:gs pos="100000">
              <a:schemeClr val="accent3">
                <a:hueOff val="451767"/>
                <a:satOff val="16667"/>
                <a:lumOff val="-245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Evaluarea primară</a:t>
          </a:r>
          <a:endParaRPr lang="ru-RU" sz="2400" kern="1200" dirty="0"/>
        </a:p>
      </dsp:txBody>
      <dsp:txXfrm>
        <a:off x="2868761" y="594812"/>
        <a:ext cx="1949441" cy="1141260"/>
      </dsp:txXfrm>
    </dsp:sp>
    <dsp:sp modelId="{727EA0C1-EDE0-49EE-9B28-7F0CFDCF8C09}">
      <dsp:nvSpPr>
        <dsp:cNvPr id="0" name=""/>
        <dsp:cNvSpPr/>
      </dsp:nvSpPr>
      <dsp:spPr>
        <a:xfrm>
          <a:off x="5031509" y="914906"/>
          <a:ext cx="428336" cy="501072"/>
        </a:xfrm>
        <a:prstGeom prst="rightArrow">
          <a:avLst>
            <a:gd name="adj1" fmla="val 60000"/>
            <a:gd name="adj2" fmla="val 50000"/>
          </a:avLst>
        </a:prstGeom>
        <a:solidFill>
          <a:schemeClr val="accent3">
            <a:hueOff val="542120"/>
            <a:satOff val="20000"/>
            <a:lumOff val="-2941"/>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5031509" y="1015120"/>
        <a:ext cx="299835" cy="300644"/>
      </dsp:txXfrm>
    </dsp:sp>
    <dsp:sp modelId="{55123E26-32E7-4F47-988C-471EF5F43D79}">
      <dsp:nvSpPr>
        <dsp:cNvPr id="0" name=""/>
        <dsp:cNvSpPr/>
      </dsp:nvSpPr>
      <dsp:spPr>
        <a:xfrm>
          <a:off x="5661890" y="559306"/>
          <a:ext cx="2020453" cy="1212272"/>
        </a:xfrm>
        <a:prstGeom prst="roundRect">
          <a:avLst>
            <a:gd name="adj" fmla="val 10000"/>
          </a:avLst>
        </a:prstGeom>
        <a:gradFill rotWithShape="0">
          <a:gsLst>
            <a:gs pos="0">
              <a:schemeClr val="accent3">
                <a:hueOff val="903533"/>
                <a:satOff val="33333"/>
                <a:lumOff val="-4902"/>
                <a:alphaOff val="0"/>
                <a:satMod val="103000"/>
                <a:lumMod val="102000"/>
                <a:tint val="94000"/>
              </a:schemeClr>
            </a:gs>
            <a:gs pos="50000">
              <a:schemeClr val="accent3">
                <a:hueOff val="903533"/>
                <a:satOff val="33333"/>
                <a:lumOff val="-4902"/>
                <a:alphaOff val="0"/>
                <a:satMod val="110000"/>
                <a:lumMod val="100000"/>
                <a:shade val="100000"/>
              </a:schemeClr>
            </a:gs>
            <a:gs pos="100000">
              <a:schemeClr val="accent3">
                <a:hueOff val="903533"/>
                <a:satOff val="33333"/>
                <a:lumOff val="-490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Acord informat</a:t>
          </a:r>
          <a:endParaRPr lang="ru-RU" sz="2400" kern="1200" dirty="0"/>
        </a:p>
      </dsp:txBody>
      <dsp:txXfrm>
        <a:off x="5697396" y="594812"/>
        <a:ext cx="1949441" cy="1141260"/>
      </dsp:txXfrm>
    </dsp:sp>
    <dsp:sp modelId="{00414AC6-BB53-431C-A438-1EAB1CFE0998}">
      <dsp:nvSpPr>
        <dsp:cNvPr id="0" name=""/>
        <dsp:cNvSpPr/>
      </dsp:nvSpPr>
      <dsp:spPr>
        <a:xfrm>
          <a:off x="7860144" y="914906"/>
          <a:ext cx="428336" cy="501072"/>
        </a:xfrm>
        <a:prstGeom prst="rightArrow">
          <a:avLst>
            <a:gd name="adj1" fmla="val 60000"/>
            <a:gd name="adj2" fmla="val 50000"/>
          </a:avLst>
        </a:prstGeom>
        <a:solidFill>
          <a:schemeClr val="accent3">
            <a:hueOff val="1084240"/>
            <a:satOff val="40000"/>
            <a:lumOff val="-5882"/>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a:off x="7860144" y="1015120"/>
        <a:ext cx="299835" cy="300644"/>
      </dsp:txXfrm>
    </dsp:sp>
    <dsp:sp modelId="{668DFE71-2269-4FC3-A847-667B1AB7419D}">
      <dsp:nvSpPr>
        <dsp:cNvPr id="0" name=""/>
        <dsp:cNvSpPr/>
      </dsp:nvSpPr>
      <dsp:spPr>
        <a:xfrm>
          <a:off x="8490525" y="559306"/>
          <a:ext cx="2020453" cy="1212272"/>
        </a:xfrm>
        <a:prstGeom prst="roundRect">
          <a:avLst>
            <a:gd name="adj" fmla="val 10000"/>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Monitorizarea zilnică</a:t>
          </a:r>
          <a:endParaRPr lang="ru-RU" sz="2400" kern="1200" dirty="0"/>
        </a:p>
      </dsp:txBody>
      <dsp:txXfrm>
        <a:off x="8526031" y="594812"/>
        <a:ext cx="1949441" cy="1141260"/>
      </dsp:txXfrm>
    </dsp:sp>
    <dsp:sp modelId="{0A0A64CA-7FEB-4C50-B5B7-7545975F08EB}">
      <dsp:nvSpPr>
        <dsp:cNvPr id="0" name=""/>
        <dsp:cNvSpPr/>
      </dsp:nvSpPr>
      <dsp:spPr>
        <a:xfrm rot="5400000">
          <a:off x="9286584" y="1913010"/>
          <a:ext cx="428336" cy="501072"/>
        </a:xfrm>
        <a:prstGeom prst="rightArrow">
          <a:avLst>
            <a:gd name="adj1" fmla="val 60000"/>
            <a:gd name="adj2" fmla="val 50000"/>
          </a:avLst>
        </a:prstGeom>
        <a:solidFill>
          <a:schemeClr val="accent3">
            <a:hueOff val="1626359"/>
            <a:satOff val="60000"/>
            <a:lumOff val="-8824"/>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5400000">
        <a:off x="9350431" y="1949378"/>
        <a:ext cx="300644" cy="299835"/>
      </dsp:txXfrm>
    </dsp:sp>
    <dsp:sp modelId="{FF01DB0B-0A76-4636-817A-CD25ECCFD611}">
      <dsp:nvSpPr>
        <dsp:cNvPr id="0" name=""/>
        <dsp:cNvSpPr/>
      </dsp:nvSpPr>
      <dsp:spPr>
        <a:xfrm>
          <a:off x="8490525" y="2579759"/>
          <a:ext cx="2020453" cy="1212272"/>
        </a:xfrm>
        <a:prstGeom prst="roundRect">
          <a:avLst>
            <a:gd name="adj" fmla="val 10000"/>
          </a:avLst>
        </a:prstGeom>
        <a:gradFill rotWithShape="0">
          <a:gsLst>
            <a:gs pos="0">
              <a:schemeClr val="accent3">
                <a:hueOff val="1807066"/>
                <a:satOff val="66667"/>
                <a:lumOff val="-9804"/>
                <a:alphaOff val="0"/>
                <a:satMod val="103000"/>
                <a:lumMod val="102000"/>
                <a:tint val="94000"/>
              </a:schemeClr>
            </a:gs>
            <a:gs pos="50000">
              <a:schemeClr val="accent3">
                <a:hueOff val="1807066"/>
                <a:satOff val="66667"/>
                <a:lumOff val="-9804"/>
                <a:alphaOff val="0"/>
                <a:satMod val="110000"/>
                <a:lumMod val="100000"/>
                <a:shade val="100000"/>
              </a:schemeClr>
            </a:gs>
            <a:gs pos="100000">
              <a:schemeClr val="accent3">
                <a:hueOff val="1807066"/>
                <a:satOff val="66667"/>
                <a:lumOff val="-980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Transferul pacientului</a:t>
          </a:r>
          <a:endParaRPr lang="ru-RU" sz="2400" kern="1200" dirty="0"/>
        </a:p>
      </dsp:txBody>
      <dsp:txXfrm>
        <a:off x="8526031" y="2615265"/>
        <a:ext cx="1949441" cy="1141260"/>
      </dsp:txXfrm>
    </dsp:sp>
    <dsp:sp modelId="{067E7E88-C606-412E-83AD-02B0E6F980ED}">
      <dsp:nvSpPr>
        <dsp:cNvPr id="0" name=""/>
        <dsp:cNvSpPr/>
      </dsp:nvSpPr>
      <dsp:spPr>
        <a:xfrm rot="10800000">
          <a:off x="7884389" y="2935359"/>
          <a:ext cx="428336" cy="501072"/>
        </a:xfrm>
        <a:prstGeom prst="rightArrow">
          <a:avLst>
            <a:gd name="adj1" fmla="val 60000"/>
            <a:gd name="adj2" fmla="val 50000"/>
          </a:avLst>
        </a:prstGeom>
        <a:solidFill>
          <a:schemeClr val="accent3">
            <a:hueOff val="2168479"/>
            <a:satOff val="80000"/>
            <a:lumOff val="-11765"/>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10800000">
        <a:off x="8012890" y="3035573"/>
        <a:ext cx="299835" cy="300644"/>
      </dsp:txXfrm>
    </dsp:sp>
    <dsp:sp modelId="{77B2F4D8-C7BF-4FE8-A889-818DB3B9FCA3}">
      <dsp:nvSpPr>
        <dsp:cNvPr id="0" name=""/>
        <dsp:cNvSpPr/>
      </dsp:nvSpPr>
      <dsp:spPr>
        <a:xfrm>
          <a:off x="5661890" y="2579759"/>
          <a:ext cx="2020453" cy="1212272"/>
        </a:xfrm>
        <a:prstGeom prst="roundRect">
          <a:avLst>
            <a:gd name="adj" fmla="val 10000"/>
          </a:avLst>
        </a:prstGeom>
        <a:gradFill rotWithShape="0">
          <a:gsLst>
            <a:gs pos="0">
              <a:schemeClr val="accent3">
                <a:hueOff val="2258833"/>
                <a:satOff val="83333"/>
                <a:lumOff val="-12255"/>
                <a:alphaOff val="0"/>
                <a:satMod val="103000"/>
                <a:lumMod val="102000"/>
                <a:tint val="94000"/>
              </a:schemeClr>
            </a:gs>
            <a:gs pos="50000">
              <a:schemeClr val="accent3">
                <a:hueOff val="2258833"/>
                <a:satOff val="83333"/>
                <a:lumOff val="-12255"/>
                <a:alphaOff val="0"/>
                <a:satMod val="110000"/>
                <a:lumMod val="100000"/>
                <a:shade val="100000"/>
              </a:schemeClr>
            </a:gs>
            <a:gs pos="100000">
              <a:schemeClr val="accent3">
                <a:hueOff val="2258833"/>
                <a:satOff val="83333"/>
                <a:lumOff val="-12255"/>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Externarea pacientului</a:t>
          </a:r>
          <a:endParaRPr lang="ru-RU" sz="2400" kern="1200" dirty="0"/>
        </a:p>
      </dsp:txBody>
      <dsp:txXfrm>
        <a:off x="5697396" y="2615265"/>
        <a:ext cx="1949441" cy="1141260"/>
      </dsp:txXfrm>
    </dsp:sp>
    <dsp:sp modelId="{886D18C5-B8AC-462B-8534-4584669B8516}">
      <dsp:nvSpPr>
        <dsp:cNvPr id="0" name=""/>
        <dsp:cNvSpPr/>
      </dsp:nvSpPr>
      <dsp:spPr>
        <a:xfrm rot="10800000">
          <a:off x="5055754" y="2935359"/>
          <a:ext cx="428336" cy="501072"/>
        </a:xfrm>
        <a:prstGeom prst="rightArrow">
          <a:avLst>
            <a:gd name="adj1" fmla="val 60000"/>
            <a:gd name="adj2" fmla="val 50000"/>
          </a:avLst>
        </a:prstGeom>
        <a:solidFill>
          <a:schemeClr val="accent3">
            <a:hueOff val="2710599"/>
            <a:satOff val="100000"/>
            <a:lumOff val="-14706"/>
            <a:alphaOff val="0"/>
          </a:schemeClr>
        </a:solidFill>
        <a:ln>
          <a:noFill/>
        </a:ln>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ru-RU" sz="1900" kern="1200"/>
        </a:p>
      </dsp:txBody>
      <dsp:txXfrm rot="10800000">
        <a:off x="5184255" y="3035573"/>
        <a:ext cx="299835" cy="300644"/>
      </dsp:txXfrm>
    </dsp:sp>
    <dsp:sp modelId="{8A9AAF2A-2758-4DDF-A8B1-54D9226C50F1}">
      <dsp:nvSpPr>
        <dsp:cNvPr id="0" name=""/>
        <dsp:cNvSpPr/>
      </dsp:nvSpPr>
      <dsp:spPr>
        <a:xfrm>
          <a:off x="2833255" y="2579759"/>
          <a:ext cx="2020453" cy="1212272"/>
        </a:xfrm>
        <a:prstGeom prst="roundRect">
          <a:avLst>
            <a:gd name="adj" fmla="val 10000"/>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o-MD" sz="2400" kern="1200" dirty="0" smtClean="0"/>
            <a:t>Aranjarea Fișei medicale</a:t>
          </a:r>
          <a:endParaRPr lang="ru-RU" sz="2400" kern="1200" dirty="0"/>
        </a:p>
      </dsp:txBody>
      <dsp:txXfrm>
        <a:off x="2868761" y="2615265"/>
        <a:ext cx="1949441" cy="11412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C92AB1-05E7-4D9B-A5E5-7BB255C650F9}">
      <dsp:nvSpPr>
        <dsp:cNvPr id="0" name=""/>
        <dsp:cNvSpPr/>
      </dsp:nvSpPr>
      <dsp:spPr>
        <a:xfrm>
          <a:off x="9242" y="766717"/>
          <a:ext cx="2762398" cy="1657439"/>
        </a:xfrm>
        <a:prstGeom prst="roundRect">
          <a:avLst>
            <a:gd name="adj" fmla="val 1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ro-MD" sz="3900" kern="1200" dirty="0" smtClean="0"/>
            <a:t>Acuze, anamnestic</a:t>
          </a:r>
          <a:endParaRPr lang="ru-RU" sz="3900" kern="1200" dirty="0"/>
        </a:p>
      </dsp:txBody>
      <dsp:txXfrm>
        <a:off x="57787" y="815262"/>
        <a:ext cx="2665308" cy="1560349"/>
      </dsp:txXfrm>
    </dsp:sp>
    <dsp:sp modelId="{93904777-7102-479B-BE37-F0102C94F182}">
      <dsp:nvSpPr>
        <dsp:cNvPr id="0" name=""/>
        <dsp:cNvSpPr/>
      </dsp:nvSpPr>
      <dsp:spPr>
        <a:xfrm>
          <a:off x="3047880" y="1252900"/>
          <a:ext cx="585628" cy="685074"/>
        </a:xfrm>
        <a:prstGeom prst="rightArrow">
          <a:avLst>
            <a:gd name="adj1" fmla="val 60000"/>
            <a:gd name="adj2" fmla="val 50000"/>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ru-RU" sz="2900" kern="1200"/>
        </a:p>
      </dsp:txBody>
      <dsp:txXfrm>
        <a:off x="3047880" y="1389915"/>
        <a:ext cx="409940" cy="411044"/>
      </dsp:txXfrm>
    </dsp:sp>
    <dsp:sp modelId="{7A21708E-12AD-4FB8-B381-CF1AC1FF6916}">
      <dsp:nvSpPr>
        <dsp:cNvPr id="0" name=""/>
        <dsp:cNvSpPr/>
      </dsp:nvSpPr>
      <dsp:spPr>
        <a:xfrm>
          <a:off x="3876600" y="766717"/>
          <a:ext cx="2762398" cy="1657439"/>
        </a:xfrm>
        <a:prstGeom prst="roundRect">
          <a:avLst>
            <a:gd name="adj" fmla="val 10000"/>
          </a:avLst>
        </a:prstGeom>
        <a:solidFill>
          <a:schemeClr val="accent2">
            <a:hueOff val="-727682"/>
            <a:satOff val="-41964"/>
            <a:lumOff val="431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ro-MD" sz="3900" kern="1200" dirty="0" smtClean="0"/>
            <a:t>Examinare obiectivă</a:t>
          </a:r>
          <a:endParaRPr lang="ru-RU" sz="3900" kern="1200" dirty="0"/>
        </a:p>
      </dsp:txBody>
      <dsp:txXfrm>
        <a:off x="3925145" y="815262"/>
        <a:ext cx="2665308" cy="1560349"/>
      </dsp:txXfrm>
    </dsp:sp>
    <dsp:sp modelId="{9B1FD1D3-EC3B-4852-B39C-BBAFA4CFDC5E}">
      <dsp:nvSpPr>
        <dsp:cNvPr id="0" name=""/>
        <dsp:cNvSpPr/>
      </dsp:nvSpPr>
      <dsp:spPr>
        <a:xfrm>
          <a:off x="6915239" y="1252900"/>
          <a:ext cx="585628" cy="685074"/>
        </a:xfrm>
        <a:prstGeom prst="rightArrow">
          <a:avLst>
            <a:gd name="adj1" fmla="val 60000"/>
            <a:gd name="adj2" fmla="val 50000"/>
          </a:avLst>
        </a:prstGeom>
        <a:solidFill>
          <a:schemeClr val="accent2">
            <a:hueOff val="-1455363"/>
            <a:satOff val="-83928"/>
            <a:lumOff val="8628"/>
            <a:alphaOff val="0"/>
          </a:schemeClr>
        </a:solidFill>
        <a:ln>
          <a:noFill/>
        </a:ln>
        <a:effectLst/>
        <a:scene3d>
          <a:camera prst="orthographicFront">
            <a:rot lat="0" lon="0" rev="0"/>
          </a:camera>
          <a:lightRig rig="contrasting" dir="t">
            <a:rot lat="0" lon="0" rev="1200000"/>
          </a:lightRig>
        </a:scene3d>
        <a:sp3d z="-182000" contourW="19050" prstMaterial="metal">
          <a:bevelT w="88900" h="203200"/>
          <a:bevelB w="165100" h="254000"/>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ru-RU" sz="2900" kern="1200"/>
        </a:p>
      </dsp:txBody>
      <dsp:txXfrm>
        <a:off x="6915239" y="1389915"/>
        <a:ext cx="409940" cy="411044"/>
      </dsp:txXfrm>
    </dsp:sp>
    <dsp:sp modelId="{D7CB73E4-A7BC-472C-A994-EE19EEBA7FD9}">
      <dsp:nvSpPr>
        <dsp:cNvPr id="0" name=""/>
        <dsp:cNvSpPr/>
      </dsp:nvSpPr>
      <dsp:spPr>
        <a:xfrm>
          <a:off x="7743958" y="766717"/>
          <a:ext cx="2762398" cy="1657439"/>
        </a:xfrm>
        <a:prstGeom prst="roundRect">
          <a:avLst>
            <a:gd name="adj" fmla="val 10000"/>
          </a:avLst>
        </a:prstGeom>
        <a:solidFill>
          <a:schemeClr val="accent2">
            <a:hueOff val="-1455363"/>
            <a:satOff val="-83928"/>
            <a:lumOff val="8628"/>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ctr" defTabSz="1733550">
            <a:lnSpc>
              <a:spcPct val="90000"/>
            </a:lnSpc>
            <a:spcBef>
              <a:spcPct val="0"/>
            </a:spcBef>
            <a:spcAft>
              <a:spcPct val="35000"/>
            </a:spcAft>
          </a:pPr>
          <a:r>
            <a:rPr lang="ro-MD" sz="3900" kern="1200" dirty="0" smtClean="0"/>
            <a:t>Diagnostic prezumptiv</a:t>
          </a:r>
          <a:endParaRPr lang="ru-RU" sz="3900" kern="1200" dirty="0"/>
        </a:p>
      </dsp:txBody>
      <dsp:txXfrm>
        <a:off x="7792503" y="815262"/>
        <a:ext cx="2665308" cy="156034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61864C-998A-4B4C-8E54-E56BEE2731C5}" type="datetimeFigureOut">
              <a:rPr lang="en-US" smtClean="0"/>
              <a:t>2/2/2022</a:t>
            </a:fld>
            <a:endParaRPr lang="en-US"/>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324B1B-0EF6-456A-ADD1-C522D7CCC9A0}" type="slidenum">
              <a:rPr lang="en-US" smtClean="0"/>
              <a:t>‹#›</a:t>
            </a:fld>
            <a:endParaRPr lang="en-US"/>
          </a:p>
        </p:txBody>
      </p:sp>
    </p:spTree>
    <p:extLst>
      <p:ext uri="{BB962C8B-B14F-4D97-AF65-F5344CB8AC3E}">
        <p14:creationId xmlns:p14="http://schemas.microsoft.com/office/powerpoint/2010/main" val="36502651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3623687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915168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4083216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3251632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1429952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A90F56FF-43C9-4480-9552-316462014C6E}" type="datetimeFigureOut">
              <a:rPr lang="en-US" smtClean="0"/>
              <a:t>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100654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A90F56FF-43C9-4480-9552-316462014C6E}" type="datetimeFigureOut">
              <a:rPr lang="en-US" smtClean="0"/>
              <a:t>2/2/2022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813842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A90F56FF-43C9-4480-9552-316462014C6E}" type="datetimeFigureOut">
              <a:rPr lang="en-US" smtClean="0"/>
              <a:t>2/2/2022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2586677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90F56FF-43C9-4480-9552-316462014C6E}" type="datetimeFigureOut">
              <a:rPr lang="en-US" smtClean="0"/>
              <a:t>2/2/2022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2239731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90F56FF-43C9-4480-9552-316462014C6E}" type="datetimeFigureOut">
              <a:rPr lang="en-US" smtClean="0"/>
              <a:t>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3544304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A90F56FF-43C9-4480-9552-316462014C6E}" type="datetimeFigureOut">
              <a:rPr lang="en-US" smtClean="0"/>
              <a:t>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548F2740-F145-4BC3-8243-84126BFF612E}" type="slidenum">
              <a:rPr lang="en-US" smtClean="0"/>
              <a:t>‹#›</a:t>
            </a:fld>
            <a:endParaRPr lang="en-US"/>
          </a:p>
        </p:txBody>
      </p:sp>
    </p:spTree>
    <p:extLst>
      <p:ext uri="{BB962C8B-B14F-4D97-AF65-F5344CB8AC3E}">
        <p14:creationId xmlns:p14="http://schemas.microsoft.com/office/powerpoint/2010/main" val="127247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F56FF-43C9-4480-9552-316462014C6E}" type="datetimeFigureOut">
              <a:rPr lang="en-US" smtClean="0"/>
              <a:t>2/2/2022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8F2740-F145-4BC3-8243-84126BFF612E}" type="slidenum">
              <a:rPr lang="en-US" smtClean="0"/>
              <a:t>‹#›</a:t>
            </a:fld>
            <a:endParaRPr lang="en-US"/>
          </a:p>
        </p:txBody>
      </p:sp>
    </p:spTree>
    <p:extLst>
      <p:ext uri="{BB962C8B-B14F-4D97-AF65-F5344CB8AC3E}">
        <p14:creationId xmlns:p14="http://schemas.microsoft.com/office/powerpoint/2010/main" val="1319908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18321" y="2463800"/>
            <a:ext cx="10634870" cy="4102100"/>
          </a:xfrm>
        </p:spPr>
        <p:txBody>
          <a:bodyPr>
            <a:noAutofit/>
          </a:bodyPr>
          <a:lstStyle/>
          <a:p>
            <a:r>
              <a:rPr lang="ro-RO" sz="3600" cap="all" dirty="0" smtClean="0">
                <a:latin typeface="+mn-lt"/>
              </a:rPr>
              <a:t>PROCEDURĂ OPERAȚIONALĂ Standart</a:t>
            </a:r>
            <a:r>
              <a:rPr lang="en-US" sz="3600" dirty="0" smtClean="0">
                <a:latin typeface="+mn-lt"/>
              </a:rPr>
              <a:t/>
            </a:r>
            <a:br>
              <a:rPr lang="en-US" sz="3600" dirty="0" smtClean="0">
                <a:latin typeface="+mn-lt"/>
              </a:rPr>
            </a:br>
            <a:r>
              <a:rPr lang="ro-RO" sz="3600" b="1" dirty="0" smtClean="0">
                <a:latin typeface="+mn-lt"/>
              </a:rPr>
              <a:t> </a:t>
            </a:r>
            <a:r>
              <a:rPr lang="en-US" sz="3600" dirty="0" smtClean="0">
                <a:latin typeface="+mn-lt"/>
              </a:rPr>
              <a:t/>
            </a:r>
            <a:br>
              <a:rPr lang="en-US" sz="3600" dirty="0" smtClean="0">
                <a:latin typeface="+mn-lt"/>
              </a:rPr>
            </a:br>
            <a:r>
              <a:rPr lang="ro-RO" sz="3600" b="1" cap="all" dirty="0">
                <a:solidFill>
                  <a:srgbClr val="C00000"/>
                </a:solidFill>
                <a:effectLst>
                  <a:outerShdw blurRad="38100" dist="38100" dir="2700000" algn="tl">
                    <a:srgbClr val="000000">
                      <a:alpha val="43137"/>
                    </a:srgbClr>
                  </a:outerShdw>
                </a:effectLst>
                <a:latin typeface="+mn-lt"/>
              </a:rPr>
              <a:t>PRIVIND MENȚINEREA ȘI CONTROLUL FIȘEI BOLNAVULUI DE STAȚIONAR</a:t>
            </a:r>
            <a:r>
              <a:rPr lang="en-US" sz="3600" b="1" dirty="0">
                <a:solidFill>
                  <a:srgbClr val="C00000"/>
                </a:solidFill>
                <a:effectLst>
                  <a:outerShdw blurRad="38100" dist="38100" dir="2700000" algn="tl">
                    <a:srgbClr val="000000">
                      <a:alpha val="43137"/>
                    </a:srgbClr>
                  </a:outerShdw>
                </a:effectLst>
                <a:latin typeface="+mn-lt"/>
              </a:rPr>
              <a:t/>
            </a:r>
            <a:br>
              <a:rPr lang="en-US" sz="3600" b="1" dirty="0">
                <a:solidFill>
                  <a:srgbClr val="C00000"/>
                </a:solidFill>
                <a:effectLst>
                  <a:outerShdw blurRad="38100" dist="38100" dir="2700000" algn="tl">
                    <a:srgbClr val="000000">
                      <a:alpha val="43137"/>
                    </a:srgbClr>
                  </a:outerShdw>
                </a:effectLst>
                <a:latin typeface="+mn-lt"/>
              </a:rPr>
            </a:br>
            <a:r>
              <a:rPr lang="en-US" sz="3600" b="1" cap="all" dirty="0" smtClean="0">
                <a:solidFill>
                  <a:srgbClr val="C00000"/>
                </a:solidFill>
                <a:effectLst>
                  <a:outerShdw blurRad="38100" dist="38100" dir="2700000" algn="tl">
                    <a:srgbClr val="000000">
                      <a:alpha val="43137"/>
                    </a:srgbClr>
                  </a:outerShdw>
                </a:effectLst>
                <a:latin typeface="+mn-lt"/>
              </a:rPr>
              <a:t/>
            </a:r>
            <a:br>
              <a:rPr lang="en-US" sz="3600" b="1" cap="all" dirty="0" smtClean="0">
                <a:solidFill>
                  <a:srgbClr val="C00000"/>
                </a:solidFill>
                <a:effectLst>
                  <a:outerShdw blurRad="38100" dist="38100" dir="2700000" algn="tl">
                    <a:srgbClr val="000000">
                      <a:alpha val="43137"/>
                    </a:srgbClr>
                  </a:outerShdw>
                </a:effectLst>
                <a:latin typeface="+mn-lt"/>
              </a:rPr>
            </a:br>
            <a:r>
              <a:rPr lang="ro-MD" sz="3600" b="1" cap="all" dirty="0" smtClean="0">
                <a:solidFill>
                  <a:srgbClr val="C00000"/>
                </a:solidFill>
                <a:effectLst>
                  <a:outerShdw blurRad="38100" dist="38100" dir="2700000" algn="tl">
                    <a:srgbClr val="000000">
                      <a:alpha val="43137"/>
                    </a:srgbClr>
                  </a:outerShdw>
                </a:effectLst>
                <a:latin typeface="+mn-lt"/>
              </a:rPr>
              <a:t/>
            </a:r>
            <a:br>
              <a:rPr lang="ro-MD" sz="3600" b="1" cap="all" dirty="0" smtClean="0">
                <a:solidFill>
                  <a:srgbClr val="C00000"/>
                </a:solidFill>
                <a:effectLst>
                  <a:outerShdw blurRad="38100" dist="38100" dir="2700000" algn="tl">
                    <a:srgbClr val="000000">
                      <a:alpha val="43137"/>
                    </a:srgbClr>
                  </a:outerShdw>
                </a:effectLst>
                <a:latin typeface="+mn-lt"/>
              </a:rPr>
            </a:br>
            <a:r>
              <a:rPr lang="ro-RO" sz="3600" b="1" cap="all" dirty="0"/>
              <a:t>POS: MCI - 01</a:t>
            </a:r>
            <a:r>
              <a:rPr lang="en-US" sz="3600" dirty="0"/>
              <a:t/>
            </a:r>
            <a:br>
              <a:rPr lang="en-US" sz="3600" dirty="0"/>
            </a:br>
            <a:r>
              <a:rPr lang="ro-RO" sz="3600" dirty="0" smtClean="0">
                <a:latin typeface="+mn-lt"/>
              </a:rPr>
              <a:t/>
            </a:r>
            <a:br>
              <a:rPr lang="ro-RO" sz="3600" dirty="0" smtClean="0">
                <a:latin typeface="+mn-lt"/>
              </a:rPr>
            </a:br>
            <a:endParaRPr lang="en-US" sz="3600" i="1" dirty="0">
              <a:latin typeface="+mn-lt"/>
            </a:endParaRPr>
          </a:p>
        </p:txBody>
      </p:sp>
      <p:sp>
        <p:nvSpPr>
          <p:cNvPr id="4" name="Подзаголовок 2"/>
          <p:cNvSpPr txBox="1">
            <a:spLocks/>
          </p:cNvSpPr>
          <p:nvPr/>
        </p:nvSpPr>
        <p:spPr>
          <a:xfrm>
            <a:off x="1563756" y="331303"/>
            <a:ext cx="9144000" cy="84151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ro-MD" i="1" dirty="0" smtClean="0"/>
              <a:t>Instruirea privind aplicarea procedurilor operaționale</a:t>
            </a:r>
          </a:p>
          <a:p>
            <a:r>
              <a:rPr lang="ro-MD" b="1" i="1" dirty="0" smtClean="0"/>
              <a:t>CC Managementul comunicării și informării</a:t>
            </a:r>
          </a:p>
          <a:p>
            <a:endParaRPr lang="ro-MD" i="1" dirty="0" smtClean="0"/>
          </a:p>
          <a:p>
            <a:endParaRPr lang="ro-MD" i="1" dirty="0" smtClean="0"/>
          </a:p>
          <a:p>
            <a:endParaRPr lang="en-US" b="1" dirty="0"/>
          </a:p>
        </p:txBody>
      </p:sp>
    </p:spTree>
    <p:extLst>
      <p:ext uri="{BB962C8B-B14F-4D97-AF65-F5344CB8AC3E}">
        <p14:creationId xmlns:p14="http://schemas.microsoft.com/office/powerpoint/2010/main" val="826188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03275"/>
          </a:xfrm>
        </p:spPr>
        <p:txBody>
          <a:bodyPr>
            <a:normAutofit/>
          </a:bodyPr>
          <a:lstStyle/>
          <a:p>
            <a:r>
              <a:rPr lang="ro-MD" sz="3600" b="1" dirty="0" smtClean="0">
                <a:solidFill>
                  <a:srgbClr val="C00000"/>
                </a:solidFill>
                <a:latin typeface="+mn-lt"/>
              </a:rPr>
              <a:t>Evaluarea primară a pacientului</a:t>
            </a:r>
            <a:endParaRPr lang="en-US" sz="3600" b="1" dirty="0">
              <a:solidFill>
                <a:srgbClr val="C00000"/>
              </a:solidFill>
              <a:latin typeface="+mn-lt"/>
            </a:endParaRPr>
          </a:p>
        </p:txBody>
      </p:sp>
      <p:graphicFrame>
        <p:nvGraphicFramePr>
          <p:cNvPr id="4" name="Объект 3"/>
          <p:cNvGraphicFramePr>
            <a:graphicFrameLocks noGrp="1"/>
          </p:cNvGraphicFramePr>
          <p:nvPr>
            <p:ph idx="1"/>
            <p:extLst/>
          </p:nvPr>
        </p:nvGraphicFramePr>
        <p:xfrm>
          <a:off x="838200" y="1825625"/>
          <a:ext cx="10515600" cy="3190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07016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28625"/>
            <a:ext cx="10515600" cy="765175"/>
          </a:xfrm>
        </p:spPr>
        <p:txBody>
          <a:bodyPr>
            <a:normAutofit/>
          </a:bodyPr>
          <a:lstStyle/>
          <a:p>
            <a:r>
              <a:rPr lang="ro-MD" sz="3600" b="1" dirty="0" smtClean="0">
                <a:solidFill>
                  <a:srgbClr val="C00000"/>
                </a:solidFill>
                <a:latin typeface="+mn-lt"/>
              </a:rPr>
              <a:t>Evaluarea pacientului la internare </a:t>
            </a:r>
            <a:endParaRPr lang="en-US" sz="3600" b="1" dirty="0">
              <a:solidFill>
                <a:srgbClr val="C00000"/>
              </a:solidFill>
              <a:latin typeface="+mn-lt"/>
            </a:endParaRPr>
          </a:p>
        </p:txBody>
      </p:sp>
      <p:sp>
        <p:nvSpPr>
          <p:cNvPr id="3" name="Объект 2"/>
          <p:cNvSpPr>
            <a:spLocks noGrp="1"/>
          </p:cNvSpPr>
          <p:nvPr>
            <p:ph idx="1"/>
          </p:nvPr>
        </p:nvSpPr>
        <p:spPr>
          <a:xfrm>
            <a:off x="838200" y="1574800"/>
            <a:ext cx="10515600" cy="4602163"/>
          </a:xfrm>
        </p:spPr>
        <p:txBody>
          <a:bodyPr/>
          <a:lstStyle/>
          <a:p>
            <a:r>
              <a:rPr lang="ro-RO" b="1" dirty="0" smtClean="0"/>
              <a:t>Internarea programată </a:t>
            </a:r>
            <a:r>
              <a:rPr lang="ro-RO" dirty="0" smtClean="0"/>
              <a:t>- pacientul se </a:t>
            </a:r>
            <a:r>
              <a:rPr lang="ro-RO" dirty="0"/>
              <a:t>examinează de către </a:t>
            </a:r>
            <a:r>
              <a:rPr lang="ro-RO" b="1" dirty="0"/>
              <a:t>medicul curant</a:t>
            </a:r>
            <a:r>
              <a:rPr lang="ro-RO" dirty="0"/>
              <a:t> în decursul </a:t>
            </a:r>
            <a:r>
              <a:rPr lang="ro-RO" b="1" dirty="0">
                <a:solidFill>
                  <a:srgbClr val="C00000"/>
                </a:solidFill>
              </a:rPr>
              <a:t>primelor 3 ore de la internare</a:t>
            </a:r>
            <a:r>
              <a:rPr lang="ro-RO" dirty="0" smtClean="0"/>
              <a:t>,</a:t>
            </a:r>
          </a:p>
          <a:p>
            <a:endParaRPr lang="ro-RO" dirty="0"/>
          </a:p>
          <a:p>
            <a:r>
              <a:rPr lang="ro-RO" b="1" dirty="0" smtClean="0"/>
              <a:t>Internarea de urgență </a:t>
            </a:r>
            <a:r>
              <a:rPr lang="ro-RO" dirty="0" smtClean="0"/>
              <a:t>-  pacientul se examinează – </a:t>
            </a:r>
            <a:r>
              <a:rPr lang="ro-RO" dirty="0"/>
              <a:t>de medicul de </a:t>
            </a:r>
            <a:r>
              <a:rPr lang="ro-RO" dirty="0" smtClean="0"/>
              <a:t>gardă/medicul curant, </a:t>
            </a:r>
            <a:r>
              <a:rPr lang="ro-RO" dirty="0"/>
              <a:t>conform </a:t>
            </a:r>
            <a:r>
              <a:rPr lang="ro-RO" b="1" dirty="0"/>
              <a:t>„Nivelelor scării de triaj”.</a:t>
            </a:r>
            <a:endParaRPr lang="en-US" dirty="0"/>
          </a:p>
          <a:p>
            <a:endParaRPr lang="ro-MD" dirty="0" smtClean="0"/>
          </a:p>
          <a:p>
            <a:r>
              <a:rPr lang="ro-RO" dirty="0"/>
              <a:t>Starea subiectivă şi obiectivă a pacientului la internare se fixează în fişa medicală în momentul examinării lui primare. </a:t>
            </a:r>
            <a:endParaRPr lang="en-US" dirty="0"/>
          </a:p>
          <a:p>
            <a:pPr marL="0" indent="0">
              <a:buNone/>
            </a:pPr>
            <a:endParaRPr lang="en-US" dirty="0"/>
          </a:p>
        </p:txBody>
      </p:sp>
    </p:spTree>
    <p:extLst>
      <p:ext uri="{BB962C8B-B14F-4D97-AF65-F5344CB8AC3E}">
        <p14:creationId xmlns:p14="http://schemas.microsoft.com/office/powerpoint/2010/main" val="793409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3400" y="508000"/>
            <a:ext cx="11239500" cy="5994399"/>
          </a:xfrm>
        </p:spPr>
        <p:txBody>
          <a:bodyPr>
            <a:normAutofit fontScale="62500" lnSpcReduction="20000"/>
          </a:bodyPr>
          <a:lstStyle/>
          <a:p>
            <a:r>
              <a:rPr lang="ro-RO" b="1" dirty="0"/>
              <a:t>Acuzele</a:t>
            </a:r>
            <a:r>
              <a:rPr lang="ro-RO" dirty="0"/>
              <a:t> se fixează din spusele pacientului sau rudelor acestuia. </a:t>
            </a:r>
            <a:endParaRPr lang="ro-RO" dirty="0" smtClean="0"/>
          </a:p>
          <a:p>
            <a:endParaRPr lang="en-US" dirty="0"/>
          </a:p>
          <a:p>
            <a:r>
              <a:rPr lang="ro-RO" b="1" dirty="0"/>
              <a:t>Anamneza bolii şi vieţii </a:t>
            </a:r>
            <a:r>
              <a:rPr lang="ro-RO" dirty="0"/>
              <a:t>se indică în mod </a:t>
            </a:r>
            <a:r>
              <a:rPr lang="ro-RO" b="1" dirty="0"/>
              <a:t>succint</a:t>
            </a:r>
            <a:r>
              <a:rPr lang="ro-RO" dirty="0"/>
              <a:t>, trecînd </a:t>
            </a:r>
            <a:r>
              <a:rPr lang="ro-RO" b="1" dirty="0"/>
              <a:t>toate momentele importante pentru elaborarea tacticii de diagnosticare şi tratament</a:t>
            </a:r>
            <a:r>
              <a:rPr lang="ro-RO" b="1" dirty="0" smtClean="0"/>
              <a:t>.</a:t>
            </a:r>
          </a:p>
          <a:p>
            <a:endParaRPr lang="en-US" dirty="0"/>
          </a:p>
          <a:p>
            <a:r>
              <a:rPr lang="ro-RO" b="1" dirty="0"/>
              <a:t>În istoria evolutiei bolii in cauza</a:t>
            </a:r>
            <a:r>
              <a:rPr lang="ro-RO" dirty="0"/>
              <a:t> </a:t>
            </a:r>
            <a:r>
              <a:rPr lang="ro-RO" dirty="0" smtClean="0"/>
              <a:t>– </a:t>
            </a:r>
            <a:r>
              <a:rPr lang="ro-RO" b="1" dirty="0" smtClean="0"/>
              <a:t>primele acuze </a:t>
            </a:r>
            <a:r>
              <a:rPr lang="ro-RO" dirty="0"/>
              <a:t>şi manifestări ale maladiei (debutul bolii), </a:t>
            </a:r>
            <a:r>
              <a:rPr lang="ro-RO" b="1" dirty="0"/>
              <a:t>consecutivitatea apariţiei </a:t>
            </a:r>
            <a:r>
              <a:rPr lang="ro-RO" dirty="0"/>
              <a:t>şi </a:t>
            </a:r>
            <a:r>
              <a:rPr lang="ro-RO" b="1" dirty="0"/>
              <a:t>evoluţia în timp</a:t>
            </a:r>
            <a:r>
              <a:rPr lang="ro-RO" dirty="0"/>
              <a:t> a simptomelor, </a:t>
            </a:r>
            <a:r>
              <a:rPr lang="ro-RO" b="1" dirty="0"/>
              <a:t>cauzele posibile şi condiţiile în care acestea s-au instalat</a:t>
            </a:r>
            <a:r>
              <a:rPr lang="ro-RO" dirty="0"/>
              <a:t>, consultaţiile şi internările anterioare, metodele de tratament întreprinse şi eficienţa lor. </a:t>
            </a:r>
            <a:endParaRPr lang="ro-RO" dirty="0" smtClean="0"/>
          </a:p>
          <a:p>
            <a:endParaRPr lang="en-US" dirty="0"/>
          </a:p>
          <a:p>
            <a:r>
              <a:rPr lang="ro-RO" b="1" dirty="0"/>
              <a:t>Bolile și intervențiile chirurgicale suportate anterior: </a:t>
            </a:r>
            <a:r>
              <a:rPr lang="ro-RO" dirty="0"/>
              <a:t>se va reflecta consecutivitatea maladiilor și intervențiilor suportate anterior precum și tratamentul administrat în caz dacă acestea se reflectă asupra maladiei curente. Cu caracter obligatoriu se vor trece in revistă maladiile cronice (Patologia cardiovasculară, Hipertenesiunea arterială, Diabetul zaharat, Dislipidemia, Cancerul, etc) și menționarea tratamentului cronic cu indicarea denumirii preparatelor și dozelor pe care le administrează. </a:t>
            </a:r>
            <a:endParaRPr lang="ro-RO" dirty="0" smtClean="0"/>
          </a:p>
          <a:p>
            <a:endParaRPr lang="en-US" dirty="0"/>
          </a:p>
          <a:p>
            <a:r>
              <a:rPr lang="ro-RO" b="1" dirty="0"/>
              <a:t>Anamneza eredocolaterală </a:t>
            </a:r>
            <a:r>
              <a:rPr lang="ro-RO" dirty="0"/>
              <a:t>va fi obligatorie în caz de maladii </a:t>
            </a:r>
            <a:r>
              <a:rPr lang="ro-RO" dirty="0" smtClean="0"/>
              <a:t>cronice, genetice.</a:t>
            </a:r>
          </a:p>
          <a:p>
            <a:endParaRPr lang="ro-RO" dirty="0" smtClean="0"/>
          </a:p>
          <a:p>
            <a:r>
              <a:rPr lang="ro-RO" b="1" dirty="0" smtClean="0"/>
              <a:t>Anamneza </a:t>
            </a:r>
            <a:r>
              <a:rPr lang="ro-RO" b="1" dirty="0"/>
              <a:t>epidemiologică </a:t>
            </a:r>
            <a:r>
              <a:rPr lang="ro-RO" dirty="0"/>
              <a:t>include contactul cu persoanele bolnave, statutul de vaccinat cu menționarea tipului de vaccin, schemei de vaccinare și perioadei de vaccinare. Suportarea anterioară a maladiilor infecțioase.  </a:t>
            </a:r>
            <a:endParaRPr lang="ro-RO" dirty="0" smtClean="0"/>
          </a:p>
          <a:p>
            <a:endParaRPr lang="en-US" dirty="0"/>
          </a:p>
          <a:p>
            <a:r>
              <a:rPr lang="ro-RO" b="1" dirty="0"/>
              <a:t>Anamneza alergologică</a:t>
            </a:r>
            <a:r>
              <a:rPr lang="ro-RO" dirty="0"/>
              <a:t> se trece şi pe foaia de titlu a fişei medicale, inscripţia fiind obligator vizată şi prin semnătura medicului. </a:t>
            </a:r>
            <a:endParaRPr lang="en-US" dirty="0"/>
          </a:p>
          <a:p>
            <a:endParaRPr lang="en-US" dirty="0"/>
          </a:p>
        </p:txBody>
      </p:sp>
    </p:spTree>
    <p:extLst>
      <p:ext uri="{BB962C8B-B14F-4D97-AF65-F5344CB8AC3E}">
        <p14:creationId xmlns:p14="http://schemas.microsoft.com/office/powerpoint/2010/main" val="28240331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3400" y="457200"/>
            <a:ext cx="11252200" cy="6197600"/>
          </a:xfrm>
        </p:spPr>
        <p:txBody>
          <a:bodyPr>
            <a:normAutofit fontScale="70000" lnSpcReduction="20000"/>
          </a:bodyPr>
          <a:lstStyle/>
          <a:p>
            <a:r>
              <a:rPr lang="ro-RO" b="1" dirty="0"/>
              <a:t>Examenul obiectiv</a:t>
            </a:r>
            <a:r>
              <a:rPr lang="ro-RO" dirty="0"/>
              <a:t> (rezultatele cercetărilor obiective) al pacientului </a:t>
            </a:r>
            <a:endParaRPr lang="ro-RO" dirty="0" smtClean="0"/>
          </a:p>
          <a:p>
            <a:pPr marL="0" indent="0">
              <a:buNone/>
            </a:pPr>
            <a:r>
              <a:rPr lang="ro-RO" dirty="0" smtClean="0"/>
              <a:t>menționarea </a:t>
            </a:r>
            <a:r>
              <a:rPr lang="ro-RO" b="1" dirty="0" smtClean="0"/>
              <a:t>stării generale a pacientului</a:t>
            </a:r>
            <a:r>
              <a:rPr lang="ro-RO" dirty="0" smtClean="0"/>
              <a:t> </a:t>
            </a:r>
            <a:r>
              <a:rPr lang="ro-RO" dirty="0"/>
              <a:t>(satisfăcătoare, de gravitate medie, gravă, foarte gravă), conştienţa (clară, comă, delir etc.), poziţia (activă, pasivă, forţată), faciesul (hipocratic, acromegalic, basedowian etc.), tipul constituţional (normostenic, astenic, hiperstenic), starea (turgor, elasticitate, edeme, erupţii etc.) şi culoarea tegumentelor/mucoaselor vizibile, gradul de nutriţie, starea ganglionilor limfatici periferici, sistemului osteo-articular şi muscular. </a:t>
            </a:r>
            <a:endParaRPr lang="ro-RO" dirty="0" smtClean="0"/>
          </a:p>
          <a:p>
            <a:endParaRPr lang="en-US" dirty="0"/>
          </a:p>
          <a:p>
            <a:r>
              <a:rPr lang="ro-RO" b="1" dirty="0"/>
              <a:t>Examinarea pe sisteme funcționale: </a:t>
            </a:r>
            <a:r>
              <a:rPr lang="ro-RO" dirty="0"/>
              <a:t>Sistemul respirator, Sistemul cardiovascular, Sistemul digestiv, Sistemul uropoietic, Sistemul nervos și endocrin, Aparatul locomotor</a:t>
            </a:r>
            <a:r>
              <a:rPr lang="ro-RO" dirty="0" smtClean="0"/>
              <a:t>.</a:t>
            </a:r>
          </a:p>
          <a:p>
            <a:endParaRPr lang="en-US" dirty="0"/>
          </a:p>
          <a:p>
            <a:r>
              <a:rPr lang="ro-RO" b="1" dirty="0"/>
              <a:t>Evaluări specifice:</a:t>
            </a:r>
            <a:r>
              <a:rPr lang="ro-RO" dirty="0"/>
              <a:t> În funcţie de profilul secţiei unde este internat pacientul sunt efectuate evaluări specifice profilului (Neurologic, Oftalmologic). </a:t>
            </a:r>
            <a:endParaRPr lang="ro-RO" dirty="0" smtClean="0"/>
          </a:p>
          <a:p>
            <a:endParaRPr lang="en-US" dirty="0"/>
          </a:p>
          <a:p>
            <a:r>
              <a:rPr lang="ro-RO" b="1" dirty="0"/>
              <a:t>Modificările locale (status localis)</a:t>
            </a:r>
            <a:r>
              <a:rPr lang="ro-RO" dirty="0"/>
              <a:t> prevede descrierea detaliată a tuturor leziunilor constatate pe corpul pacientului. </a:t>
            </a:r>
            <a:endParaRPr lang="ro-RO" dirty="0" smtClean="0"/>
          </a:p>
          <a:p>
            <a:endParaRPr lang="ro-RO" b="1" dirty="0"/>
          </a:p>
          <a:p>
            <a:r>
              <a:rPr lang="ro-RO" b="1" dirty="0" smtClean="0"/>
              <a:t>Descrierea </a:t>
            </a:r>
            <a:r>
              <a:rPr lang="ro-RO" b="1" dirty="0"/>
              <a:t>leziunilor externe</a:t>
            </a:r>
            <a:r>
              <a:rPr lang="ro-RO" dirty="0"/>
              <a:t> prevede indicarea obligatorie a următoarelor caracteristici: localizarea exactă a </a:t>
            </a:r>
            <a:r>
              <a:rPr lang="ro-RO" dirty="0" smtClean="0"/>
              <a:t>leziunii, forma </a:t>
            </a:r>
            <a:r>
              <a:rPr lang="ro-RO" dirty="0"/>
              <a:t>leziunii </a:t>
            </a:r>
            <a:r>
              <a:rPr lang="ro-RO" dirty="0" smtClean="0"/>
              <a:t>orientarea </a:t>
            </a:r>
            <a:r>
              <a:rPr lang="ro-RO" dirty="0"/>
              <a:t>leziunii faţă de linia mediană a corpului </a:t>
            </a:r>
            <a:r>
              <a:rPr lang="ro-RO" dirty="0" smtClean="0"/>
              <a:t>dimensiunile </a:t>
            </a:r>
            <a:r>
              <a:rPr lang="ro-RO" dirty="0"/>
              <a:t>leziunii </a:t>
            </a:r>
            <a:r>
              <a:rPr lang="ro-RO" dirty="0" smtClean="0"/>
              <a:t>în </a:t>
            </a:r>
            <a:r>
              <a:rPr lang="ro-RO" dirty="0"/>
              <a:t>centimetri; culoarea leziunii şi a regiunilor adiacente; caracterul suprafeţei leziunii </a:t>
            </a:r>
            <a:r>
              <a:rPr lang="ro-RO" dirty="0" smtClean="0"/>
              <a:t>caracterul </a:t>
            </a:r>
            <a:r>
              <a:rPr lang="ro-RO" dirty="0"/>
              <a:t>marginilor, capetelor, pereţilor şi fundului plăgilor; prezenţa sau absenţa hemoragiei şi gradul acesteia, a semnelor de regenerare a leziunilor; prezenţa depunerilor sau impurităţilor eterogene </a:t>
            </a:r>
            <a:r>
              <a:rPr lang="ro-RO" dirty="0" smtClean="0"/>
              <a:t>(pe </a:t>
            </a:r>
            <a:r>
              <a:rPr lang="ro-RO" dirty="0"/>
              <a:t>suprafaţa leziunii sau în profunzimea ei; starea ţesuturilor </a:t>
            </a:r>
            <a:r>
              <a:rPr lang="ro-RO" dirty="0" smtClean="0"/>
              <a:t>adiacente. </a:t>
            </a:r>
            <a:endParaRPr lang="en-US" dirty="0"/>
          </a:p>
          <a:p>
            <a:endParaRPr lang="en-US" dirty="0"/>
          </a:p>
        </p:txBody>
      </p:sp>
    </p:spTree>
    <p:extLst>
      <p:ext uri="{BB962C8B-B14F-4D97-AF65-F5344CB8AC3E}">
        <p14:creationId xmlns:p14="http://schemas.microsoft.com/office/powerpoint/2010/main" val="2427834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99661" y="715617"/>
            <a:ext cx="11098696" cy="5610433"/>
          </a:xfrm>
        </p:spPr>
        <p:txBody>
          <a:bodyPr>
            <a:normAutofit/>
          </a:bodyPr>
          <a:lstStyle/>
          <a:p>
            <a:pPr marL="0" indent="0">
              <a:buNone/>
            </a:pPr>
            <a:r>
              <a:rPr lang="ro-RO" b="1" dirty="0" smtClean="0"/>
              <a:t>Dacă pacientul a fost examinat de </a:t>
            </a:r>
            <a:r>
              <a:rPr lang="ro-RO" b="1" dirty="0"/>
              <a:t>către consultanţii/specialiștii de profil </a:t>
            </a:r>
            <a:r>
              <a:rPr lang="ro-RO" b="1" dirty="0" smtClean="0"/>
              <a:t>îngust</a:t>
            </a:r>
            <a:r>
              <a:rPr lang="ro-RO" dirty="0" smtClean="0"/>
              <a:t> </a:t>
            </a:r>
            <a:r>
              <a:rPr lang="ro-RO" dirty="0" smtClean="0">
                <a:solidFill>
                  <a:srgbClr val="FF0000"/>
                </a:solidFill>
              </a:rPr>
              <a:t>rezultatele </a:t>
            </a:r>
            <a:r>
              <a:rPr lang="ro-RO" dirty="0">
                <a:solidFill>
                  <a:srgbClr val="FF0000"/>
                </a:solidFill>
              </a:rPr>
              <a:t>evaluărilor </a:t>
            </a:r>
            <a:r>
              <a:rPr lang="ro-RO" dirty="0"/>
              <a:t>efectuate </a:t>
            </a:r>
            <a:r>
              <a:rPr lang="ro-RO" dirty="0">
                <a:solidFill>
                  <a:srgbClr val="FF0000"/>
                </a:solidFill>
              </a:rPr>
              <a:t>trebuie să </a:t>
            </a:r>
            <a:r>
              <a:rPr lang="ro-RO" dirty="0" smtClean="0">
                <a:solidFill>
                  <a:srgbClr val="FF0000"/>
                </a:solidFill>
              </a:rPr>
              <a:t>conţină</a:t>
            </a:r>
            <a:r>
              <a:rPr lang="ro-RO" dirty="0" smtClean="0"/>
              <a:t>:</a:t>
            </a:r>
          </a:p>
          <a:p>
            <a:r>
              <a:rPr lang="ro-RO" dirty="0" smtClean="0"/>
              <a:t> </a:t>
            </a:r>
            <a:r>
              <a:rPr lang="ro-RO" dirty="0"/>
              <a:t>denumirea specialităţii, </a:t>
            </a:r>
            <a:endParaRPr lang="ro-RO" dirty="0" smtClean="0"/>
          </a:p>
          <a:p>
            <a:r>
              <a:rPr lang="ro-RO" dirty="0" smtClean="0"/>
              <a:t>numele </a:t>
            </a:r>
            <a:r>
              <a:rPr lang="ro-RO" dirty="0"/>
              <a:t>şi prenumele medicului, </a:t>
            </a:r>
            <a:endParaRPr lang="ro-RO" dirty="0" smtClean="0"/>
          </a:p>
          <a:p>
            <a:r>
              <a:rPr lang="ro-RO" dirty="0" smtClean="0"/>
              <a:t>data </a:t>
            </a:r>
            <a:r>
              <a:rPr lang="ro-RO" dirty="0"/>
              <a:t>şi ora examinării, </a:t>
            </a:r>
            <a:endParaRPr lang="ro-RO" dirty="0" smtClean="0"/>
          </a:p>
          <a:p>
            <a:r>
              <a:rPr lang="ro-RO" dirty="0" smtClean="0"/>
              <a:t>acuzele</a:t>
            </a:r>
            <a:r>
              <a:rPr lang="ro-RO" dirty="0"/>
              <a:t>, starea obiectivă generală şi specifică profilului, </a:t>
            </a:r>
            <a:endParaRPr lang="ro-RO" dirty="0" smtClean="0"/>
          </a:p>
          <a:p>
            <a:r>
              <a:rPr lang="ro-RO" dirty="0" smtClean="0"/>
              <a:t>diagnosticul </a:t>
            </a:r>
            <a:r>
              <a:rPr lang="ro-RO" dirty="0"/>
              <a:t>stabilit, </a:t>
            </a:r>
            <a:r>
              <a:rPr lang="ro-RO" dirty="0" smtClean="0"/>
              <a:t> </a:t>
            </a:r>
          </a:p>
          <a:p>
            <a:r>
              <a:rPr lang="ro-RO" dirty="0" smtClean="0"/>
              <a:t>recomandările </a:t>
            </a:r>
            <a:r>
              <a:rPr lang="ro-RO" dirty="0"/>
              <a:t>diagnostice şi cele curative. </a:t>
            </a:r>
            <a:endParaRPr lang="ro-RO" dirty="0" smtClean="0"/>
          </a:p>
          <a:p>
            <a:endParaRPr lang="en-US" dirty="0"/>
          </a:p>
          <a:p>
            <a:pPr marL="0" indent="0">
              <a:buNone/>
            </a:pPr>
            <a:r>
              <a:rPr lang="ro-RO" b="1" dirty="0" smtClean="0">
                <a:solidFill>
                  <a:srgbClr val="FF0000"/>
                </a:solidFill>
              </a:rPr>
              <a:t>!!!!  Nu </a:t>
            </a:r>
            <a:r>
              <a:rPr lang="ro-RO" b="1" dirty="0">
                <a:solidFill>
                  <a:srgbClr val="FF0000"/>
                </a:solidFill>
              </a:rPr>
              <a:t>se admit consultaţii formale, fără descrierea evaluării pacientului, tratamentului și recomandărilor.</a:t>
            </a:r>
            <a:endParaRPr lang="en-US" b="1" dirty="0">
              <a:solidFill>
                <a:srgbClr val="FF0000"/>
              </a:solidFill>
            </a:endParaRPr>
          </a:p>
          <a:p>
            <a:endParaRPr lang="en-US" dirty="0"/>
          </a:p>
        </p:txBody>
      </p:sp>
    </p:spTree>
    <p:extLst>
      <p:ext uri="{BB962C8B-B14F-4D97-AF65-F5344CB8AC3E}">
        <p14:creationId xmlns:p14="http://schemas.microsoft.com/office/powerpoint/2010/main" val="806836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30225"/>
            <a:ext cx="10515600" cy="765175"/>
          </a:xfrm>
        </p:spPr>
        <p:txBody>
          <a:bodyPr>
            <a:normAutofit fontScale="90000"/>
          </a:bodyPr>
          <a:lstStyle/>
          <a:p>
            <a:r>
              <a:rPr lang="ro-RO" sz="3600" b="1" dirty="0">
                <a:solidFill>
                  <a:srgbClr val="C00000"/>
                </a:solidFill>
                <a:latin typeface="+mn-lt"/>
              </a:rPr>
              <a:t>Diagnostic prezumtiv:</a:t>
            </a:r>
            <a:r>
              <a:rPr lang="en-US" sz="3600" b="1" dirty="0">
                <a:solidFill>
                  <a:srgbClr val="C00000"/>
                </a:solidFill>
                <a:latin typeface="+mn-lt"/>
              </a:rPr>
              <a:t/>
            </a:r>
            <a:br>
              <a:rPr lang="en-US" sz="3600" b="1" dirty="0">
                <a:solidFill>
                  <a:srgbClr val="C00000"/>
                </a:solidFill>
                <a:latin typeface="+mn-lt"/>
              </a:rPr>
            </a:br>
            <a:endParaRPr lang="en-US" sz="3600" b="1" dirty="0">
              <a:solidFill>
                <a:srgbClr val="C00000"/>
              </a:solidFill>
              <a:latin typeface="+mn-lt"/>
            </a:endParaRPr>
          </a:p>
        </p:txBody>
      </p:sp>
      <p:sp>
        <p:nvSpPr>
          <p:cNvPr id="3" name="Объект 2"/>
          <p:cNvSpPr>
            <a:spLocks noGrp="1"/>
          </p:cNvSpPr>
          <p:nvPr>
            <p:ph idx="1"/>
          </p:nvPr>
        </p:nvSpPr>
        <p:spPr>
          <a:xfrm>
            <a:off x="838200" y="1480930"/>
            <a:ext cx="10770704" cy="4696033"/>
          </a:xfrm>
        </p:spPr>
        <p:txBody>
          <a:bodyPr>
            <a:normAutofit/>
          </a:bodyPr>
          <a:lstStyle/>
          <a:p>
            <a:pPr marL="0" indent="0">
              <a:buNone/>
            </a:pPr>
            <a:r>
              <a:rPr lang="ro-RO" b="1" dirty="0" smtClean="0"/>
              <a:t>Evaluarea </a:t>
            </a:r>
            <a:r>
              <a:rPr lang="ro-RO" b="1" dirty="0"/>
              <a:t>pacientului la internare se finalizează </a:t>
            </a:r>
            <a:r>
              <a:rPr lang="ro-RO" b="1" dirty="0" smtClean="0"/>
              <a:t>cu:</a:t>
            </a:r>
          </a:p>
          <a:p>
            <a:r>
              <a:rPr lang="ro-RO" dirty="0" smtClean="0"/>
              <a:t>diagnosticul </a:t>
            </a:r>
            <a:r>
              <a:rPr lang="ro-RO" dirty="0"/>
              <a:t>prezumtiv, </a:t>
            </a:r>
            <a:endParaRPr lang="ro-RO" dirty="0" smtClean="0"/>
          </a:p>
          <a:p>
            <a:r>
              <a:rPr lang="ro-RO" dirty="0" smtClean="0"/>
              <a:t>planul </a:t>
            </a:r>
            <a:r>
              <a:rPr lang="ro-RO" dirty="0"/>
              <a:t>de investigaţii</a:t>
            </a:r>
            <a:r>
              <a:rPr lang="ro-RO" dirty="0" smtClean="0"/>
              <a:t>,</a:t>
            </a:r>
          </a:p>
          <a:p>
            <a:r>
              <a:rPr lang="ro-RO" dirty="0" smtClean="0"/>
              <a:t> </a:t>
            </a:r>
            <a:r>
              <a:rPr lang="ro-RO" dirty="0"/>
              <a:t>tratament și îngrijiri (conform prevederilor PCN/PCI), </a:t>
            </a:r>
            <a:endParaRPr lang="ro-RO" dirty="0" smtClean="0"/>
          </a:p>
          <a:p>
            <a:r>
              <a:rPr lang="ro-RO" dirty="0" smtClean="0"/>
              <a:t>care </a:t>
            </a:r>
            <a:r>
              <a:rPr lang="ro-RO" dirty="0"/>
              <a:t>argumentează necesitatea internării pacientului şi justifică tactica de tratament.</a:t>
            </a:r>
            <a:endParaRPr lang="en-US" dirty="0"/>
          </a:p>
          <a:p>
            <a:endParaRPr lang="en-US" dirty="0"/>
          </a:p>
        </p:txBody>
      </p:sp>
    </p:spTree>
    <p:extLst>
      <p:ext uri="{BB962C8B-B14F-4D97-AF65-F5344CB8AC3E}">
        <p14:creationId xmlns:p14="http://schemas.microsoft.com/office/powerpoint/2010/main" val="1230698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8484"/>
          </a:xfrm>
        </p:spPr>
        <p:txBody>
          <a:bodyPr>
            <a:normAutofit/>
          </a:bodyPr>
          <a:lstStyle/>
          <a:p>
            <a:r>
              <a:rPr lang="ro-MD" sz="3600" b="1" dirty="0" smtClean="0">
                <a:solidFill>
                  <a:srgbClr val="C00000"/>
                </a:solidFill>
                <a:latin typeface="+mn-lt"/>
              </a:rPr>
              <a:t>Monitorizare zilnică</a:t>
            </a:r>
            <a:endParaRPr lang="en-US" sz="3600" b="1" dirty="0">
              <a:solidFill>
                <a:srgbClr val="C00000"/>
              </a:solidFill>
              <a:latin typeface="+mn-lt"/>
            </a:endParaRPr>
          </a:p>
        </p:txBody>
      </p:sp>
      <p:sp>
        <p:nvSpPr>
          <p:cNvPr id="3" name="Объект 2"/>
          <p:cNvSpPr>
            <a:spLocks noGrp="1"/>
          </p:cNvSpPr>
          <p:nvPr>
            <p:ph idx="1"/>
          </p:nvPr>
        </p:nvSpPr>
        <p:spPr>
          <a:xfrm>
            <a:off x="487017" y="1391478"/>
            <a:ext cx="11360426" cy="5247861"/>
          </a:xfrm>
        </p:spPr>
        <p:txBody>
          <a:bodyPr>
            <a:normAutofit fontScale="62500" lnSpcReduction="20000"/>
          </a:bodyPr>
          <a:lstStyle/>
          <a:p>
            <a:pPr marL="0" indent="0">
              <a:buNone/>
            </a:pPr>
            <a:r>
              <a:rPr lang="ro-RO" b="1" dirty="0" smtClean="0">
                <a:solidFill>
                  <a:srgbClr val="C00000"/>
                </a:solidFill>
              </a:rPr>
              <a:t>1. </a:t>
            </a:r>
            <a:r>
              <a:rPr lang="ro-RO" b="1" dirty="0">
                <a:solidFill>
                  <a:srgbClr val="C00000"/>
                </a:solidFill>
              </a:rPr>
              <a:t>Pacienții sunt vizitați de către </a:t>
            </a:r>
            <a:r>
              <a:rPr lang="ro-RO" b="1" dirty="0" smtClean="0">
                <a:solidFill>
                  <a:srgbClr val="C00000"/>
                </a:solidFill>
              </a:rPr>
              <a:t>medicul curant </a:t>
            </a:r>
            <a:r>
              <a:rPr lang="ro-RO" b="1" dirty="0">
                <a:solidFill>
                  <a:srgbClr val="C00000"/>
                </a:solidFill>
              </a:rPr>
              <a:t>zilnic </a:t>
            </a:r>
            <a:r>
              <a:rPr lang="ro-RO" dirty="0" smtClean="0"/>
              <a:t>după care rezultatele se  înscriu  </a:t>
            </a:r>
            <a:r>
              <a:rPr lang="ro-RO" dirty="0"/>
              <a:t>în </a:t>
            </a:r>
            <a:r>
              <a:rPr lang="ro-RO" dirty="0" smtClean="0"/>
              <a:t>fișa medicală și conțin</a:t>
            </a:r>
            <a:r>
              <a:rPr lang="ro-RO" b="1" dirty="0" smtClean="0"/>
              <a:t> </a:t>
            </a:r>
            <a:r>
              <a:rPr lang="ro-RO" b="1" dirty="0"/>
              <a:t>în mod </a:t>
            </a:r>
            <a:r>
              <a:rPr lang="ro-RO" b="1" dirty="0" smtClean="0"/>
              <a:t>obligator: </a:t>
            </a:r>
          </a:p>
          <a:p>
            <a:r>
              <a:rPr lang="ro-RO" dirty="0" smtClean="0"/>
              <a:t>fixarea </a:t>
            </a:r>
            <a:r>
              <a:rPr lang="ro-RO" dirty="0"/>
              <a:t>datei, orei vizitei,  </a:t>
            </a:r>
            <a:endParaRPr lang="ro-RO" dirty="0" smtClean="0"/>
          </a:p>
          <a:p>
            <a:r>
              <a:rPr lang="ro-RO" dirty="0" smtClean="0"/>
              <a:t>particularităţile </a:t>
            </a:r>
            <a:r>
              <a:rPr lang="ro-RO" dirty="0"/>
              <a:t>de evoluţie a simptomatologiei și stării generale a pacientului (în special a indicilor vitali), </a:t>
            </a:r>
            <a:endParaRPr lang="ro-RO" dirty="0" smtClean="0"/>
          </a:p>
          <a:p>
            <a:r>
              <a:rPr lang="ro-RO" dirty="0" smtClean="0"/>
              <a:t>rezultatele </a:t>
            </a:r>
            <a:r>
              <a:rPr lang="ro-RO" dirty="0"/>
              <a:t>examenelor clinice (inclusiv starea locală, neurologică) şi </a:t>
            </a:r>
            <a:endParaRPr lang="ro-RO" dirty="0" smtClean="0"/>
          </a:p>
          <a:p>
            <a:r>
              <a:rPr lang="ro-RO" dirty="0"/>
              <a:t>m</a:t>
            </a:r>
            <a:r>
              <a:rPr lang="ro-RO" dirty="0" smtClean="0"/>
              <a:t>odificările examinărilor paraclinice  </a:t>
            </a:r>
          </a:p>
          <a:p>
            <a:r>
              <a:rPr lang="ro-RO" dirty="0" smtClean="0"/>
              <a:t>completările </a:t>
            </a:r>
            <a:r>
              <a:rPr lang="ro-RO" dirty="0"/>
              <a:t>diagnosticului/tratamentului, manipulaţiile întreprinse (înlăturarea pansamentului, drenurilor etc.). </a:t>
            </a:r>
            <a:endParaRPr lang="ro-RO" dirty="0" smtClean="0"/>
          </a:p>
          <a:p>
            <a:pPr marL="0" indent="0">
              <a:buNone/>
            </a:pPr>
            <a:endParaRPr lang="en-US" dirty="0"/>
          </a:p>
          <a:p>
            <a:pPr marL="0" indent="0">
              <a:buNone/>
            </a:pPr>
            <a:r>
              <a:rPr lang="ro-RO" b="1" dirty="0" smtClean="0">
                <a:solidFill>
                  <a:srgbClr val="C00000"/>
                </a:solidFill>
              </a:rPr>
              <a:t>2. Regularitatea vizitelor </a:t>
            </a:r>
          </a:p>
          <a:p>
            <a:r>
              <a:rPr lang="ro-RO" b="1" dirty="0" smtClean="0"/>
              <a:t>Pacienţii </a:t>
            </a:r>
            <a:r>
              <a:rPr lang="ro-RO" b="1" dirty="0"/>
              <a:t>aflaţi în stare generală satisfăcătoare și în stare medie </a:t>
            </a:r>
            <a:r>
              <a:rPr lang="ro-RO" dirty="0"/>
              <a:t>– se vor vizita în </a:t>
            </a:r>
            <a:r>
              <a:rPr lang="ro-RO" dirty="0">
                <a:solidFill>
                  <a:srgbClr val="C00000"/>
                </a:solidFill>
              </a:rPr>
              <a:t>fiecare zi</a:t>
            </a:r>
            <a:r>
              <a:rPr lang="ro-RO" dirty="0"/>
              <a:t>, </a:t>
            </a:r>
            <a:endParaRPr lang="ro-RO" dirty="0" smtClean="0"/>
          </a:p>
          <a:p>
            <a:r>
              <a:rPr lang="ro-RO" dirty="0" smtClean="0"/>
              <a:t>Pacienții </a:t>
            </a:r>
            <a:r>
              <a:rPr lang="ro-RO" b="1" dirty="0" smtClean="0"/>
              <a:t>gravi </a:t>
            </a:r>
            <a:r>
              <a:rPr lang="ro-RO" b="1" dirty="0"/>
              <a:t>sau foarte gravi </a:t>
            </a:r>
            <a:r>
              <a:rPr lang="ro-RO" dirty="0"/>
              <a:t>– de </a:t>
            </a:r>
            <a:r>
              <a:rPr lang="ro-RO" dirty="0">
                <a:solidFill>
                  <a:srgbClr val="C00000"/>
                </a:solidFill>
              </a:rPr>
              <a:t>cîteva ori pe zi</a:t>
            </a:r>
            <a:r>
              <a:rPr lang="ro-RO" dirty="0"/>
              <a:t>, în zilnice menţionîndu-se numaidecît şi ora vizitării. </a:t>
            </a:r>
            <a:endParaRPr lang="ro-RO" dirty="0" smtClean="0"/>
          </a:p>
          <a:p>
            <a:r>
              <a:rPr lang="ro-RO" b="1" dirty="0" smtClean="0"/>
              <a:t>Pacienţii </a:t>
            </a:r>
            <a:r>
              <a:rPr lang="ro-RO" b="1" dirty="0"/>
              <a:t>aflaţi în stări critice </a:t>
            </a:r>
            <a:r>
              <a:rPr lang="ro-RO" dirty="0"/>
              <a:t>se vor </a:t>
            </a:r>
            <a:r>
              <a:rPr lang="ro-RO" i="1" dirty="0">
                <a:solidFill>
                  <a:srgbClr val="C00000"/>
                </a:solidFill>
              </a:rPr>
              <a:t>monitoriza practic în continuu</a:t>
            </a:r>
            <a:r>
              <a:rPr lang="ro-RO" dirty="0"/>
              <a:t>, înscrierile fiind trecute peste </a:t>
            </a:r>
            <a:r>
              <a:rPr lang="ro-RO" dirty="0">
                <a:solidFill>
                  <a:srgbClr val="C00000"/>
                </a:solidFill>
              </a:rPr>
              <a:t>fiecare 3 ore</a:t>
            </a:r>
            <a:r>
              <a:rPr lang="ro-RO" dirty="0" smtClean="0">
                <a:solidFill>
                  <a:srgbClr val="C00000"/>
                </a:solidFill>
              </a:rPr>
              <a:t>,</a:t>
            </a:r>
          </a:p>
          <a:p>
            <a:r>
              <a:rPr lang="ro-RO" b="1" dirty="0" smtClean="0"/>
              <a:t>Pacienții </a:t>
            </a:r>
            <a:r>
              <a:rPr lang="ro-RO" b="1" dirty="0"/>
              <a:t>în stări terminale </a:t>
            </a:r>
            <a:r>
              <a:rPr lang="ro-RO" dirty="0"/>
              <a:t>vor avea </a:t>
            </a:r>
            <a:r>
              <a:rPr lang="ro-RO" i="1" dirty="0">
                <a:solidFill>
                  <a:srgbClr val="C00000"/>
                </a:solidFill>
              </a:rPr>
              <a:t>înscrieri la fiecare 30 minute </a:t>
            </a:r>
            <a:r>
              <a:rPr lang="ro-RO" dirty="0"/>
              <a:t>cu </a:t>
            </a:r>
            <a:r>
              <a:rPr lang="ro-RO" b="1" dirty="0"/>
              <a:t>menționarea evoluției și parametrilor vitali</a:t>
            </a:r>
            <a:r>
              <a:rPr lang="ro-RO" dirty="0"/>
              <a:t>. </a:t>
            </a:r>
            <a:endParaRPr lang="ro-RO" dirty="0" smtClean="0"/>
          </a:p>
          <a:p>
            <a:pPr marL="0" indent="0">
              <a:buNone/>
            </a:pPr>
            <a:endParaRPr lang="ro-RO" dirty="0"/>
          </a:p>
          <a:p>
            <a:pPr marL="0" indent="0">
              <a:buNone/>
            </a:pPr>
            <a:r>
              <a:rPr lang="ro-RO" b="1" dirty="0" smtClean="0">
                <a:solidFill>
                  <a:srgbClr val="C00000"/>
                </a:solidFill>
              </a:rPr>
              <a:t>!!!!!  Nu </a:t>
            </a:r>
            <a:r>
              <a:rPr lang="ro-RO" b="1" dirty="0">
                <a:solidFill>
                  <a:srgbClr val="C00000"/>
                </a:solidFill>
              </a:rPr>
              <a:t>se admite prescurtarea zilnicelor, omiterea stării obiective a pacienţilor, modificărilor evolutive locale şi speciale (starea neurologică ş.a</a:t>
            </a:r>
            <a:r>
              <a:rPr lang="ro-RO" b="1" dirty="0" smtClean="0">
                <a:solidFill>
                  <a:srgbClr val="C00000"/>
                </a:solidFill>
              </a:rPr>
              <a:t>.).</a:t>
            </a:r>
          </a:p>
          <a:p>
            <a:endParaRPr lang="ro-RO" dirty="0"/>
          </a:p>
          <a:p>
            <a:pPr marL="0" indent="0">
              <a:buNone/>
            </a:pPr>
            <a:endParaRPr lang="en-US" dirty="0"/>
          </a:p>
        </p:txBody>
      </p:sp>
    </p:spTree>
    <p:extLst>
      <p:ext uri="{BB962C8B-B14F-4D97-AF65-F5344CB8AC3E}">
        <p14:creationId xmlns:p14="http://schemas.microsoft.com/office/powerpoint/2010/main" val="28157334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98362"/>
          </a:xfrm>
        </p:spPr>
        <p:txBody>
          <a:bodyPr>
            <a:normAutofit/>
          </a:bodyPr>
          <a:lstStyle/>
          <a:p>
            <a:r>
              <a:rPr lang="ro-MD" sz="3600" b="1" dirty="0" smtClean="0">
                <a:solidFill>
                  <a:srgbClr val="C00000"/>
                </a:solidFill>
                <a:latin typeface="+mn-lt"/>
              </a:rPr>
              <a:t>Vizitele pacienților</a:t>
            </a:r>
            <a:endParaRPr lang="en-US" sz="3600" b="1" dirty="0">
              <a:solidFill>
                <a:srgbClr val="C00000"/>
              </a:solidFill>
              <a:latin typeface="+mn-lt"/>
            </a:endParaRPr>
          </a:p>
        </p:txBody>
      </p:sp>
      <p:sp>
        <p:nvSpPr>
          <p:cNvPr id="3" name="Объект 2"/>
          <p:cNvSpPr>
            <a:spLocks noGrp="1"/>
          </p:cNvSpPr>
          <p:nvPr>
            <p:ph idx="1"/>
          </p:nvPr>
        </p:nvSpPr>
        <p:spPr>
          <a:xfrm>
            <a:off x="838200" y="1292087"/>
            <a:ext cx="10515600" cy="5347252"/>
          </a:xfrm>
        </p:spPr>
        <p:txBody>
          <a:bodyPr>
            <a:normAutofit fontScale="77500" lnSpcReduction="20000"/>
          </a:bodyPr>
          <a:lstStyle/>
          <a:p>
            <a:pPr marL="0" indent="0">
              <a:buNone/>
            </a:pPr>
            <a:r>
              <a:rPr lang="ro-RO" dirty="0" smtClean="0"/>
              <a:t>1. </a:t>
            </a:r>
            <a:r>
              <a:rPr lang="ro-RO" b="1" dirty="0" smtClean="0"/>
              <a:t>Şeful </a:t>
            </a:r>
            <a:r>
              <a:rPr lang="ro-RO" b="1" dirty="0"/>
              <a:t>de secţie </a:t>
            </a:r>
            <a:r>
              <a:rPr lang="ro-RO" dirty="0"/>
              <a:t>examinează pacienţii internaţi programat în </a:t>
            </a:r>
            <a:r>
              <a:rPr lang="ro-RO" i="1" dirty="0">
                <a:solidFill>
                  <a:srgbClr val="C00000"/>
                </a:solidFill>
              </a:rPr>
              <a:t>decursul primelor 3 zile</a:t>
            </a:r>
            <a:r>
              <a:rPr lang="ro-RO" dirty="0"/>
              <a:t>, obligator pînă la efectuarea intervenţiei chirurgicale (în cazul secţiilor de profil chirurgical). </a:t>
            </a:r>
            <a:endParaRPr lang="en-US" dirty="0"/>
          </a:p>
          <a:p>
            <a:r>
              <a:rPr lang="ro-RO" b="1" dirty="0"/>
              <a:t>Pacienţii internaţi de urgenţă</a:t>
            </a:r>
            <a:r>
              <a:rPr lang="ro-RO" dirty="0"/>
              <a:t>, aflaţi în </a:t>
            </a:r>
            <a:r>
              <a:rPr lang="ro-RO" b="1" dirty="0"/>
              <a:t>stare medie sau gravă</a:t>
            </a:r>
            <a:r>
              <a:rPr lang="ro-RO" dirty="0"/>
              <a:t>, vor fi examinaţi de către şeful de secţie în decursul </a:t>
            </a:r>
            <a:r>
              <a:rPr lang="ro-RO" i="1" dirty="0">
                <a:solidFill>
                  <a:srgbClr val="C00000"/>
                </a:solidFill>
              </a:rPr>
              <a:t>primei zile de la internare</a:t>
            </a:r>
            <a:r>
              <a:rPr lang="ro-RO" dirty="0"/>
              <a:t>. </a:t>
            </a:r>
            <a:endParaRPr lang="ro-RO" dirty="0" smtClean="0"/>
          </a:p>
          <a:p>
            <a:endParaRPr lang="en-US" dirty="0"/>
          </a:p>
          <a:p>
            <a:pPr marL="0" indent="0">
              <a:buNone/>
            </a:pPr>
            <a:r>
              <a:rPr lang="ro-RO" dirty="0" smtClean="0"/>
              <a:t>2. </a:t>
            </a:r>
            <a:r>
              <a:rPr lang="ro-RO" b="1" dirty="0"/>
              <a:t>Vizitele şefilor de secţie/clinicilor universitare </a:t>
            </a:r>
            <a:r>
              <a:rPr lang="ro-RO" dirty="0"/>
              <a:t>se realizează cel puţin </a:t>
            </a:r>
            <a:r>
              <a:rPr lang="ro-RO" i="1" dirty="0">
                <a:solidFill>
                  <a:srgbClr val="C00000"/>
                </a:solidFill>
              </a:rPr>
              <a:t>o dată pe săptămînă</a:t>
            </a:r>
            <a:r>
              <a:rPr lang="ro-RO" dirty="0"/>
              <a:t>, în funcţie de gravitatea pacientului. În fişa medicală se fixează rezultatele acestei vizite, a examenelor clinice, diagnosticul clinic, recomandările şi completările la tratament, urmate de semnătura şefului de secţie</a:t>
            </a:r>
            <a:r>
              <a:rPr lang="ro-RO" dirty="0" smtClean="0"/>
              <a:t>.</a:t>
            </a:r>
          </a:p>
          <a:p>
            <a:pPr marL="0" indent="0">
              <a:buNone/>
            </a:pPr>
            <a:endParaRPr lang="en-US" dirty="0"/>
          </a:p>
          <a:p>
            <a:pPr marL="0" indent="0">
              <a:buNone/>
            </a:pPr>
            <a:r>
              <a:rPr lang="ro-RO" dirty="0" smtClean="0"/>
              <a:t>3. </a:t>
            </a:r>
            <a:r>
              <a:rPr lang="ro-RO" b="1" dirty="0" smtClean="0"/>
              <a:t>Pacienţii </a:t>
            </a:r>
            <a:r>
              <a:rPr lang="ro-RO" b="1" dirty="0"/>
              <a:t>internaţi în secţiile de terapie intensivă </a:t>
            </a:r>
            <a:r>
              <a:rPr lang="ro-RO" b="1" dirty="0" smtClean="0"/>
              <a:t>- m</a:t>
            </a:r>
            <a:r>
              <a:rPr lang="ro-RO" dirty="0" smtClean="0"/>
              <a:t>onitorizarea </a:t>
            </a:r>
            <a:r>
              <a:rPr lang="ro-RO" dirty="0"/>
              <a:t>detaliată a indiciilor vitali şi dinamicii procesului patologic </a:t>
            </a:r>
            <a:r>
              <a:rPr lang="ro-RO" b="1" dirty="0" smtClean="0"/>
              <a:t>se </a:t>
            </a:r>
            <a:r>
              <a:rPr lang="ro-RO" b="1" dirty="0"/>
              <a:t>realizează de către medicul de gardă </a:t>
            </a:r>
            <a:r>
              <a:rPr lang="ro-RO" dirty="0"/>
              <a:t>(al acestei secţii) de cel puţin </a:t>
            </a:r>
            <a:r>
              <a:rPr lang="ro-RO" b="1" dirty="0"/>
              <a:t>trei ori pe zi</a:t>
            </a:r>
            <a:r>
              <a:rPr lang="ro-RO" dirty="0"/>
              <a:t>, rezultatele fiind menționate în fişa medicală de staţionar</a:t>
            </a:r>
            <a:r>
              <a:rPr lang="ro-RO" dirty="0" smtClean="0"/>
              <a:t>.</a:t>
            </a:r>
          </a:p>
          <a:p>
            <a:pPr marL="0" indent="0">
              <a:buNone/>
            </a:pPr>
            <a:endParaRPr lang="en-US" dirty="0"/>
          </a:p>
          <a:p>
            <a:pPr marL="0" indent="0">
              <a:buNone/>
            </a:pPr>
            <a:r>
              <a:rPr lang="ro-RO" dirty="0"/>
              <a:t>4</a:t>
            </a:r>
            <a:r>
              <a:rPr lang="ro-RO" dirty="0" smtClean="0"/>
              <a:t>. </a:t>
            </a:r>
            <a:r>
              <a:rPr lang="ro-RO" b="1" dirty="0" smtClean="0"/>
              <a:t>Medicul </a:t>
            </a:r>
            <a:r>
              <a:rPr lang="ro-RO" b="1" dirty="0"/>
              <a:t>curant și șeful secției de profil</a:t>
            </a:r>
            <a:r>
              <a:rPr lang="ro-RO" dirty="0"/>
              <a:t> vizitează </a:t>
            </a:r>
            <a:r>
              <a:rPr lang="ro-RO" b="1" dirty="0">
                <a:solidFill>
                  <a:srgbClr val="C00000"/>
                </a:solidFill>
              </a:rPr>
              <a:t>pacientul aflat în secţia de terapie intensivă zilnic</a:t>
            </a:r>
            <a:r>
              <a:rPr lang="ro-RO" dirty="0"/>
              <a:t>, fixînd rezultatele examinării în fişă.</a:t>
            </a:r>
            <a:endParaRPr lang="en-US" dirty="0"/>
          </a:p>
        </p:txBody>
      </p:sp>
    </p:spTree>
    <p:extLst>
      <p:ext uri="{BB962C8B-B14F-4D97-AF65-F5344CB8AC3E}">
        <p14:creationId xmlns:p14="http://schemas.microsoft.com/office/powerpoint/2010/main" val="1923914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8484"/>
          </a:xfrm>
        </p:spPr>
        <p:txBody>
          <a:bodyPr>
            <a:normAutofit/>
          </a:bodyPr>
          <a:lstStyle/>
          <a:p>
            <a:r>
              <a:rPr lang="ro-MD" sz="3600" b="1" dirty="0" smtClean="0">
                <a:solidFill>
                  <a:srgbClr val="C00000"/>
                </a:solidFill>
                <a:latin typeface="+mn-lt"/>
              </a:rPr>
              <a:t>Consiliile medicale</a:t>
            </a:r>
            <a:endParaRPr lang="en-US" sz="3600" b="1" dirty="0">
              <a:solidFill>
                <a:srgbClr val="C00000"/>
              </a:solidFill>
              <a:latin typeface="+mn-lt"/>
            </a:endParaRPr>
          </a:p>
        </p:txBody>
      </p:sp>
      <p:sp>
        <p:nvSpPr>
          <p:cNvPr id="3" name="Объект 2"/>
          <p:cNvSpPr>
            <a:spLocks noGrp="1"/>
          </p:cNvSpPr>
          <p:nvPr>
            <p:ph idx="1"/>
          </p:nvPr>
        </p:nvSpPr>
        <p:spPr>
          <a:xfrm>
            <a:off x="695739" y="1232452"/>
            <a:ext cx="11052313" cy="5227983"/>
          </a:xfrm>
        </p:spPr>
        <p:txBody>
          <a:bodyPr>
            <a:normAutofit fontScale="77500" lnSpcReduction="20000"/>
          </a:bodyPr>
          <a:lstStyle/>
          <a:p>
            <a:pPr marL="0" indent="0">
              <a:buNone/>
            </a:pPr>
            <a:r>
              <a:rPr lang="ro-RO" b="1" dirty="0" smtClean="0"/>
              <a:t>Consiliile </a:t>
            </a:r>
            <a:r>
              <a:rPr lang="ro-RO" b="1" dirty="0"/>
              <a:t>medicale </a:t>
            </a:r>
            <a:r>
              <a:rPr lang="ro-RO" dirty="0"/>
              <a:t>sunt convocate pentru </a:t>
            </a:r>
            <a:r>
              <a:rPr lang="ro-RO" b="1" dirty="0"/>
              <a:t>consultarea unui caz mai deosebit</a:t>
            </a:r>
            <a:r>
              <a:rPr lang="ro-RO" dirty="0"/>
              <a:t> de către mai mulţi specialişti concomitent. </a:t>
            </a:r>
            <a:endParaRPr lang="ro-RO" dirty="0" smtClean="0"/>
          </a:p>
          <a:p>
            <a:pPr marL="0" indent="0">
              <a:buNone/>
            </a:pPr>
            <a:endParaRPr lang="ro-RO" dirty="0" smtClean="0"/>
          </a:p>
          <a:p>
            <a:pPr marL="0" indent="0">
              <a:buNone/>
            </a:pPr>
            <a:r>
              <a:rPr lang="ro-RO" b="1" dirty="0"/>
              <a:t>În mod obligator se fixează </a:t>
            </a:r>
            <a:endParaRPr lang="ro-RO" b="1" dirty="0" smtClean="0"/>
          </a:p>
          <a:p>
            <a:pPr lvl="1"/>
            <a:r>
              <a:rPr lang="ro-RO" sz="2800" dirty="0" smtClean="0"/>
              <a:t>datele </a:t>
            </a:r>
            <a:r>
              <a:rPr lang="ro-RO" sz="2800" dirty="0"/>
              <a:t>personale ale medicilor membri ai consiliului, </a:t>
            </a:r>
            <a:endParaRPr lang="ro-RO" sz="2800" dirty="0" smtClean="0"/>
          </a:p>
          <a:p>
            <a:pPr lvl="1"/>
            <a:r>
              <a:rPr lang="ro-RO" sz="2800" dirty="0" smtClean="0"/>
              <a:t>data </a:t>
            </a:r>
            <a:r>
              <a:rPr lang="ro-RO" sz="2800" dirty="0"/>
              <a:t>şi ora desfăşurării consultaţiei, </a:t>
            </a:r>
            <a:endParaRPr lang="ro-RO" sz="2800" dirty="0" smtClean="0"/>
          </a:p>
          <a:p>
            <a:pPr lvl="1"/>
            <a:r>
              <a:rPr lang="ro-RO" sz="2800" dirty="0" smtClean="0"/>
              <a:t>rezultatele </a:t>
            </a:r>
            <a:r>
              <a:rPr lang="ro-RO" sz="2800" dirty="0"/>
              <a:t>investigaţiilor clinice şi paraclinice, </a:t>
            </a:r>
            <a:endParaRPr lang="ro-RO" sz="2800" dirty="0" smtClean="0"/>
          </a:p>
          <a:p>
            <a:pPr lvl="1"/>
            <a:r>
              <a:rPr lang="ro-RO" sz="2800" dirty="0" smtClean="0"/>
              <a:t>diagnosticul </a:t>
            </a:r>
            <a:r>
              <a:rPr lang="ro-RO" sz="2800" dirty="0"/>
              <a:t>clinic, </a:t>
            </a:r>
            <a:endParaRPr lang="ro-RO" sz="2800" dirty="0" smtClean="0"/>
          </a:p>
          <a:p>
            <a:pPr lvl="1"/>
            <a:r>
              <a:rPr lang="ro-RO" sz="2800" dirty="0" smtClean="0"/>
              <a:t>recomandările </a:t>
            </a:r>
            <a:r>
              <a:rPr lang="ro-RO" sz="2800" dirty="0"/>
              <a:t>diagnostice şi terapeutice. </a:t>
            </a:r>
            <a:endParaRPr lang="ro-RO" sz="2800" dirty="0" smtClean="0"/>
          </a:p>
          <a:p>
            <a:pPr lvl="1"/>
            <a:endParaRPr lang="ro-RO" sz="2800" dirty="0" smtClean="0"/>
          </a:p>
          <a:p>
            <a:r>
              <a:rPr lang="ro-RO" dirty="0" smtClean="0"/>
              <a:t>Rezultatele consiliului sunt </a:t>
            </a:r>
            <a:r>
              <a:rPr lang="ro-RO" dirty="0"/>
              <a:t>fixate în fişa medicală în </a:t>
            </a:r>
            <a:r>
              <a:rPr lang="ro-RO" b="1" dirty="0">
                <a:solidFill>
                  <a:srgbClr val="C00000"/>
                </a:solidFill>
              </a:rPr>
              <a:t>mod detaliat </a:t>
            </a:r>
            <a:r>
              <a:rPr lang="ro-RO" dirty="0"/>
              <a:t>şi </a:t>
            </a:r>
            <a:r>
              <a:rPr lang="ro-RO" b="1" dirty="0">
                <a:solidFill>
                  <a:srgbClr val="C00000"/>
                </a:solidFill>
              </a:rPr>
              <a:t>deplin</a:t>
            </a:r>
            <a:r>
              <a:rPr lang="ro-RO" dirty="0"/>
              <a:t>, ţinîndu-se cont de </a:t>
            </a:r>
            <a:r>
              <a:rPr lang="ro-RO" b="1" dirty="0"/>
              <a:t>părerea tuturor specialiştilor </a:t>
            </a:r>
            <a:r>
              <a:rPr lang="ro-RO" dirty="0"/>
              <a:t>implicaţi, confirmată prin  </a:t>
            </a:r>
            <a:r>
              <a:rPr lang="ro-RO" b="1" dirty="0">
                <a:solidFill>
                  <a:srgbClr val="C00000"/>
                </a:solidFill>
              </a:rPr>
              <a:t>semnătura obligatorie a tuturor mebrilor consiliului</a:t>
            </a:r>
            <a:r>
              <a:rPr lang="ro-RO" dirty="0" smtClean="0"/>
              <a:t>.</a:t>
            </a:r>
          </a:p>
          <a:p>
            <a:pPr marL="0" indent="0">
              <a:buNone/>
            </a:pPr>
            <a:r>
              <a:rPr lang="ro-RO" dirty="0" smtClean="0"/>
              <a:t> </a:t>
            </a:r>
            <a:endParaRPr lang="en-US" dirty="0"/>
          </a:p>
          <a:p>
            <a:r>
              <a:rPr lang="ro-RO" dirty="0" smtClean="0"/>
              <a:t>Recomandările </a:t>
            </a:r>
            <a:r>
              <a:rPr lang="ro-RO" dirty="0"/>
              <a:t>consiliului se vor executa în mod obligator. În cazul apariţiei unor impedimente în executarea recomandărilor, acest fapt va fi adus neapărat la cunoştinţa preşedintelui consiliului medical.</a:t>
            </a:r>
            <a:endParaRPr lang="en-US" dirty="0"/>
          </a:p>
          <a:p>
            <a:endParaRPr lang="en-US" dirty="0"/>
          </a:p>
        </p:txBody>
      </p:sp>
    </p:spTree>
    <p:extLst>
      <p:ext uri="{BB962C8B-B14F-4D97-AF65-F5344CB8AC3E}">
        <p14:creationId xmlns:p14="http://schemas.microsoft.com/office/powerpoint/2010/main" val="21503225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8484"/>
          </a:xfrm>
        </p:spPr>
        <p:txBody>
          <a:bodyPr>
            <a:normAutofit/>
          </a:bodyPr>
          <a:lstStyle/>
          <a:p>
            <a:r>
              <a:rPr lang="ro-MD" sz="3600" b="1" dirty="0" smtClean="0">
                <a:solidFill>
                  <a:srgbClr val="C00000"/>
                </a:solidFill>
                <a:latin typeface="+mn-lt"/>
              </a:rPr>
              <a:t>Transferul pacientului</a:t>
            </a:r>
            <a:endParaRPr lang="en-US" sz="3600" b="1" dirty="0">
              <a:solidFill>
                <a:srgbClr val="C00000"/>
              </a:solidFill>
              <a:latin typeface="+mn-lt"/>
            </a:endParaRPr>
          </a:p>
        </p:txBody>
      </p:sp>
      <p:sp>
        <p:nvSpPr>
          <p:cNvPr id="3" name="Объект 2"/>
          <p:cNvSpPr>
            <a:spLocks noGrp="1"/>
          </p:cNvSpPr>
          <p:nvPr>
            <p:ph idx="1"/>
          </p:nvPr>
        </p:nvSpPr>
        <p:spPr>
          <a:xfrm>
            <a:off x="838200" y="1331843"/>
            <a:ext cx="10515600" cy="5148470"/>
          </a:xfrm>
        </p:spPr>
        <p:txBody>
          <a:bodyPr>
            <a:normAutofit lnSpcReduction="10000"/>
          </a:bodyPr>
          <a:lstStyle/>
          <a:p>
            <a:r>
              <a:rPr lang="ro-RO" b="1" dirty="0"/>
              <a:t>În cazul transferării pacientului</a:t>
            </a:r>
            <a:r>
              <a:rPr lang="ro-RO" dirty="0"/>
              <a:t> în altă secţie se întocmeşte epicriza de transfer, care cuprinde obligatoriu data și ora transferului (predare/primire) pacientului în secție, informaţii referitoare la starea somatică și psihoemoțională a pacientului la momentul transferului, obligator indicarea parametrilor vitali (Ps, FCC, TA, SpO2), tratamentulului administrat şi măsurile diagnostico-curative efectuate, evoluţia în dinamică a procesului patologic şi motivele transferului. În secţia primitoare, pacientul în stare medie sau gravă – este examinat imediat după transfer cu menționarea repetată a parametrilor menționați mai sus. </a:t>
            </a:r>
            <a:endParaRPr lang="ro-RO" dirty="0" smtClean="0"/>
          </a:p>
          <a:p>
            <a:endParaRPr lang="en-US" dirty="0"/>
          </a:p>
          <a:p>
            <a:r>
              <a:rPr lang="ro-RO" b="1" dirty="0"/>
              <a:t>Rezultatele tuturor investigațiilor</a:t>
            </a:r>
            <a:r>
              <a:rPr lang="ro-RO" dirty="0"/>
              <a:t> instrumentale şi de laborator se vor ataşa la fişa medicală respectîndu-se consecutivitatea în timp a investigaţiilor</a:t>
            </a:r>
            <a:r>
              <a:rPr lang="ro-RO" dirty="0" smtClean="0"/>
              <a:t>.</a:t>
            </a:r>
            <a:endParaRPr lang="en-US" dirty="0"/>
          </a:p>
        </p:txBody>
      </p:sp>
    </p:spTree>
    <p:extLst>
      <p:ext uri="{BB962C8B-B14F-4D97-AF65-F5344CB8AC3E}">
        <p14:creationId xmlns:p14="http://schemas.microsoft.com/office/powerpoint/2010/main" val="1474959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55675"/>
          </a:xfrm>
        </p:spPr>
        <p:txBody>
          <a:bodyPr>
            <a:normAutofit/>
          </a:bodyPr>
          <a:lstStyle/>
          <a:p>
            <a:r>
              <a:rPr lang="ro-MD" sz="3600" b="1" dirty="0" smtClean="0">
                <a:solidFill>
                  <a:srgbClr val="C00000"/>
                </a:solidFill>
                <a:latin typeface="+mn-lt"/>
              </a:rPr>
              <a:t>Fișa medicală a bolnavului de staționar</a:t>
            </a:r>
            <a:endParaRPr lang="en-US" sz="3600" b="1" dirty="0">
              <a:solidFill>
                <a:srgbClr val="C00000"/>
              </a:solidFill>
              <a:latin typeface="+mn-lt"/>
            </a:endParaRPr>
          </a:p>
        </p:txBody>
      </p:sp>
      <p:sp>
        <p:nvSpPr>
          <p:cNvPr id="3" name="Объект 2"/>
          <p:cNvSpPr>
            <a:spLocks noGrp="1"/>
          </p:cNvSpPr>
          <p:nvPr>
            <p:ph sz="half" idx="1"/>
          </p:nvPr>
        </p:nvSpPr>
        <p:spPr>
          <a:xfrm>
            <a:off x="495300" y="1320800"/>
            <a:ext cx="5486400" cy="5537200"/>
          </a:xfrm>
        </p:spPr>
        <p:txBody>
          <a:bodyPr>
            <a:noAutofit/>
          </a:bodyPr>
          <a:lstStyle/>
          <a:p>
            <a:pPr marL="0" indent="0">
              <a:buNone/>
            </a:pPr>
            <a:r>
              <a:rPr lang="en-US" b="1" dirty="0" smtClean="0"/>
              <a:t>Document</a:t>
            </a:r>
            <a:r>
              <a:rPr lang="ro-MD" b="1" dirty="0" smtClean="0"/>
              <a:t> </a:t>
            </a:r>
            <a:r>
              <a:rPr lang="en-US" b="1" dirty="0" smtClean="0"/>
              <a:t> </a:t>
            </a:r>
            <a:r>
              <a:rPr lang="en-US" b="1" dirty="0" err="1"/>
              <a:t>oficial</a:t>
            </a:r>
            <a:r>
              <a:rPr lang="en-US" b="1" dirty="0"/>
              <a:t> </a:t>
            </a:r>
            <a:r>
              <a:rPr lang="ro-MD" b="1" dirty="0" smtClean="0"/>
              <a:t>cu </a:t>
            </a:r>
            <a:r>
              <a:rPr lang="en-US" b="1" dirty="0" err="1" smtClean="0"/>
              <a:t>semnificaţie</a:t>
            </a:r>
            <a:r>
              <a:rPr lang="en-US" b="1" dirty="0"/>
              <a:t>: </a:t>
            </a:r>
            <a:endParaRPr lang="ro-MD" b="1" dirty="0" smtClean="0"/>
          </a:p>
          <a:p>
            <a:r>
              <a:rPr lang="en-US" dirty="0" err="1" smtClean="0"/>
              <a:t>clinică</a:t>
            </a:r>
            <a:r>
              <a:rPr lang="en-US" dirty="0"/>
              <a:t>, </a:t>
            </a:r>
            <a:endParaRPr lang="ro-MD" dirty="0" smtClean="0"/>
          </a:p>
          <a:p>
            <a:r>
              <a:rPr lang="en-US" dirty="0" err="1" smtClean="0"/>
              <a:t>epidemiologică</a:t>
            </a:r>
            <a:r>
              <a:rPr lang="en-US" dirty="0"/>
              <a:t>, </a:t>
            </a:r>
            <a:endParaRPr lang="ro-MD" dirty="0" smtClean="0"/>
          </a:p>
          <a:p>
            <a:r>
              <a:rPr lang="en-US" dirty="0" err="1" smtClean="0"/>
              <a:t>instructiv-educativă</a:t>
            </a:r>
            <a:r>
              <a:rPr lang="en-US" dirty="0"/>
              <a:t>, </a:t>
            </a:r>
            <a:endParaRPr lang="ro-MD" dirty="0" smtClean="0"/>
          </a:p>
          <a:p>
            <a:r>
              <a:rPr lang="en-US" dirty="0" err="1" smtClean="0"/>
              <a:t>judiciară</a:t>
            </a:r>
            <a:r>
              <a:rPr lang="en-US" dirty="0"/>
              <a:t>, </a:t>
            </a:r>
            <a:endParaRPr lang="ro-MD" dirty="0" smtClean="0"/>
          </a:p>
          <a:p>
            <a:r>
              <a:rPr lang="en-US" dirty="0" smtClean="0"/>
              <a:t>medico-</a:t>
            </a:r>
            <a:r>
              <a:rPr lang="en-US" dirty="0" err="1" smtClean="0"/>
              <a:t>legală</a:t>
            </a:r>
            <a:r>
              <a:rPr lang="en-US" dirty="0"/>
              <a:t>, </a:t>
            </a:r>
            <a:endParaRPr lang="ro-MD" dirty="0" smtClean="0"/>
          </a:p>
          <a:p>
            <a:r>
              <a:rPr lang="en-US" dirty="0" err="1" smtClean="0"/>
              <a:t>administrativă</a:t>
            </a:r>
            <a:r>
              <a:rPr lang="en-US" dirty="0"/>
              <a:t>, </a:t>
            </a:r>
            <a:endParaRPr lang="ro-MD" dirty="0" smtClean="0"/>
          </a:p>
          <a:p>
            <a:r>
              <a:rPr lang="en-US" dirty="0" err="1" smtClean="0"/>
              <a:t>ştiinţifică</a:t>
            </a:r>
            <a:r>
              <a:rPr lang="en-US" dirty="0" smtClean="0"/>
              <a:t> </a:t>
            </a:r>
            <a:r>
              <a:rPr lang="en-US" dirty="0"/>
              <a:t>etc. </a:t>
            </a:r>
            <a:endParaRPr lang="ro-MD" dirty="0" smtClean="0"/>
          </a:p>
          <a:p>
            <a:r>
              <a:rPr lang="en-US" dirty="0" err="1" smtClean="0"/>
              <a:t>bază</a:t>
            </a:r>
            <a:r>
              <a:rPr lang="en-US" dirty="0" smtClean="0"/>
              <a:t> </a:t>
            </a:r>
            <a:r>
              <a:rPr lang="en-US" dirty="0" err="1"/>
              <a:t>informativă</a:t>
            </a:r>
            <a:r>
              <a:rPr lang="en-US" dirty="0"/>
              <a:t> </a:t>
            </a:r>
            <a:r>
              <a:rPr lang="en-US" dirty="0" err="1"/>
              <a:t>pentru</a:t>
            </a:r>
            <a:r>
              <a:rPr lang="en-US" dirty="0"/>
              <a:t> </a:t>
            </a:r>
            <a:r>
              <a:rPr lang="en-US" dirty="0" err="1"/>
              <a:t>cercetări</a:t>
            </a:r>
            <a:r>
              <a:rPr lang="en-US" dirty="0"/>
              <a:t> </a:t>
            </a:r>
            <a:r>
              <a:rPr lang="en-US" dirty="0" err="1" smtClean="0"/>
              <a:t>întreprinse</a:t>
            </a:r>
            <a:r>
              <a:rPr lang="en-US" dirty="0" smtClean="0"/>
              <a:t> </a:t>
            </a:r>
            <a:r>
              <a:rPr lang="en-US" dirty="0" err="1"/>
              <a:t>şi</a:t>
            </a:r>
            <a:r>
              <a:rPr lang="en-US" dirty="0"/>
              <a:t> </a:t>
            </a:r>
            <a:r>
              <a:rPr lang="en-US" dirty="0" err="1"/>
              <a:t>după</a:t>
            </a:r>
            <a:r>
              <a:rPr lang="en-US" dirty="0"/>
              <a:t> </a:t>
            </a:r>
            <a:r>
              <a:rPr lang="en-US" dirty="0" err="1"/>
              <a:t>externarea</a:t>
            </a:r>
            <a:r>
              <a:rPr lang="en-US" dirty="0"/>
              <a:t> </a:t>
            </a:r>
            <a:r>
              <a:rPr lang="en-US" dirty="0" err="1"/>
              <a:t>pacientului</a:t>
            </a:r>
            <a:r>
              <a:rPr lang="en-US" dirty="0"/>
              <a:t> din </a:t>
            </a:r>
            <a:r>
              <a:rPr lang="en-US" dirty="0" err="1"/>
              <a:t>staţionar</a:t>
            </a:r>
            <a:r>
              <a:rPr lang="en-US" dirty="0"/>
              <a:t>. </a:t>
            </a:r>
          </a:p>
        </p:txBody>
      </p:sp>
      <p:sp>
        <p:nvSpPr>
          <p:cNvPr id="5" name="Скругленный прямоугольник 4"/>
          <p:cNvSpPr/>
          <p:nvPr/>
        </p:nvSpPr>
        <p:spPr>
          <a:xfrm>
            <a:off x="5842000" y="1466849"/>
            <a:ext cx="6108700" cy="1981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solidFill>
                  <a:schemeClr val="tx1"/>
                </a:solidFill>
              </a:rPr>
              <a:t> </a:t>
            </a:r>
            <a:r>
              <a:rPr lang="en-US" sz="2400" dirty="0" err="1">
                <a:solidFill>
                  <a:schemeClr val="tx1"/>
                </a:solidFill>
              </a:rPr>
              <a:t>întocmit</a:t>
            </a:r>
            <a:r>
              <a:rPr lang="en-US" sz="2400" dirty="0">
                <a:solidFill>
                  <a:schemeClr val="tx1"/>
                </a:solidFill>
              </a:rPr>
              <a:t> de </a:t>
            </a:r>
            <a:r>
              <a:rPr lang="en-US" sz="2400" dirty="0" err="1">
                <a:solidFill>
                  <a:schemeClr val="tx1"/>
                </a:solidFill>
              </a:rPr>
              <a:t>către</a:t>
            </a:r>
            <a:r>
              <a:rPr lang="en-US" sz="2400" dirty="0">
                <a:solidFill>
                  <a:schemeClr val="tx1"/>
                </a:solidFill>
              </a:rPr>
              <a:t> </a:t>
            </a:r>
            <a:r>
              <a:rPr lang="en-US" sz="2400" dirty="0" err="1">
                <a:solidFill>
                  <a:schemeClr val="tx1"/>
                </a:solidFill>
              </a:rPr>
              <a:t>personalul</a:t>
            </a:r>
            <a:r>
              <a:rPr lang="en-US" sz="2400" dirty="0">
                <a:solidFill>
                  <a:schemeClr val="tx1"/>
                </a:solidFill>
              </a:rPr>
              <a:t> medical, </a:t>
            </a:r>
            <a:endParaRPr lang="ro-MD" sz="2400" dirty="0">
              <a:solidFill>
                <a:schemeClr val="tx1"/>
              </a:solidFill>
            </a:endParaRPr>
          </a:p>
          <a:p>
            <a:pPr marL="342900" indent="-342900">
              <a:buFont typeface="Arial" panose="020B0604020202020204" pitchFamily="34" charset="0"/>
              <a:buChar char="•"/>
            </a:pPr>
            <a:r>
              <a:rPr lang="en-US" sz="2400" dirty="0" err="1">
                <a:solidFill>
                  <a:schemeClr val="tx1"/>
                </a:solidFill>
              </a:rPr>
              <a:t>fixează</a:t>
            </a:r>
            <a:r>
              <a:rPr lang="en-US" sz="2400" dirty="0">
                <a:solidFill>
                  <a:schemeClr val="tx1"/>
                </a:solidFill>
              </a:rPr>
              <a:t> </a:t>
            </a:r>
            <a:r>
              <a:rPr lang="en-US" sz="2400" dirty="0" err="1">
                <a:solidFill>
                  <a:schemeClr val="tx1"/>
                </a:solidFill>
              </a:rPr>
              <a:t>informaţiile</a:t>
            </a:r>
            <a:r>
              <a:rPr lang="en-US" sz="2400" dirty="0">
                <a:solidFill>
                  <a:schemeClr val="tx1"/>
                </a:solidFill>
              </a:rPr>
              <a:t> </a:t>
            </a:r>
            <a:r>
              <a:rPr lang="en-US" sz="2400" dirty="0" err="1">
                <a:solidFill>
                  <a:schemeClr val="tx1"/>
                </a:solidFill>
              </a:rPr>
              <a:t>referitoare</a:t>
            </a:r>
            <a:r>
              <a:rPr lang="en-US" sz="2400" dirty="0">
                <a:solidFill>
                  <a:schemeClr val="tx1"/>
                </a:solidFill>
              </a:rPr>
              <a:t> la </a:t>
            </a:r>
            <a:r>
              <a:rPr lang="ro-MD" sz="2400" dirty="0" smtClean="0">
                <a:solidFill>
                  <a:schemeClr val="tx1"/>
                </a:solidFill>
              </a:rPr>
              <a:t>procesul de </a:t>
            </a:r>
            <a:r>
              <a:rPr lang="en-US" sz="2400" dirty="0" smtClean="0">
                <a:solidFill>
                  <a:schemeClr val="tx1"/>
                </a:solidFill>
              </a:rPr>
              <a:t>diagnostic, </a:t>
            </a:r>
            <a:r>
              <a:rPr lang="en-US" sz="2400" dirty="0" err="1" smtClean="0">
                <a:solidFill>
                  <a:schemeClr val="tx1"/>
                </a:solidFill>
              </a:rPr>
              <a:t>evoluţia</a:t>
            </a:r>
            <a:r>
              <a:rPr lang="en-US" sz="2400" dirty="0" smtClean="0">
                <a:solidFill>
                  <a:schemeClr val="tx1"/>
                </a:solidFill>
              </a:rPr>
              <a:t> </a:t>
            </a:r>
            <a:r>
              <a:rPr lang="en-US" sz="2400" dirty="0" err="1">
                <a:solidFill>
                  <a:schemeClr val="tx1"/>
                </a:solidFill>
              </a:rPr>
              <a:t>procesului</a:t>
            </a:r>
            <a:r>
              <a:rPr lang="en-US" sz="2400" dirty="0">
                <a:solidFill>
                  <a:schemeClr val="tx1"/>
                </a:solidFill>
              </a:rPr>
              <a:t> </a:t>
            </a:r>
            <a:r>
              <a:rPr lang="en-US" sz="2400" dirty="0" err="1">
                <a:solidFill>
                  <a:schemeClr val="tx1"/>
                </a:solidFill>
              </a:rPr>
              <a:t>patologic</a:t>
            </a:r>
            <a:r>
              <a:rPr lang="en-US" sz="2400" dirty="0">
                <a:solidFill>
                  <a:schemeClr val="tx1"/>
                </a:solidFill>
              </a:rPr>
              <a:t> </a:t>
            </a:r>
            <a:r>
              <a:rPr lang="ro-MD" sz="2400" dirty="0" smtClean="0">
                <a:solidFill>
                  <a:schemeClr val="tx1"/>
                </a:solidFill>
              </a:rPr>
              <a:t>și </a:t>
            </a:r>
            <a:r>
              <a:rPr lang="en-US" sz="2400" dirty="0" err="1" smtClean="0">
                <a:solidFill>
                  <a:schemeClr val="tx1"/>
                </a:solidFill>
              </a:rPr>
              <a:t>tratamentul</a:t>
            </a:r>
            <a:r>
              <a:rPr lang="en-US" sz="2400" dirty="0" smtClean="0">
                <a:solidFill>
                  <a:schemeClr val="tx1"/>
                </a:solidFill>
              </a:rPr>
              <a:t> </a:t>
            </a:r>
            <a:r>
              <a:rPr lang="en-US" sz="2400" dirty="0" err="1">
                <a:solidFill>
                  <a:schemeClr val="tx1"/>
                </a:solidFill>
              </a:rPr>
              <a:t>aplicat</a:t>
            </a:r>
            <a:endParaRPr lang="en-US" sz="2400" dirty="0">
              <a:solidFill>
                <a:schemeClr val="tx1"/>
              </a:solidFill>
            </a:endParaRPr>
          </a:p>
        </p:txBody>
      </p:sp>
      <p:sp>
        <p:nvSpPr>
          <p:cNvPr id="6" name="Скругленный прямоугольник 5"/>
          <p:cNvSpPr/>
          <p:nvPr/>
        </p:nvSpPr>
        <p:spPr>
          <a:xfrm>
            <a:off x="5842000" y="3594098"/>
            <a:ext cx="6159500" cy="3111501"/>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 </a:t>
            </a:r>
            <a:r>
              <a:rPr lang="ro-MD" sz="2400" dirty="0" smtClean="0">
                <a:solidFill>
                  <a:schemeClr val="tx1"/>
                </a:solidFill>
              </a:rPr>
              <a:t>S</a:t>
            </a:r>
            <a:r>
              <a:rPr lang="en-US" sz="2400" dirty="0" err="1" smtClean="0">
                <a:solidFill>
                  <a:schemeClr val="tx1"/>
                </a:solidFill>
              </a:rPr>
              <a:t>erveşte</a:t>
            </a:r>
            <a:r>
              <a:rPr lang="ro-MD" sz="2400" dirty="0" smtClean="0">
                <a:solidFill>
                  <a:schemeClr val="tx1"/>
                </a:solidFill>
              </a:rPr>
              <a:t> - </a:t>
            </a:r>
            <a:r>
              <a:rPr lang="en-US" sz="2400" b="1" dirty="0" err="1" smtClean="0">
                <a:solidFill>
                  <a:srgbClr val="C00000"/>
                </a:solidFill>
              </a:rPr>
              <a:t>sursă</a:t>
            </a:r>
            <a:r>
              <a:rPr lang="en-US" sz="2400" b="1" dirty="0" smtClean="0">
                <a:solidFill>
                  <a:srgbClr val="C00000"/>
                </a:solidFill>
              </a:rPr>
              <a:t> </a:t>
            </a:r>
            <a:r>
              <a:rPr lang="en-US" sz="2400" b="1" dirty="0">
                <a:solidFill>
                  <a:srgbClr val="C00000"/>
                </a:solidFill>
              </a:rPr>
              <a:t>de </a:t>
            </a:r>
            <a:r>
              <a:rPr lang="en-US" sz="2400" b="1" dirty="0" err="1">
                <a:solidFill>
                  <a:srgbClr val="C00000"/>
                </a:solidFill>
              </a:rPr>
              <a:t>informaţii</a:t>
            </a:r>
            <a:r>
              <a:rPr lang="en-US" sz="2400" b="1" dirty="0">
                <a:solidFill>
                  <a:srgbClr val="C00000"/>
                </a:solidFill>
              </a:rPr>
              <a:t> </a:t>
            </a:r>
            <a:r>
              <a:rPr lang="en-US" sz="2400" b="1" dirty="0" err="1">
                <a:solidFill>
                  <a:srgbClr val="C00000"/>
                </a:solidFill>
              </a:rPr>
              <a:t>pentru</a:t>
            </a:r>
            <a:r>
              <a:rPr lang="en-US" sz="2400" b="1" dirty="0">
                <a:solidFill>
                  <a:srgbClr val="C00000"/>
                </a:solidFill>
              </a:rPr>
              <a:t> </a:t>
            </a:r>
            <a:r>
              <a:rPr lang="en-US" sz="2400" b="1" dirty="0" err="1">
                <a:solidFill>
                  <a:srgbClr val="C00000"/>
                </a:solidFill>
              </a:rPr>
              <a:t>expertizele</a:t>
            </a:r>
            <a:r>
              <a:rPr lang="en-US" sz="2400" b="1" dirty="0">
                <a:solidFill>
                  <a:srgbClr val="C00000"/>
                </a:solidFill>
              </a:rPr>
              <a:t> medico-</a:t>
            </a:r>
            <a:r>
              <a:rPr lang="en-US" sz="2400" b="1" dirty="0" err="1">
                <a:solidFill>
                  <a:srgbClr val="C00000"/>
                </a:solidFill>
              </a:rPr>
              <a:t>legale</a:t>
            </a:r>
            <a:r>
              <a:rPr lang="en-US" sz="2400" dirty="0">
                <a:solidFill>
                  <a:schemeClr val="tx1"/>
                </a:solidFill>
              </a:rPr>
              <a:t>, </a:t>
            </a:r>
            <a:r>
              <a:rPr lang="en-US" sz="2400" dirty="0" err="1" smtClean="0">
                <a:solidFill>
                  <a:schemeClr val="tx1"/>
                </a:solidFill>
              </a:rPr>
              <a:t>în</a:t>
            </a:r>
            <a:r>
              <a:rPr lang="en-US" sz="2400" dirty="0" smtClean="0">
                <a:solidFill>
                  <a:schemeClr val="tx1"/>
                </a:solidFill>
              </a:rPr>
              <a:t> </a:t>
            </a:r>
            <a:r>
              <a:rPr lang="en-US" sz="2400" dirty="0" err="1">
                <a:solidFill>
                  <a:schemeClr val="tx1"/>
                </a:solidFill>
              </a:rPr>
              <a:t>cazurile</a:t>
            </a:r>
            <a:r>
              <a:rPr lang="en-US" sz="2400" dirty="0">
                <a:solidFill>
                  <a:schemeClr val="tx1"/>
                </a:solidFill>
              </a:rPr>
              <a:t> de </a:t>
            </a:r>
            <a:r>
              <a:rPr lang="en-US" sz="2400" dirty="0" err="1" smtClean="0">
                <a:solidFill>
                  <a:schemeClr val="tx1"/>
                </a:solidFill>
              </a:rPr>
              <a:t>probleme</a:t>
            </a:r>
            <a:r>
              <a:rPr lang="en-US" sz="2400" dirty="0" smtClean="0">
                <a:solidFill>
                  <a:schemeClr val="tx1"/>
                </a:solidFill>
              </a:rPr>
              <a:t> </a:t>
            </a:r>
            <a:r>
              <a:rPr lang="en-US" sz="2400" dirty="0" err="1">
                <a:solidFill>
                  <a:schemeClr val="tx1"/>
                </a:solidFill>
              </a:rPr>
              <a:t>ce</a:t>
            </a:r>
            <a:r>
              <a:rPr lang="en-US" sz="2400" dirty="0">
                <a:solidFill>
                  <a:schemeClr val="tx1"/>
                </a:solidFill>
              </a:rPr>
              <a:t> </a:t>
            </a:r>
            <a:r>
              <a:rPr lang="en-US" sz="2400" dirty="0" err="1">
                <a:solidFill>
                  <a:schemeClr val="tx1"/>
                </a:solidFill>
              </a:rPr>
              <a:t>ţin</a:t>
            </a:r>
            <a:r>
              <a:rPr lang="en-US" sz="2400" dirty="0">
                <a:solidFill>
                  <a:schemeClr val="tx1"/>
                </a:solidFill>
              </a:rPr>
              <a:t> de </a:t>
            </a:r>
            <a:r>
              <a:rPr lang="en-US" sz="2400" dirty="0" err="1">
                <a:solidFill>
                  <a:schemeClr val="tx1"/>
                </a:solidFill>
              </a:rPr>
              <a:t>calitatea</a:t>
            </a:r>
            <a:r>
              <a:rPr lang="en-US" sz="2400" dirty="0">
                <a:solidFill>
                  <a:schemeClr val="tx1"/>
                </a:solidFill>
              </a:rPr>
              <a:t> </a:t>
            </a:r>
            <a:r>
              <a:rPr lang="en-US" sz="2400" dirty="0" err="1">
                <a:solidFill>
                  <a:schemeClr val="tx1"/>
                </a:solidFill>
              </a:rPr>
              <a:t>asistenţei</a:t>
            </a:r>
            <a:r>
              <a:rPr lang="en-US" sz="2400" dirty="0">
                <a:solidFill>
                  <a:schemeClr val="tx1"/>
                </a:solidFill>
              </a:rPr>
              <a:t> </a:t>
            </a:r>
            <a:r>
              <a:rPr lang="en-US" sz="2400" dirty="0" err="1" smtClean="0">
                <a:solidFill>
                  <a:schemeClr val="tx1"/>
                </a:solidFill>
              </a:rPr>
              <a:t>medicale</a:t>
            </a:r>
            <a:r>
              <a:rPr lang="ro-MD" sz="2400" dirty="0" smtClean="0">
                <a:solidFill>
                  <a:schemeClr val="tx1"/>
                </a:solidFill>
              </a:rPr>
              <a:t>. </a:t>
            </a:r>
          </a:p>
          <a:p>
            <a:endParaRPr lang="ro-MD" sz="2400" dirty="0" smtClean="0">
              <a:solidFill>
                <a:schemeClr val="tx1"/>
              </a:solidFill>
            </a:endParaRPr>
          </a:p>
          <a:p>
            <a:r>
              <a:rPr lang="ro-MD" sz="2400" b="1" dirty="0" smtClean="0">
                <a:solidFill>
                  <a:schemeClr val="tx1"/>
                </a:solidFill>
              </a:rPr>
              <a:t>!!!!  </a:t>
            </a:r>
            <a:r>
              <a:rPr lang="en-US" sz="2400" b="1" dirty="0" err="1" smtClean="0">
                <a:solidFill>
                  <a:schemeClr val="tx1"/>
                </a:solidFill>
              </a:rPr>
              <a:t>Fişa</a:t>
            </a:r>
            <a:r>
              <a:rPr lang="en-US" sz="2400" b="1" dirty="0" smtClean="0">
                <a:solidFill>
                  <a:schemeClr val="tx1"/>
                </a:solidFill>
              </a:rPr>
              <a:t> </a:t>
            </a:r>
            <a:r>
              <a:rPr lang="en-US" sz="2400" b="1" dirty="0" err="1">
                <a:solidFill>
                  <a:schemeClr val="tx1"/>
                </a:solidFill>
              </a:rPr>
              <a:t>medicală</a:t>
            </a:r>
            <a:r>
              <a:rPr lang="en-US" sz="2400" b="1" dirty="0">
                <a:solidFill>
                  <a:schemeClr val="tx1"/>
                </a:solidFill>
              </a:rPr>
              <a:t> </a:t>
            </a:r>
            <a:r>
              <a:rPr lang="en-US" sz="2400" b="1" dirty="0" err="1">
                <a:solidFill>
                  <a:schemeClr val="tx1"/>
                </a:solidFill>
              </a:rPr>
              <a:t>perfectată</a:t>
            </a:r>
            <a:r>
              <a:rPr lang="en-US" sz="2400" b="1" dirty="0">
                <a:solidFill>
                  <a:schemeClr val="tx1"/>
                </a:solidFill>
              </a:rPr>
              <a:t> </a:t>
            </a:r>
            <a:r>
              <a:rPr lang="en-US" sz="2400" b="1" dirty="0" err="1" smtClean="0">
                <a:solidFill>
                  <a:schemeClr val="tx1"/>
                </a:solidFill>
              </a:rPr>
              <a:t>corect</a:t>
            </a:r>
            <a:r>
              <a:rPr lang="ro-MD" sz="2400" b="1" dirty="0" smtClean="0">
                <a:solidFill>
                  <a:schemeClr val="tx1"/>
                </a:solidFill>
              </a:rPr>
              <a:t> </a:t>
            </a:r>
            <a:r>
              <a:rPr lang="en-US" sz="2400" b="1" dirty="0" err="1" smtClean="0">
                <a:solidFill>
                  <a:schemeClr val="tx1"/>
                </a:solidFill>
              </a:rPr>
              <a:t>poate</a:t>
            </a:r>
            <a:r>
              <a:rPr lang="en-US" sz="2400" b="1" dirty="0" smtClean="0">
                <a:solidFill>
                  <a:schemeClr val="tx1"/>
                </a:solidFill>
              </a:rPr>
              <a:t> </a:t>
            </a:r>
            <a:r>
              <a:rPr lang="en-US" sz="2400" b="1" dirty="0" err="1">
                <a:solidFill>
                  <a:schemeClr val="tx1"/>
                </a:solidFill>
              </a:rPr>
              <a:t>proteja</a:t>
            </a:r>
            <a:r>
              <a:rPr lang="en-US" sz="2400" b="1" dirty="0">
                <a:solidFill>
                  <a:schemeClr val="tx1"/>
                </a:solidFill>
              </a:rPr>
              <a:t> </a:t>
            </a:r>
            <a:r>
              <a:rPr lang="en-US" sz="2400" b="1" dirty="0" err="1">
                <a:solidFill>
                  <a:schemeClr val="tx1"/>
                </a:solidFill>
              </a:rPr>
              <a:t>medicul</a:t>
            </a:r>
            <a:r>
              <a:rPr lang="en-US" sz="2400" b="1" dirty="0">
                <a:solidFill>
                  <a:schemeClr val="tx1"/>
                </a:solidFill>
              </a:rPr>
              <a:t> de o </a:t>
            </a:r>
            <a:r>
              <a:rPr lang="en-US" sz="2400" b="1" dirty="0" err="1">
                <a:solidFill>
                  <a:schemeClr val="tx1"/>
                </a:solidFill>
              </a:rPr>
              <a:t>acuzare</a:t>
            </a:r>
            <a:r>
              <a:rPr lang="en-US" sz="2400" b="1" dirty="0">
                <a:solidFill>
                  <a:schemeClr val="tx1"/>
                </a:solidFill>
              </a:rPr>
              <a:t> </a:t>
            </a:r>
            <a:r>
              <a:rPr lang="en-US" sz="2400" b="1" dirty="0" err="1">
                <a:solidFill>
                  <a:schemeClr val="tx1"/>
                </a:solidFill>
              </a:rPr>
              <a:t>neîntemeiată</a:t>
            </a:r>
            <a:r>
              <a:rPr lang="en-US" sz="2400" b="1" dirty="0">
                <a:solidFill>
                  <a:schemeClr val="tx1"/>
                </a:solidFill>
              </a:rPr>
              <a:t> </a:t>
            </a:r>
            <a:r>
              <a:rPr lang="en-US" sz="2400" b="1" dirty="0" err="1">
                <a:solidFill>
                  <a:schemeClr val="tx1"/>
                </a:solidFill>
              </a:rPr>
              <a:t>ce</a:t>
            </a:r>
            <a:r>
              <a:rPr lang="en-US" sz="2400" b="1" dirty="0">
                <a:solidFill>
                  <a:schemeClr val="tx1"/>
                </a:solidFill>
              </a:rPr>
              <a:t> </a:t>
            </a:r>
            <a:r>
              <a:rPr lang="en-US" sz="2400" b="1" dirty="0" err="1">
                <a:solidFill>
                  <a:schemeClr val="tx1"/>
                </a:solidFill>
              </a:rPr>
              <a:t>ţine</a:t>
            </a:r>
            <a:r>
              <a:rPr lang="en-US" sz="2400" b="1" dirty="0">
                <a:solidFill>
                  <a:schemeClr val="tx1"/>
                </a:solidFill>
              </a:rPr>
              <a:t> de </a:t>
            </a:r>
            <a:r>
              <a:rPr lang="en-US" sz="2400" b="1" dirty="0" err="1">
                <a:solidFill>
                  <a:schemeClr val="tx1"/>
                </a:solidFill>
              </a:rPr>
              <a:t>activitatea</a:t>
            </a:r>
            <a:r>
              <a:rPr lang="en-US" sz="2400" b="1" dirty="0">
                <a:solidFill>
                  <a:schemeClr val="tx1"/>
                </a:solidFill>
              </a:rPr>
              <a:t> </a:t>
            </a:r>
            <a:r>
              <a:rPr lang="en-US" sz="2400" b="1" dirty="0" err="1">
                <a:solidFill>
                  <a:schemeClr val="tx1"/>
                </a:solidFill>
              </a:rPr>
              <a:t>sa</a:t>
            </a:r>
            <a:r>
              <a:rPr lang="en-US" sz="2400" b="1" dirty="0">
                <a:solidFill>
                  <a:schemeClr val="tx1"/>
                </a:solidFill>
              </a:rPr>
              <a:t>.</a:t>
            </a:r>
          </a:p>
        </p:txBody>
      </p:sp>
    </p:spTree>
    <p:extLst>
      <p:ext uri="{BB962C8B-B14F-4D97-AF65-F5344CB8AC3E}">
        <p14:creationId xmlns:p14="http://schemas.microsoft.com/office/powerpoint/2010/main" val="7836864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78484"/>
          </a:xfrm>
        </p:spPr>
        <p:txBody>
          <a:bodyPr>
            <a:normAutofit/>
          </a:bodyPr>
          <a:lstStyle/>
          <a:p>
            <a:r>
              <a:rPr lang="ro-MD" sz="3600" b="1" dirty="0" smtClean="0">
                <a:solidFill>
                  <a:srgbClr val="C00000"/>
                </a:solidFill>
                <a:latin typeface="+mn-lt"/>
              </a:rPr>
              <a:t>Transferul pacientului</a:t>
            </a:r>
            <a:endParaRPr lang="en-US" sz="3600" b="1" dirty="0">
              <a:solidFill>
                <a:srgbClr val="C00000"/>
              </a:solidFill>
              <a:latin typeface="+mn-lt"/>
            </a:endParaRPr>
          </a:p>
        </p:txBody>
      </p:sp>
      <p:sp>
        <p:nvSpPr>
          <p:cNvPr id="3" name="Объект 2"/>
          <p:cNvSpPr>
            <a:spLocks noGrp="1"/>
          </p:cNvSpPr>
          <p:nvPr>
            <p:ph idx="1"/>
          </p:nvPr>
        </p:nvSpPr>
        <p:spPr>
          <a:xfrm>
            <a:off x="838200" y="1252330"/>
            <a:ext cx="10515600" cy="4924633"/>
          </a:xfrm>
        </p:spPr>
        <p:txBody>
          <a:bodyPr>
            <a:normAutofit fontScale="85000" lnSpcReduction="20000"/>
          </a:bodyPr>
          <a:lstStyle/>
          <a:p>
            <a:r>
              <a:rPr lang="ro-RO" b="1" dirty="0" smtClean="0"/>
              <a:t>Medicamentele </a:t>
            </a:r>
            <a:r>
              <a:rPr lang="ro-RO" b="1" dirty="0"/>
              <a:t>prescrise pacientului</a:t>
            </a:r>
            <a:r>
              <a:rPr lang="ro-RO" dirty="0"/>
              <a:t> sunt fixate de către medicul curant în foaia de indicaţii într-un mod citeţ, excluzîndu-se ambiguităţile. Asistenta medicală urmează cu stricteţe indicaţiile medicului şi confirmă administrarea preparatului prin semnătura proprie</a:t>
            </a:r>
            <a:r>
              <a:rPr lang="ro-RO" dirty="0" smtClean="0"/>
              <a:t>.</a:t>
            </a:r>
          </a:p>
          <a:p>
            <a:endParaRPr lang="en-US" dirty="0"/>
          </a:p>
          <a:p>
            <a:r>
              <a:rPr lang="ro-RO" b="1" dirty="0"/>
              <a:t>Fişa de evidenţă a temperaturii</a:t>
            </a:r>
            <a:r>
              <a:rPr lang="ro-RO" dirty="0"/>
              <a:t> corpului pacientului este completată de către asistenta medicală, care fixează indicaţiile de 2 ori pe zi (dimineaţa/seara</a:t>
            </a:r>
            <a:r>
              <a:rPr lang="ro-RO" dirty="0" smtClean="0"/>
              <a:t>).</a:t>
            </a:r>
          </a:p>
          <a:p>
            <a:endParaRPr lang="en-US" dirty="0"/>
          </a:p>
          <a:p>
            <a:r>
              <a:rPr lang="ro-RO" b="1" dirty="0"/>
              <a:t>În cazul dacă, pacientul participă în studii clinice, proiecte de cercetare,</a:t>
            </a:r>
            <a:r>
              <a:rPr lang="ro-RO" dirty="0"/>
              <a:t> etc – obligator se vor anexa acordurile informate ale pacientului privind participarea în studiu, efectuarea unor investigații cu risc major sau tratamentul aplicat. Copiile rezultatele investigațiilor efectuate se vor anexa în fișa medicală, iar tratamentul aplicat trebuie să se regăsească în fișele de indicații. Documentele suplimentare care se aplică în cadrul proiectelor de cercetare obligator trebuie completate și fixate în fișa medicală a pacientului. </a:t>
            </a:r>
            <a:endParaRPr lang="en-US" dirty="0"/>
          </a:p>
          <a:p>
            <a:endParaRPr lang="en-US" dirty="0"/>
          </a:p>
        </p:txBody>
      </p:sp>
    </p:spTree>
    <p:extLst>
      <p:ext uri="{BB962C8B-B14F-4D97-AF65-F5344CB8AC3E}">
        <p14:creationId xmlns:p14="http://schemas.microsoft.com/office/powerpoint/2010/main" val="1284735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638727"/>
          </a:xfrm>
        </p:spPr>
        <p:txBody>
          <a:bodyPr>
            <a:normAutofit/>
          </a:bodyPr>
          <a:lstStyle/>
          <a:p>
            <a:r>
              <a:rPr lang="ro-MD" sz="3600" b="1" dirty="0" smtClean="0">
                <a:solidFill>
                  <a:srgbClr val="C00000"/>
                </a:solidFill>
                <a:latin typeface="+mn-lt"/>
              </a:rPr>
              <a:t>Externarea pacientului</a:t>
            </a:r>
            <a:endParaRPr lang="en-US" sz="3600" b="1" dirty="0">
              <a:solidFill>
                <a:srgbClr val="C00000"/>
              </a:solidFill>
              <a:latin typeface="+mn-lt"/>
            </a:endParaRPr>
          </a:p>
        </p:txBody>
      </p:sp>
      <p:sp>
        <p:nvSpPr>
          <p:cNvPr id="3" name="Объект 2"/>
          <p:cNvSpPr>
            <a:spLocks noGrp="1"/>
          </p:cNvSpPr>
          <p:nvPr>
            <p:ph idx="1"/>
          </p:nvPr>
        </p:nvSpPr>
        <p:spPr>
          <a:xfrm>
            <a:off x="838200" y="1143000"/>
            <a:ext cx="10515600" cy="5625548"/>
          </a:xfrm>
        </p:spPr>
        <p:txBody>
          <a:bodyPr>
            <a:normAutofit fontScale="77500" lnSpcReduction="20000"/>
          </a:bodyPr>
          <a:lstStyle/>
          <a:p>
            <a:pPr marL="0" indent="0">
              <a:buNone/>
            </a:pPr>
            <a:r>
              <a:rPr lang="ro-RO" dirty="0" smtClean="0"/>
              <a:t>Medicul </a:t>
            </a:r>
            <a:r>
              <a:rPr lang="ro-RO" dirty="0"/>
              <a:t>curant întocmeşte </a:t>
            </a:r>
            <a:r>
              <a:rPr lang="ro-RO" b="1" dirty="0"/>
              <a:t>epicriza de externare</a:t>
            </a:r>
            <a:r>
              <a:rPr lang="ro-RO" dirty="0"/>
              <a:t>, care conţine o succintă trecere în revistă a următoarelor:</a:t>
            </a:r>
            <a:endParaRPr lang="en-US" dirty="0"/>
          </a:p>
          <a:p>
            <a:pPr lvl="0"/>
            <a:r>
              <a:rPr lang="ro-RO" dirty="0"/>
              <a:t>Codificarea maladiei și complicațiilor, diagnosticelor </a:t>
            </a:r>
            <a:r>
              <a:rPr lang="ro-RO" dirty="0" smtClean="0"/>
              <a:t>secundare (SIA AMS)</a:t>
            </a:r>
            <a:endParaRPr lang="en-US" dirty="0"/>
          </a:p>
          <a:p>
            <a:pPr lvl="0"/>
            <a:r>
              <a:rPr lang="ro-RO" b="1" dirty="0"/>
              <a:t>Diagnosticului clinic în format </a:t>
            </a:r>
            <a:r>
              <a:rPr lang="ro-RO" b="1" dirty="0" smtClean="0"/>
              <a:t>academic</a:t>
            </a:r>
            <a:r>
              <a:rPr lang="ro-RO" dirty="0" smtClean="0"/>
              <a:t>;</a:t>
            </a:r>
            <a:endParaRPr lang="en-US" dirty="0"/>
          </a:p>
          <a:p>
            <a:pPr lvl="0"/>
            <a:r>
              <a:rPr lang="ro-RO" dirty="0"/>
              <a:t>Istoricul bolii (pe </a:t>
            </a:r>
            <a:r>
              <a:rPr lang="ro-RO" dirty="0" smtClean="0"/>
              <a:t>scurt cele mai relevante date);</a:t>
            </a:r>
            <a:endParaRPr lang="en-US" dirty="0"/>
          </a:p>
          <a:p>
            <a:pPr lvl="0"/>
            <a:r>
              <a:rPr lang="ro-RO" dirty="0"/>
              <a:t>Explorarile clinice si paraclinice; </a:t>
            </a:r>
            <a:endParaRPr lang="en-US" dirty="0"/>
          </a:p>
          <a:p>
            <a:pPr lvl="0"/>
            <a:r>
              <a:rPr lang="ro-RO" dirty="0"/>
              <a:t>Investigatii de </a:t>
            </a:r>
            <a:r>
              <a:rPr lang="ro-RO" dirty="0" smtClean="0"/>
              <a:t>laborator, instrumentale etc;</a:t>
            </a:r>
            <a:endParaRPr lang="en-US" dirty="0"/>
          </a:p>
          <a:p>
            <a:pPr lvl="0"/>
            <a:r>
              <a:rPr lang="ro-RO" dirty="0"/>
              <a:t>Tratamente efectuate;</a:t>
            </a:r>
            <a:endParaRPr lang="en-US" dirty="0"/>
          </a:p>
          <a:p>
            <a:pPr lvl="0"/>
            <a:r>
              <a:rPr lang="ro-RO" dirty="0"/>
              <a:t>Evolutia bolii – menționarea succintă; </a:t>
            </a:r>
            <a:endParaRPr lang="en-US" dirty="0"/>
          </a:p>
          <a:p>
            <a:pPr lvl="0"/>
            <a:r>
              <a:rPr lang="ro-RO" dirty="0"/>
              <a:t>Particularitati;</a:t>
            </a:r>
            <a:endParaRPr lang="en-US" dirty="0"/>
          </a:p>
          <a:p>
            <a:pPr lvl="0"/>
            <a:r>
              <a:rPr lang="ro-RO" dirty="0"/>
              <a:t>Starea pacientului la externare;</a:t>
            </a:r>
            <a:endParaRPr lang="en-US" dirty="0"/>
          </a:p>
          <a:p>
            <a:pPr lvl="0"/>
            <a:r>
              <a:rPr lang="ro-RO" b="1" dirty="0"/>
              <a:t>Recomandari pentru pacient</a:t>
            </a:r>
            <a:r>
              <a:rPr lang="ro-RO" dirty="0"/>
              <a:t>; Regim de lucru, Regim dietetic, Vizita la medicul de familie. </a:t>
            </a:r>
            <a:endParaRPr lang="en-US" dirty="0"/>
          </a:p>
          <a:p>
            <a:pPr lvl="0"/>
            <a:r>
              <a:rPr lang="ro-RO" b="1" dirty="0"/>
              <a:t>Recomandari pentru medicul de familie si medicul specialist</a:t>
            </a:r>
            <a:r>
              <a:rPr lang="ro-RO" dirty="0"/>
              <a:t>: menționarea tratamentului – doze, ore, durata de administrare a preparatelor (la necesitate de indica și indicatorii clinici și de laborator care necesită a fi monitorizați), pansamente, investigatii, tratament balneosanatorial, prelungirea certificatului de concediu medical.</a:t>
            </a:r>
            <a:endParaRPr lang="en-US" dirty="0"/>
          </a:p>
          <a:p>
            <a:endParaRPr lang="en-US" dirty="0"/>
          </a:p>
        </p:txBody>
      </p:sp>
    </p:spTree>
    <p:extLst>
      <p:ext uri="{BB962C8B-B14F-4D97-AF65-F5344CB8AC3E}">
        <p14:creationId xmlns:p14="http://schemas.microsoft.com/office/powerpoint/2010/main" val="28346794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26774"/>
            <a:ext cx="10515600" cy="675862"/>
          </a:xfrm>
        </p:spPr>
        <p:txBody>
          <a:bodyPr>
            <a:normAutofit fontScale="90000"/>
          </a:bodyPr>
          <a:lstStyle/>
          <a:p>
            <a:pPr lvl="0"/>
            <a:r>
              <a:rPr lang="ro-RO" sz="3600" b="1" dirty="0">
                <a:solidFill>
                  <a:srgbClr val="C00000"/>
                </a:solidFill>
                <a:latin typeface="+mn-lt"/>
              </a:rPr>
              <a:t>Reguli de completare a Fișei medicale a pacientului </a:t>
            </a:r>
            <a:r>
              <a:rPr lang="en-US" sz="3600" b="1" dirty="0">
                <a:solidFill>
                  <a:srgbClr val="C00000"/>
                </a:solidFill>
                <a:latin typeface="+mn-lt"/>
              </a:rPr>
              <a:t/>
            </a:r>
            <a:br>
              <a:rPr lang="en-US" sz="3600" b="1" dirty="0">
                <a:solidFill>
                  <a:srgbClr val="C00000"/>
                </a:solidFill>
                <a:latin typeface="+mn-lt"/>
              </a:rPr>
            </a:br>
            <a:endParaRPr lang="en-US" sz="3600" b="1" dirty="0">
              <a:solidFill>
                <a:srgbClr val="C00000"/>
              </a:solidFill>
              <a:latin typeface="+mn-lt"/>
            </a:endParaRPr>
          </a:p>
        </p:txBody>
      </p:sp>
      <p:sp>
        <p:nvSpPr>
          <p:cNvPr id="3" name="Объект 2"/>
          <p:cNvSpPr>
            <a:spLocks noGrp="1"/>
          </p:cNvSpPr>
          <p:nvPr>
            <p:ph idx="1"/>
          </p:nvPr>
        </p:nvSpPr>
        <p:spPr>
          <a:xfrm>
            <a:off x="516835" y="1202636"/>
            <a:ext cx="11251095" cy="5367129"/>
          </a:xfrm>
        </p:spPr>
        <p:txBody>
          <a:bodyPr>
            <a:normAutofit fontScale="62500" lnSpcReduction="20000"/>
          </a:bodyPr>
          <a:lstStyle/>
          <a:p>
            <a:pPr lvl="0"/>
            <a:r>
              <a:rPr lang="ro-RO" b="1" dirty="0" smtClean="0"/>
              <a:t>Înscrierile se </a:t>
            </a:r>
            <a:r>
              <a:rPr lang="ro-RO" b="1" dirty="0"/>
              <a:t>efectuează</a:t>
            </a:r>
            <a:r>
              <a:rPr lang="ro-RO" b="1" dirty="0">
                <a:solidFill>
                  <a:srgbClr val="C00000"/>
                </a:solidFill>
              </a:rPr>
              <a:t> citeţ </a:t>
            </a:r>
            <a:r>
              <a:rPr lang="ro-RO" b="1" dirty="0"/>
              <a:t>nu se admit </a:t>
            </a:r>
            <a:r>
              <a:rPr lang="ro-RO" b="1" dirty="0">
                <a:solidFill>
                  <a:srgbClr val="C00000"/>
                </a:solidFill>
              </a:rPr>
              <a:t>prescurtările</a:t>
            </a:r>
            <a:r>
              <a:rPr lang="ro-RO" b="1" dirty="0"/>
              <a:t>. </a:t>
            </a:r>
            <a:r>
              <a:rPr lang="ro-RO" dirty="0"/>
              <a:t>Informaţiile incluse în fişă trebuie să fie </a:t>
            </a:r>
            <a:r>
              <a:rPr lang="ro-RO" b="1" dirty="0">
                <a:solidFill>
                  <a:srgbClr val="C00000"/>
                </a:solidFill>
              </a:rPr>
              <a:t>veridice, </a:t>
            </a:r>
            <a:r>
              <a:rPr lang="ro-RO" dirty="0"/>
              <a:t>să reflecte real şi deplin caracterul modificărilor constatate la examenele clinice şi paraclinice ale pacientului. </a:t>
            </a:r>
            <a:endParaRPr lang="ro-RO" dirty="0" smtClean="0"/>
          </a:p>
          <a:p>
            <a:pPr lvl="0"/>
            <a:endParaRPr lang="en-US" dirty="0"/>
          </a:p>
          <a:p>
            <a:pPr lvl="0"/>
            <a:r>
              <a:rPr lang="ro-RO" b="1" dirty="0"/>
              <a:t>În caz de corecţii, </a:t>
            </a:r>
            <a:r>
              <a:rPr lang="ro-RO" dirty="0"/>
              <a:t>modificări şi adăugări la informaţiile deja fixate, </a:t>
            </a:r>
            <a:r>
              <a:rPr lang="ro-RO" b="1" dirty="0">
                <a:solidFill>
                  <a:srgbClr val="C00000"/>
                </a:solidFill>
              </a:rPr>
              <a:t>modificările se fac în mod lizibil, se taie partea ce urmează a fi modificată, cu menţiunea numelui initiatorului şi semnăturii</a:t>
            </a:r>
            <a:r>
              <a:rPr lang="ro-RO" dirty="0"/>
              <a:t>; Nu sunt acceptate modificările care au fost făcute prin ştergere - murdărire, îngroşare sau sub altă formă; </a:t>
            </a:r>
            <a:endParaRPr lang="ro-RO" dirty="0" smtClean="0"/>
          </a:p>
          <a:p>
            <a:pPr lvl="0"/>
            <a:endParaRPr lang="en-US" dirty="0"/>
          </a:p>
          <a:p>
            <a:pPr lvl="0"/>
            <a:r>
              <a:rPr lang="ro-RO" dirty="0" smtClean="0"/>
              <a:t>Se </a:t>
            </a:r>
            <a:r>
              <a:rPr lang="ro-RO" dirty="0"/>
              <a:t>admit doar abrevierile recunoscute în medicină</a:t>
            </a:r>
            <a:r>
              <a:rPr lang="ro-RO" dirty="0" smtClean="0"/>
              <a:t>.</a:t>
            </a:r>
          </a:p>
          <a:p>
            <a:pPr lvl="0"/>
            <a:endParaRPr lang="en-US" dirty="0"/>
          </a:p>
          <a:p>
            <a:pPr lvl="0"/>
            <a:r>
              <a:rPr lang="ro-RO" b="1" dirty="0"/>
              <a:t>Datele din Fișa medicală a pacientului sunt strict confidențiale</a:t>
            </a:r>
            <a:r>
              <a:rPr lang="ro-RO" b="1" dirty="0" smtClean="0"/>
              <a:t>.</a:t>
            </a:r>
          </a:p>
          <a:p>
            <a:pPr lvl="0"/>
            <a:endParaRPr lang="en-US" b="1" dirty="0"/>
          </a:p>
          <a:p>
            <a:pPr lvl="0"/>
            <a:r>
              <a:rPr lang="ro-RO" b="1" dirty="0"/>
              <a:t>Fișa medicală a pacientului trebuie fiinisată nu mai tîrziu de  24 ore</a:t>
            </a:r>
            <a:r>
              <a:rPr lang="ro-RO" dirty="0"/>
              <a:t> după externarea pacientului și transmisă în Secția de Statistică Medicală pentru evaluare. </a:t>
            </a:r>
            <a:endParaRPr lang="ro-RO" dirty="0" smtClean="0"/>
          </a:p>
          <a:p>
            <a:pPr lvl="0"/>
            <a:endParaRPr lang="en-US" dirty="0"/>
          </a:p>
          <a:p>
            <a:pPr lvl="0"/>
            <a:r>
              <a:rPr lang="ro-RO" b="1" dirty="0" smtClean="0"/>
              <a:t>Fişa </a:t>
            </a:r>
            <a:r>
              <a:rPr lang="ro-RO" b="1" dirty="0"/>
              <a:t>medicală se păstrează în arhiva </a:t>
            </a:r>
            <a:r>
              <a:rPr lang="ro-RO" dirty="0"/>
              <a:t>instituţiei medico-sanitare </a:t>
            </a:r>
            <a:r>
              <a:rPr lang="ro-RO" dirty="0">
                <a:solidFill>
                  <a:srgbClr val="C00000"/>
                </a:solidFill>
              </a:rPr>
              <a:t>timp de 25 ani. </a:t>
            </a:r>
            <a:endParaRPr lang="ro-RO" dirty="0" smtClean="0">
              <a:solidFill>
                <a:srgbClr val="C00000"/>
              </a:solidFill>
            </a:endParaRPr>
          </a:p>
          <a:p>
            <a:pPr lvl="0"/>
            <a:endParaRPr lang="ro-RO" dirty="0">
              <a:solidFill>
                <a:srgbClr val="C00000"/>
              </a:solidFill>
            </a:endParaRPr>
          </a:p>
          <a:p>
            <a:pPr lvl="0"/>
            <a:r>
              <a:rPr lang="ro-RO" b="1" dirty="0" smtClean="0"/>
              <a:t>Fişa </a:t>
            </a:r>
            <a:r>
              <a:rPr lang="ro-RO" b="1" dirty="0"/>
              <a:t>medicală poate fi eliberată din arhivă la solicitarea organului de urmărire penală sau instanţei de judecată doar cu acordul administraţiei. După efectuarea acţiunilor judiciare (expertiza medico-legală), fişa urmează să fie neapărat returnată arhivei.</a:t>
            </a:r>
            <a:endParaRPr lang="en-US" b="1" dirty="0"/>
          </a:p>
          <a:p>
            <a:endParaRPr lang="en-US" dirty="0"/>
          </a:p>
        </p:txBody>
      </p:sp>
    </p:spTree>
    <p:extLst>
      <p:ext uri="{BB962C8B-B14F-4D97-AF65-F5344CB8AC3E}">
        <p14:creationId xmlns:p14="http://schemas.microsoft.com/office/powerpoint/2010/main" val="36031514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15805"/>
          </a:xfrm>
        </p:spPr>
        <p:txBody>
          <a:bodyPr>
            <a:noAutofit/>
          </a:bodyPr>
          <a:lstStyle/>
          <a:p>
            <a:r>
              <a:rPr lang="en-US" sz="3600" dirty="0" err="1">
                <a:solidFill>
                  <a:srgbClr val="C00000"/>
                </a:solidFill>
                <a:latin typeface="+mn-lt"/>
              </a:rPr>
              <a:t>Consecutivitatea</a:t>
            </a:r>
            <a:r>
              <a:rPr lang="en-US" sz="3600" dirty="0">
                <a:solidFill>
                  <a:srgbClr val="C00000"/>
                </a:solidFill>
                <a:latin typeface="+mn-lt"/>
              </a:rPr>
              <a:t> </a:t>
            </a:r>
            <a:r>
              <a:rPr lang="en-US" sz="3600" dirty="0" err="1">
                <a:solidFill>
                  <a:srgbClr val="C00000"/>
                </a:solidFill>
                <a:latin typeface="+mn-lt"/>
              </a:rPr>
              <a:t>părților</a:t>
            </a:r>
            <a:r>
              <a:rPr lang="en-US" sz="3600" dirty="0">
                <a:solidFill>
                  <a:srgbClr val="C00000"/>
                </a:solidFill>
                <a:latin typeface="+mn-lt"/>
              </a:rPr>
              <a:t> </a:t>
            </a:r>
            <a:r>
              <a:rPr lang="en-US" sz="3600" dirty="0" err="1">
                <a:solidFill>
                  <a:srgbClr val="C00000"/>
                </a:solidFill>
                <a:latin typeface="+mn-lt"/>
              </a:rPr>
              <a:t>componente</a:t>
            </a:r>
            <a:r>
              <a:rPr lang="en-US" sz="3600" dirty="0">
                <a:solidFill>
                  <a:srgbClr val="C00000"/>
                </a:solidFill>
                <a:latin typeface="+mn-lt"/>
              </a:rPr>
              <a:t> a </a:t>
            </a:r>
            <a:r>
              <a:rPr lang="en-US" sz="3600" dirty="0" err="1">
                <a:solidFill>
                  <a:srgbClr val="C00000"/>
                </a:solidFill>
                <a:latin typeface="+mn-lt"/>
              </a:rPr>
              <a:t>fișei</a:t>
            </a:r>
            <a:r>
              <a:rPr lang="en-US" sz="3600" dirty="0">
                <a:solidFill>
                  <a:srgbClr val="C00000"/>
                </a:solidFill>
                <a:latin typeface="+mn-lt"/>
              </a:rPr>
              <a:t> de </a:t>
            </a:r>
            <a:r>
              <a:rPr lang="en-US" sz="3600" dirty="0" err="1">
                <a:solidFill>
                  <a:srgbClr val="C00000"/>
                </a:solidFill>
                <a:latin typeface="+mn-lt"/>
              </a:rPr>
              <a:t>observație</a:t>
            </a:r>
            <a:r>
              <a:rPr lang="en-US" sz="3600" dirty="0">
                <a:solidFill>
                  <a:srgbClr val="C00000"/>
                </a:solidFill>
                <a:latin typeface="+mn-lt"/>
              </a:rPr>
              <a:t> (F </a:t>
            </a:r>
            <a:r>
              <a:rPr lang="en-US" sz="3600" dirty="0" err="1">
                <a:solidFill>
                  <a:srgbClr val="C00000"/>
                </a:solidFill>
                <a:latin typeface="+mn-lt"/>
              </a:rPr>
              <a:t>nr</a:t>
            </a:r>
            <a:r>
              <a:rPr lang="en-US" sz="3600" dirty="0">
                <a:solidFill>
                  <a:srgbClr val="C00000"/>
                </a:solidFill>
                <a:latin typeface="+mn-lt"/>
              </a:rPr>
              <a:t>. 003/e-2012)</a:t>
            </a:r>
            <a:br>
              <a:rPr lang="en-US" sz="3600" dirty="0">
                <a:solidFill>
                  <a:srgbClr val="C00000"/>
                </a:solidFill>
                <a:latin typeface="+mn-lt"/>
              </a:rPr>
            </a:br>
            <a:endParaRPr lang="en-US" sz="3600" dirty="0">
              <a:solidFill>
                <a:srgbClr val="C00000"/>
              </a:solidFill>
              <a:latin typeface="+mn-lt"/>
            </a:endParaRPr>
          </a:p>
        </p:txBody>
      </p:sp>
      <p:sp>
        <p:nvSpPr>
          <p:cNvPr id="3" name="Объект 2"/>
          <p:cNvSpPr>
            <a:spLocks noGrp="1"/>
          </p:cNvSpPr>
          <p:nvPr>
            <p:ph idx="1"/>
          </p:nvPr>
        </p:nvSpPr>
        <p:spPr>
          <a:xfrm>
            <a:off x="367748" y="1480930"/>
            <a:ext cx="11824252" cy="5377070"/>
          </a:xfrm>
        </p:spPr>
        <p:txBody>
          <a:bodyPr numCol="2">
            <a:normAutofit fontScale="55000" lnSpcReduction="20000"/>
          </a:bodyPr>
          <a:lstStyle/>
          <a:p>
            <a:pPr marL="0" indent="0">
              <a:buNone/>
            </a:pPr>
            <a:r>
              <a:rPr lang="en-US" dirty="0" smtClean="0"/>
              <a:t>1 </a:t>
            </a:r>
            <a:r>
              <a:rPr lang="en-US" dirty="0"/>
              <a:t>– </a:t>
            </a:r>
            <a:r>
              <a:rPr lang="en-US" dirty="0" err="1"/>
              <a:t>Coperta</a:t>
            </a:r>
            <a:r>
              <a:rPr lang="en-US" dirty="0"/>
              <a:t> - </a:t>
            </a:r>
            <a:r>
              <a:rPr lang="en-US" dirty="0" err="1"/>
              <a:t>pe</a:t>
            </a:r>
            <a:r>
              <a:rPr lang="en-US" dirty="0"/>
              <a:t> verso la </a:t>
            </a:r>
            <a:r>
              <a:rPr lang="en-US" dirty="0" err="1"/>
              <a:t>copertă</a:t>
            </a:r>
            <a:r>
              <a:rPr lang="en-US" dirty="0"/>
              <a:t> – </a:t>
            </a:r>
            <a:r>
              <a:rPr lang="en-US" dirty="0" err="1"/>
              <a:t>Regulamentul</a:t>
            </a:r>
            <a:r>
              <a:rPr lang="en-US" dirty="0"/>
              <a:t> </a:t>
            </a:r>
            <a:r>
              <a:rPr lang="en-US" dirty="0" err="1"/>
              <a:t>pacientului</a:t>
            </a:r>
            <a:r>
              <a:rPr lang="en-US" dirty="0"/>
              <a:t> </a:t>
            </a:r>
            <a:r>
              <a:rPr lang="en-US" dirty="0" err="1"/>
              <a:t>internat</a:t>
            </a:r>
            <a:r>
              <a:rPr lang="en-US" dirty="0"/>
              <a:t> </a:t>
            </a:r>
            <a:r>
              <a:rPr lang="en-US" dirty="0" err="1"/>
              <a:t>în</a:t>
            </a:r>
            <a:r>
              <a:rPr lang="en-US" dirty="0"/>
              <a:t> IMSP SCR ,,</a:t>
            </a:r>
            <a:r>
              <a:rPr lang="en-US" dirty="0" err="1"/>
              <a:t>Timofei</a:t>
            </a:r>
            <a:r>
              <a:rPr lang="en-US" dirty="0"/>
              <a:t> </a:t>
            </a:r>
            <a:r>
              <a:rPr lang="en-US" dirty="0" err="1"/>
              <a:t>Moșneaga</a:t>
            </a:r>
            <a:r>
              <a:rPr lang="en-US" dirty="0"/>
              <a:t>”</a:t>
            </a:r>
          </a:p>
          <a:p>
            <a:pPr marL="0" indent="0">
              <a:buNone/>
            </a:pPr>
            <a:r>
              <a:rPr lang="en-US" dirty="0"/>
              <a:t>2 - </a:t>
            </a:r>
            <a:r>
              <a:rPr lang="en-US" dirty="0" err="1"/>
              <a:t>Fișa</a:t>
            </a:r>
            <a:r>
              <a:rPr lang="en-US" dirty="0"/>
              <a:t> </a:t>
            </a:r>
            <a:r>
              <a:rPr lang="en-US" dirty="0" err="1"/>
              <a:t>medicală</a:t>
            </a:r>
            <a:r>
              <a:rPr lang="en-US" dirty="0"/>
              <a:t> cu </a:t>
            </a:r>
            <a:r>
              <a:rPr lang="en-US" dirty="0" err="1"/>
              <a:t>punctele</a:t>
            </a:r>
            <a:r>
              <a:rPr lang="en-US" dirty="0"/>
              <a:t> 1-22 - </a:t>
            </a:r>
            <a:r>
              <a:rPr lang="en-US" dirty="0" err="1"/>
              <a:t>pe</a:t>
            </a:r>
            <a:r>
              <a:rPr lang="en-US" dirty="0"/>
              <a:t> verso accord </a:t>
            </a:r>
            <a:r>
              <a:rPr lang="en-US" dirty="0" err="1"/>
              <a:t>informat</a:t>
            </a:r>
            <a:r>
              <a:rPr lang="en-US" dirty="0"/>
              <a:t> la </a:t>
            </a:r>
            <a:r>
              <a:rPr lang="en-US" dirty="0" err="1"/>
              <a:t>internare</a:t>
            </a:r>
            <a:endParaRPr lang="en-US" dirty="0"/>
          </a:p>
          <a:p>
            <a:pPr marL="0" indent="0">
              <a:buNone/>
            </a:pPr>
            <a:r>
              <a:rPr lang="en-US" dirty="0"/>
              <a:t>3 - </a:t>
            </a:r>
            <a:r>
              <a:rPr lang="en-US" dirty="0" err="1"/>
              <a:t>Fișa</a:t>
            </a:r>
            <a:r>
              <a:rPr lang="en-US" dirty="0"/>
              <a:t> </a:t>
            </a:r>
            <a:r>
              <a:rPr lang="en-US" dirty="0" err="1"/>
              <a:t>medicală</a:t>
            </a:r>
            <a:r>
              <a:rPr lang="en-US" dirty="0"/>
              <a:t> cu </a:t>
            </a:r>
            <a:r>
              <a:rPr lang="en-US" dirty="0" err="1"/>
              <a:t>punctele</a:t>
            </a:r>
            <a:r>
              <a:rPr lang="en-US" dirty="0"/>
              <a:t> 23-40</a:t>
            </a:r>
          </a:p>
          <a:p>
            <a:pPr marL="0" indent="0">
              <a:buNone/>
            </a:pPr>
            <a:r>
              <a:rPr lang="en-US" dirty="0"/>
              <a:t>4 - Acord </a:t>
            </a:r>
            <a:r>
              <a:rPr lang="en-US" dirty="0" err="1"/>
              <a:t>informat</a:t>
            </a:r>
            <a:r>
              <a:rPr lang="en-US" dirty="0"/>
              <a:t> </a:t>
            </a:r>
            <a:r>
              <a:rPr lang="en-US" dirty="0" err="1"/>
              <a:t>standartizat</a:t>
            </a:r>
            <a:r>
              <a:rPr lang="en-US" dirty="0"/>
              <a:t> </a:t>
            </a:r>
            <a:r>
              <a:rPr lang="en-US" dirty="0" err="1"/>
              <a:t>pentru</a:t>
            </a:r>
            <a:r>
              <a:rPr lang="en-US" dirty="0"/>
              <a:t> diagnostic </a:t>
            </a:r>
            <a:r>
              <a:rPr lang="en-US" dirty="0" err="1"/>
              <a:t>și</a:t>
            </a:r>
            <a:r>
              <a:rPr lang="en-US" dirty="0"/>
              <a:t> </a:t>
            </a:r>
            <a:r>
              <a:rPr lang="en-US" dirty="0" err="1"/>
              <a:t>tratament</a:t>
            </a:r>
            <a:endParaRPr lang="en-US" dirty="0"/>
          </a:p>
          <a:p>
            <a:pPr marL="0" indent="0">
              <a:buNone/>
            </a:pPr>
            <a:r>
              <a:rPr lang="en-US" dirty="0"/>
              <a:t>5 – </a:t>
            </a:r>
            <a:r>
              <a:rPr lang="en-US" i="1" dirty="0" err="1"/>
              <a:t>Regulamentul</a:t>
            </a:r>
            <a:r>
              <a:rPr lang="en-US" i="1" dirty="0"/>
              <a:t> intern al </a:t>
            </a:r>
            <a:r>
              <a:rPr lang="en-US" i="1" dirty="0" err="1"/>
              <a:t>pacientului</a:t>
            </a:r>
            <a:r>
              <a:rPr lang="en-US" i="1" dirty="0"/>
              <a:t> </a:t>
            </a:r>
            <a:r>
              <a:rPr lang="en-US" i="1" dirty="0" err="1"/>
              <a:t>internat</a:t>
            </a:r>
            <a:r>
              <a:rPr lang="en-US" i="1" dirty="0"/>
              <a:t> </a:t>
            </a:r>
            <a:r>
              <a:rPr lang="en-US" i="1" dirty="0" err="1"/>
              <a:t>pe</a:t>
            </a:r>
            <a:r>
              <a:rPr lang="en-US" i="1" dirty="0"/>
              <a:t> </a:t>
            </a:r>
            <a:r>
              <a:rPr lang="en-US" i="1" dirty="0" err="1"/>
              <a:t>perioada</a:t>
            </a:r>
            <a:r>
              <a:rPr lang="en-US" i="1" dirty="0"/>
              <a:t> de </a:t>
            </a:r>
            <a:r>
              <a:rPr lang="en-US" i="1" dirty="0" smtClean="0"/>
              <a:t>pa</a:t>
            </a:r>
            <a:r>
              <a:rPr lang="ro-MD" i="1" dirty="0" smtClean="0"/>
              <a:t>n</a:t>
            </a:r>
            <a:r>
              <a:rPr lang="en-US" i="1" dirty="0" err="1" smtClean="0"/>
              <a:t>demiei</a:t>
            </a:r>
            <a:r>
              <a:rPr lang="en-US" i="1" dirty="0" smtClean="0"/>
              <a:t> </a:t>
            </a:r>
            <a:r>
              <a:rPr lang="en-US" i="1" dirty="0"/>
              <a:t>de COVID – 19, </a:t>
            </a:r>
            <a:r>
              <a:rPr lang="en-US" i="1" dirty="0" err="1"/>
              <a:t>chestionar</a:t>
            </a:r>
            <a:r>
              <a:rPr lang="en-US" i="1" dirty="0"/>
              <a:t> </a:t>
            </a:r>
            <a:r>
              <a:rPr lang="en-US" i="1" dirty="0" err="1"/>
              <a:t>pentru</a:t>
            </a:r>
            <a:r>
              <a:rPr lang="en-US" i="1" dirty="0"/>
              <a:t> </a:t>
            </a:r>
            <a:r>
              <a:rPr lang="en-US" i="1" dirty="0" err="1"/>
              <a:t>evaluarea</a:t>
            </a:r>
            <a:r>
              <a:rPr lang="en-US" i="1" dirty="0"/>
              <a:t> </a:t>
            </a:r>
            <a:r>
              <a:rPr lang="en-US" i="1" dirty="0" err="1"/>
              <a:t>riscului</a:t>
            </a:r>
            <a:r>
              <a:rPr lang="en-US" i="1" dirty="0"/>
              <a:t> de </a:t>
            </a:r>
            <a:r>
              <a:rPr lang="en-US" i="1" dirty="0" err="1"/>
              <a:t>îmbolnavire</a:t>
            </a:r>
            <a:r>
              <a:rPr lang="en-US" i="1" dirty="0"/>
              <a:t> cu Coronavirus (COVID-19) la </a:t>
            </a:r>
            <a:r>
              <a:rPr lang="en-US" i="1" dirty="0" err="1"/>
              <a:t>pacienții</a:t>
            </a:r>
            <a:r>
              <a:rPr lang="en-US" i="1" dirty="0"/>
              <a:t> care se </a:t>
            </a:r>
            <a:r>
              <a:rPr lang="en-US" i="1" dirty="0" err="1"/>
              <a:t>prezintă</a:t>
            </a:r>
            <a:r>
              <a:rPr lang="en-US" i="1" dirty="0"/>
              <a:t> </a:t>
            </a:r>
            <a:r>
              <a:rPr lang="en-US" i="1" dirty="0" err="1"/>
              <a:t>în</a:t>
            </a:r>
            <a:r>
              <a:rPr lang="en-US" i="1" dirty="0"/>
              <a:t> </a:t>
            </a:r>
            <a:r>
              <a:rPr lang="en-US" i="1" dirty="0" err="1"/>
              <a:t>secția</a:t>
            </a:r>
            <a:r>
              <a:rPr lang="en-US" i="1" dirty="0"/>
              <a:t> </a:t>
            </a:r>
            <a:r>
              <a:rPr lang="en-US" i="1" dirty="0" err="1"/>
              <a:t>Consultativă</a:t>
            </a:r>
            <a:r>
              <a:rPr lang="en-US" i="1" dirty="0"/>
              <a:t> IMSP SCR ,, </a:t>
            </a:r>
            <a:r>
              <a:rPr lang="en-US" i="1" dirty="0" err="1"/>
              <a:t>Timofei</a:t>
            </a:r>
            <a:r>
              <a:rPr lang="en-US" i="1" dirty="0"/>
              <a:t> </a:t>
            </a:r>
            <a:r>
              <a:rPr lang="en-US" i="1" dirty="0" err="1"/>
              <a:t>Moșneaga</a:t>
            </a:r>
            <a:r>
              <a:rPr lang="en-US" i="1" dirty="0"/>
              <a:t>”- </a:t>
            </a:r>
            <a:r>
              <a:rPr lang="en-US" i="1" dirty="0" err="1"/>
              <a:t>temporar</a:t>
            </a:r>
            <a:endParaRPr lang="en-US" dirty="0"/>
          </a:p>
          <a:p>
            <a:pPr marL="0" indent="0">
              <a:buNone/>
            </a:pPr>
            <a:r>
              <a:rPr lang="en-US" dirty="0"/>
              <a:t>6 - Acord </a:t>
            </a:r>
            <a:r>
              <a:rPr lang="en-US" dirty="0" err="1"/>
              <a:t>informat</a:t>
            </a:r>
            <a:r>
              <a:rPr lang="en-US" dirty="0"/>
              <a:t>/</a:t>
            </a:r>
            <a:r>
              <a:rPr lang="en-US" dirty="0" err="1"/>
              <a:t>refuz</a:t>
            </a:r>
            <a:r>
              <a:rPr lang="en-US" dirty="0"/>
              <a:t> </a:t>
            </a:r>
            <a:r>
              <a:rPr lang="en-US" dirty="0" err="1"/>
              <a:t>pentru</a:t>
            </a:r>
            <a:r>
              <a:rPr lang="en-US" dirty="0"/>
              <a:t> </a:t>
            </a:r>
            <a:r>
              <a:rPr lang="en-US" dirty="0" err="1"/>
              <a:t>efectuarea</a:t>
            </a:r>
            <a:r>
              <a:rPr lang="en-US" dirty="0"/>
              <a:t> </a:t>
            </a:r>
            <a:r>
              <a:rPr lang="en-US" dirty="0" err="1"/>
              <a:t>testului</a:t>
            </a:r>
            <a:r>
              <a:rPr lang="en-US" dirty="0"/>
              <a:t> HIV</a:t>
            </a:r>
          </a:p>
          <a:p>
            <a:pPr marL="0" indent="0">
              <a:buNone/>
            </a:pPr>
            <a:r>
              <a:rPr lang="en-US" dirty="0"/>
              <a:t>7 - Acord </a:t>
            </a:r>
            <a:r>
              <a:rPr lang="en-US" dirty="0" err="1"/>
              <a:t>informat</a:t>
            </a:r>
            <a:r>
              <a:rPr lang="en-US" dirty="0"/>
              <a:t>/</a:t>
            </a:r>
            <a:r>
              <a:rPr lang="en-US" dirty="0" err="1"/>
              <a:t>refuz</a:t>
            </a:r>
            <a:r>
              <a:rPr lang="en-US" dirty="0"/>
              <a:t> al </a:t>
            </a:r>
            <a:r>
              <a:rPr lang="en-US" dirty="0" err="1"/>
              <a:t>pacientului</a:t>
            </a:r>
            <a:r>
              <a:rPr lang="en-US" dirty="0"/>
              <a:t> </a:t>
            </a:r>
            <a:r>
              <a:rPr lang="en-US" dirty="0" err="1"/>
              <a:t>pentru</a:t>
            </a:r>
            <a:r>
              <a:rPr lang="en-US" dirty="0"/>
              <a:t> </a:t>
            </a:r>
            <a:r>
              <a:rPr lang="en-US" dirty="0" err="1"/>
              <a:t>tratamentul</a:t>
            </a:r>
            <a:r>
              <a:rPr lang="en-US" dirty="0"/>
              <a:t> cu </a:t>
            </a:r>
            <a:r>
              <a:rPr lang="en-US" dirty="0" err="1"/>
              <a:t>aplicarea</a:t>
            </a:r>
            <a:r>
              <a:rPr lang="en-US" dirty="0"/>
              <a:t> </a:t>
            </a:r>
            <a:r>
              <a:rPr lang="en-US" dirty="0" err="1"/>
              <a:t>transfuziei</a:t>
            </a:r>
            <a:r>
              <a:rPr lang="en-US" dirty="0"/>
              <a:t> de </a:t>
            </a:r>
            <a:r>
              <a:rPr lang="en-US" dirty="0" err="1"/>
              <a:t>produse</a:t>
            </a:r>
            <a:r>
              <a:rPr lang="en-US" dirty="0"/>
              <a:t> sanguine (singe/</a:t>
            </a:r>
            <a:r>
              <a:rPr lang="en-US" dirty="0" err="1"/>
              <a:t>componente</a:t>
            </a:r>
            <a:r>
              <a:rPr lang="en-US" dirty="0"/>
              <a:t> </a:t>
            </a:r>
            <a:r>
              <a:rPr lang="en-US" dirty="0" err="1"/>
              <a:t>și</a:t>
            </a:r>
            <a:r>
              <a:rPr lang="en-US" dirty="0"/>
              <a:t>/</a:t>
            </a:r>
            <a:r>
              <a:rPr lang="en-US" dirty="0" err="1"/>
              <a:t>sau</a:t>
            </a:r>
            <a:r>
              <a:rPr lang="en-US" dirty="0"/>
              <a:t> </a:t>
            </a:r>
            <a:r>
              <a:rPr lang="en-US" dirty="0" err="1"/>
              <a:t>preparate</a:t>
            </a:r>
            <a:r>
              <a:rPr lang="en-US" dirty="0"/>
              <a:t> sanguine) </a:t>
            </a:r>
            <a:r>
              <a:rPr lang="en-US" dirty="0" err="1"/>
              <a:t>în</a:t>
            </a:r>
            <a:r>
              <a:rPr lang="en-US" dirty="0"/>
              <a:t> </a:t>
            </a:r>
            <a:r>
              <a:rPr lang="en-US" dirty="0" err="1"/>
              <a:t>cadrul</a:t>
            </a:r>
            <a:r>
              <a:rPr lang="en-US" dirty="0"/>
              <a:t> IMSP SCR ,,</a:t>
            </a:r>
            <a:r>
              <a:rPr lang="en-US" dirty="0" err="1"/>
              <a:t>Timofei</a:t>
            </a:r>
            <a:r>
              <a:rPr lang="en-US" dirty="0"/>
              <a:t> </a:t>
            </a:r>
            <a:r>
              <a:rPr lang="en-US" dirty="0" err="1"/>
              <a:t>Moșneaga</a:t>
            </a:r>
            <a:r>
              <a:rPr lang="en-US" dirty="0"/>
              <a:t>”</a:t>
            </a:r>
          </a:p>
          <a:p>
            <a:pPr marL="0" indent="0">
              <a:buNone/>
            </a:pPr>
            <a:r>
              <a:rPr lang="en-US" dirty="0"/>
              <a:t>8- </a:t>
            </a:r>
            <a:r>
              <a:rPr lang="en-US" dirty="0" err="1"/>
              <a:t>Examinarea</a:t>
            </a:r>
            <a:r>
              <a:rPr lang="en-US" dirty="0"/>
              <a:t> </a:t>
            </a:r>
            <a:r>
              <a:rPr lang="en-US" dirty="0" err="1"/>
              <a:t>primară</a:t>
            </a:r>
            <a:r>
              <a:rPr lang="en-US" dirty="0"/>
              <a:t> a </a:t>
            </a:r>
            <a:r>
              <a:rPr lang="en-US" dirty="0" err="1"/>
              <a:t>bolnavului</a:t>
            </a:r>
            <a:r>
              <a:rPr lang="en-US" dirty="0"/>
              <a:t> </a:t>
            </a:r>
            <a:r>
              <a:rPr lang="en-US" dirty="0" err="1"/>
              <a:t>în</a:t>
            </a:r>
            <a:r>
              <a:rPr lang="en-US" dirty="0"/>
              <a:t> </a:t>
            </a:r>
            <a:r>
              <a:rPr lang="en-US" dirty="0" err="1"/>
              <a:t>secție</a:t>
            </a:r>
            <a:endParaRPr lang="en-US" dirty="0"/>
          </a:p>
          <a:p>
            <a:pPr marL="0" indent="0">
              <a:buNone/>
            </a:pPr>
            <a:r>
              <a:rPr lang="en-US" dirty="0"/>
              <a:t>9 – </a:t>
            </a:r>
            <a:r>
              <a:rPr lang="en-US" dirty="0" err="1"/>
              <a:t>Zilnice</a:t>
            </a:r>
            <a:r>
              <a:rPr lang="en-US" dirty="0"/>
              <a:t>, </a:t>
            </a:r>
            <a:r>
              <a:rPr lang="en-US" dirty="0" err="1"/>
              <a:t>consilii</a:t>
            </a:r>
            <a:r>
              <a:rPr lang="en-US" dirty="0"/>
              <a:t> </a:t>
            </a:r>
            <a:r>
              <a:rPr lang="en-US" dirty="0" err="1"/>
              <a:t>medicale</a:t>
            </a:r>
            <a:r>
              <a:rPr lang="en-US" dirty="0"/>
              <a:t> </a:t>
            </a:r>
          </a:p>
          <a:p>
            <a:pPr marL="0" indent="0">
              <a:buNone/>
            </a:pPr>
            <a:r>
              <a:rPr lang="en-US" dirty="0"/>
              <a:t>10 - </a:t>
            </a:r>
            <a:r>
              <a:rPr lang="en-US" dirty="0" err="1"/>
              <a:t>Consultațiile</a:t>
            </a:r>
            <a:r>
              <a:rPr lang="en-US" dirty="0"/>
              <a:t> </a:t>
            </a:r>
            <a:r>
              <a:rPr lang="en-US" dirty="0" err="1"/>
              <a:t>specialiștilor</a:t>
            </a:r>
            <a:endParaRPr lang="en-US" dirty="0"/>
          </a:p>
          <a:p>
            <a:pPr marL="0" indent="0">
              <a:buNone/>
            </a:pPr>
            <a:r>
              <a:rPr lang="en-US" dirty="0"/>
              <a:t>11 - </a:t>
            </a:r>
            <a:r>
              <a:rPr lang="en-US" dirty="0" err="1"/>
              <a:t>Rezultatele</a:t>
            </a:r>
            <a:r>
              <a:rPr lang="en-US" dirty="0"/>
              <a:t> </a:t>
            </a:r>
            <a:r>
              <a:rPr lang="en-US" dirty="0" err="1"/>
              <a:t>investigațiilor</a:t>
            </a:r>
            <a:r>
              <a:rPr lang="en-US" dirty="0"/>
              <a:t> de </a:t>
            </a:r>
            <a:r>
              <a:rPr lang="en-US" dirty="0" err="1"/>
              <a:t>laborator</a:t>
            </a:r>
            <a:r>
              <a:rPr lang="en-US" dirty="0"/>
              <a:t> </a:t>
            </a:r>
          </a:p>
          <a:p>
            <a:pPr marL="0" indent="0">
              <a:buNone/>
            </a:pPr>
            <a:r>
              <a:rPr lang="en-US" dirty="0"/>
              <a:t>12- Acord </a:t>
            </a:r>
            <a:r>
              <a:rPr lang="en-US" dirty="0" err="1"/>
              <a:t>informat</a:t>
            </a:r>
            <a:r>
              <a:rPr lang="en-US" dirty="0"/>
              <a:t> </a:t>
            </a:r>
            <a:r>
              <a:rPr lang="en-US" dirty="0" err="1"/>
              <a:t>standartizat</a:t>
            </a:r>
            <a:r>
              <a:rPr lang="en-US" dirty="0"/>
              <a:t> la </a:t>
            </a:r>
            <a:r>
              <a:rPr lang="en-US" dirty="0" err="1"/>
              <a:t>procedurile</a:t>
            </a:r>
            <a:r>
              <a:rPr lang="en-US" dirty="0"/>
              <a:t> cu </a:t>
            </a:r>
            <a:r>
              <a:rPr lang="en-US" dirty="0" err="1"/>
              <a:t>risc</a:t>
            </a:r>
            <a:r>
              <a:rPr lang="en-US" dirty="0"/>
              <a:t> </a:t>
            </a:r>
            <a:r>
              <a:rPr lang="en-US" dirty="0" err="1"/>
              <a:t>înalt</a:t>
            </a:r>
            <a:r>
              <a:rPr lang="en-US" dirty="0"/>
              <a:t> (</a:t>
            </a:r>
            <a:r>
              <a:rPr lang="en-US" dirty="0" err="1"/>
              <a:t>dacă</a:t>
            </a:r>
            <a:r>
              <a:rPr lang="en-US" dirty="0"/>
              <a:t> </a:t>
            </a:r>
            <a:r>
              <a:rPr lang="en-US" dirty="0" err="1"/>
              <a:t>există</a:t>
            </a:r>
            <a:r>
              <a:rPr lang="en-US" dirty="0"/>
              <a:t>)</a:t>
            </a:r>
          </a:p>
          <a:p>
            <a:pPr marL="0" indent="0">
              <a:buNone/>
            </a:pPr>
            <a:r>
              <a:rPr lang="en-US" dirty="0"/>
              <a:t>13- </a:t>
            </a:r>
            <a:r>
              <a:rPr lang="en-US" dirty="0" err="1"/>
              <a:t>Rezultatele</a:t>
            </a:r>
            <a:r>
              <a:rPr lang="en-US" dirty="0"/>
              <a:t> </a:t>
            </a:r>
            <a:r>
              <a:rPr lang="en-US" dirty="0" err="1"/>
              <a:t>investigațiilor</a:t>
            </a:r>
            <a:r>
              <a:rPr lang="en-US" dirty="0"/>
              <a:t> </a:t>
            </a:r>
            <a:r>
              <a:rPr lang="en-US" dirty="0" err="1" smtClean="0"/>
              <a:t>instrumentale</a:t>
            </a:r>
            <a:endParaRPr lang="ro-MD" dirty="0" smtClean="0"/>
          </a:p>
          <a:p>
            <a:pPr marL="0" indent="0">
              <a:buNone/>
            </a:pPr>
            <a:endParaRPr lang="en-US" dirty="0"/>
          </a:p>
          <a:p>
            <a:pPr marL="0" indent="0">
              <a:buNone/>
            </a:pPr>
            <a:r>
              <a:rPr lang="en-US" dirty="0"/>
              <a:t>14- </a:t>
            </a:r>
            <a:r>
              <a:rPr lang="en-US" dirty="0" err="1"/>
              <a:t>Indicații</a:t>
            </a:r>
            <a:r>
              <a:rPr lang="en-US" dirty="0"/>
              <a:t> la </a:t>
            </a:r>
            <a:r>
              <a:rPr lang="en-US" dirty="0" err="1"/>
              <a:t>intervenția</a:t>
            </a:r>
            <a:r>
              <a:rPr lang="en-US" dirty="0"/>
              <a:t> </a:t>
            </a:r>
            <a:r>
              <a:rPr lang="en-US" dirty="0" err="1"/>
              <a:t>chirurgicală</a:t>
            </a:r>
            <a:endParaRPr lang="en-US" dirty="0"/>
          </a:p>
          <a:p>
            <a:pPr marL="0" indent="0">
              <a:buNone/>
            </a:pPr>
            <a:r>
              <a:rPr lang="en-US" dirty="0"/>
              <a:t>15- Acord </a:t>
            </a:r>
            <a:r>
              <a:rPr lang="en-US" dirty="0" err="1"/>
              <a:t>informat</a:t>
            </a:r>
            <a:r>
              <a:rPr lang="en-US" dirty="0"/>
              <a:t> </a:t>
            </a:r>
            <a:r>
              <a:rPr lang="en-US" dirty="0" err="1"/>
              <a:t>standartizat</a:t>
            </a:r>
            <a:r>
              <a:rPr lang="en-US" dirty="0"/>
              <a:t> la </a:t>
            </a:r>
            <a:r>
              <a:rPr lang="en-US" dirty="0" err="1"/>
              <a:t>intervențiile</a:t>
            </a:r>
            <a:r>
              <a:rPr lang="en-US" dirty="0"/>
              <a:t> </a:t>
            </a:r>
            <a:r>
              <a:rPr lang="en-US" dirty="0" err="1"/>
              <a:t>chirurgicale</a:t>
            </a:r>
            <a:endParaRPr lang="en-US" dirty="0"/>
          </a:p>
          <a:p>
            <a:pPr marL="0" indent="0">
              <a:buNone/>
            </a:pPr>
            <a:r>
              <a:rPr lang="en-US" dirty="0"/>
              <a:t>16- </a:t>
            </a:r>
            <a:r>
              <a:rPr lang="en-US" dirty="0" err="1"/>
              <a:t>Fișa</a:t>
            </a:r>
            <a:r>
              <a:rPr lang="en-US" dirty="0"/>
              <a:t> de </a:t>
            </a:r>
            <a:r>
              <a:rPr lang="en-US" dirty="0" err="1"/>
              <a:t>examen</a:t>
            </a:r>
            <a:r>
              <a:rPr lang="en-US" dirty="0"/>
              <a:t> </a:t>
            </a:r>
            <a:r>
              <a:rPr lang="en-US" dirty="0" err="1"/>
              <a:t>anesteziologic</a:t>
            </a:r>
            <a:endParaRPr lang="en-US" dirty="0"/>
          </a:p>
          <a:p>
            <a:pPr marL="0" indent="0">
              <a:buNone/>
            </a:pPr>
            <a:r>
              <a:rPr lang="en-US" dirty="0"/>
              <a:t>17 - </a:t>
            </a:r>
            <a:r>
              <a:rPr lang="en-US" dirty="0" err="1"/>
              <a:t>Chestionar</a:t>
            </a:r>
            <a:r>
              <a:rPr lang="en-US" dirty="0"/>
              <a:t> </a:t>
            </a:r>
            <a:r>
              <a:rPr lang="en-US" dirty="0" err="1"/>
              <a:t>preanestezic</a:t>
            </a:r>
            <a:endParaRPr lang="en-US" dirty="0"/>
          </a:p>
          <a:p>
            <a:pPr marL="0" indent="0">
              <a:buNone/>
            </a:pPr>
            <a:r>
              <a:rPr lang="en-US" dirty="0"/>
              <a:t>18 - </a:t>
            </a:r>
            <a:r>
              <a:rPr lang="en-US" dirty="0" err="1"/>
              <a:t>Fișa</a:t>
            </a:r>
            <a:r>
              <a:rPr lang="en-US" dirty="0"/>
              <a:t> de </a:t>
            </a:r>
            <a:r>
              <a:rPr lang="en-US" dirty="0" err="1"/>
              <a:t>siguranța</a:t>
            </a:r>
            <a:r>
              <a:rPr lang="en-US" dirty="0"/>
              <a:t> </a:t>
            </a:r>
            <a:r>
              <a:rPr lang="en-US" dirty="0" err="1"/>
              <a:t>chirurgicală</a:t>
            </a:r>
            <a:endParaRPr lang="en-US" dirty="0"/>
          </a:p>
          <a:p>
            <a:pPr marL="0" indent="0">
              <a:buNone/>
            </a:pPr>
            <a:r>
              <a:rPr lang="en-US" dirty="0"/>
              <a:t>19 - </a:t>
            </a:r>
            <a:r>
              <a:rPr lang="en-US" dirty="0" err="1"/>
              <a:t>Fișa</a:t>
            </a:r>
            <a:r>
              <a:rPr lang="en-US" dirty="0"/>
              <a:t> de </a:t>
            </a:r>
            <a:r>
              <a:rPr lang="en-US" dirty="0" err="1"/>
              <a:t>anestezie</a:t>
            </a:r>
            <a:endParaRPr lang="en-US" dirty="0"/>
          </a:p>
          <a:p>
            <a:pPr marL="0" indent="0">
              <a:buNone/>
            </a:pPr>
            <a:r>
              <a:rPr lang="en-US" dirty="0"/>
              <a:t>20 - Protocol operator</a:t>
            </a:r>
          </a:p>
          <a:p>
            <a:pPr marL="0" indent="0">
              <a:buNone/>
            </a:pPr>
            <a:r>
              <a:rPr lang="en-US" dirty="0"/>
              <a:t>21 - </a:t>
            </a:r>
            <a:r>
              <a:rPr lang="en-US" dirty="0" err="1"/>
              <a:t>Zilnicele</a:t>
            </a:r>
            <a:r>
              <a:rPr lang="en-US" dirty="0"/>
              <a:t> </a:t>
            </a:r>
            <a:r>
              <a:rPr lang="en-US" dirty="0" err="1"/>
              <a:t>postoperatorii</a:t>
            </a:r>
            <a:endParaRPr lang="en-US" dirty="0"/>
          </a:p>
          <a:p>
            <a:pPr marL="0" indent="0">
              <a:buNone/>
            </a:pPr>
            <a:r>
              <a:rPr lang="en-US" dirty="0"/>
              <a:t>22 - </a:t>
            </a:r>
            <a:r>
              <a:rPr lang="en-US" dirty="0" err="1"/>
              <a:t>Protocoalele</a:t>
            </a:r>
            <a:r>
              <a:rPr lang="en-US" dirty="0"/>
              <a:t> </a:t>
            </a:r>
            <a:r>
              <a:rPr lang="en-US" dirty="0" err="1"/>
              <a:t>pentru</a:t>
            </a:r>
            <a:r>
              <a:rPr lang="en-US" dirty="0"/>
              <a:t> </a:t>
            </a:r>
            <a:r>
              <a:rPr lang="en-US" dirty="0" err="1"/>
              <a:t>hemotransfuzii</a:t>
            </a:r>
            <a:r>
              <a:rPr lang="en-US" dirty="0"/>
              <a:t> (</a:t>
            </a:r>
            <a:r>
              <a:rPr lang="en-US" dirty="0" err="1"/>
              <a:t>formularele</a:t>
            </a:r>
            <a:r>
              <a:rPr lang="en-US" dirty="0"/>
              <a:t>)</a:t>
            </a:r>
          </a:p>
          <a:p>
            <a:pPr marL="0" indent="0">
              <a:buNone/>
            </a:pPr>
            <a:r>
              <a:rPr lang="en-US" dirty="0"/>
              <a:t>23 - </a:t>
            </a:r>
            <a:r>
              <a:rPr lang="en-US" dirty="0" err="1"/>
              <a:t>Foaie</a:t>
            </a:r>
            <a:r>
              <a:rPr lang="en-US" dirty="0"/>
              <a:t> de </a:t>
            </a:r>
            <a:r>
              <a:rPr lang="en-US" dirty="0" err="1"/>
              <a:t>prescripții</a:t>
            </a:r>
            <a:r>
              <a:rPr lang="en-US" dirty="0"/>
              <a:t> </a:t>
            </a:r>
            <a:r>
              <a:rPr lang="en-US" dirty="0" err="1"/>
              <a:t>medicale</a:t>
            </a:r>
            <a:endParaRPr lang="en-US" dirty="0"/>
          </a:p>
          <a:p>
            <a:pPr marL="0" indent="0">
              <a:buNone/>
            </a:pPr>
            <a:r>
              <a:rPr lang="en-US" dirty="0"/>
              <a:t>24 - </a:t>
            </a:r>
            <a:r>
              <a:rPr lang="en-US" dirty="0" err="1"/>
              <a:t>Foaie</a:t>
            </a:r>
            <a:r>
              <a:rPr lang="en-US" dirty="0"/>
              <a:t> de </a:t>
            </a:r>
            <a:r>
              <a:rPr lang="en-US" dirty="0" err="1"/>
              <a:t>temperatură</a:t>
            </a:r>
            <a:endParaRPr lang="en-US" dirty="0"/>
          </a:p>
          <a:p>
            <a:pPr marL="0" indent="0">
              <a:buNone/>
            </a:pPr>
            <a:r>
              <a:rPr lang="en-US" dirty="0"/>
              <a:t>25 - Bon de </a:t>
            </a:r>
            <a:r>
              <a:rPr lang="en-US" dirty="0" err="1"/>
              <a:t>livrare</a:t>
            </a:r>
            <a:r>
              <a:rPr lang="en-US" dirty="0"/>
              <a:t> personal </a:t>
            </a:r>
            <a:r>
              <a:rPr lang="en-US" dirty="0" err="1"/>
              <a:t>pentru</a:t>
            </a:r>
            <a:r>
              <a:rPr lang="en-US" dirty="0"/>
              <a:t> </a:t>
            </a:r>
            <a:r>
              <a:rPr lang="en-US" dirty="0" err="1"/>
              <a:t>medicamente</a:t>
            </a:r>
            <a:r>
              <a:rPr lang="en-US" dirty="0"/>
              <a:t> </a:t>
            </a:r>
          </a:p>
          <a:p>
            <a:pPr marL="0" indent="0">
              <a:buNone/>
            </a:pPr>
            <a:r>
              <a:rPr lang="en-US" dirty="0"/>
              <a:t>26 - </a:t>
            </a:r>
            <a:r>
              <a:rPr lang="en-US" dirty="0" err="1"/>
              <a:t>Epirciza</a:t>
            </a:r>
            <a:r>
              <a:rPr lang="en-US" dirty="0"/>
              <a:t> de </a:t>
            </a:r>
            <a:r>
              <a:rPr lang="en-US" dirty="0" err="1"/>
              <a:t>externare</a:t>
            </a:r>
            <a:endParaRPr lang="en-US" dirty="0"/>
          </a:p>
          <a:p>
            <a:pPr marL="0" indent="0">
              <a:buNone/>
            </a:pPr>
            <a:r>
              <a:rPr lang="en-US" dirty="0"/>
              <a:t>27*- </a:t>
            </a:r>
            <a:r>
              <a:rPr lang="en-US" dirty="0" err="1"/>
              <a:t>Documentația</a:t>
            </a:r>
            <a:r>
              <a:rPr lang="en-US" dirty="0"/>
              <a:t> </a:t>
            </a:r>
            <a:r>
              <a:rPr lang="en-US" dirty="0" err="1"/>
              <a:t>suplimentară</a:t>
            </a:r>
            <a:r>
              <a:rPr lang="en-US" dirty="0"/>
              <a:t> din </a:t>
            </a:r>
            <a:r>
              <a:rPr lang="en-US" dirty="0" err="1"/>
              <a:t>cadrul</a:t>
            </a:r>
            <a:r>
              <a:rPr lang="en-US" dirty="0"/>
              <a:t> </a:t>
            </a:r>
            <a:r>
              <a:rPr lang="en-US" dirty="0" err="1"/>
              <a:t>cercetărilor</a:t>
            </a:r>
            <a:r>
              <a:rPr lang="en-US" dirty="0"/>
              <a:t> </a:t>
            </a:r>
            <a:r>
              <a:rPr lang="en-US" dirty="0" err="1"/>
              <a:t>științifice</a:t>
            </a:r>
            <a:r>
              <a:rPr lang="en-US" dirty="0"/>
              <a:t>, </a:t>
            </a:r>
            <a:r>
              <a:rPr lang="en-US" dirty="0" err="1"/>
              <a:t>studiilor</a:t>
            </a:r>
            <a:r>
              <a:rPr lang="en-US" dirty="0"/>
              <a:t> </a:t>
            </a:r>
            <a:r>
              <a:rPr lang="en-US" dirty="0" err="1"/>
              <a:t>clinice</a:t>
            </a:r>
            <a:r>
              <a:rPr lang="en-US" dirty="0"/>
              <a:t>, </a:t>
            </a:r>
            <a:r>
              <a:rPr lang="en-US" dirty="0" err="1"/>
              <a:t>proiectelor</a:t>
            </a:r>
            <a:r>
              <a:rPr lang="en-US" dirty="0"/>
              <a:t> de </a:t>
            </a:r>
            <a:r>
              <a:rPr lang="en-US" dirty="0" err="1"/>
              <a:t>cercetare</a:t>
            </a:r>
            <a:r>
              <a:rPr lang="en-US" dirty="0"/>
              <a:t> etc. </a:t>
            </a:r>
          </a:p>
          <a:p>
            <a:pPr marL="0" indent="0">
              <a:buNone/>
            </a:pPr>
            <a:endParaRPr lang="en-US" dirty="0"/>
          </a:p>
        </p:txBody>
      </p:sp>
    </p:spTree>
    <p:extLst>
      <p:ext uri="{BB962C8B-B14F-4D97-AF65-F5344CB8AC3E}">
        <p14:creationId xmlns:p14="http://schemas.microsoft.com/office/powerpoint/2010/main" val="1653408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765175"/>
          </a:xfrm>
        </p:spPr>
        <p:txBody>
          <a:bodyPr>
            <a:normAutofit/>
          </a:bodyPr>
          <a:lstStyle/>
          <a:p>
            <a:r>
              <a:rPr lang="ro-MD" sz="3600" b="1" dirty="0" smtClean="0">
                <a:solidFill>
                  <a:srgbClr val="C00000"/>
                </a:solidFill>
                <a:latin typeface="+mn-lt"/>
              </a:rPr>
              <a:t>Ce urmează după instruire?</a:t>
            </a:r>
            <a:endParaRPr lang="en-US" sz="3600" b="1" dirty="0">
              <a:solidFill>
                <a:srgbClr val="C00000"/>
              </a:solidFill>
              <a:latin typeface="+mn-lt"/>
            </a:endParaRPr>
          </a:p>
        </p:txBody>
      </p:sp>
      <p:sp>
        <p:nvSpPr>
          <p:cNvPr id="3" name="Объект 2"/>
          <p:cNvSpPr>
            <a:spLocks noGrp="1"/>
          </p:cNvSpPr>
          <p:nvPr>
            <p:ph idx="1"/>
          </p:nvPr>
        </p:nvSpPr>
        <p:spPr>
          <a:xfrm>
            <a:off x="838200" y="1825625"/>
            <a:ext cx="7734300" cy="2428875"/>
          </a:xfrm>
        </p:spPr>
        <p:txBody>
          <a:bodyPr/>
          <a:lstStyle/>
          <a:p>
            <a:endParaRPr lang="ro-MD" sz="2400" dirty="0"/>
          </a:p>
          <a:p>
            <a:r>
              <a:rPr lang="ro-MD" sz="2400" dirty="0" smtClean="0"/>
              <a:t>Testarea angajaților – pentru evaluarea cunoștințelor</a:t>
            </a:r>
          </a:p>
          <a:p>
            <a:endParaRPr lang="ro-MD" sz="2400" dirty="0" smtClean="0"/>
          </a:p>
          <a:p>
            <a:r>
              <a:rPr lang="ro-MD" sz="2400" dirty="0" smtClean="0"/>
              <a:t>Monitorizarea zilnică a implementării și aplicării în practică a POS: MCI-01</a:t>
            </a:r>
            <a:endParaRPr lang="ro-MD" sz="2400" dirty="0"/>
          </a:p>
          <a:p>
            <a:endParaRPr lang="ro-MD" sz="2400" dirty="0" smtClean="0"/>
          </a:p>
          <a:p>
            <a:endParaRPr lang="ro-MD" dirty="0"/>
          </a:p>
          <a:p>
            <a:endParaRPr lang="en-US" dirty="0"/>
          </a:p>
        </p:txBody>
      </p:sp>
      <p:sp>
        <p:nvSpPr>
          <p:cNvPr id="4" name="Правая фигурная скобка 3"/>
          <p:cNvSpPr/>
          <p:nvPr/>
        </p:nvSpPr>
        <p:spPr>
          <a:xfrm>
            <a:off x="8572500" y="2016125"/>
            <a:ext cx="419100" cy="1857375"/>
          </a:xfrm>
          <a:prstGeom prst="righ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Прямоугольник 4"/>
          <p:cNvSpPr/>
          <p:nvPr/>
        </p:nvSpPr>
        <p:spPr>
          <a:xfrm>
            <a:off x="9359900" y="2195512"/>
            <a:ext cx="2667000" cy="1117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2800" b="1" dirty="0" smtClean="0">
                <a:solidFill>
                  <a:schemeClr val="tx1"/>
                </a:solidFill>
              </a:rPr>
              <a:t>Șeful de subdiviziune</a:t>
            </a:r>
            <a:endParaRPr lang="en-US" sz="2800" b="1" dirty="0">
              <a:solidFill>
                <a:schemeClr val="tx1"/>
              </a:solidFill>
            </a:endParaRPr>
          </a:p>
        </p:txBody>
      </p:sp>
      <p:sp>
        <p:nvSpPr>
          <p:cNvPr id="6" name="Объект 2"/>
          <p:cNvSpPr txBox="1">
            <a:spLocks/>
          </p:cNvSpPr>
          <p:nvPr/>
        </p:nvSpPr>
        <p:spPr>
          <a:xfrm>
            <a:off x="558800" y="5422901"/>
            <a:ext cx="8013700" cy="596900"/>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ro-MD" sz="2400" dirty="0" smtClean="0"/>
              <a:t>Audit intern periodic de monitorizare a implementării POS: MCI-01</a:t>
            </a:r>
          </a:p>
          <a:p>
            <a:endParaRPr lang="ro-MD" dirty="0" smtClean="0"/>
          </a:p>
          <a:p>
            <a:endParaRPr lang="en-US" dirty="0"/>
          </a:p>
        </p:txBody>
      </p:sp>
      <p:sp>
        <p:nvSpPr>
          <p:cNvPr id="7" name="Прямоугольник 6"/>
          <p:cNvSpPr/>
          <p:nvPr/>
        </p:nvSpPr>
        <p:spPr>
          <a:xfrm>
            <a:off x="9359900" y="5040312"/>
            <a:ext cx="2667000" cy="1117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MD" sz="2800" b="1" dirty="0" smtClean="0">
                <a:solidFill>
                  <a:schemeClr val="tx1"/>
                </a:solidFill>
              </a:rPr>
              <a:t>SMC serviciilor medicale</a:t>
            </a:r>
            <a:endParaRPr lang="en-US" sz="2800" b="1" dirty="0">
              <a:solidFill>
                <a:schemeClr val="tx1"/>
              </a:solidFill>
            </a:endParaRPr>
          </a:p>
        </p:txBody>
      </p:sp>
    </p:spTree>
    <p:extLst>
      <p:ext uri="{BB962C8B-B14F-4D97-AF65-F5344CB8AC3E}">
        <p14:creationId xmlns:p14="http://schemas.microsoft.com/office/powerpoint/2010/main" val="9126510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8443" y="355601"/>
            <a:ext cx="10515600" cy="6055138"/>
          </a:xfrm>
        </p:spPr>
        <p:txBody>
          <a:bodyPr>
            <a:normAutofit/>
          </a:bodyPr>
          <a:lstStyle/>
          <a:p>
            <a:pPr marL="0" indent="0">
              <a:buNone/>
            </a:pPr>
            <a:r>
              <a:rPr lang="ro-RO" b="1" cap="all" dirty="0"/>
              <a:t> </a:t>
            </a:r>
            <a:endParaRPr lang="en-US" dirty="0"/>
          </a:p>
          <a:p>
            <a:pPr marL="0" indent="0">
              <a:lnSpc>
                <a:spcPct val="150000"/>
              </a:lnSpc>
              <a:spcBef>
                <a:spcPts val="0"/>
              </a:spcBef>
              <a:buNone/>
            </a:pPr>
            <a:r>
              <a:rPr lang="ro-RO" sz="3100" b="1" cap="all" dirty="0">
                <a:solidFill>
                  <a:srgbClr val="C00000"/>
                </a:solidFill>
              </a:rPr>
              <a:t>Scopul prezentei proceduri</a:t>
            </a:r>
            <a:r>
              <a:rPr lang="ro-RO" sz="3100" cap="all" dirty="0">
                <a:solidFill>
                  <a:srgbClr val="C00000"/>
                </a:solidFill>
              </a:rPr>
              <a:t> </a:t>
            </a:r>
            <a:endParaRPr lang="ro-RO" sz="3100" cap="all" dirty="0" smtClean="0">
              <a:solidFill>
                <a:srgbClr val="C00000"/>
              </a:solidFill>
            </a:endParaRPr>
          </a:p>
          <a:p>
            <a:pPr marL="0" indent="0">
              <a:lnSpc>
                <a:spcPct val="150000"/>
              </a:lnSpc>
              <a:spcBef>
                <a:spcPts val="0"/>
              </a:spcBef>
              <a:buNone/>
            </a:pPr>
            <a:endParaRPr lang="ro-RO" dirty="0" smtClean="0"/>
          </a:p>
          <a:p>
            <a:pPr marL="0" indent="0">
              <a:lnSpc>
                <a:spcPct val="150000"/>
              </a:lnSpc>
              <a:spcBef>
                <a:spcPts val="0"/>
              </a:spcBef>
              <a:buNone/>
            </a:pPr>
            <a:r>
              <a:rPr lang="ro-RO" dirty="0" smtClean="0"/>
              <a:t> stabilirea unei </a:t>
            </a:r>
            <a:r>
              <a:rPr lang="ro-RO" b="1" dirty="0" smtClean="0"/>
              <a:t>metode standard de completare și menținere a Fişei medicale </a:t>
            </a:r>
            <a:r>
              <a:rPr lang="ro-RO" dirty="0" smtClean="0"/>
              <a:t>a bolnavului de staţionar, </a:t>
            </a:r>
            <a:r>
              <a:rPr lang="ro-RO" dirty="0"/>
              <a:t>care </a:t>
            </a:r>
            <a:r>
              <a:rPr lang="ro-RO" dirty="0">
                <a:solidFill>
                  <a:srgbClr val="C00000"/>
                </a:solidFill>
              </a:rPr>
              <a:t>va </a:t>
            </a:r>
            <a:r>
              <a:rPr lang="ro-RO" dirty="0" smtClean="0">
                <a:solidFill>
                  <a:srgbClr val="C00000"/>
                </a:solidFill>
              </a:rPr>
              <a:t>garanta </a:t>
            </a:r>
            <a:r>
              <a:rPr lang="ro-RO" dirty="0">
                <a:solidFill>
                  <a:srgbClr val="C00000"/>
                </a:solidFill>
              </a:rPr>
              <a:t>corectitudinea şi completitudinea descrierii procesului de îngrijire </a:t>
            </a:r>
            <a:r>
              <a:rPr lang="ro-RO" dirty="0" smtClean="0">
                <a:solidFill>
                  <a:srgbClr val="C00000"/>
                </a:solidFill>
              </a:rPr>
              <a:t>medicală</a:t>
            </a:r>
            <a:r>
              <a:rPr lang="ro-RO" dirty="0" smtClean="0"/>
              <a:t> </a:t>
            </a:r>
            <a:r>
              <a:rPr lang="ro-RO" dirty="0"/>
              <a:t>la </a:t>
            </a:r>
            <a:r>
              <a:rPr lang="ro-RO" b="1" dirty="0"/>
              <a:t>toate etapele actului medical </a:t>
            </a:r>
            <a:r>
              <a:rPr lang="ro-RO" dirty="0"/>
              <a:t>în scopul monitorizării datelor ce ţin de pacient, informatii ce ţin de îngrijirea acordată pacientului, pe parcursul spitalizării.</a:t>
            </a:r>
            <a:endParaRPr lang="ro-MD" sz="3100" dirty="0" smtClean="0"/>
          </a:p>
          <a:p>
            <a:pPr>
              <a:lnSpc>
                <a:spcPct val="150000"/>
              </a:lnSpc>
              <a:spcBef>
                <a:spcPts val="0"/>
              </a:spcBef>
            </a:pPr>
            <a:endParaRPr lang="en-US" sz="3100" dirty="0"/>
          </a:p>
        </p:txBody>
      </p:sp>
    </p:spTree>
    <p:extLst>
      <p:ext uri="{BB962C8B-B14F-4D97-AF65-F5344CB8AC3E}">
        <p14:creationId xmlns:p14="http://schemas.microsoft.com/office/powerpoint/2010/main" val="2552363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22243" y="444500"/>
            <a:ext cx="10515600" cy="5420138"/>
          </a:xfrm>
        </p:spPr>
        <p:txBody>
          <a:bodyPr>
            <a:normAutofit/>
          </a:bodyPr>
          <a:lstStyle/>
          <a:p>
            <a:pPr marL="0" indent="0">
              <a:buNone/>
            </a:pPr>
            <a:r>
              <a:rPr lang="ro-RO" b="1" cap="all" dirty="0"/>
              <a:t> </a:t>
            </a:r>
            <a:endParaRPr lang="en-US" dirty="0"/>
          </a:p>
          <a:p>
            <a:pPr marL="0" lvl="0" indent="0">
              <a:lnSpc>
                <a:spcPct val="150000"/>
              </a:lnSpc>
              <a:spcBef>
                <a:spcPts val="0"/>
              </a:spcBef>
              <a:buNone/>
            </a:pPr>
            <a:r>
              <a:rPr lang="ro-MD" sz="3100" b="1" cap="all" dirty="0" smtClean="0">
                <a:solidFill>
                  <a:srgbClr val="C00000"/>
                </a:solidFill>
              </a:rPr>
              <a:t>Domeniul </a:t>
            </a:r>
            <a:r>
              <a:rPr lang="ro-MD" sz="3100" b="1" cap="all" dirty="0">
                <a:solidFill>
                  <a:srgbClr val="C00000"/>
                </a:solidFill>
              </a:rPr>
              <a:t>de aplicare a </a:t>
            </a:r>
            <a:r>
              <a:rPr lang="ro-MD" sz="3100" b="1" cap="all" dirty="0" smtClean="0">
                <a:solidFill>
                  <a:srgbClr val="C00000"/>
                </a:solidFill>
              </a:rPr>
              <a:t>POS</a:t>
            </a:r>
          </a:p>
          <a:p>
            <a:pPr marL="0" lvl="0" indent="0">
              <a:lnSpc>
                <a:spcPct val="150000"/>
              </a:lnSpc>
              <a:spcBef>
                <a:spcPts val="0"/>
              </a:spcBef>
              <a:buNone/>
            </a:pPr>
            <a:endParaRPr lang="en-US" sz="3100" dirty="0"/>
          </a:p>
          <a:p>
            <a:pPr marL="0" indent="0" algn="just">
              <a:lnSpc>
                <a:spcPct val="150000"/>
              </a:lnSpc>
              <a:buNone/>
            </a:pPr>
            <a:r>
              <a:rPr lang="ro-RO" dirty="0"/>
              <a:t>Prevederile prezentei proceduri </a:t>
            </a:r>
            <a:r>
              <a:rPr lang="ro-RO" b="1" dirty="0">
                <a:solidFill>
                  <a:srgbClr val="C00000"/>
                </a:solidFill>
              </a:rPr>
              <a:t>se aplică de către toți angajații </a:t>
            </a:r>
            <a:r>
              <a:rPr lang="ro-RO" b="1" dirty="0" smtClean="0">
                <a:solidFill>
                  <a:srgbClr val="C00000"/>
                </a:solidFill>
              </a:rPr>
              <a:t>medicali (medici, medici rezidenți),</a:t>
            </a:r>
            <a:r>
              <a:rPr lang="ro-RO" dirty="0" smtClean="0"/>
              <a:t> </a:t>
            </a:r>
            <a:r>
              <a:rPr lang="ro-RO" dirty="0"/>
              <a:t>care sunt implicați în acordarea asistenței medicale și îngrijirea pacientului și au acces la Fişa medicală a bolnavului de staţionar. </a:t>
            </a:r>
            <a:endParaRPr lang="en-US" dirty="0"/>
          </a:p>
          <a:p>
            <a:pPr>
              <a:lnSpc>
                <a:spcPct val="150000"/>
              </a:lnSpc>
              <a:spcBef>
                <a:spcPts val="0"/>
              </a:spcBef>
            </a:pPr>
            <a:endParaRPr lang="en-US" sz="3100" dirty="0"/>
          </a:p>
        </p:txBody>
      </p:sp>
    </p:spTree>
    <p:extLst>
      <p:ext uri="{BB962C8B-B14F-4D97-AF65-F5344CB8AC3E}">
        <p14:creationId xmlns:p14="http://schemas.microsoft.com/office/powerpoint/2010/main" val="3138779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608910"/>
          </a:xfrm>
        </p:spPr>
        <p:txBody>
          <a:bodyPr>
            <a:normAutofit fontScale="90000"/>
          </a:bodyPr>
          <a:lstStyle/>
          <a:p>
            <a:r>
              <a:rPr lang="ro-MD" b="1" dirty="0" smtClean="0">
                <a:solidFill>
                  <a:srgbClr val="C00000"/>
                </a:solidFill>
                <a:latin typeface="+mn-lt"/>
              </a:rPr>
              <a:t>Documente de referință</a:t>
            </a:r>
            <a:endParaRPr lang="en-US" b="1" dirty="0">
              <a:solidFill>
                <a:srgbClr val="C00000"/>
              </a:solidFill>
              <a:latin typeface="+mn-lt"/>
            </a:endParaRPr>
          </a:p>
        </p:txBody>
      </p:sp>
      <p:sp>
        <p:nvSpPr>
          <p:cNvPr id="5" name="Объект 4"/>
          <p:cNvSpPr>
            <a:spLocks noGrp="1"/>
          </p:cNvSpPr>
          <p:nvPr>
            <p:ph sz="half" idx="1"/>
          </p:nvPr>
        </p:nvSpPr>
        <p:spPr>
          <a:xfrm>
            <a:off x="609600" y="1219200"/>
            <a:ext cx="10998200" cy="5295900"/>
          </a:xfrm>
        </p:spPr>
        <p:txBody>
          <a:bodyPr>
            <a:normAutofit/>
          </a:bodyPr>
          <a:lstStyle/>
          <a:p>
            <a:pPr marL="457200" lvl="1" indent="0">
              <a:buNone/>
            </a:pPr>
            <a:r>
              <a:rPr lang="ro-RO" sz="3200" b="1" dirty="0"/>
              <a:t>Reglementări naţionale</a:t>
            </a:r>
            <a:r>
              <a:rPr lang="ro-RO" sz="3200" b="1" dirty="0" smtClean="0"/>
              <a:t>:</a:t>
            </a:r>
          </a:p>
          <a:p>
            <a:pPr lvl="1"/>
            <a:endParaRPr lang="en-US" sz="1600" dirty="0"/>
          </a:p>
          <a:p>
            <a:pPr lvl="0"/>
            <a:r>
              <a:rPr lang="ro-RO" b="1" dirty="0"/>
              <a:t>Ordinul MS nr. 303 </a:t>
            </a:r>
            <a:r>
              <a:rPr lang="ro-RO" i="1" dirty="0"/>
              <a:t>din 06.05.2010 </a:t>
            </a:r>
            <a:r>
              <a:rPr lang="ro-RO" dirty="0"/>
              <a:t>cu privire la asigurarea accesului la informaţia privind propriile date medicale şi lista intervenţiilor medicale care necesită perfectarea acordului informat</a:t>
            </a:r>
            <a:r>
              <a:rPr lang="ro-RO" dirty="0" smtClean="0"/>
              <a:t>.</a:t>
            </a:r>
          </a:p>
          <a:p>
            <a:pPr lvl="0"/>
            <a:endParaRPr lang="en-US" sz="1800" dirty="0"/>
          </a:p>
          <a:p>
            <a:pPr lvl="0"/>
            <a:r>
              <a:rPr lang="ro-RO" b="1" dirty="0"/>
              <a:t>Ordinul MS Nr.265 </a:t>
            </a:r>
            <a:r>
              <a:rPr lang="ro-RO" i="1" dirty="0"/>
              <a:t>din 03 august 2009 </a:t>
            </a:r>
            <a:r>
              <a:rPr lang="ro-RO" dirty="0"/>
              <a:t>Privind Instrucţiunea cu privire la completarea Fişei medicale a bolnavului de staţionar (F 003/e</a:t>
            </a:r>
            <a:r>
              <a:rPr lang="ro-RO" dirty="0" smtClean="0"/>
              <a:t>);</a:t>
            </a:r>
          </a:p>
          <a:p>
            <a:pPr lvl="0"/>
            <a:endParaRPr lang="en-US" sz="1800" dirty="0"/>
          </a:p>
          <a:p>
            <a:pPr lvl="0"/>
            <a:r>
              <a:rPr lang="ro-RO" b="1" dirty="0"/>
              <a:t>Ordinul MS nr.426 </a:t>
            </a:r>
            <a:r>
              <a:rPr lang="ro-RO" i="1" dirty="0"/>
              <a:t>din 11.05.2012 </a:t>
            </a:r>
            <a:r>
              <a:rPr lang="ro-RO" dirty="0"/>
              <a:t>privind aprobarea formularelor statistice de evidență medicală primară.</a:t>
            </a:r>
            <a:endParaRPr lang="en-US" sz="1800" dirty="0"/>
          </a:p>
          <a:p>
            <a:endParaRPr lang="en-US" dirty="0"/>
          </a:p>
        </p:txBody>
      </p:sp>
    </p:spTree>
    <p:extLst>
      <p:ext uri="{BB962C8B-B14F-4D97-AF65-F5344CB8AC3E}">
        <p14:creationId xmlns:p14="http://schemas.microsoft.com/office/powerpoint/2010/main" val="3508830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29397"/>
          </a:xfrm>
        </p:spPr>
        <p:txBody>
          <a:bodyPr>
            <a:normAutofit fontScale="90000"/>
          </a:bodyPr>
          <a:lstStyle/>
          <a:p>
            <a:r>
              <a:rPr lang="ro-MD" sz="3600" b="1" dirty="0" smtClean="0">
                <a:solidFill>
                  <a:srgbClr val="C00000"/>
                </a:solidFill>
                <a:latin typeface="+mn-lt"/>
              </a:rPr>
              <a:t>Completarea fișei medicale a bolnavului de staționar</a:t>
            </a:r>
            <a:endParaRPr lang="en-US" sz="3600" b="1" dirty="0">
              <a:solidFill>
                <a:srgbClr val="C00000"/>
              </a:solidFill>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30899672"/>
              </p:ext>
            </p:extLst>
          </p:nvPr>
        </p:nvGraphicFramePr>
        <p:xfrm>
          <a:off x="917714" y="1587086"/>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0184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838200" y="365125"/>
            <a:ext cx="10515600" cy="638175"/>
          </a:xfrm>
        </p:spPr>
        <p:txBody>
          <a:bodyPr>
            <a:normAutofit/>
          </a:bodyPr>
          <a:lstStyle/>
          <a:p>
            <a:r>
              <a:rPr lang="ro-MD" sz="3600" b="1" dirty="0" smtClean="0">
                <a:solidFill>
                  <a:srgbClr val="C00000"/>
                </a:solidFill>
                <a:latin typeface="+mn-lt"/>
              </a:rPr>
              <a:t>Completarea FM – </a:t>
            </a:r>
            <a:r>
              <a:rPr lang="ro-MD" sz="3600" i="1" dirty="0" smtClean="0">
                <a:solidFill>
                  <a:srgbClr val="C00000"/>
                </a:solidFill>
                <a:latin typeface="+mn-lt"/>
              </a:rPr>
              <a:t>secția de internare</a:t>
            </a:r>
            <a:endParaRPr lang="en-US" sz="3600" i="1" dirty="0">
              <a:solidFill>
                <a:srgbClr val="C00000"/>
              </a:solidFill>
              <a:latin typeface="+mn-lt"/>
            </a:endParaRPr>
          </a:p>
        </p:txBody>
      </p:sp>
      <p:pic>
        <p:nvPicPr>
          <p:cNvPr id="7" name="Рисунок 6"/>
          <p:cNvPicPr>
            <a:picLocks noChangeAspect="1"/>
          </p:cNvPicPr>
          <p:nvPr/>
        </p:nvPicPr>
        <p:blipFill>
          <a:blip r:embed="rId2"/>
          <a:stretch>
            <a:fillRect/>
          </a:stretch>
        </p:blipFill>
        <p:spPr>
          <a:xfrm>
            <a:off x="838200" y="1003299"/>
            <a:ext cx="4013200" cy="5719841"/>
          </a:xfrm>
          <a:prstGeom prst="rect">
            <a:avLst/>
          </a:prstGeom>
        </p:spPr>
      </p:pic>
      <p:sp>
        <p:nvSpPr>
          <p:cNvPr id="8" name="Прямоугольник 7"/>
          <p:cNvSpPr/>
          <p:nvPr/>
        </p:nvSpPr>
        <p:spPr>
          <a:xfrm>
            <a:off x="5575300" y="1305963"/>
            <a:ext cx="6096000" cy="5078313"/>
          </a:xfrm>
          <a:prstGeom prst="rect">
            <a:avLst/>
          </a:prstGeom>
        </p:spPr>
        <p:txBody>
          <a:bodyPr>
            <a:spAutoFit/>
          </a:bodyPr>
          <a:lstStyle/>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instituţia medico-sanitară (denumire, secţie), </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numărul fișei, care este unic pe spital, timp de un an,</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numele, prenumele pacientului,</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data, luna, anul nașterii și locul de trai a pacientului,</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plătitorul serviciilor medicale, numărul poliței de asigurare, categoria de asigurat,</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data şi ora internării/externării (sau decesului), tipul internării,</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locul de muncă al pacientului, </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grupa de sînge și Rh factor, sexul pacientului,</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b="1" dirty="0">
                <a:latin typeface="Times New Roman" panose="02020603050405020304" pitchFamily="18" charset="0"/>
                <a:ea typeface="Times New Roman" panose="02020603050405020304" pitchFamily="18" charset="0"/>
              </a:rPr>
              <a:t>prezența în anamneză, </a:t>
            </a:r>
            <a:r>
              <a:rPr lang="ro-RO" b="1" dirty="0" smtClean="0">
                <a:latin typeface="Times New Roman" panose="02020603050405020304" pitchFamily="18" charset="0"/>
                <a:ea typeface="Times New Roman" panose="02020603050405020304" pitchFamily="18" charset="0"/>
              </a:rPr>
              <a:t>reacției </a:t>
            </a:r>
            <a:r>
              <a:rPr lang="ro-RO" b="1" dirty="0">
                <a:latin typeface="Times New Roman" panose="02020603050405020304" pitchFamily="18" charset="0"/>
                <a:ea typeface="Times New Roman" panose="02020603050405020304" pitchFamily="18" charset="0"/>
              </a:rPr>
              <a:t>alergice </a:t>
            </a:r>
            <a:r>
              <a:rPr lang="ro-RO" i="1" dirty="0">
                <a:latin typeface="Times New Roman" panose="02020603050405020304" pitchFamily="18" charset="0"/>
                <a:ea typeface="Times New Roman" panose="02020603050405020304" pitchFamily="18" charset="0"/>
              </a:rPr>
              <a:t>cu specificarea alergenului, intoleranţa faţă de unele preparate medicamentoase</a:t>
            </a:r>
            <a:r>
              <a:rPr lang="ro-RO" i="1" dirty="0" smtClean="0">
                <a:latin typeface="Times New Roman" panose="02020603050405020304" pitchFamily="18" charset="0"/>
                <a:ea typeface="Times New Roman" panose="02020603050405020304" pitchFamily="18" charset="0"/>
              </a:rPr>
              <a:t>, </a:t>
            </a:r>
            <a:r>
              <a:rPr lang="ro-RO" b="1" dirty="0" smtClean="0">
                <a:latin typeface="Times New Roman" panose="02020603050405020304" pitchFamily="18" charset="0"/>
                <a:ea typeface="Times New Roman" panose="02020603050405020304" pitchFamily="18" charset="0"/>
              </a:rPr>
              <a:t>semnătura și parafa</a:t>
            </a:r>
            <a:endParaRPr lang="en-US" sz="1200" b="1"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fumat, consum de alcool, </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de cine este trimis pentru internare, modul de internare, denumirea instituției care a trimis pacientul,</a:t>
            </a:r>
            <a:endParaRPr lang="en-US" sz="1200" dirty="0">
              <a:solidFill>
                <a:srgbClr val="000000"/>
              </a:solidFill>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ro-RO" dirty="0">
                <a:solidFill>
                  <a:srgbClr val="000000"/>
                </a:solidFill>
                <a:latin typeface="Times New Roman" panose="02020603050405020304" pitchFamily="18" charset="0"/>
                <a:ea typeface="Times New Roman" panose="02020603050405020304" pitchFamily="18" charset="0"/>
              </a:rPr>
              <a:t>numărul orelor peste cît a fost internat de la debutul bolii, conform declarației pacientului.</a:t>
            </a:r>
            <a:endParaRPr lang="en-US" sz="1200"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23038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156200" y="1079500"/>
            <a:ext cx="6667500" cy="5599334"/>
          </a:xfrm>
        </p:spPr>
        <p:txBody>
          <a:bodyPr>
            <a:normAutofit fontScale="92500" lnSpcReduction="20000"/>
          </a:bodyPr>
          <a:lstStyle/>
          <a:p>
            <a:r>
              <a:rPr lang="ro-RO" b="1" dirty="0"/>
              <a:t>Diagnosticul la 72 ore</a:t>
            </a:r>
            <a:r>
              <a:rPr lang="ro-RO" dirty="0"/>
              <a:t> se completează de către medicul curant. </a:t>
            </a:r>
            <a:r>
              <a:rPr lang="ro-RO" dirty="0">
                <a:solidFill>
                  <a:srgbClr val="C00000"/>
                </a:solidFill>
              </a:rPr>
              <a:t>Argumentarea de etapa a diagnosticului se efectuează după examinarea deplină a pacientului, pe parcursul primelor 72 ore de la internare</a:t>
            </a:r>
            <a:r>
              <a:rPr lang="ro-RO" dirty="0"/>
              <a:t>. În mod obligator se fixează data stabilirii diagnosticului</a:t>
            </a:r>
            <a:r>
              <a:rPr lang="ro-RO" dirty="0" smtClean="0"/>
              <a:t>.</a:t>
            </a:r>
          </a:p>
          <a:p>
            <a:endParaRPr lang="en-US" dirty="0"/>
          </a:p>
          <a:p>
            <a:r>
              <a:rPr lang="ro-RO" b="1" dirty="0"/>
              <a:t>Diagnosticul principal la externare (clinic definitiv)</a:t>
            </a:r>
            <a:r>
              <a:rPr lang="ro-RO" dirty="0"/>
              <a:t> se completează de către medicul curant. </a:t>
            </a:r>
            <a:endParaRPr lang="ro-RO" dirty="0" smtClean="0"/>
          </a:p>
          <a:p>
            <a:endParaRPr lang="en-US" dirty="0"/>
          </a:p>
          <a:p>
            <a:r>
              <a:rPr lang="ro-RO" b="1" dirty="0"/>
              <a:t>Diagnosticele secundare la externare</a:t>
            </a:r>
            <a:r>
              <a:rPr lang="ro-RO" dirty="0"/>
              <a:t> (complicaţii/maladii concomitente) se completează de către medicul curant.</a:t>
            </a:r>
            <a:endParaRPr lang="en-US" dirty="0"/>
          </a:p>
          <a:p>
            <a:pPr marL="0" indent="0">
              <a:buNone/>
            </a:pPr>
            <a:r>
              <a:rPr lang="ro-RO" dirty="0"/>
              <a:t>Codificarea diagnosticelor se face conform CIM-10 și se utilizează Regulile de clasificare şi codificare DRG.</a:t>
            </a:r>
            <a:endParaRPr lang="en-US" dirty="0"/>
          </a:p>
          <a:p>
            <a:endParaRPr lang="en-US" dirty="0"/>
          </a:p>
          <a:p>
            <a:endParaRPr lang="en-US" dirty="0"/>
          </a:p>
        </p:txBody>
      </p:sp>
      <p:pic>
        <p:nvPicPr>
          <p:cNvPr id="4" name="Рисунок 3"/>
          <p:cNvPicPr>
            <a:picLocks noChangeAspect="1"/>
          </p:cNvPicPr>
          <p:nvPr/>
        </p:nvPicPr>
        <p:blipFill>
          <a:blip r:embed="rId2"/>
          <a:stretch>
            <a:fillRect/>
          </a:stretch>
        </p:blipFill>
        <p:spPr>
          <a:xfrm>
            <a:off x="404564" y="709755"/>
            <a:ext cx="4154736" cy="5969079"/>
          </a:xfrm>
          <a:prstGeom prst="rect">
            <a:avLst/>
          </a:prstGeom>
        </p:spPr>
      </p:pic>
      <p:sp>
        <p:nvSpPr>
          <p:cNvPr id="5" name="Заголовок 4"/>
          <p:cNvSpPr>
            <a:spLocks noGrp="1"/>
          </p:cNvSpPr>
          <p:nvPr>
            <p:ph type="title"/>
          </p:nvPr>
        </p:nvSpPr>
        <p:spPr>
          <a:xfrm>
            <a:off x="838200" y="250825"/>
            <a:ext cx="10515600" cy="727075"/>
          </a:xfrm>
        </p:spPr>
        <p:txBody>
          <a:bodyPr>
            <a:normAutofit/>
          </a:bodyPr>
          <a:lstStyle/>
          <a:p>
            <a:r>
              <a:rPr lang="ro-MD" sz="3600" b="1" dirty="0" smtClean="0">
                <a:solidFill>
                  <a:srgbClr val="C00000"/>
                </a:solidFill>
                <a:latin typeface="+mn-lt"/>
              </a:rPr>
              <a:t>Completarea FM – </a:t>
            </a:r>
            <a:r>
              <a:rPr lang="ro-MD" sz="3600" i="1" dirty="0" smtClean="0">
                <a:solidFill>
                  <a:srgbClr val="C00000"/>
                </a:solidFill>
                <a:latin typeface="+mn-lt"/>
              </a:rPr>
              <a:t>medicul curant</a:t>
            </a:r>
            <a:endParaRPr lang="en-US" sz="3600" i="1" dirty="0">
              <a:solidFill>
                <a:srgbClr val="C00000"/>
              </a:solidFill>
              <a:latin typeface="+mn-lt"/>
            </a:endParaRPr>
          </a:p>
        </p:txBody>
      </p:sp>
    </p:spTree>
    <p:extLst>
      <p:ext uri="{BB962C8B-B14F-4D97-AF65-F5344CB8AC3E}">
        <p14:creationId xmlns:p14="http://schemas.microsoft.com/office/powerpoint/2010/main" val="1158438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842000" y="1155700"/>
            <a:ext cx="5778500" cy="5021263"/>
          </a:xfrm>
        </p:spPr>
        <p:txBody>
          <a:bodyPr/>
          <a:lstStyle/>
          <a:p>
            <a:pPr>
              <a:lnSpc>
                <a:spcPct val="150000"/>
              </a:lnSpc>
            </a:pPr>
            <a:r>
              <a:rPr lang="ro-MD" b="1" dirty="0" smtClean="0"/>
              <a:t>Procedurile de diagnostic sau tratament, intervențiile chirurgicale </a:t>
            </a:r>
            <a:r>
              <a:rPr lang="ro-MD" dirty="0" smtClean="0"/>
              <a:t>– vor fi codificate nemijlocit de către </a:t>
            </a:r>
            <a:r>
              <a:rPr lang="ro-MD" b="1" dirty="0" smtClean="0">
                <a:solidFill>
                  <a:srgbClr val="C00000"/>
                </a:solidFill>
              </a:rPr>
              <a:t>medicul care a efectuat</a:t>
            </a:r>
            <a:r>
              <a:rPr lang="ro-MD" dirty="0" smtClean="0"/>
              <a:t> aceste manipulații. </a:t>
            </a:r>
            <a:endParaRPr lang="en-US" dirty="0"/>
          </a:p>
        </p:txBody>
      </p:sp>
      <p:pic>
        <p:nvPicPr>
          <p:cNvPr id="4" name="Рисунок 3"/>
          <p:cNvPicPr>
            <a:picLocks noChangeAspect="1"/>
          </p:cNvPicPr>
          <p:nvPr/>
        </p:nvPicPr>
        <p:blipFill>
          <a:blip r:embed="rId2"/>
          <a:stretch>
            <a:fillRect/>
          </a:stretch>
        </p:blipFill>
        <p:spPr>
          <a:xfrm>
            <a:off x="838200" y="911886"/>
            <a:ext cx="4119389" cy="5844514"/>
          </a:xfrm>
          <a:prstGeom prst="rect">
            <a:avLst/>
          </a:prstGeom>
        </p:spPr>
      </p:pic>
      <p:sp>
        <p:nvSpPr>
          <p:cNvPr id="5" name="Заголовок 4"/>
          <p:cNvSpPr>
            <a:spLocks noGrp="1"/>
          </p:cNvSpPr>
          <p:nvPr>
            <p:ph type="title"/>
          </p:nvPr>
        </p:nvSpPr>
        <p:spPr>
          <a:xfrm>
            <a:off x="838200" y="238125"/>
            <a:ext cx="10515600" cy="790575"/>
          </a:xfrm>
        </p:spPr>
        <p:txBody>
          <a:bodyPr>
            <a:normAutofit/>
          </a:bodyPr>
          <a:lstStyle/>
          <a:p>
            <a:r>
              <a:rPr lang="ro-MD" sz="3600" b="1" dirty="0" smtClean="0">
                <a:solidFill>
                  <a:srgbClr val="C00000"/>
                </a:solidFill>
                <a:latin typeface="+mn-lt"/>
              </a:rPr>
              <a:t>Completarea FM – </a:t>
            </a:r>
            <a:r>
              <a:rPr lang="ro-MD" sz="3600" i="1" dirty="0" smtClean="0">
                <a:solidFill>
                  <a:srgbClr val="C00000"/>
                </a:solidFill>
                <a:latin typeface="+mn-lt"/>
              </a:rPr>
              <a:t>medicul curant</a:t>
            </a:r>
            <a:endParaRPr lang="en-US" sz="3600" i="1" dirty="0">
              <a:solidFill>
                <a:srgbClr val="C00000"/>
              </a:solidFill>
              <a:latin typeface="+mn-lt"/>
            </a:endParaRPr>
          </a:p>
        </p:txBody>
      </p:sp>
    </p:spTree>
    <p:extLst>
      <p:ext uri="{BB962C8B-B14F-4D97-AF65-F5344CB8AC3E}">
        <p14:creationId xmlns:p14="http://schemas.microsoft.com/office/powerpoint/2010/main" val="175637327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2484</Words>
  <Application>Microsoft Office PowerPoint</Application>
  <PresentationFormat>Широкоэкранный</PresentationFormat>
  <Paragraphs>225</Paragraphs>
  <Slides>24</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24</vt:i4>
      </vt:variant>
    </vt:vector>
  </HeadingPairs>
  <TitlesOfParts>
    <vt:vector size="30" baseType="lpstr">
      <vt:lpstr>Arial</vt:lpstr>
      <vt:lpstr>Calibri</vt:lpstr>
      <vt:lpstr>Calibri Light</vt:lpstr>
      <vt:lpstr>Symbol</vt:lpstr>
      <vt:lpstr>Times New Roman</vt:lpstr>
      <vt:lpstr>Тема Office</vt:lpstr>
      <vt:lpstr>PROCEDURĂ OPERAȚIONALĂ Standart   PRIVIND MENȚINEREA ȘI CONTROLUL FIȘEI BOLNAVULUI DE STAȚIONAR   POS: MCI - 01  </vt:lpstr>
      <vt:lpstr>Fișa medicală a bolnavului de staționar</vt:lpstr>
      <vt:lpstr>Презентация PowerPoint</vt:lpstr>
      <vt:lpstr>Презентация PowerPoint</vt:lpstr>
      <vt:lpstr>Documente de referință</vt:lpstr>
      <vt:lpstr>Completarea fișei medicale a bolnavului de staționar</vt:lpstr>
      <vt:lpstr>Completarea FM – secția de internare</vt:lpstr>
      <vt:lpstr>Completarea FM – medicul curant</vt:lpstr>
      <vt:lpstr>Completarea FM – medicul curant</vt:lpstr>
      <vt:lpstr>Evaluarea primară a pacientului</vt:lpstr>
      <vt:lpstr>Evaluarea pacientului la internare </vt:lpstr>
      <vt:lpstr>Презентация PowerPoint</vt:lpstr>
      <vt:lpstr>Презентация PowerPoint</vt:lpstr>
      <vt:lpstr>Презентация PowerPoint</vt:lpstr>
      <vt:lpstr>Diagnostic prezumtiv: </vt:lpstr>
      <vt:lpstr>Monitorizare zilnică</vt:lpstr>
      <vt:lpstr>Vizitele pacienților</vt:lpstr>
      <vt:lpstr>Consiliile medicale</vt:lpstr>
      <vt:lpstr>Transferul pacientului</vt:lpstr>
      <vt:lpstr>Transferul pacientului</vt:lpstr>
      <vt:lpstr>Externarea pacientului</vt:lpstr>
      <vt:lpstr>Reguli de completare a Fișei medicale a pacientului  </vt:lpstr>
      <vt:lpstr>Consecutivitatea părților componente a fișei de observație (F nr. 003/e-2012) </vt:lpstr>
      <vt:lpstr>Ce urmează după instruire?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PROCEDURĂ OPERAȚIONALĂ Standart   privind drepturilE pacienților și însoțitorilor  POS: DP – 01 personal medical superior</dc:title>
  <dc:creator>Asus</dc:creator>
  <cp:lastModifiedBy>Asus</cp:lastModifiedBy>
  <cp:revision>27</cp:revision>
  <dcterms:created xsi:type="dcterms:W3CDTF">2021-06-27T18:52:18Z</dcterms:created>
  <dcterms:modified xsi:type="dcterms:W3CDTF">2022-02-02T11:40:42Z</dcterms:modified>
</cp:coreProperties>
</file>