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69" r:id="rId4"/>
    <p:sldId id="259" r:id="rId5"/>
    <p:sldId id="260" r:id="rId6"/>
    <p:sldId id="261" r:id="rId7"/>
    <p:sldId id="262" r:id="rId8"/>
    <p:sldId id="271" r:id="rId9"/>
    <p:sldId id="263" r:id="rId10"/>
    <p:sldId id="264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CBAD"/>
    <a:srgbClr val="44E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07" autoAdjust="0"/>
    <p:restoredTop sz="93659" autoAdjust="0"/>
  </p:normalViewPr>
  <p:slideViewPr>
    <p:cSldViewPr snapToGrid="0">
      <p:cViewPr>
        <p:scale>
          <a:sx n="70" d="100"/>
          <a:sy n="70" d="100"/>
        </p:scale>
        <p:origin x="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1864C-998A-4B4C-8E54-E56BEE2731C5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24B1B-0EF6-456A-ADD1-C522D7CCC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65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24B1B-0EF6-456A-ADD1-C522D7CCC9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3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8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6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1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32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47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4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7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3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0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F56FF-43C9-4480-9552-316462014C6E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0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8321" y="1928742"/>
            <a:ext cx="10634870" cy="4294258"/>
          </a:xfrm>
        </p:spPr>
        <p:txBody>
          <a:bodyPr>
            <a:noAutofit/>
          </a:bodyPr>
          <a:lstStyle/>
          <a:p>
            <a:r>
              <a:rPr lang="ro-RO" sz="3600" cap="all" dirty="0" smtClean="0">
                <a:latin typeface="+mn-lt"/>
              </a:rPr>
              <a:t>PROCEDURĂ OPERAȚIONALĂ </a:t>
            </a:r>
            <a:r>
              <a:rPr lang="ro-RO" sz="3600" cap="all" dirty="0" err="1" smtClean="0">
                <a:latin typeface="+mn-lt"/>
              </a:rPr>
              <a:t>Standart</a:t>
            </a: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ro-RO" sz="3600" b="1" dirty="0" smtClean="0">
                <a:latin typeface="+mn-lt"/>
              </a:rPr>
              <a:t> </a:t>
            </a: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36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EVIDENȚA, SUPRAVEGHEREA ȘI CONTROLUL IAAM</a:t>
            </a:r>
            <a:br>
              <a:rPr lang="en-US" sz="36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o-MD" sz="36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o-MD" sz="36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o-RO" sz="3600" dirty="0" smtClean="0">
                <a:latin typeface="+mn-lt"/>
              </a:rPr>
              <a:t>POS: PCI - 07</a:t>
            </a:r>
            <a:br>
              <a:rPr lang="ro-RO" sz="3600" dirty="0" smtClean="0">
                <a:latin typeface="+mn-lt"/>
              </a:rPr>
            </a:br>
            <a:r>
              <a:rPr lang="en-US" sz="3600" i="1" dirty="0" smtClean="0">
                <a:latin typeface="+mn-lt"/>
              </a:rPr>
              <a:t/>
            </a:r>
            <a:br>
              <a:rPr lang="en-US" sz="3600" i="1" dirty="0" smtClean="0">
                <a:latin typeface="+mn-lt"/>
              </a:rPr>
            </a:br>
            <a:endParaRPr lang="en-US" sz="3600" i="1" dirty="0">
              <a:latin typeface="+mn-lt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63756" y="331303"/>
            <a:ext cx="9144000" cy="8415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MD" i="1" dirty="0" smtClean="0"/>
              <a:t>Instruirea privind aplicarea procedurilor operaționale</a:t>
            </a:r>
          </a:p>
          <a:p>
            <a:r>
              <a:rPr lang="ro-MD" b="1" i="1" dirty="0" smtClean="0"/>
              <a:t>CC</a:t>
            </a:r>
            <a:r>
              <a:rPr lang="ro-MD" b="1" i="1" dirty="0" smtClean="0"/>
              <a:t> </a:t>
            </a:r>
            <a:r>
              <a:rPr lang="ro-MD" b="1" i="1" dirty="0"/>
              <a:t>Prevenirea și controlul </a:t>
            </a:r>
            <a:r>
              <a:rPr lang="ro-MD" b="1" i="1" dirty="0" err="1"/>
              <a:t>Infectiilor</a:t>
            </a:r>
            <a:endParaRPr lang="ro-MD" i="1" dirty="0" smtClean="0"/>
          </a:p>
          <a:p>
            <a:endParaRPr lang="ro-MD" i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61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152400"/>
            <a:ext cx="5183384" cy="6705600"/>
          </a:xfrm>
          <a:prstGeom prst="rect">
            <a:avLst/>
          </a:prstGeom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6840734" y="3762376"/>
            <a:ext cx="0" cy="333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581400" y="3762376"/>
            <a:ext cx="0" cy="3238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438775" y="3762376"/>
            <a:ext cx="0" cy="333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953125" y="4914900"/>
            <a:ext cx="0" cy="419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24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5175"/>
          </a:xfrm>
        </p:spPr>
        <p:txBody>
          <a:bodyPr>
            <a:normAutofit/>
          </a:bodyPr>
          <a:lstStyle/>
          <a:p>
            <a:r>
              <a:rPr lang="ro-MD" sz="3600" b="1" dirty="0" smtClean="0">
                <a:solidFill>
                  <a:srgbClr val="C00000"/>
                </a:solidFill>
                <a:latin typeface="+mn-lt"/>
              </a:rPr>
              <a:t>Ce urmează după instruire?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7734300" cy="2428875"/>
          </a:xfrm>
        </p:spPr>
        <p:txBody>
          <a:bodyPr/>
          <a:lstStyle/>
          <a:p>
            <a:r>
              <a:rPr lang="ro-MD" sz="2400" dirty="0" smtClean="0"/>
              <a:t>Instruirea în cascadă la locul de lucru, contra semnătură</a:t>
            </a:r>
          </a:p>
          <a:p>
            <a:endParaRPr lang="ro-MD" sz="2400" dirty="0"/>
          </a:p>
          <a:p>
            <a:r>
              <a:rPr lang="ro-MD" sz="2400" dirty="0" smtClean="0"/>
              <a:t>Testarea angajaților – pentru evaluarea cunoștințelor</a:t>
            </a:r>
          </a:p>
          <a:p>
            <a:endParaRPr lang="ro-MD" sz="2400" dirty="0" smtClean="0"/>
          </a:p>
          <a:p>
            <a:r>
              <a:rPr lang="ro-MD" sz="2400" dirty="0" smtClean="0"/>
              <a:t>Monitorizarea zilnică a implementării și aplicării în practică</a:t>
            </a:r>
            <a:endParaRPr lang="ro-MD" sz="2400" dirty="0"/>
          </a:p>
          <a:p>
            <a:endParaRPr lang="ro-MD" sz="2400" dirty="0" smtClean="0"/>
          </a:p>
          <a:p>
            <a:endParaRPr lang="ro-MD" dirty="0"/>
          </a:p>
          <a:p>
            <a:endParaRPr lang="en-US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8572500" y="2016125"/>
            <a:ext cx="419100" cy="1857375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359900" y="2195512"/>
            <a:ext cx="2667000" cy="1117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D" sz="2800" b="1" dirty="0" smtClean="0">
                <a:solidFill>
                  <a:schemeClr val="tx1"/>
                </a:solidFill>
              </a:rPr>
              <a:t>Șeful de subdiviziune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58799" y="5422900"/>
            <a:ext cx="8694383" cy="735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MD" sz="2400" dirty="0"/>
              <a:t>Audit intern periodic de monitorizare a implementării POS: PCI - </a:t>
            </a:r>
            <a:r>
              <a:rPr lang="ro-MD" sz="2400" dirty="0" smtClean="0"/>
              <a:t>07</a:t>
            </a:r>
            <a:endParaRPr lang="ro-MD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359900" y="5040312"/>
            <a:ext cx="2667000" cy="1117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D" sz="2800" b="1" dirty="0" smtClean="0">
                <a:solidFill>
                  <a:schemeClr val="tx1"/>
                </a:solidFill>
              </a:rPr>
              <a:t>SMC serviciilor medicale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651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8443" y="901285"/>
            <a:ext cx="10515600" cy="550945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o-RO" b="1" cap="all" dirty="0"/>
              <a:t> </a:t>
            </a:r>
            <a:endParaRPr lang="en-US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o-RO" sz="3100" b="1" cap="all" dirty="0"/>
              <a:t>Scopul prezentei proceduri</a:t>
            </a:r>
            <a:r>
              <a:rPr lang="ro-RO" sz="3100" cap="all" dirty="0"/>
              <a:t> </a:t>
            </a:r>
            <a:r>
              <a:rPr lang="ro-RO" sz="3100" dirty="0"/>
              <a:t>este </a:t>
            </a:r>
            <a:r>
              <a:rPr lang="ro-RO" dirty="0"/>
              <a:t>s</a:t>
            </a:r>
            <a:r>
              <a:rPr lang="ro-RO" dirty="0" smtClean="0"/>
              <a:t>tabilirea </a:t>
            </a:r>
            <a:r>
              <a:rPr lang="ro-RO" dirty="0"/>
              <a:t>unei metodologii </a:t>
            </a:r>
            <a:r>
              <a:rPr lang="ro-RO" dirty="0" smtClean="0"/>
              <a:t>unitare </a:t>
            </a:r>
            <a:r>
              <a:rPr lang="ro-RO" dirty="0"/>
              <a:t>de depistare, anchetare, notificare, declarare, completare a documentației medicale în vederea supravegherii IAAM, pentru stabilirea ulterioară a factorilor de risc favorizanți dezvoltării IAAM și reducerii acestora</a:t>
            </a:r>
            <a:r>
              <a:rPr lang="ro-RO" dirty="0" smtClean="0"/>
              <a:t>.</a:t>
            </a:r>
            <a:endParaRPr lang="en-US" sz="3100" b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ro-MD" sz="31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3100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o-MD" sz="3100" b="1" cap="all" dirty="0"/>
              <a:t>Domeniul de aplicare a POS</a:t>
            </a:r>
            <a:endParaRPr lang="en-US" sz="31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o-RO" sz="3100" dirty="0" smtClean="0"/>
              <a:t>Prevederile </a:t>
            </a:r>
            <a:r>
              <a:rPr lang="ro-RO" sz="3100" dirty="0"/>
              <a:t>prezentei proceduri se aplică de către </a:t>
            </a:r>
            <a:r>
              <a:rPr lang="ro-RO" sz="3100" b="1" dirty="0"/>
              <a:t>toți angajații </a:t>
            </a:r>
            <a:r>
              <a:rPr lang="ro-RO" dirty="0"/>
              <a:t>secțiilor, departamentelor și clinicilor din cadrul IMSP SCR ”</a:t>
            </a:r>
            <a:r>
              <a:rPr lang="ro-RO" dirty="0" err="1"/>
              <a:t>Timofei</a:t>
            </a:r>
            <a:r>
              <a:rPr lang="ro-RO" dirty="0"/>
              <a:t> </a:t>
            </a:r>
            <a:r>
              <a:rPr lang="ro-RO" dirty="0" err="1"/>
              <a:t>Moșneaga</a:t>
            </a:r>
            <a:r>
              <a:rPr lang="ro-RO" dirty="0"/>
              <a:t>”</a:t>
            </a:r>
            <a:r>
              <a:rPr lang="ro-RO" sz="3100" dirty="0" smtClean="0"/>
              <a:t>. </a:t>
            </a:r>
            <a:endParaRPr lang="en-US" sz="31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552363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56640"/>
            <a:ext cx="10515600" cy="512032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ro-RO" b="1" dirty="0"/>
              <a:t>Reglementări internaționale:</a:t>
            </a:r>
            <a:endParaRPr lang="ro-RO" dirty="0"/>
          </a:p>
          <a:p>
            <a:pPr lvl="0"/>
            <a:r>
              <a:rPr lang="ro-RO" sz="2400" dirty="0"/>
              <a:t>Regulamentul UE nr.1025/2012 al Parlamentului European și al Consiliului din 25 octombrie 2012 privind standardizarea europeană. </a:t>
            </a:r>
          </a:p>
          <a:p>
            <a:pPr lvl="0"/>
            <a:r>
              <a:rPr lang="en-US" sz="2400" dirty="0"/>
              <a:t>SR CEN/TS 15224:2013 ”</a:t>
            </a:r>
            <a:r>
              <a:rPr lang="ro-RO" sz="2400" dirty="0"/>
              <a:t>Servicii</a:t>
            </a:r>
            <a:r>
              <a:rPr lang="en-US" sz="2400" dirty="0"/>
              <a:t> de</a:t>
            </a:r>
            <a:r>
              <a:rPr lang="ro-RO" sz="2400" dirty="0"/>
              <a:t> sănătate</a:t>
            </a:r>
            <a:r>
              <a:rPr lang="en-US" sz="2400" dirty="0"/>
              <a:t>.</a:t>
            </a:r>
            <a:r>
              <a:rPr lang="ro-RO" sz="2400" dirty="0"/>
              <a:t> Sisteme</a:t>
            </a:r>
            <a:r>
              <a:rPr lang="en-US" sz="2400" dirty="0"/>
              <a:t> de management al</a:t>
            </a:r>
            <a:r>
              <a:rPr lang="ro-RO" sz="2400" dirty="0"/>
              <a:t> calității</a:t>
            </a:r>
            <a:r>
              <a:rPr lang="en-US" sz="2400" dirty="0"/>
              <a:t>.</a:t>
            </a:r>
            <a:r>
              <a:rPr lang="ro-RO" sz="2400" dirty="0"/>
              <a:t> Ghid pentru utilizarea </a:t>
            </a:r>
            <a:r>
              <a:rPr lang="ro-MD" sz="2400" dirty="0"/>
              <a:t>EN ISO 9001:2015</a:t>
            </a:r>
            <a:r>
              <a:rPr lang="en-US" sz="2400" dirty="0"/>
              <a:t>”.</a:t>
            </a:r>
            <a:endParaRPr lang="ro-RO" sz="2400" dirty="0"/>
          </a:p>
          <a:p>
            <a:pPr lvl="0"/>
            <a:r>
              <a:rPr lang="ro-RO" sz="2400" dirty="0"/>
              <a:t>Recomandările consiliului</a:t>
            </a:r>
            <a:r>
              <a:rPr lang="en-US" sz="2400" dirty="0"/>
              <a:t> European din 09</a:t>
            </a:r>
            <a:r>
              <a:rPr lang="ro-RO" sz="2400" dirty="0"/>
              <a:t> iunie</a:t>
            </a:r>
            <a:r>
              <a:rPr lang="en-US" sz="2400" dirty="0"/>
              <a:t> 2009</a:t>
            </a:r>
            <a:r>
              <a:rPr lang="ro-RO" sz="2400" dirty="0"/>
              <a:t> privind siguranța pacienților</a:t>
            </a:r>
            <a:r>
              <a:rPr lang="en-US" sz="2400" dirty="0"/>
              <a:t>,</a:t>
            </a:r>
            <a:r>
              <a:rPr lang="ro-RO" sz="2400" dirty="0"/>
              <a:t> inclusiv prevenirea și controlul infecțiilor asociate asistenței medicale</a:t>
            </a:r>
            <a:r>
              <a:rPr lang="en-US" sz="2400" dirty="0"/>
              <a:t>; 2009/C 151/01.</a:t>
            </a:r>
            <a:endParaRPr lang="ro-RO" sz="2400" dirty="0"/>
          </a:p>
          <a:p>
            <a:pPr lvl="0"/>
            <a:r>
              <a:rPr lang="en-US" sz="2400" dirty="0"/>
              <a:t>Guideline for Isolation Precautions: Preventing Transmission of Infectious Agents in Healthcare Settings, CDC 2007.</a:t>
            </a:r>
            <a:endParaRPr lang="ro-RO" sz="2400" dirty="0"/>
          </a:p>
          <a:p>
            <a:endParaRPr lang="en-US" sz="24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8910"/>
          </a:xfrm>
        </p:spPr>
        <p:txBody>
          <a:bodyPr>
            <a:normAutofit fontScale="90000"/>
          </a:bodyPr>
          <a:lstStyle/>
          <a:p>
            <a:r>
              <a:rPr lang="ro-MD" b="1" dirty="0" smtClean="0">
                <a:solidFill>
                  <a:srgbClr val="C00000"/>
                </a:solidFill>
                <a:latin typeface="+mn-lt"/>
              </a:rPr>
              <a:t>Documente de referință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073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8910"/>
          </a:xfrm>
        </p:spPr>
        <p:txBody>
          <a:bodyPr>
            <a:normAutofit fontScale="90000"/>
          </a:bodyPr>
          <a:lstStyle/>
          <a:p>
            <a:r>
              <a:rPr lang="ro-MD" b="1" dirty="0" smtClean="0">
                <a:solidFill>
                  <a:srgbClr val="C00000"/>
                </a:solidFill>
                <a:latin typeface="+mn-lt"/>
              </a:rPr>
              <a:t>Documente de referință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37321" y="1093304"/>
            <a:ext cx="6126039" cy="551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o-RO" sz="2000" b="1" dirty="0"/>
              <a:t>Reglementări naţionale:</a:t>
            </a:r>
            <a:r>
              <a:rPr lang="ro-RO" sz="2000" dirty="0"/>
              <a:t> </a:t>
            </a:r>
            <a:endParaRPr lang="ro-RO" sz="2000" dirty="0" smtClean="0"/>
          </a:p>
          <a:p>
            <a:pPr lvl="0"/>
            <a:r>
              <a:rPr lang="ro-MD" sz="2000" dirty="0"/>
              <a:t>Ordinul MS nr.51 din 16.02.2009 „Cu privire la supravegherea </a:t>
            </a:r>
            <a:r>
              <a:rPr lang="ro-RO" sz="2000" dirty="0"/>
              <a:t>și controlul infecțiilor </a:t>
            </a:r>
            <a:r>
              <a:rPr lang="ro-RO" sz="2000" dirty="0" err="1"/>
              <a:t>nosocomiale</a:t>
            </a:r>
            <a:r>
              <a:rPr lang="ro-MD" sz="2000" dirty="0"/>
              <a:t>”. </a:t>
            </a:r>
            <a:endParaRPr lang="ro-RO" sz="2000" dirty="0"/>
          </a:p>
          <a:p>
            <a:pPr lvl="0"/>
            <a:r>
              <a:rPr lang="ro-MD" sz="2000" dirty="0"/>
              <a:t>Ordinul MS nr.100 din 10.03.2008 „Cu privire Normativele de personal medical”. </a:t>
            </a:r>
            <a:endParaRPr lang="ro-RO" sz="2000" dirty="0"/>
          </a:p>
          <a:p>
            <a:pPr lvl="0"/>
            <a:r>
              <a:rPr lang="ro-MD" sz="2000" dirty="0"/>
              <a:t>Ordinul MS nr.999 din 28.10.2021 ”Cu privire la supravegherea epidemiologică și </a:t>
            </a:r>
            <a:r>
              <a:rPr lang="ro-MD" sz="2000" dirty="0" err="1"/>
              <a:t>virusologică</a:t>
            </a:r>
            <a:r>
              <a:rPr lang="ro-MD" sz="2000" dirty="0"/>
              <a:t> a gripei, IACRS și SARI în Republica Moldova și integrarea supravegherii COVID-19 cu prezentarea informației săptămânale/lunare”.</a:t>
            </a:r>
            <a:endParaRPr lang="ro-RO" sz="2000" dirty="0"/>
          </a:p>
          <a:p>
            <a:pPr lvl="0"/>
            <a:r>
              <a:rPr lang="ro-MD" sz="2000" dirty="0"/>
              <a:t>Ordinul MSMPS nr.1290 din 13.11.2018 ”Cu privire la implementarea la nivel național a studiului de prevalență de moment al infecțiilor asociate asistenței medicale și consumul </a:t>
            </a:r>
            <a:r>
              <a:rPr lang="ro-MD" sz="2000" dirty="0" err="1"/>
              <a:t>antimicrobienelor</a:t>
            </a:r>
            <a:r>
              <a:rPr lang="ro-MD" sz="2000" dirty="0"/>
              <a:t> în spitale”.</a:t>
            </a:r>
            <a:endParaRPr lang="ro-RO" sz="2000" dirty="0"/>
          </a:p>
          <a:p>
            <a:pPr lvl="0"/>
            <a:r>
              <a:rPr lang="ro-MD" sz="2000" dirty="0"/>
              <a:t>Ordinul MS nr. 371 din 03.06.2010, Cu privire la organizarea măsurilor de profilaxie </a:t>
            </a:r>
            <a:r>
              <a:rPr lang="ro-MD" sz="2000" dirty="0" err="1"/>
              <a:t>şi</a:t>
            </a:r>
            <a:r>
              <a:rPr lang="ro-MD" sz="2000" dirty="0"/>
              <a:t> combatere a holerei </a:t>
            </a:r>
            <a:r>
              <a:rPr lang="ro-MD" sz="2000" dirty="0" err="1"/>
              <a:t>şi</a:t>
            </a:r>
            <a:r>
              <a:rPr lang="ro-MD" sz="2000" dirty="0"/>
              <a:t> altor boli diareice acute.</a:t>
            </a:r>
            <a:endParaRPr lang="ro-RO" sz="2000" dirty="0"/>
          </a:p>
          <a:p>
            <a:endParaRPr lang="en-US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63360" y="1093304"/>
            <a:ext cx="5333778" cy="5357192"/>
          </a:xfrm>
        </p:spPr>
        <p:txBody>
          <a:bodyPr vert="horz" lIns="91440" tIns="45720" rIns="91440" bIns="45720" rtlCol="0">
            <a:noAutofit/>
          </a:bodyPr>
          <a:lstStyle/>
          <a:p>
            <a:endParaRPr lang="ro-RO" sz="2000" dirty="0"/>
          </a:p>
          <a:p>
            <a:r>
              <a:rPr lang="ro-MD" sz="2000" dirty="0"/>
              <a:t>Ordinul MS nr. 385 din 12.10.2007, Cu privire la aprobarea definițiilor de caz pentru diagnosticul, evidența și raportarea bolilor transmisibile în Republica Moldova </a:t>
            </a:r>
            <a:endParaRPr lang="ro-RO" sz="2000" dirty="0"/>
          </a:p>
          <a:p>
            <a:r>
              <a:rPr lang="ro-MD" sz="2000" dirty="0"/>
              <a:t>Hotărârea Guvernului nr.1431 din 29.12.2016 pentru aprobarea Regulamentului privind sistemul de </a:t>
            </a:r>
            <a:r>
              <a:rPr lang="ro-MD" sz="2000" dirty="0"/>
              <a:t>alerte</a:t>
            </a:r>
            <a:r>
              <a:rPr lang="ro-MD" sz="2000" dirty="0"/>
              <a:t> precoce și răspuns rapid pentru prevenirea, controlul bolilor transmisibile și evenimentelor de sănătate publică</a:t>
            </a:r>
            <a:endParaRPr lang="ro-RO" sz="2000" dirty="0"/>
          </a:p>
          <a:p>
            <a:r>
              <a:rPr lang="ro-MD" sz="2000" dirty="0"/>
              <a:t>Dispoziția MSMPS nr.586d din 20.09.2017, Cu privire la supravegherea epidemiologică la gripă, IACRS și SARI prezentarea informației săptămânale de către CSP teritoriale </a:t>
            </a:r>
            <a:r>
              <a:rPr lang="ro-RO" sz="2000" dirty="0"/>
              <a:t>î</a:t>
            </a:r>
            <a:r>
              <a:rPr lang="ro-MD" sz="2000" dirty="0"/>
              <a:t>n sistemul de supraveghere epidemiologică.</a:t>
            </a:r>
            <a:endParaRPr lang="ro-RO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08830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 txBox="1">
            <a:spLocks/>
          </p:cNvSpPr>
          <p:nvPr/>
        </p:nvSpPr>
        <p:spPr>
          <a:xfrm>
            <a:off x="528320" y="1093304"/>
            <a:ext cx="11368818" cy="535719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o-RO" sz="2000" b="1" dirty="0" smtClean="0"/>
              <a:t>Reglementări </a:t>
            </a:r>
            <a:r>
              <a:rPr lang="ro-RO" sz="2000" b="1" dirty="0"/>
              <a:t>secundare: </a:t>
            </a:r>
            <a:endParaRPr lang="ro-RO" sz="2000" b="1" dirty="0" smtClean="0"/>
          </a:p>
          <a:p>
            <a:pPr marL="0" indent="0">
              <a:buNone/>
            </a:pPr>
            <a:r>
              <a:rPr lang="ro-RO" sz="2000" dirty="0" smtClean="0"/>
              <a:t>- </a:t>
            </a:r>
            <a:r>
              <a:rPr lang="ro-RO" sz="2000" dirty="0"/>
              <a:t>Ghid de supraveghere și control în infecțiile </a:t>
            </a:r>
            <a:r>
              <a:rPr lang="ro-RO" sz="2000" dirty="0" err="1"/>
              <a:t>nosocomiale</a:t>
            </a:r>
            <a:r>
              <a:rPr lang="ro-RO" sz="2000" dirty="0"/>
              <a:t>.</a:t>
            </a:r>
          </a:p>
          <a:p>
            <a:pPr marL="0" indent="0">
              <a:buNone/>
            </a:pPr>
            <a:r>
              <a:rPr lang="ro-RO" sz="2000" dirty="0"/>
              <a:t>- Anexa 1 la Ordinul MSMPS nr.1290 din 13.11.2018: Metodologia studiului de prevalență de moment al infecțiilor asociate asistenței medicale și consumul </a:t>
            </a:r>
            <a:r>
              <a:rPr lang="ro-RO" sz="2000" dirty="0" err="1"/>
              <a:t>antimicrobienelor</a:t>
            </a:r>
            <a:r>
              <a:rPr lang="ro-RO" sz="2000" dirty="0"/>
              <a:t> în spitale.</a:t>
            </a:r>
          </a:p>
          <a:p>
            <a:pPr marL="0" indent="0">
              <a:buNone/>
            </a:pPr>
            <a:endParaRPr lang="ro-RO" sz="2000" b="1" dirty="0" smtClean="0"/>
          </a:p>
          <a:p>
            <a:pPr marL="0" indent="0">
              <a:buNone/>
            </a:pPr>
            <a:r>
              <a:rPr lang="ro-RO" sz="2000" b="1" dirty="0" smtClean="0"/>
              <a:t>Reglementări </a:t>
            </a:r>
            <a:r>
              <a:rPr lang="ro-RO" sz="2000" b="1" dirty="0"/>
              <a:t>interne: </a:t>
            </a:r>
          </a:p>
          <a:p>
            <a:pPr marL="0" indent="0">
              <a:buNone/>
            </a:pPr>
            <a:r>
              <a:rPr lang="ro-RO" sz="2000" dirty="0"/>
              <a:t>- Ordinul nr.18 din 02.03.2010 privind instituirea Comisiei de supraveghere și control al infecțiilor </a:t>
            </a:r>
            <a:r>
              <a:rPr lang="ro-RO" sz="2000" dirty="0" err="1"/>
              <a:t>nosocomiale</a:t>
            </a:r>
            <a:r>
              <a:rPr lang="ro-RO" sz="2000" dirty="0"/>
              <a:t>, modificată prin Ordinul nr. 21 din 20.09.2021 ”Cu privire la modificarea componenței nominale a Comisiei de supraveghere și control a infecțiilor </a:t>
            </a:r>
            <a:r>
              <a:rPr lang="ro-RO" sz="2000" dirty="0" err="1"/>
              <a:t>nosocomiale</a:t>
            </a:r>
            <a:r>
              <a:rPr lang="ro-RO" sz="2000" dirty="0"/>
              <a:t>”; </a:t>
            </a:r>
          </a:p>
          <a:p>
            <a:pPr marL="0" indent="0">
              <a:buNone/>
            </a:pPr>
            <a:endParaRPr lang="ro-RO" sz="2000" b="1" dirty="0" smtClean="0"/>
          </a:p>
          <a:p>
            <a:pPr marL="0" indent="0">
              <a:buNone/>
            </a:pPr>
            <a:r>
              <a:rPr lang="ro-RO" sz="2000" b="1" dirty="0" smtClean="0"/>
              <a:t>Alte </a:t>
            </a:r>
            <a:r>
              <a:rPr lang="ro-RO" sz="2000" b="1" dirty="0"/>
              <a:t>documente:</a:t>
            </a:r>
          </a:p>
          <a:p>
            <a:pPr marL="0" indent="0">
              <a:buNone/>
            </a:pPr>
            <a:r>
              <a:rPr lang="ro-RO" sz="2000" dirty="0"/>
              <a:t>- Planul de acțiuni privind profilaxia Infecțiilor Asociate Asistenței Medicale (IAAM) în cadrul IMSP SCR „</a:t>
            </a:r>
            <a:r>
              <a:rPr lang="ro-RO" sz="2000" dirty="0" err="1"/>
              <a:t>Timofei</a:t>
            </a:r>
            <a:r>
              <a:rPr lang="ro-RO" sz="2000" dirty="0"/>
              <a:t> </a:t>
            </a:r>
            <a:r>
              <a:rPr lang="ro-RO" sz="2000" dirty="0" err="1"/>
              <a:t>Moșneaga</a:t>
            </a:r>
            <a:r>
              <a:rPr lang="ro-RO" sz="2000" dirty="0"/>
              <a:t>”(anual);</a:t>
            </a:r>
          </a:p>
          <a:p>
            <a:pPr marL="0" indent="0">
              <a:buNone/>
            </a:pPr>
            <a:r>
              <a:rPr lang="ro-RO" sz="2000" dirty="0"/>
              <a:t>- Planul de activitate al Serviciului sanitar – epidemiologic (anual</a:t>
            </a:r>
            <a:r>
              <a:rPr lang="ro-RO" sz="2000" dirty="0" smtClean="0"/>
              <a:t>).</a:t>
            </a:r>
            <a:endParaRPr lang="ro-RO" sz="2000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8910"/>
          </a:xfrm>
        </p:spPr>
        <p:txBody>
          <a:bodyPr>
            <a:normAutofit fontScale="90000"/>
          </a:bodyPr>
          <a:lstStyle/>
          <a:p>
            <a:r>
              <a:rPr lang="ro-MD" b="1" dirty="0" smtClean="0">
                <a:solidFill>
                  <a:srgbClr val="C00000"/>
                </a:solidFill>
                <a:latin typeface="+mn-lt"/>
              </a:rPr>
              <a:t>Documente de referință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071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200026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MD" sz="4000" b="1" dirty="0">
                <a:solidFill>
                  <a:srgbClr val="C00000"/>
                </a:solidFill>
                <a:latin typeface="+mn-lt"/>
              </a:rPr>
              <a:t>Forme </a:t>
            </a:r>
            <a:r>
              <a:rPr lang="ro-MD" sz="4000" b="1" dirty="0" err="1">
                <a:solidFill>
                  <a:srgbClr val="C00000"/>
                </a:solidFill>
                <a:latin typeface="+mn-lt"/>
              </a:rPr>
              <a:t>nosologice</a:t>
            </a:r>
            <a:r>
              <a:rPr lang="ro-MD" sz="4000" b="1" dirty="0">
                <a:solidFill>
                  <a:srgbClr val="C00000"/>
                </a:solidFill>
                <a:latin typeface="+mn-lt"/>
              </a:rPr>
              <a:t> IAAM supravegheate</a:t>
            </a:r>
            <a:endParaRPr lang="en-US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7680" y="1938496"/>
            <a:ext cx="108661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3600" b="1" dirty="0" smtClean="0"/>
              <a:t>Infecția </a:t>
            </a:r>
            <a:r>
              <a:rPr lang="ro-RO" sz="3600" b="1" dirty="0"/>
              <a:t>căilor </a:t>
            </a:r>
            <a:r>
              <a:rPr lang="ro-RO" sz="3600" b="1" dirty="0" smtClean="0"/>
              <a:t>respiratorii (Pneumoniile </a:t>
            </a:r>
            <a:r>
              <a:rPr lang="ro-RO" sz="3600" b="1" dirty="0" err="1" smtClean="0"/>
              <a:t>nosocomiale</a:t>
            </a:r>
            <a:r>
              <a:rPr lang="ro-RO" sz="3600" b="1" dirty="0" smtClean="0"/>
              <a:t>)</a:t>
            </a:r>
            <a:endParaRPr lang="ro-RO" sz="36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3600" b="1" dirty="0" smtClean="0"/>
              <a:t>Infecția </a:t>
            </a:r>
            <a:r>
              <a:rPr lang="ro-RO" sz="3600" b="1" dirty="0" err="1"/>
              <a:t>tractului</a:t>
            </a:r>
            <a:r>
              <a:rPr lang="ro-RO" sz="3600" b="1" dirty="0"/>
              <a:t> urinar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3600" b="1" dirty="0" smtClean="0"/>
              <a:t>Septicemie</a:t>
            </a:r>
            <a:endParaRPr lang="ro-RO" sz="36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3600" b="1" dirty="0" smtClean="0"/>
              <a:t>Infecție </a:t>
            </a:r>
            <a:r>
              <a:rPr lang="ro-RO" sz="3600" b="1" dirty="0"/>
              <a:t>de </a:t>
            </a:r>
            <a:r>
              <a:rPr lang="ro-RO" sz="3600" b="1" dirty="0" err="1"/>
              <a:t>situs</a:t>
            </a:r>
            <a:r>
              <a:rPr lang="ro-RO" sz="3600" b="1" dirty="0"/>
              <a:t> chirurgical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3600" b="1" dirty="0" smtClean="0"/>
              <a:t>Enterocolită </a:t>
            </a:r>
            <a:r>
              <a:rPr lang="ro-RO" sz="3600" b="1" dirty="0"/>
              <a:t>prin </a:t>
            </a:r>
            <a:r>
              <a:rPr lang="ro-RO" sz="3600" b="1" i="1" dirty="0" err="1"/>
              <a:t>Clostridioides</a:t>
            </a:r>
            <a:r>
              <a:rPr lang="ro-RO" sz="3600" b="1" i="1" dirty="0"/>
              <a:t> </a:t>
            </a:r>
            <a:r>
              <a:rPr lang="ro-RO" sz="3600" b="1" i="1" dirty="0" err="1"/>
              <a:t>difficile</a:t>
            </a:r>
            <a:r>
              <a:rPr lang="ro-RO" sz="3600" b="1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6027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ro-RO" sz="4000" b="1" dirty="0">
                <a:solidFill>
                  <a:srgbClr val="C00000"/>
                </a:solidFill>
                <a:latin typeface="+mn-lt"/>
              </a:rPr>
              <a:t>Strategii de control I</a:t>
            </a:r>
            <a:r>
              <a:rPr lang="ro-RO" sz="4000" b="1" dirty="0" smtClean="0">
                <a:solidFill>
                  <a:srgbClr val="C00000"/>
                </a:solidFill>
                <a:latin typeface="+mn-lt"/>
              </a:rPr>
              <a:t>AAM </a:t>
            </a:r>
            <a:r>
              <a:rPr lang="ro-RO" sz="4000" b="1" dirty="0">
                <a:solidFill>
                  <a:srgbClr val="C00000"/>
                </a:solidFill>
                <a:latin typeface="+mn-lt"/>
              </a:rPr>
              <a:t>pentru a reduce ratele de infectare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38200" y="2019261"/>
            <a:ext cx="1102868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3600" b="1" dirty="0"/>
              <a:t>Educația continuă a </a:t>
            </a:r>
            <a:r>
              <a:rPr lang="ro-RO" sz="3600" b="1" dirty="0" smtClean="0"/>
              <a:t>personalului</a:t>
            </a:r>
          </a:p>
          <a:p>
            <a:endParaRPr lang="ro-RO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3600" b="1" dirty="0"/>
              <a:t>Efectuarea autocontroalelor </a:t>
            </a:r>
            <a:r>
              <a:rPr lang="ro-RO" sz="3600" b="1" dirty="0" smtClean="0"/>
              <a:t>interne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it-IT" sz="2800" dirty="0"/>
              <a:t>determinarea aeromicroflorei, controlul microbiologic al suprafețelor și materialului moale</a:t>
            </a:r>
            <a:r>
              <a:rPr lang="it-IT" sz="2800" dirty="0" smtClean="0"/>
              <a:t>;</a:t>
            </a:r>
            <a:endParaRPr lang="ro-RO" sz="2800" dirty="0" smtClean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ro-RO" sz="2800" dirty="0"/>
              <a:t>portajul de germeni pentru tot personalul medical și de </a:t>
            </a:r>
            <a:r>
              <a:rPr lang="ro-RO" sz="2800" dirty="0" smtClean="0"/>
              <a:t>îngrijire.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o-RO" sz="3600" dirty="0"/>
          </a:p>
        </p:txBody>
      </p:sp>
    </p:spTree>
    <p:extLst>
      <p:ext uri="{BB962C8B-B14F-4D97-AF65-F5344CB8AC3E}">
        <p14:creationId xmlns:p14="http://schemas.microsoft.com/office/powerpoint/2010/main" val="311700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28824"/>
            <a:ext cx="10515600" cy="4829176"/>
          </a:xfrm>
        </p:spPr>
        <p:txBody>
          <a:bodyPr>
            <a:normAutofit/>
          </a:bodyPr>
          <a:lstStyle/>
          <a:p>
            <a:pPr marL="285750" indent="-285750"/>
            <a:r>
              <a:rPr lang="ro-RO" sz="3600" b="1" dirty="0"/>
              <a:t>Supravegherea pasivă a </a:t>
            </a:r>
            <a:r>
              <a:rPr lang="ro-RO" sz="3600" b="1" dirty="0" smtClean="0"/>
              <a:t>IAAM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o-RO" sz="2800" b="1" dirty="0" smtClean="0"/>
              <a:t> </a:t>
            </a:r>
            <a:r>
              <a:rPr lang="ro-RO" sz="2800" dirty="0" smtClean="0"/>
              <a:t>raportarea cazurilor IAAM către CSP declarate de către medici;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o-RO" sz="2800" b="1" dirty="0"/>
              <a:t> </a:t>
            </a:r>
            <a:r>
              <a:rPr lang="ro-RO" sz="2800" dirty="0" smtClean="0"/>
              <a:t>analiza externărilor cu diagnoza Y95;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o-RO" sz="2800" dirty="0" smtClean="0"/>
              <a:t> supravegherea infecțiilor comunitare cu potențial </a:t>
            </a:r>
            <a:r>
              <a:rPr lang="ro-RO" sz="2800" dirty="0" err="1" smtClean="0"/>
              <a:t>nosocomial</a:t>
            </a:r>
            <a:r>
              <a:rPr lang="ro-RO" sz="2800" dirty="0" smtClean="0"/>
              <a:t>.</a:t>
            </a:r>
          </a:p>
          <a:p>
            <a:pPr marL="285750" indent="-285750"/>
            <a:r>
              <a:rPr lang="ro-RO" sz="3600" b="1" dirty="0" smtClean="0"/>
              <a:t>Supravegherea </a:t>
            </a:r>
            <a:r>
              <a:rPr lang="ro-RO" sz="3600" b="1" dirty="0"/>
              <a:t>activă a </a:t>
            </a:r>
            <a:r>
              <a:rPr lang="ro-RO" sz="3600" b="1" dirty="0" smtClean="0"/>
              <a:t>IAAM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o-RO" sz="2800" dirty="0" smtClean="0"/>
              <a:t> monitorizarea IAAM de import la internarea pacientului;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o-RO" sz="2800" dirty="0"/>
              <a:t> </a:t>
            </a:r>
            <a:r>
              <a:rPr lang="ro-RO" sz="2800" dirty="0" smtClean="0"/>
              <a:t>supravegherea complicațiilor </a:t>
            </a:r>
            <a:r>
              <a:rPr lang="ro-RO" sz="2800" dirty="0" err="1" smtClean="0"/>
              <a:t>septico</a:t>
            </a:r>
            <a:r>
              <a:rPr lang="ro-RO" sz="2800" dirty="0" smtClean="0"/>
              <a:t>-purulente postoperatorii;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o-RO" sz="2800" dirty="0" smtClean="0"/>
              <a:t> monitorizarea permanentă a tabloului microbiologic al instituției;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o-RO" sz="2800" dirty="0" smtClean="0"/>
              <a:t> organizarea </a:t>
            </a:r>
            <a:r>
              <a:rPr lang="ro-RO" sz="2800" dirty="0"/>
              <a:t>semestrială a ”Studiul de prevalență de moment al IAAM și consumului de </a:t>
            </a:r>
            <a:r>
              <a:rPr lang="ro-RO" sz="2800" dirty="0" err="1"/>
              <a:t>antimicrobiene</a:t>
            </a:r>
            <a:r>
              <a:rPr lang="ro-RO" sz="2800" dirty="0" smtClean="0"/>
              <a:t>” </a:t>
            </a:r>
            <a:endParaRPr lang="ro-RO" sz="3600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ro-RO" sz="4000" b="1" dirty="0">
                <a:solidFill>
                  <a:srgbClr val="C00000"/>
                </a:solidFill>
                <a:latin typeface="+mn-lt"/>
              </a:rPr>
              <a:t>Strategii de control </a:t>
            </a:r>
            <a:r>
              <a:rPr lang="ro-RO" sz="4000" b="1" dirty="0" smtClean="0">
                <a:solidFill>
                  <a:srgbClr val="C00000"/>
                </a:solidFill>
                <a:latin typeface="+mn-lt"/>
              </a:rPr>
              <a:t>IAAM </a:t>
            </a:r>
            <a:r>
              <a:rPr lang="ro-RO" sz="4000" b="1" dirty="0">
                <a:solidFill>
                  <a:srgbClr val="C00000"/>
                </a:solidFill>
                <a:latin typeface="+mn-lt"/>
              </a:rPr>
              <a:t>pentru a reduce ratele de infectare</a:t>
            </a:r>
          </a:p>
        </p:txBody>
      </p:sp>
    </p:spTree>
    <p:extLst>
      <p:ext uri="{BB962C8B-B14F-4D97-AF65-F5344CB8AC3E}">
        <p14:creationId xmlns:p14="http://schemas.microsoft.com/office/powerpoint/2010/main" val="400540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6487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z="4000" b="1" dirty="0">
                <a:solidFill>
                  <a:srgbClr val="C00000"/>
                </a:solidFill>
                <a:latin typeface="+mn-lt"/>
              </a:rPr>
              <a:t>Conduita cazului de IAAM </a:t>
            </a:r>
            <a:endParaRPr lang="ro-RO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Надпись 2"/>
          <p:cNvSpPr txBox="1">
            <a:spLocks noChangeArrowheads="1"/>
          </p:cNvSpPr>
          <p:nvPr/>
        </p:nvSpPr>
        <p:spPr bwMode="auto">
          <a:xfrm>
            <a:off x="2660001" y="1311851"/>
            <a:ext cx="6213511" cy="113886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Medic</a:t>
            </a:r>
            <a:endParaRPr kumimoji="0" lang="ro-RO" altLang="ro-RO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kumimoji="0" lang="en-US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</a:t>
            </a:r>
            <a:r>
              <a:rPr kumimoji="0" lang="ro-RO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	  	               </a:t>
            </a:r>
            <a:r>
              <a:rPr kumimoji="0" lang="en-US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   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indică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colectarea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probelor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de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laborator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kumimoji="0" lang="ro-RO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o-RO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Asistent</a:t>
            </a:r>
            <a:r>
              <a:rPr kumimoji="0" lang="en-US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medical</a:t>
            </a:r>
            <a:endParaRPr kumimoji="0" lang="en-US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</a:t>
            </a:r>
            <a:r>
              <a:rPr kumimoji="0" lang="ro-RO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ro-RO" altLang="ro-RO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</a:t>
            </a:r>
            <a:r>
              <a:rPr kumimoji="0" lang="en-US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 </a:t>
            </a:r>
            <a:r>
              <a:rPr kumimoji="0" lang="ro-RO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34" charset="-128"/>
              </a:rPr>
              <a:t>(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34" charset="-128"/>
              </a:rPr>
              <a:t>colectează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34" charset="-128"/>
              </a:rPr>
              <a:t>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34" charset="-128"/>
              </a:rPr>
              <a:t>probele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34" charset="-128"/>
              </a:rPr>
              <a:t> de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34" charset="-128"/>
              </a:rPr>
              <a:t>laborator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34" charset="-128"/>
              </a:rPr>
              <a:t>)</a:t>
            </a:r>
            <a:r>
              <a:rPr kumimoji="0" lang="ro-RO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34" charset="-128"/>
              </a:rPr>
              <a:t> 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333624" y="3883064"/>
            <a:ext cx="1171575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Medic</a:t>
            </a:r>
            <a:endParaRPr kumimoji="0" lang="ro-RO" altLang="ro-RO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curant</a:t>
            </a:r>
            <a:endParaRPr kumimoji="0" lang="ro-RO" altLang="ro-RO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7932123" y="3928695"/>
            <a:ext cx="1410639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Medic epidemiolog</a:t>
            </a:r>
            <a:endParaRPr kumimoji="0" lang="ro-RO" altLang="ro-R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Надпись 16"/>
          <p:cNvSpPr txBox="1">
            <a:spLocks noChangeArrowheads="1"/>
          </p:cNvSpPr>
          <p:nvPr/>
        </p:nvSpPr>
        <p:spPr bwMode="auto">
          <a:xfrm>
            <a:off x="838200" y="4631748"/>
            <a:ext cx="4868248" cy="182364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Asigură izolarea pacientului;</a:t>
            </a:r>
            <a:endParaRPr kumimoji="0" lang="ro-RO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Adaptarea tratamentului conform </a:t>
            </a:r>
            <a:r>
              <a:rPr kumimoji="0" lang="ro-RO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antibioticogramei</a:t>
            </a:r>
            <a:r>
              <a:rPr kumimoji="0" lang="ro-RO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  <a:endParaRPr kumimoji="0" lang="ro-RO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kumimoji="0" lang="ro-RO" altLang="ro-RO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Codificarea în SIA AMS prin Y95 </a:t>
            </a:r>
            <a:r>
              <a:rPr kumimoji="0" lang="ro-RO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(Infecții </a:t>
            </a:r>
            <a:r>
              <a:rPr kumimoji="0" lang="ro-RO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nosocomiale</a:t>
            </a:r>
            <a:r>
              <a:rPr kumimoji="0" lang="ro-RO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);</a:t>
            </a:r>
            <a:endParaRPr kumimoji="0" lang="ro-RO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Codificarea în SIA AMS a agentului cazului;</a:t>
            </a:r>
            <a:endParaRPr kumimoji="0" lang="ro-RO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Completarea Protocolului de raportare și evidență primară a cazului de IAAM (anexa 7) și anexarea lui în fișa de observație</a:t>
            </a:r>
            <a:endParaRPr kumimoji="0" lang="ro-RO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Надпись 22"/>
          <p:cNvSpPr txBox="1">
            <a:spLocks noChangeArrowheads="1"/>
          </p:cNvSpPr>
          <p:nvPr/>
        </p:nvSpPr>
        <p:spPr bwMode="auto">
          <a:xfrm>
            <a:off x="7557148" y="6125578"/>
            <a:ext cx="3613150" cy="3298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Punctul focal CSP mun. Chișinău</a:t>
            </a:r>
            <a:endParaRPr kumimoji="0" lang="ro-RO" altLang="ro-RO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1"/>
          <p:cNvSpPr txBox="1">
            <a:spLocks noChangeArrowheads="1"/>
          </p:cNvSpPr>
          <p:nvPr/>
        </p:nvSpPr>
        <p:spPr bwMode="auto">
          <a:xfrm>
            <a:off x="8047428" y="5771660"/>
            <a:ext cx="2241457" cy="353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Declararea  cazului</a:t>
            </a:r>
            <a:endParaRPr kumimoji="0" lang="ro-RO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9290987" y="3906731"/>
            <a:ext cx="882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SSE</a:t>
            </a:r>
            <a:endParaRPr kumimoji="0" lang="ro-RO" altLang="ro-R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AutoShape 12"/>
          <p:cNvSpPr>
            <a:spLocks noChangeShapeType="1"/>
          </p:cNvSpPr>
          <p:nvPr/>
        </p:nvSpPr>
        <p:spPr bwMode="auto">
          <a:xfrm flipH="1">
            <a:off x="2670128" y="3361534"/>
            <a:ext cx="3036319" cy="5180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o-RO"/>
          </a:p>
        </p:txBody>
      </p:sp>
      <p:sp>
        <p:nvSpPr>
          <p:cNvPr id="23" name="AutoShape 13"/>
          <p:cNvSpPr>
            <a:spLocks noChangeShapeType="1"/>
          </p:cNvSpPr>
          <p:nvPr/>
        </p:nvSpPr>
        <p:spPr bwMode="auto">
          <a:xfrm>
            <a:off x="5813946" y="3361535"/>
            <a:ext cx="3059566" cy="57305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o-RO"/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2600567" y="1329921"/>
            <a:ext cx="83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Secție</a:t>
            </a:r>
            <a:endParaRPr kumimoji="0" lang="ro-RO" altLang="ro-RO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o-RO" altLang="ro-R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o-RO" altLang="ro-R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ro-R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4232976" y="2464685"/>
            <a:ext cx="265219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  </a:t>
            </a:r>
            <a:r>
              <a:rPr kumimoji="0" lang="ro-RO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(transmiterea probelor)</a:t>
            </a:r>
            <a:endParaRPr kumimoji="0" lang="ro-RO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3019667" y="2770656"/>
            <a:ext cx="106016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Laborator</a:t>
            </a:r>
            <a:endParaRPr kumimoji="0" lang="ro-RO" altLang="ro-R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4573975" y="3342412"/>
            <a:ext cx="23662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34" charset="-128"/>
              </a:rPr>
              <a:t>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34" charset="-128"/>
              </a:rPr>
              <a:t>(transmiterea rezultatelor)</a:t>
            </a:r>
            <a:endParaRPr kumimoji="0" lang="ro-RO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1628553" y="3906731"/>
            <a:ext cx="630381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o-RO" altLang="ro-RO" sz="1400" b="1" dirty="0">
                <a:latin typeface="Arial" panose="020B0604020202020204" pitchFamily="34" charset="0"/>
                <a:ea typeface="Times New Roman" panose="02020603050405020304" pitchFamily="18" charset="0"/>
              </a:rPr>
              <a:t>Secție </a:t>
            </a:r>
            <a:r>
              <a:rPr kumimoji="0" lang="ro-RO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</a:t>
            </a:r>
            <a:r>
              <a:rPr kumimoji="0" lang="ro-RO" altLang="ro-RO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</a:t>
            </a:r>
            <a:r>
              <a:rPr kumimoji="0" lang="ro-RO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o-RO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r>
              <a:rPr lang="ro-RO" altLang="ro-RO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o-RO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(Coordonare cazului.</a:t>
            </a:r>
            <a:r>
              <a:rPr lang="ro-RO" altLang="ro-RO" sz="1400" dirty="0">
                <a:latin typeface="Arial" panose="020B0604020202020204" pitchFamily="34" charset="0"/>
                <a:ea typeface="Times New Roman" panose="02020603050405020304" pitchFamily="18" charset="0"/>
              </a:rPr>
              <a:t> Stabilirea diagnozei de IAAM</a:t>
            </a:r>
            <a:r>
              <a:rPr lang="ro-RO" altLang="ro-RO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lang="ro-RO" altLang="ro-RO" sz="1400" dirty="0">
              <a:latin typeface="Arial" panose="020B0604020202020204" pitchFamily="34" charset="0"/>
            </a:endParaRPr>
          </a:p>
        </p:txBody>
      </p:sp>
      <p:sp>
        <p:nvSpPr>
          <p:cNvPr id="34" name="Rectangle 35"/>
          <p:cNvSpPr>
            <a:spLocks noChangeArrowheads="1"/>
          </p:cNvSpPr>
          <p:nvPr/>
        </p:nvSpPr>
        <p:spPr bwMode="auto">
          <a:xfrm>
            <a:off x="0" y="3200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ro-RO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o-RO" altLang="ro-R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0" y="3200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ro-R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ro-R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7" name="Прямая со стрелкой 36"/>
          <p:cNvCxnSpPr>
            <a:endCxn id="12" idx="1"/>
          </p:cNvCxnSpPr>
          <p:nvPr/>
        </p:nvCxnSpPr>
        <p:spPr>
          <a:xfrm flipV="1">
            <a:off x="3505199" y="4167490"/>
            <a:ext cx="4426924" cy="228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Надпись 5"/>
          <p:cNvSpPr txBox="1">
            <a:spLocks noChangeArrowheads="1"/>
          </p:cNvSpPr>
          <p:nvPr/>
        </p:nvSpPr>
        <p:spPr bwMode="auto">
          <a:xfrm>
            <a:off x="4079830" y="2819416"/>
            <a:ext cx="3149032" cy="54211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34" charset="-128"/>
              </a:rPr>
              <a:t>Identificarea culturii</a:t>
            </a:r>
            <a:endParaRPr kumimoji="0" lang="ro-RO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34" charset="-128"/>
              </a:rPr>
              <a:t>Efectuarea </a:t>
            </a:r>
            <a:r>
              <a:rPr kumimoji="0" lang="ro-RO" altLang="ro-RO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34" charset="-128"/>
              </a:rPr>
              <a:t>antibioticogramei</a:t>
            </a:r>
            <a:endParaRPr kumimoji="0" lang="ro-RO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Надпись 17"/>
          <p:cNvSpPr txBox="1">
            <a:spLocks noChangeArrowheads="1"/>
          </p:cNvSpPr>
          <p:nvPr/>
        </p:nvSpPr>
        <p:spPr bwMode="auto">
          <a:xfrm>
            <a:off x="6691166" y="4680069"/>
            <a:ext cx="4724400" cy="1093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Dă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indicații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pentru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dezinfecția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terminală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în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focar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  <a:endParaRPr kumimoji="0" lang="en-US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Înregistrarea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cazului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de IAAM;</a:t>
            </a:r>
            <a:endParaRPr kumimoji="0" lang="en-US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Anchetarea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cazului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endParaRPr kumimoji="0" lang="en-US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Completarea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o-RO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Anexei</a:t>
            </a:r>
            <a:r>
              <a:rPr kumimoji="0" lang="en-US" altLang="ro-R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6.</a:t>
            </a:r>
            <a:endParaRPr kumimoji="0" lang="en-US" altLang="ro-R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 flipH="1">
            <a:off x="5545164" y="1551571"/>
            <a:ext cx="13907" cy="5092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5572719" y="2450718"/>
            <a:ext cx="0" cy="3743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1" idx="2"/>
          </p:cNvCxnSpPr>
          <p:nvPr/>
        </p:nvCxnSpPr>
        <p:spPr>
          <a:xfrm flipH="1">
            <a:off x="2919411" y="4406284"/>
            <a:ext cx="1" cy="2254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12" idx="2"/>
          </p:cNvCxnSpPr>
          <p:nvPr/>
        </p:nvCxnSpPr>
        <p:spPr>
          <a:xfrm flipH="1">
            <a:off x="8637442" y="4451915"/>
            <a:ext cx="1" cy="2271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15" idx="2"/>
          </p:cNvCxnSpPr>
          <p:nvPr/>
        </p:nvCxnSpPr>
        <p:spPr>
          <a:xfrm>
            <a:off x="9053366" y="5773679"/>
            <a:ext cx="0" cy="3518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74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735</Words>
  <Application>Microsoft Office PowerPoint</Application>
  <PresentationFormat>Широкоэкранный</PresentationFormat>
  <Paragraphs>103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Meiryo UI</vt:lpstr>
      <vt:lpstr>Arial</vt:lpstr>
      <vt:lpstr>Calibri</vt:lpstr>
      <vt:lpstr>Calibri Light</vt:lpstr>
      <vt:lpstr>Courier New</vt:lpstr>
      <vt:lpstr>Times New Roman</vt:lpstr>
      <vt:lpstr>Тема Office</vt:lpstr>
      <vt:lpstr>PROCEDURĂ OPERAȚIONALĂ Standart   EVIDENȚA, SUPRAVEGHEREA ȘI CONTROLUL IAAM  POS: PCI - 07  </vt:lpstr>
      <vt:lpstr>Презентация PowerPoint</vt:lpstr>
      <vt:lpstr>Documente de referință</vt:lpstr>
      <vt:lpstr>Documente de referință</vt:lpstr>
      <vt:lpstr>Documente de referință</vt:lpstr>
      <vt:lpstr>Forme nosologice IAAM supravegheate</vt:lpstr>
      <vt:lpstr>Strategii de control IAAM pentru a reduce ratele de infectare</vt:lpstr>
      <vt:lpstr>Strategii de control IAAM pentru a reduce ratele de infectare</vt:lpstr>
      <vt:lpstr>Conduita cazului de IAAM </vt:lpstr>
      <vt:lpstr>Презентация PowerPoint</vt:lpstr>
      <vt:lpstr>Ce urmează după instruire?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PROCEDURĂ OPERAȚIONALĂ Standart   privind drepturilE pacienților și însoțitorilor  POS: DP – 01 personal medical superior</dc:title>
  <dc:creator>Asus</dc:creator>
  <cp:lastModifiedBy>USER</cp:lastModifiedBy>
  <cp:revision>22</cp:revision>
  <dcterms:created xsi:type="dcterms:W3CDTF">2021-06-27T18:52:18Z</dcterms:created>
  <dcterms:modified xsi:type="dcterms:W3CDTF">2022-04-21T06:45:25Z</dcterms:modified>
</cp:coreProperties>
</file>