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5" r:id="rId11"/>
    <p:sldId id="324" r:id="rId12"/>
    <p:sldId id="32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F0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625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445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97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7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41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07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028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40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80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19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91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354779" y="2289503"/>
            <a:ext cx="936606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3200" cap="all" dirty="0" smtClean="0"/>
              <a:t>PROCEDURĂ OPERAȚIONALĂ Standar</a:t>
            </a:r>
            <a:r>
              <a:rPr lang="en-US" sz="3200" cap="all" dirty="0" smtClean="0"/>
              <a:t>D</a:t>
            </a:r>
            <a:br>
              <a:rPr lang="en-US" sz="3200" cap="all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o-RO" sz="3600" b="1" dirty="0" smtClean="0">
                <a:solidFill>
                  <a:srgbClr val="C00000"/>
                </a:solidFill>
              </a:rPr>
              <a:t>Privind identificarea  pacienților în instituție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o-RO" sz="3200" b="1" dirty="0" smtClean="0"/>
              <a:t>POS: SP-03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62815" y="387504"/>
            <a:ext cx="8770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x-none" sz="3200" b="1" i="1" dirty="0" smtClean="0">
                <a:latin typeface="Times New Roman" pitchFamily="18" charset="0"/>
                <a:cs typeface="Times New Roman" pitchFamily="18" charset="0"/>
              </a:rPr>
              <a:t>CC </a:t>
            </a:r>
            <a:r>
              <a:rPr lang="ro-RO" sz="3200" b="1" i="1" dirty="0" smtClean="0">
                <a:latin typeface="Times New Roman" pitchFamily="18" charset="0"/>
                <a:cs typeface="Times New Roman" pitchFamily="18" charset="0"/>
              </a:rPr>
              <a:t>Îmbunătățirea calității și siguranței pacienților</a:t>
            </a:r>
            <a:endParaRPr lang="ro-RO" sz="2400" b="1" i="1" cap="all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04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3200" b="1" dirty="0">
                <a:solidFill>
                  <a:srgbClr val="C00000"/>
                </a:solidFill>
                <a:latin typeface="+mn-lt"/>
              </a:rPr>
              <a:t>Identificarea pacientului </a:t>
            </a:r>
            <a:r>
              <a:rPr lang="x-none" sz="3200" b="1" dirty="0" smtClean="0">
                <a:solidFill>
                  <a:srgbClr val="C00000"/>
                </a:solidFill>
                <a:latin typeface="+mn-lt"/>
              </a:rPr>
              <a:t>dezorientat </a:t>
            </a:r>
            <a:r>
              <a:rPr lang="en-US" sz="3200" i="1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n-US" sz="3200" i="1" dirty="0" err="1">
                <a:solidFill>
                  <a:srgbClr val="C00000"/>
                </a:solidFill>
                <a:latin typeface="+mn-lt"/>
              </a:rPr>
              <a:t>dificultăți</a:t>
            </a:r>
            <a:r>
              <a:rPr lang="en-US" sz="3200" i="1" dirty="0">
                <a:solidFill>
                  <a:srgbClr val="C00000"/>
                </a:solidFill>
                <a:latin typeface="+mn-lt"/>
              </a:rPr>
              <a:t> de </a:t>
            </a:r>
            <a:r>
              <a:rPr lang="en-US" sz="3200" i="1" dirty="0" err="1">
                <a:solidFill>
                  <a:srgbClr val="C00000"/>
                </a:solidFill>
                <a:latin typeface="+mn-lt"/>
              </a:rPr>
              <a:t>comunicare</a:t>
            </a:r>
            <a:r>
              <a:rPr lang="en-US" sz="3200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3200" i="1" dirty="0" err="1">
                <a:solidFill>
                  <a:srgbClr val="C00000"/>
                </a:solidFill>
                <a:latin typeface="+mn-lt"/>
              </a:rPr>
              <a:t>dereglări</a:t>
            </a:r>
            <a:r>
              <a:rPr lang="en-US" sz="3200" i="1" dirty="0">
                <a:solidFill>
                  <a:srgbClr val="C00000"/>
                </a:solidFill>
                <a:latin typeface="+mn-lt"/>
              </a:rPr>
              <a:t> de </a:t>
            </a:r>
            <a:r>
              <a:rPr lang="en-US" sz="3200" i="1" dirty="0" err="1">
                <a:solidFill>
                  <a:srgbClr val="C00000"/>
                </a:solidFill>
                <a:latin typeface="+mn-lt"/>
              </a:rPr>
              <a:t>conștiință</a:t>
            </a:r>
            <a:r>
              <a:rPr lang="en-US" sz="3200" i="1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x-none" sz="32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x-none" sz="3200" b="1" dirty="0" smtClean="0">
                <a:solidFill>
                  <a:srgbClr val="C00000"/>
                </a:solidFill>
                <a:latin typeface="+mn-lt"/>
              </a:rPr>
              <a:t>în secția de internare</a:t>
            </a:r>
            <a:r>
              <a:rPr lang="x-none" sz="32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x-none" sz="3200" b="1" dirty="0">
                <a:solidFill>
                  <a:srgbClr val="C00000"/>
                </a:solidFill>
                <a:latin typeface="+mn-lt"/>
              </a:rPr>
            </a:br>
            <a:endParaRPr lang="en-US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145" y="1565754"/>
            <a:ext cx="11235847" cy="49853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x-none" dirty="0" smtClean="0"/>
              <a:t>Verificarea </a:t>
            </a:r>
            <a:r>
              <a:rPr lang="x-none" dirty="0"/>
              <a:t>datelor de pașaport se va efectua cu persoana însoțitoare (reprezentantul său legal), care va infirma sau confirma identitatea </a:t>
            </a:r>
            <a:r>
              <a:rPr lang="x-none" dirty="0" smtClean="0"/>
              <a:t>persoanei;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ro-RO" b="1" i="1" dirty="0">
                <a:solidFill>
                  <a:srgbClr val="C00000"/>
                </a:solidFill>
              </a:rPr>
              <a:t>Atenţie</a:t>
            </a:r>
            <a:r>
              <a:rPr lang="ro-RO" i="1" dirty="0"/>
              <a:t>:</a:t>
            </a:r>
            <a:r>
              <a:rPr lang="ro-RO" dirty="0"/>
              <a:t> pentru pacienţii care nu pot fi identificaţi (fără acte de identificare sau prezenţa tutorului/rudelor acestuia) s</a:t>
            </a:r>
            <a:r>
              <a:rPr lang="it-IT" dirty="0"/>
              <a:t>e va folosi sistemul de identificare a pacienţilor, aprobat la nivel de instituţie, „</a:t>
            </a:r>
            <a:r>
              <a:rPr lang="it-IT" b="1" dirty="0"/>
              <a:t>Necunoscut 1, Necunoscut 2</a:t>
            </a:r>
            <a:r>
              <a:rPr lang="it-IT" b="1" dirty="0" smtClean="0"/>
              <a:t>”.</a:t>
            </a:r>
            <a:endParaRPr lang="x-none" b="1" dirty="0" smtClean="0"/>
          </a:p>
          <a:p>
            <a:pPr algn="just"/>
            <a:endParaRPr lang="en-US" dirty="0"/>
          </a:p>
          <a:p>
            <a:pPr algn="just"/>
            <a:r>
              <a:rPr lang="it-IT" b="1" dirty="0"/>
              <a:t>În cazul în care pacientul nu poate fi identificat </a:t>
            </a:r>
            <a:r>
              <a:rPr lang="it-IT" dirty="0"/>
              <a:t>se va </a:t>
            </a:r>
            <a:r>
              <a:rPr lang="it-IT" b="1" dirty="0"/>
              <a:t>cere suportul administrației instituției, inclusiv </a:t>
            </a:r>
            <a:r>
              <a:rPr lang="it-IT" b="1" dirty="0">
                <a:solidFill>
                  <a:srgbClr val="C00000"/>
                </a:solidFill>
              </a:rPr>
              <a:t>prin apelarea la organele de drept</a:t>
            </a:r>
            <a:r>
              <a:rPr lang="it-IT" dirty="0"/>
              <a:t>. </a:t>
            </a:r>
            <a:endParaRPr lang="x-none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2878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6196"/>
            <a:ext cx="10515600" cy="739037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ro-RO" sz="3600" b="1" dirty="0" smtClean="0">
                <a:solidFill>
                  <a:srgbClr val="C00000"/>
                </a:solidFill>
                <a:latin typeface="+mn-lt"/>
              </a:rPr>
              <a:t>Situații particulare de identificare a pacientului</a:t>
            </a: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+mn-lt"/>
              </a:rPr>
            </a:b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145" y="1315233"/>
            <a:ext cx="11298477" cy="532356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x-none" b="1" dirty="0" smtClean="0"/>
              <a:t>Identificarea pacientului în secția de Terapie intensivă</a:t>
            </a:r>
          </a:p>
          <a:p>
            <a:pPr marL="0" lvl="0" indent="0">
              <a:buNone/>
            </a:pPr>
            <a:endParaRPr lang="x-none" dirty="0" smtClean="0"/>
          </a:p>
          <a:p>
            <a:pPr marL="0" indent="0">
              <a:buNone/>
            </a:pPr>
            <a:r>
              <a:rPr lang="x-none" b="1" dirty="0" smtClean="0"/>
              <a:t>Identificarea pacientului în stare inconștientă </a:t>
            </a:r>
            <a:r>
              <a:rPr lang="it-IT" dirty="0"/>
              <a:t>Pentru identificarea pacienților în stare inconștientă se cere însoțitorului să comunice datele de identificare a pacientului, iar medicul le confruntă cu cele din buletinul de identitate (în cazuri excepționale cu orice alt act cu fotografie incorporată eliberat de autoritățile RM)</a:t>
            </a:r>
            <a:endParaRPr lang="en-US" dirty="0"/>
          </a:p>
          <a:p>
            <a:pPr marL="0" lvl="0" indent="0">
              <a:buNone/>
            </a:pPr>
            <a:endParaRPr lang="x-none" dirty="0" smtClean="0"/>
          </a:p>
          <a:p>
            <a:pPr marL="0" lvl="0" indent="0">
              <a:buNone/>
            </a:pPr>
            <a:r>
              <a:rPr lang="x-none" b="1" dirty="0" smtClean="0"/>
              <a:t>Identificarea decedatului</a:t>
            </a:r>
            <a:r>
              <a:rPr lang="x-none" dirty="0"/>
              <a:t> </a:t>
            </a:r>
            <a:r>
              <a:rPr lang="x-none" dirty="0" smtClean="0"/>
              <a:t>în </a:t>
            </a:r>
            <a:r>
              <a:rPr lang="x-none" dirty="0"/>
              <a:t>secția morfopatologie se efectuează conform Registrului  de înregistrare a cadavrelor în morga, unde se vor înregistra datele personale ale acestora, dar și conform datelor înscrise în Fișa bolnavului de </a:t>
            </a:r>
            <a:r>
              <a:rPr lang="x-none" dirty="0" smtClean="0"/>
              <a:t>staționar și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3299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53360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ro-RO" b="1" dirty="0">
                <a:solidFill>
                  <a:srgbClr val="C00000"/>
                </a:solidFill>
                <a:latin typeface="+mn-lt"/>
              </a:rPr>
              <a:t>Responsabilităţi şi răspunderi în derularea activităţii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/>
            </a:r>
            <a:br>
              <a:rPr lang="en-US" dirty="0">
                <a:solidFill>
                  <a:srgbClr val="C00000"/>
                </a:solidFill>
                <a:latin typeface="+mn-lt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b="1" dirty="0" smtClean="0"/>
              <a:t>8.1</a:t>
            </a:r>
            <a:r>
              <a:rPr lang="ro-RO" b="1" dirty="0"/>
              <a:t>. Medicul curant, asistenta medicală</a:t>
            </a:r>
            <a:endParaRPr lang="en-US" dirty="0"/>
          </a:p>
          <a:p>
            <a:r>
              <a:rPr lang="ro-RO" dirty="0"/>
              <a:t>Aplică măsurile de prevenire a erorilor de identificare a pacienților și răspunde pentru aplicarea corectă a acestora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ro-RO" b="1" dirty="0"/>
              <a:t>8.2. Comitetul de calitate</a:t>
            </a:r>
            <a:endParaRPr lang="en-US" dirty="0"/>
          </a:p>
          <a:p>
            <a:r>
              <a:rPr lang="ro-RO" dirty="0"/>
              <a:t>Responsabil de </a:t>
            </a:r>
            <a:r>
              <a:rPr lang="en-US" dirty="0" err="1" smtClean="0"/>
              <a:t>elaborarea</a:t>
            </a:r>
            <a:r>
              <a:rPr lang="en-US" dirty="0" smtClean="0"/>
              <a:t> POS</a:t>
            </a:r>
          </a:p>
          <a:p>
            <a:r>
              <a:rPr lang="en-US" dirty="0" err="1" smtClean="0"/>
              <a:t>Instruirea</a:t>
            </a:r>
            <a:r>
              <a:rPr lang="en-US" dirty="0" smtClean="0"/>
              <a:t> </a:t>
            </a:r>
            <a:r>
              <a:rPr lang="en-US" dirty="0" err="1" smtClean="0"/>
              <a:t>personalului</a:t>
            </a:r>
            <a:endParaRPr lang="en-US" dirty="0" smtClean="0"/>
          </a:p>
          <a:p>
            <a:r>
              <a:rPr lang="en-US" dirty="0" err="1" smtClean="0"/>
              <a:t>Revizuirea</a:t>
            </a:r>
            <a:r>
              <a:rPr lang="en-US" dirty="0" smtClean="0"/>
              <a:t> periodic</a:t>
            </a:r>
            <a:r>
              <a:rPr lang="x-none" dirty="0" smtClean="0"/>
              <a:t>ă</a:t>
            </a:r>
          </a:p>
          <a:p>
            <a:r>
              <a:rPr lang="ro-RO" dirty="0" smtClean="0"/>
              <a:t>audit medical intern pentru evaluarea respectării procedurii</a:t>
            </a:r>
            <a:r>
              <a:rPr lang="ro-RO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321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01249" y="83670"/>
            <a:ext cx="11010377" cy="65556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2800" dirty="0" smtClean="0">
                <a:solidFill>
                  <a:srgbClr val="000000"/>
                </a:solidFill>
                <a:ea typeface="Meiryo UI"/>
                <a:cs typeface="Arial" pitchFamily="34" charset="0"/>
              </a:rPr>
              <a:t> </a:t>
            </a:r>
            <a:r>
              <a:rPr lang="ro-RO" sz="2800" b="1" cap="all" dirty="0" smtClean="0">
                <a:solidFill>
                  <a:srgbClr val="C00000"/>
                </a:solidFill>
              </a:rPr>
              <a:t>Scopul</a:t>
            </a:r>
            <a:endParaRPr lang="ro-RO" sz="2800" cap="all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2800" dirty="0" smtClean="0"/>
              <a:t>Prezenta </a:t>
            </a:r>
            <a:r>
              <a:rPr lang="ro-RO" sz="2800" dirty="0"/>
              <a:t>procedură are ca scop elaborarea unui algoritm de identificare a pacientului și unificarea procesului de identificare corectă a pacienților, acordarea asistenței medicale calitative, evitarea erorilor medicale și consecințele juridice asociate</a:t>
            </a:r>
            <a:r>
              <a:rPr lang="ro-RO" sz="2800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800" dirty="0" smtClean="0"/>
          </a:p>
          <a:p>
            <a:pPr lvl="0">
              <a:lnSpc>
                <a:spcPct val="150000"/>
              </a:lnSpc>
            </a:pPr>
            <a:r>
              <a:rPr lang="x-none" sz="2800" b="1" cap="all" dirty="0" smtClean="0">
                <a:solidFill>
                  <a:srgbClr val="C00000"/>
                </a:solidFill>
              </a:rPr>
              <a:t>Domeniul de aplicare a POS</a:t>
            </a:r>
            <a:endParaRPr 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2800" dirty="0" smtClean="0"/>
              <a:t>Prevederile prezentei proceduri se aplică de către toate subdiviziunile instituției, care sunt implica</a:t>
            </a:r>
            <a:r>
              <a:rPr lang="en-US" sz="2800" dirty="0" err="1" smtClean="0"/>
              <a:t>te</a:t>
            </a:r>
            <a:r>
              <a:rPr lang="ro-RO" sz="2800" dirty="0" smtClean="0"/>
              <a:t> în acordarea asistenței medicale (Serviciul Consultativ, Secția de Internare, secțiile clinice).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22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466" y="425886"/>
            <a:ext cx="10515600" cy="1127342"/>
          </a:xfrm>
        </p:spPr>
        <p:txBody>
          <a:bodyPr>
            <a:normAutofit/>
          </a:bodyPr>
          <a:lstStyle/>
          <a:p>
            <a:pPr lvl="0"/>
            <a:r>
              <a:rPr lang="x-none" sz="3600" b="1" cap="all" dirty="0">
                <a:solidFill>
                  <a:srgbClr val="C00000"/>
                </a:solidFill>
                <a:latin typeface="+mn-lt"/>
              </a:rPr>
              <a:t>Documente de referinţă </a:t>
            </a:r>
            <a:r>
              <a:rPr lang="x-none" sz="3600" b="1" cap="all" dirty="0" smtClean="0">
                <a:solidFill>
                  <a:srgbClr val="C00000"/>
                </a:solidFill>
                <a:latin typeface="+mn-lt"/>
              </a:rPr>
              <a:t>aplicabile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5336"/>
            <a:ext cx="10402866" cy="51481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b="1" dirty="0" smtClean="0"/>
              <a:t>Reglementări </a:t>
            </a:r>
            <a:r>
              <a:rPr lang="ro-RO" b="1" dirty="0"/>
              <a:t>naţionale:</a:t>
            </a:r>
            <a:endParaRPr lang="en-US" sz="1600" dirty="0"/>
          </a:p>
          <a:p>
            <a:r>
              <a:rPr lang="ro-RO" dirty="0"/>
              <a:t>Legea nr. 263/2005 privind drepturile și responsabilitățile pacienților; </a:t>
            </a:r>
            <a:endParaRPr lang="en-US" sz="1800" dirty="0"/>
          </a:p>
          <a:p>
            <a:r>
              <a:rPr lang="ro-RO" dirty="0"/>
              <a:t>Legea nr. 133/2011 privind protecţia datelor cu caracter personal;</a:t>
            </a:r>
            <a:endParaRPr lang="en-US" sz="1800" dirty="0"/>
          </a:p>
          <a:p>
            <a:pPr marL="0" indent="0">
              <a:buNone/>
            </a:pPr>
            <a:endParaRPr lang="ro-RO" b="1" dirty="0"/>
          </a:p>
          <a:p>
            <a:pPr marL="0" indent="0">
              <a:buNone/>
            </a:pPr>
            <a:r>
              <a:rPr lang="ro-RO" b="1" dirty="0" smtClean="0"/>
              <a:t>Reglementări </a:t>
            </a:r>
            <a:r>
              <a:rPr lang="ro-RO" b="1" dirty="0"/>
              <a:t>secundare: </a:t>
            </a:r>
            <a:endParaRPr lang="en-US" sz="1800" dirty="0"/>
          </a:p>
          <a:p>
            <a:r>
              <a:rPr lang="ro-RO" cap="small" dirty="0" smtClean="0"/>
              <a:t>ORDIN</a:t>
            </a:r>
            <a:r>
              <a:rPr lang="ro-RO" cap="small" dirty="0"/>
              <a:t>  MS</a:t>
            </a:r>
            <a:r>
              <a:rPr lang="ro-RO" dirty="0"/>
              <a:t> nr. 303 din 06-05-2010</a:t>
            </a:r>
            <a:r>
              <a:rPr lang="ro-RO" b="1" dirty="0"/>
              <a:t> </a:t>
            </a:r>
            <a:r>
              <a:rPr lang="ro-RO" dirty="0"/>
              <a:t>cu privire la asigurarea accesului la informaţia</a:t>
            </a:r>
            <a:r>
              <a:rPr lang="ro-RO" b="1" dirty="0"/>
              <a:t> </a:t>
            </a:r>
            <a:r>
              <a:rPr lang="ro-RO" dirty="0"/>
              <a:t>privind propriile date medicale şi lista intervenţiilor</a:t>
            </a:r>
            <a:r>
              <a:rPr lang="ro-RO" b="1" dirty="0"/>
              <a:t> </a:t>
            </a:r>
            <a:r>
              <a:rPr lang="ro-RO" dirty="0"/>
              <a:t>medicale care necesită perfectarea acordului informat.</a:t>
            </a:r>
            <a:endParaRPr lang="en-US" sz="1800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b="1" dirty="0" smtClean="0"/>
              <a:t>Alte </a:t>
            </a:r>
            <a:r>
              <a:rPr lang="ro-RO" b="1" dirty="0"/>
              <a:t>documente:</a:t>
            </a:r>
            <a:endParaRPr lang="en-US" sz="2800" b="1" dirty="0"/>
          </a:p>
          <a:p>
            <a:pPr lvl="0"/>
            <a:r>
              <a:rPr lang="ro-RO" dirty="0"/>
              <a:t>Formularul 003/e” Fișa bolnavului de staționar</a:t>
            </a:r>
            <a:r>
              <a:rPr lang="ro-RO" dirty="0" smtClean="0"/>
              <a:t>”.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8643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/>
          </a:bodyPr>
          <a:lstStyle/>
          <a:p>
            <a:r>
              <a:rPr lang="x-none" sz="4000" b="1" dirty="0" smtClean="0">
                <a:solidFill>
                  <a:srgbClr val="C00000"/>
                </a:solidFill>
                <a:latin typeface="+mn-lt"/>
              </a:rPr>
              <a:t>Definiție 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4792"/>
            <a:ext cx="10515600" cy="223280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o-RO" b="1" dirty="0"/>
              <a:t>Identificarea </a:t>
            </a:r>
            <a:r>
              <a:rPr lang="ro-RO" b="1" dirty="0" smtClean="0"/>
              <a:t>pacientului </a:t>
            </a:r>
            <a:r>
              <a:rPr lang="ro-RO" dirty="0" smtClean="0"/>
              <a:t>este </a:t>
            </a:r>
            <a:r>
              <a:rPr lang="ro-RO" b="1" dirty="0"/>
              <a:t>stabilirea corespunderii </a:t>
            </a:r>
            <a:r>
              <a:rPr lang="ro-RO" dirty="0"/>
              <a:t>unui anumit subiect sau persoană în funcție </a:t>
            </a:r>
            <a:r>
              <a:rPr lang="ro-RO" dirty="0" smtClean="0"/>
              <a:t>de </a:t>
            </a:r>
            <a:r>
              <a:rPr lang="ro-RO" dirty="0"/>
              <a:t>caracteristicile individuale cunoscute (de exemplu: </a:t>
            </a:r>
            <a:r>
              <a:rPr lang="ro-RO" dirty="0" smtClean="0"/>
              <a:t>numele, prenumele </a:t>
            </a:r>
            <a:r>
              <a:rPr lang="ro-RO" dirty="0"/>
              <a:t>complet</a:t>
            </a:r>
            <a:r>
              <a:rPr lang="ro-RO" dirty="0" smtClean="0"/>
              <a:t>, data</a:t>
            </a:r>
            <a:r>
              <a:rPr lang="ro-RO" dirty="0"/>
              <a:t>, luna, anul </a:t>
            </a:r>
            <a:r>
              <a:rPr lang="ro-RO" dirty="0" smtClean="0"/>
              <a:t>nașterii).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6153" y="3981229"/>
            <a:ext cx="10397647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o-RO" sz="2800" b="1" dirty="0">
                <a:ea typeface="Times New Roman" panose="02020603050405020304" pitchFamily="18" charset="0"/>
              </a:rPr>
              <a:t>Identificarea incorectă a pacientului </a:t>
            </a:r>
            <a:r>
              <a:rPr lang="ro-RO" sz="2800" dirty="0">
                <a:ea typeface="Times New Roman" panose="02020603050405020304" pitchFamily="18" charset="0"/>
              </a:rPr>
              <a:t>poate determina </a:t>
            </a:r>
            <a:r>
              <a:rPr lang="ro-RO" sz="2800" b="1" dirty="0">
                <a:ea typeface="Times New Roman" panose="02020603050405020304" pitchFamily="18" charset="0"/>
              </a:rPr>
              <a:t>erori de gravitate diferită,</a:t>
            </a:r>
            <a:r>
              <a:rPr lang="ro-RO" sz="2800" dirty="0">
                <a:ea typeface="Times New Roman" panose="02020603050405020304" pitchFamily="18" charset="0"/>
              </a:rPr>
              <a:t> care duc la </a:t>
            </a:r>
            <a:r>
              <a:rPr lang="ro-RO" sz="2800" b="1" dirty="0">
                <a:ea typeface="Times New Roman" panose="02020603050405020304" pitchFamily="18" charset="0"/>
              </a:rPr>
              <a:t>pierderea sănătății pe termen lung</a:t>
            </a:r>
            <a:r>
              <a:rPr lang="ro-RO" sz="2800" dirty="0">
                <a:ea typeface="Times New Roman" panose="02020603050405020304" pitchFamily="18" charset="0"/>
              </a:rPr>
              <a:t>, </a:t>
            </a:r>
            <a:r>
              <a:rPr lang="ro-RO" sz="2800" b="1" dirty="0">
                <a:ea typeface="Times New Roman" panose="02020603050405020304" pitchFamily="18" charset="0"/>
              </a:rPr>
              <a:t>creșterea cheltuielilor financiare </a:t>
            </a:r>
            <a:r>
              <a:rPr lang="ro-RO" sz="2800" dirty="0">
                <a:ea typeface="Times New Roman" panose="02020603050405020304" pitchFamily="18" charset="0"/>
              </a:rPr>
              <a:t>atât a pacientului, cât și a sistemului de sănătate. 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39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14813"/>
            <a:ext cx="10515600" cy="837374"/>
          </a:xfrm>
        </p:spPr>
        <p:txBody>
          <a:bodyPr>
            <a:normAutofit/>
          </a:bodyPr>
          <a:lstStyle/>
          <a:p>
            <a:r>
              <a:rPr lang="x-none" sz="4000" b="1" dirty="0" smtClean="0">
                <a:solidFill>
                  <a:srgbClr val="C00000"/>
                </a:solidFill>
                <a:latin typeface="+mn-lt"/>
              </a:rPr>
              <a:t>Când vom efectua procedura de identificare?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77448"/>
            <a:ext cx="10723323" cy="55114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t-IT" dirty="0" smtClean="0"/>
              <a:t>Adresarea </a:t>
            </a:r>
            <a:r>
              <a:rPr lang="x-none" dirty="0" smtClean="0"/>
              <a:t>primară a </a:t>
            </a:r>
            <a:r>
              <a:rPr lang="it-IT" dirty="0" smtClean="0"/>
              <a:t>pacientului</a:t>
            </a:r>
            <a:r>
              <a:rPr lang="x-none" dirty="0" smtClean="0"/>
              <a:t> (Secția Consultativă, Secția de internare, biroul de înregistrare)</a:t>
            </a:r>
            <a:r>
              <a:rPr lang="x-none" dirty="0"/>
              <a:t>;</a:t>
            </a:r>
            <a:endParaRPr lang="x-none" dirty="0" smtClean="0"/>
          </a:p>
          <a:p>
            <a:pPr marL="514350" indent="-514350">
              <a:buAutoNum type="arabicPeriod"/>
            </a:pPr>
            <a:r>
              <a:rPr lang="it-IT" dirty="0" smtClean="0"/>
              <a:t>La </a:t>
            </a:r>
            <a:r>
              <a:rPr lang="x-none" dirty="0" smtClean="0"/>
              <a:t>prezentarea în secție de către asistenta medicală și la </a:t>
            </a:r>
            <a:r>
              <a:rPr lang="it-IT" dirty="0" smtClean="0"/>
              <a:t>examinarea </a:t>
            </a:r>
            <a:r>
              <a:rPr lang="x-none" dirty="0" smtClean="0"/>
              <a:t>primară a </a:t>
            </a:r>
            <a:r>
              <a:rPr lang="it-IT" dirty="0" smtClean="0"/>
              <a:t>pacientului </a:t>
            </a:r>
            <a:r>
              <a:rPr lang="it-IT" dirty="0"/>
              <a:t>de către medicul </a:t>
            </a:r>
            <a:r>
              <a:rPr lang="x-none" dirty="0" smtClean="0"/>
              <a:t>curant;</a:t>
            </a:r>
          </a:p>
          <a:p>
            <a:pPr marL="514350" indent="-514350">
              <a:buAutoNum type="arabicPeriod"/>
            </a:pPr>
            <a:r>
              <a:rPr lang="ro-RO" dirty="0" smtClean="0"/>
              <a:t>Primirea </a:t>
            </a:r>
            <a:r>
              <a:rPr lang="ro-RO" dirty="0"/>
              <a:t>acordului informat conform </a:t>
            </a:r>
            <a:r>
              <a:rPr lang="ro-RO" b="1" i="1" dirty="0"/>
              <a:t>”POS: DP-02 privind informarea pacientului și obținerea acordului informat”</a:t>
            </a:r>
            <a:endParaRPr lang="x-none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dirty="0"/>
              <a:t>Anterior </a:t>
            </a:r>
            <a:r>
              <a:rPr lang="it-IT" dirty="0" smtClean="0"/>
              <a:t>un</a:t>
            </a:r>
            <a:r>
              <a:rPr lang="x-none" dirty="0" smtClean="0"/>
              <a:t>or consultații suplimentare, </a:t>
            </a:r>
            <a:r>
              <a:rPr lang="it-IT" dirty="0" smtClean="0"/>
              <a:t> </a:t>
            </a:r>
            <a:r>
              <a:rPr lang="x-none" dirty="0" smtClean="0"/>
              <a:t>investigații instrumentale</a:t>
            </a:r>
            <a:r>
              <a:rPr lang="it-IT" dirty="0" smtClean="0"/>
              <a:t> </a:t>
            </a:r>
            <a:r>
              <a:rPr lang="x-none" dirty="0" smtClean="0"/>
              <a:t>de diagnostic, proceduri invazive și intervenții chirurgicale;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administrarea tratamentului de către personalul medical (tablete, injecții s/c</a:t>
            </a:r>
            <a:r>
              <a:rPr lang="it-IT" dirty="0" smtClean="0"/>
              <a:t>,</a:t>
            </a:r>
            <a:r>
              <a:rPr lang="x-none" dirty="0" smtClean="0"/>
              <a:t> </a:t>
            </a:r>
            <a:r>
              <a:rPr lang="it-IT" dirty="0" smtClean="0"/>
              <a:t>i/m</a:t>
            </a:r>
            <a:r>
              <a:rPr lang="it-IT" dirty="0"/>
              <a:t>, i/v, perfuzii, transfuzia sîngelui/ produselor de sînge, diete restrictive</a:t>
            </a:r>
            <a:r>
              <a:rPr lang="it-IT" dirty="0" smtClean="0"/>
              <a:t>)</a:t>
            </a:r>
            <a:r>
              <a:rPr lang="x-none" dirty="0" smtClean="0"/>
              <a:t>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transferul într-o altă </a:t>
            </a:r>
            <a:r>
              <a:rPr lang="it-IT" dirty="0" smtClean="0"/>
              <a:t>secție/salon</a:t>
            </a:r>
            <a:r>
              <a:rPr lang="x-none" dirty="0" smtClean="0"/>
              <a:t>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dirty="0" smtClean="0"/>
              <a:t>La </a:t>
            </a:r>
            <a:r>
              <a:rPr lang="x-none" dirty="0" smtClean="0"/>
              <a:t>eliberarea documentelor pentru </a:t>
            </a:r>
            <a:r>
              <a:rPr lang="it-IT" dirty="0" smtClean="0"/>
              <a:t>externare</a:t>
            </a:r>
            <a:r>
              <a:rPr lang="x-none" dirty="0" smtClean="0"/>
              <a:t> (certificat de concediu medical, extras, certificate etc).</a:t>
            </a:r>
            <a:r>
              <a:rPr lang="it-IT" dirty="0" smtClean="0"/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166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796"/>
          </a:xfrm>
        </p:spPr>
        <p:txBody>
          <a:bodyPr>
            <a:normAutofit/>
          </a:bodyPr>
          <a:lstStyle/>
          <a:p>
            <a:r>
              <a:rPr lang="x-none" sz="4000" b="1" dirty="0" smtClean="0">
                <a:solidFill>
                  <a:srgbClr val="C00000"/>
                </a:solidFill>
                <a:latin typeface="+mn-lt"/>
              </a:rPr>
              <a:t>Metode și instrumente de identificare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3880" y="1437318"/>
            <a:ext cx="10847540" cy="1644086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x-none" sz="2400" b="1" i="1" dirty="0" smtClean="0">
                <a:ea typeface="Times New Roman" panose="02020603050405020304" pitchFamily="18" charset="0"/>
              </a:rPr>
              <a:t>Metode:</a:t>
            </a:r>
            <a:endParaRPr lang="en-US" sz="2400" b="1" i="1" dirty="0">
              <a:ea typeface="Times New Roman" panose="02020603050405020304" pitchFamily="18" charset="0"/>
            </a:endParaRPr>
          </a:p>
          <a:p>
            <a:pPr marL="342900" lvl="0" indent="-342900"/>
            <a:r>
              <a:rPr lang="ro-RO" sz="2400" dirty="0" smtClean="0">
                <a:ea typeface="Times New Roman" panose="02020603050405020304" pitchFamily="18" charset="0"/>
              </a:rPr>
              <a:t>Intervievare;</a:t>
            </a:r>
          </a:p>
          <a:p>
            <a:pPr marL="342900" lvl="0" indent="-342900" algn="just"/>
            <a:r>
              <a:rPr lang="ro-RO" sz="2400" dirty="0" smtClean="0">
                <a:ea typeface="Times New Roman" panose="02020603050405020304" pitchFamily="18" charset="0"/>
              </a:rPr>
              <a:t>Comparare/contrapunerea datelor cu cele documentate (actele personale sau FMBS).</a:t>
            </a:r>
            <a:endParaRPr lang="en-US" sz="2400" dirty="0">
              <a:ea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3880" y="3466535"/>
            <a:ext cx="108475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sz="2400" b="1" dirty="0" smtClean="0">
                <a:ea typeface="Times New Roman" panose="02020603050405020304" pitchFamily="18" charset="0"/>
              </a:rPr>
              <a:t>Instrumente de bază: </a:t>
            </a:r>
            <a:endParaRPr lang="en-US" sz="2400" b="1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ea typeface="Times New Roman" panose="02020603050405020304" pitchFamily="18" charset="0"/>
              </a:rPr>
              <a:t>Nume, prenume, patronimic complet;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ea typeface="Times New Roman" panose="02020603050405020304" pitchFamily="18" charset="0"/>
              </a:rPr>
              <a:t>Ziua, luna, anul nașterii.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o-RO" sz="2400" dirty="0">
                <a:ea typeface="Times New Roman" panose="02020603050405020304" pitchFamily="18" charset="0"/>
              </a:rPr>
              <a:t> </a:t>
            </a:r>
            <a:endParaRPr lang="en-US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z="2400" b="1" dirty="0" smtClean="0">
                <a:ea typeface="Times New Roman" panose="02020603050405020304" pitchFamily="18" charset="0"/>
              </a:rPr>
              <a:t>Instrumente suplimentare</a:t>
            </a:r>
            <a:r>
              <a:rPr lang="ro-RO" sz="2400" dirty="0" smtClean="0">
                <a:ea typeface="Times New Roman" panose="02020603050405020304" pitchFamily="18" charset="0"/>
              </a:rPr>
              <a:t>: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o-RO" sz="2400" dirty="0">
                <a:ea typeface="Times New Roman" panose="02020603050405020304" pitchFamily="18" charset="0"/>
              </a:rPr>
              <a:t>Numărul de identitate personal </a:t>
            </a:r>
            <a:r>
              <a:rPr lang="ro-RO" sz="2400" dirty="0" smtClean="0">
                <a:ea typeface="Times New Roman" panose="02020603050405020304" pitchFamily="18" charset="0"/>
              </a:rPr>
              <a:t>– IDNP – la momentul internării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o-RO" sz="2400" dirty="0" smtClean="0">
                <a:ea typeface="Times New Roman" panose="02020603050405020304" pitchFamily="18" charset="0"/>
              </a:rPr>
              <a:t>Numărul FMBS (</a:t>
            </a:r>
            <a:r>
              <a:rPr lang="ro-RO" sz="2400" dirty="0" smtClean="0">
                <a:ea typeface="Meiryo UI"/>
              </a:rPr>
              <a:t>număr </a:t>
            </a:r>
            <a:r>
              <a:rPr lang="ro-RO" sz="2400" dirty="0">
                <a:ea typeface="Meiryo UI"/>
              </a:rPr>
              <a:t>unic de înregistrare în sistemul informațional </a:t>
            </a:r>
            <a:r>
              <a:rPr lang="ro-RO" sz="2400" dirty="0" smtClean="0">
                <a:ea typeface="Meiryo UI"/>
              </a:rPr>
              <a:t>SIA </a:t>
            </a:r>
            <a:r>
              <a:rPr lang="ro-RO" sz="2400" dirty="0">
                <a:ea typeface="Meiryo UI"/>
              </a:rPr>
              <a:t>AMS) – care este utilizat </a:t>
            </a:r>
            <a:r>
              <a:rPr lang="ro-RO" sz="2400" dirty="0" smtClean="0">
                <a:ea typeface="Meiryo UI"/>
              </a:rPr>
              <a:t>de </a:t>
            </a:r>
            <a:r>
              <a:rPr lang="ro-RO" sz="2400" dirty="0">
                <a:ea typeface="Meiryo UI"/>
              </a:rPr>
              <a:t>către </a:t>
            </a:r>
            <a:r>
              <a:rPr lang="ro-RO" sz="2400" dirty="0" smtClean="0">
                <a:ea typeface="Meiryo UI"/>
              </a:rPr>
              <a:t>secția statistică și arhivă.</a:t>
            </a:r>
            <a:endParaRPr lang="en-US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19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575" y="164709"/>
            <a:ext cx="10515600" cy="824848"/>
          </a:xfrm>
        </p:spPr>
        <p:txBody>
          <a:bodyPr>
            <a:normAutofit/>
          </a:bodyPr>
          <a:lstStyle/>
          <a:p>
            <a:r>
              <a:rPr lang="x-none" sz="3600" b="1" dirty="0" smtClean="0">
                <a:solidFill>
                  <a:srgbClr val="C00000"/>
                </a:solidFill>
                <a:latin typeface="+mn-lt"/>
              </a:rPr>
              <a:t>Cum aplicăm metodele de identificare?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886" y="1102290"/>
            <a:ext cx="11436262" cy="532356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b="1" dirty="0"/>
              <a:t>Identitatea pacientului se confirmă în felul următor: </a:t>
            </a:r>
            <a:endParaRPr lang="x-none" b="1" dirty="0" smtClean="0"/>
          </a:p>
          <a:p>
            <a:pPr>
              <a:lnSpc>
                <a:spcPct val="150000"/>
              </a:lnSpc>
            </a:pPr>
            <a:r>
              <a:rPr lang="it-IT" b="1" dirty="0" smtClean="0"/>
              <a:t>înainte </a:t>
            </a:r>
            <a:r>
              <a:rPr lang="it-IT" b="1" dirty="0"/>
              <a:t>de efectuarea unei </a:t>
            </a:r>
            <a:r>
              <a:rPr lang="x-none" b="1" dirty="0" smtClean="0"/>
              <a:t>examinări, consultații, </a:t>
            </a:r>
            <a:r>
              <a:rPr lang="it-IT" b="1" dirty="0" smtClean="0"/>
              <a:t>proceduri</a:t>
            </a:r>
            <a:r>
              <a:rPr lang="x-none" b="1" dirty="0" smtClean="0"/>
              <a:t>,  </a:t>
            </a:r>
            <a:r>
              <a:rPr lang="x-none" dirty="0" smtClean="0"/>
              <a:t>care au fost menționate anterior, </a:t>
            </a:r>
            <a:r>
              <a:rPr lang="it-IT" dirty="0" smtClean="0"/>
              <a:t> </a:t>
            </a:r>
            <a:r>
              <a:rPr lang="it-IT" b="1" dirty="0" smtClean="0"/>
              <a:t>asistenta </a:t>
            </a:r>
            <a:r>
              <a:rPr lang="it-IT" b="1" dirty="0"/>
              <a:t>medicală sau </a:t>
            </a:r>
            <a:r>
              <a:rPr lang="it-IT" b="1" dirty="0" smtClean="0"/>
              <a:t>medicul</a:t>
            </a:r>
            <a:r>
              <a:rPr lang="x-none" dirty="0"/>
              <a:t>,</a:t>
            </a:r>
            <a:r>
              <a:rPr lang="it-IT" dirty="0" smtClean="0"/>
              <a:t> </a:t>
            </a:r>
            <a:r>
              <a:rPr lang="it-IT" dirty="0"/>
              <a:t>va ruga pacientul să își </a:t>
            </a:r>
            <a:r>
              <a:rPr lang="it-IT" b="1" dirty="0"/>
              <a:t>spună singur datele de identificare</a:t>
            </a:r>
            <a:r>
              <a:rPr lang="it-IT" dirty="0"/>
              <a:t>: </a:t>
            </a:r>
            <a:r>
              <a:rPr lang="it-IT" i="1" dirty="0"/>
              <a:t>nume, prenume, patronimic, data, luna, anul naşterii. </a:t>
            </a:r>
            <a:endParaRPr lang="x-none" i="1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(</a:t>
            </a:r>
            <a:r>
              <a:rPr lang="it-IT" sz="2800" b="1" dirty="0">
                <a:solidFill>
                  <a:srgbClr val="C00000"/>
                </a:solidFill>
              </a:rPr>
              <a:t>Nu întrebaţi ”</a:t>
            </a:r>
            <a:r>
              <a:rPr lang="it-IT" sz="2800" b="1" i="1" dirty="0">
                <a:solidFill>
                  <a:srgbClr val="C00000"/>
                </a:solidFill>
              </a:rPr>
              <a:t>Dvs. sunteţi  ..X</a:t>
            </a:r>
            <a:r>
              <a:rPr lang="it-IT" sz="2800" b="1" dirty="0" smtClean="0">
                <a:solidFill>
                  <a:srgbClr val="C00000"/>
                </a:solidFill>
              </a:rPr>
              <a:t>”).</a:t>
            </a:r>
            <a:endParaRPr lang="x-none" sz="28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it-IT" dirty="0" smtClean="0"/>
              <a:t> </a:t>
            </a:r>
            <a:r>
              <a:rPr lang="it-IT" dirty="0"/>
              <a:t>În timp ce pacientul spune nume, prenume, patronimic, data, luna, anul naşterii, </a:t>
            </a:r>
            <a:r>
              <a:rPr lang="x-none" dirty="0" smtClean="0"/>
              <a:t>se va compara </a:t>
            </a:r>
            <a:r>
              <a:rPr lang="it-IT" dirty="0" smtClean="0"/>
              <a:t> </a:t>
            </a:r>
            <a:r>
              <a:rPr lang="it-IT" dirty="0"/>
              <a:t>informaţia cu datele din </a:t>
            </a:r>
            <a:r>
              <a:rPr lang="it-IT" dirty="0" smtClean="0"/>
              <a:t>document</a:t>
            </a:r>
            <a:r>
              <a:rPr lang="x-none" dirty="0" smtClean="0"/>
              <a:t>ul disponibil</a:t>
            </a:r>
            <a:r>
              <a:rPr lang="it-IT" dirty="0" smtClean="0"/>
              <a:t>.</a:t>
            </a:r>
            <a:endParaRPr lang="x-none" dirty="0"/>
          </a:p>
          <a:p>
            <a:pPr>
              <a:lnSpc>
                <a:spcPct val="150000"/>
              </a:lnSpc>
            </a:pPr>
            <a:endParaRPr lang="x-none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b="1" cap="all" dirty="0">
                <a:solidFill>
                  <a:srgbClr val="FF0000"/>
                </a:solidFill>
              </a:rPr>
              <a:t>Categoric este interzis! </a:t>
            </a:r>
            <a:endParaRPr lang="en-US" cap="all" dirty="0">
              <a:solidFill>
                <a:srgbClr val="FF0000"/>
              </a:solidFill>
            </a:endParaRPr>
          </a:p>
          <a:p>
            <a:r>
              <a:rPr lang="ro-RO" b="1" dirty="0"/>
              <a:t>Identificarea pacientului după </a:t>
            </a:r>
            <a:r>
              <a:rPr lang="ro-RO" b="1" dirty="0">
                <a:solidFill>
                  <a:srgbClr val="C00000"/>
                </a:solidFill>
              </a:rPr>
              <a:t>numărul salonului sau locația pacientului </a:t>
            </a:r>
            <a:r>
              <a:rPr lang="ro-RO" b="1" dirty="0"/>
              <a:t>(sunt semne variabile).</a:t>
            </a:r>
            <a:endParaRPr lang="en-US" b="1" dirty="0"/>
          </a:p>
          <a:p>
            <a:pPr>
              <a:lnSpc>
                <a:spcPct val="150000"/>
              </a:lnSpc>
            </a:pPr>
            <a:endParaRPr lang="en-US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530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1458"/>
            <a:ext cx="10515600" cy="591228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o-RO" dirty="0"/>
              <a:t>Personalul medical este informat despre faptul că în </a:t>
            </a:r>
            <a:r>
              <a:rPr lang="ro-RO" b="1" dirty="0"/>
              <a:t>toate cazurile de divergență a informațiilor de identificare a pacientului sau imposibilitatea confirmării identității</a:t>
            </a:r>
            <a:r>
              <a:rPr lang="ro-RO" dirty="0"/>
              <a:t>, </a:t>
            </a:r>
            <a:r>
              <a:rPr lang="ro-RO" b="1" dirty="0">
                <a:solidFill>
                  <a:srgbClr val="C00000"/>
                </a:solidFill>
              </a:rPr>
              <a:t>toate intervențiile medicale planificate se stopează </a:t>
            </a:r>
            <a:r>
              <a:rPr lang="ro-RO" dirty="0"/>
              <a:t>și se </a:t>
            </a:r>
            <a:r>
              <a:rPr lang="ro-RO" b="1" dirty="0"/>
              <a:t>informează șeful Secției</a:t>
            </a:r>
            <a:r>
              <a:rPr lang="ro-RO" dirty="0"/>
              <a:t>.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ro-RO" b="1" dirty="0"/>
              <a:t>Erorile de identificare a pacientului </a:t>
            </a:r>
            <a:r>
              <a:rPr lang="ro-RO" dirty="0"/>
              <a:t>reprezintă o </a:t>
            </a:r>
            <a:r>
              <a:rPr lang="ro-RO" b="1" dirty="0"/>
              <a:t>încălcare care atrage o sancțiune disciplinară</a:t>
            </a:r>
            <a:r>
              <a:rPr lang="ro-RO" dirty="0"/>
              <a:t> cît și </a:t>
            </a:r>
            <a:r>
              <a:rPr lang="ro-RO" b="1" dirty="0">
                <a:solidFill>
                  <a:srgbClr val="C00000"/>
                </a:solidFill>
              </a:rPr>
              <a:t>tragere la răspundere penală </a:t>
            </a:r>
            <a:r>
              <a:rPr lang="ro-RO" dirty="0"/>
              <a:t>a lucrătorilor medicali. 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227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6196"/>
            <a:ext cx="10515600" cy="739037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ro-RO" sz="3600" b="1" dirty="0" smtClean="0">
                <a:solidFill>
                  <a:srgbClr val="C00000"/>
                </a:solidFill>
                <a:latin typeface="+mn-lt"/>
              </a:rPr>
              <a:t>Situații de identificare a pacientului</a:t>
            </a: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+mn-lt"/>
              </a:rPr>
            </a:b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145" y="1315233"/>
            <a:ext cx="11298477" cy="5323562"/>
          </a:xfrm>
        </p:spPr>
        <p:txBody>
          <a:bodyPr>
            <a:noAutofit/>
          </a:bodyPr>
          <a:lstStyle/>
          <a:p>
            <a:pPr lvl="0"/>
            <a:r>
              <a:rPr lang="en-US" sz="2400" b="1" dirty="0" err="1"/>
              <a:t>Prelevarea</a:t>
            </a:r>
            <a:r>
              <a:rPr lang="en-US" sz="2400" b="1" dirty="0"/>
              <a:t> </a:t>
            </a:r>
            <a:r>
              <a:rPr lang="en-US" sz="2400" b="1" dirty="0" err="1"/>
              <a:t>probelor</a:t>
            </a:r>
            <a:r>
              <a:rPr lang="en-US" sz="2400" b="1" dirty="0"/>
              <a:t> de </a:t>
            </a:r>
            <a:r>
              <a:rPr lang="en-US" sz="2400" b="1" dirty="0" err="1"/>
              <a:t>laborator</a:t>
            </a:r>
            <a:r>
              <a:rPr lang="en-US" sz="2400" b="1" dirty="0"/>
              <a:t>:</a:t>
            </a:r>
            <a:r>
              <a:rPr lang="ro-RO" sz="2400" dirty="0"/>
              <a:t> În sala de proceduri asistenta medicală verifică dacă datele spuse de pacient coincid cu datele scrise în </a:t>
            </a:r>
            <a:r>
              <a:rPr lang="ro-RO" sz="2400" dirty="0" smtClean="0"/>
              <a:t>FMBS.</a:t>
            </a:r>
          </a:p>
          <a:p>
            <a:pPr lvl="0"/>
            <a:endParaRPr lang="ro-RO" sz="2400" dirty="0"/>
          </a:p>
          <a:p>
            <a:pPr lvl="0"/>
            <a:r>
              <a:rPr lang="ro-RO" sz="2400" b="1" dirty="0" smtClean="0"/>
              <a:t>Administrarea tratamentului: </a:t>
            </a:r>
            <a:r>
              <a:rPr lang="ro-RO" sz="2400" dirty="0" smtClean="0"/>
              <a:t>înainte de repartizarea pastilelor sau administrarea injecțiilor, perfuziilor asistenta medicală va identifica pacientul prin verificarea corespunderii datelor prezentate de pacient cu cele din FMBS;</a:t>
            </a:r>
          </a:p>
          <a:p>
            <a:pPr lvl="0"/>
            <a:endParaRPr lang="ro-RO" sz="2400" b="1" dirty="0"/>
          </a:p>
          <a:p>
            <a:pPr lvl="0"/>
            <a:r>
              <a:rPr lang="x-none" sz="2400" b="1" dirty="0" smtClean="0"/>
              <a:t>Înainte </a:t>
            </a:r>
            <a:r>
              <a:rPr lang="x-none" sz="2400" b="1" dirty="0"/>
              <a:t>de </a:t>
            </a:r>
            <a:r>
              <a:rPr lang="x-none" sz="2400" b="1" dirty="0" smtClean="0"/>
              <a:t>intervenție, procedura invazivă:</a:t>
            </a:r>
            <a:r>
              <a:rPr lang="x-none" sz="2400" dirty="0" smtClean="0"/>
              <a:t> </a:t>
            </a:r>
          </a:p>
          <a:p>
            <a:pPr lvl="1"/>
            <a:r>
              <a:rPr lang="x-none" dirty="0" smtClean="0"/>
              <a:t>se </a:t>
            </a:r>
            <a:r>
              <a:rPr lang="x-none" dirty="0"/>
              <a:t>efectuează verificarea verbală de către asistenta medicală </a:t>
            </a:r>
            <a:r>
              <a:rPr lang="x-none" dirty="0" smtClean="0"/>
              <a:t>din secție, iar după transferul în </a:t>
            </a:r>
            <a:r>
              <a:rPr lang="x-none" dirty="0"/>
              <a:t>sala de </a:t>
            </a:r>
            <a:r>
              <a:rPr lang="x-none" dirty="0" smtClean="0"/>
              <a:t>operații de către asistenta din sală, </a:t>
            </a:r>
          </a:p>
          <a:p>
            <a:pPr lvl="1"/>
            <a:r>
              <a:rPr lang="x-none" dirty="0" smtClean="0"/>
              <a:t>Se verifică corespunderea datelor </a:t>
            </a:r>
            <a:r>
              <a:rPr lang="x-none" dirty="0"/>
              <a:t>din fișa medicală cu datele  prezentate de către persoana (</a:t>
            </a:r>
            <a:r>
              <a:rPr lang="en-US" dirty="0" err="1"/>
              <a:t>numele</a:t>
            </a:r>
            <a:r>
              <a:rPr lang="en-US" dirty="0"/>
              <a:t>, </a:t>
            </a:r>
            <a:r>
              <a:rPr lang="en-US" dirty="0" err="1"/>
              <a:t>prenumele</a:t>
            </a:r>
            <a:r>
              <a:rPr lang="en-US" dirty="0"/>
              <a:t>, </a:t>
            </a:r>
            <a:r>
              <a:rPr lang="en-US" dirty="0" err="1"/>
              <a:t>patronimul</a:t>
            </a:r>
            <a:r>
              <a:rPr lang="en-US" dirty="0"/>
              <a:t>, data, </a:t>
            </a:r>
            <a:r>
              <a:rPr lang="en-US" dirty="0" err="1"/>
              <a:t>luna</a:t>
            </a:r>
            <a:r>
              <a:rPr lang="en-US" dirty="0"/>
              <a:t>, </a:t>
            </a:r>
            <a:r>
              <a:rPr lang="en-US" dirty="0" err="1"/>
              <a:t>anul</a:t>
            </a:r>
            <a:r>
              <a:rPr lang="en-US" dirty="0"/>
              <a:t> </a:t>
            </a:r>
            <a:r>
              <a:rPr lang="en-US" dirty="0" err="1"/>
              <a:t>nașterii</a:t>
            </a:r>
            <a:r>
              <a:rPr lang="en-US" dirty="0"/>
              <a:t>),</a:t>
            </a:r>
            <a:r>
              <a:rPr lang="x-none" dirty="0"/>
              <a:t> care urmează să fie supusă intervenției conform </a:t>
            </a:r>
            <a:r>
              <a:rPr lang="x-none" b="1" i="1" dirty="0"/>
              <a:t>”POS: SC-01 privind siguranța chirurgicală</a:t>
            </a:r>
            <a:r>
              <a:rPr lang="x-none" b="1" i="1" dirty="0" smtClean="0"/>
              <a:t>”.</a:t>
            </a:r>
          </a:p>
          <a:p>
            <a:pPr marL="0" lvl="0" indent="0">
              <a:buNone/>
            </a:pPr>
            <a:r>
              <a:rPr lang="x-none" sz="2400" dirty="0"/>
              <a:t> 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93843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870</Words>
  <Application>Microsoft Office PowerPoint</Application>
  <PresentationFormat>Произвольный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Documente de referinţă aplicabile </vt:lpstr>
      <vt:lpstr>Definiție </vt:lpstr>
      <vt:lpstr>Când vom efectua procedura de identificare?</vt:lpstr>
      <vt:lpstr>Metode și instrumente de identificare</vt:lpstr>
      <vt:lpstr>Cum aplicăm metodele de identificare?</vt:lpstr>
      <vt:lpstr>Слайд 8</vt:lpstr>
      <vt:lpstr>Situații de identificare a pacientului </vt:lpstr>
      <vt:lpstr>Identificarea pacientului dezorientat (dificultăți de comunicare, dereglări de conștiință) în secția de internare </vt:lpstr>
      <vt:lpstr>Situații particulare de identificare a pacientului </vt:lpstr>
      <vt:lpstr>Responsabilităţi şi răspunderi în derularea activităţii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Acer</cp:lastModifiedBy>
  <cp:revision>61</cp:revision>
  <dcterms:created xsi:type="dcterms:W3CDTF">2022-03-09T08:08:37Z</dcterms:created>
  <dcterms:modified xsi:type="dcterms:W3CDTF">2022-09-17T04:17:44Z</dcterms:modified>
</cp:coreProperties>
</file>