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279" r:id="rId4"/>
    <p:sldId id="327" r:id="rId5"/>
    <p:sldId id="328" r:id="rId6"/>
    <p:sldId id="330" r:id="rId7"/>
    <p:sldId id="329" r:id="rId8"/>
    <p:sldId id="331" r:id="rId9"/>
    <p:sldId id="332" r:id="rId10"/>
    <p:sldId id="335" r:id="rId11"/>
    <p:sldId id="336" r:id="rId12"/>
    <p:sldId id="337" r:id="rId13"/>
    <p:sldId id="338" r:id="rId14"/>
    <p:sldId id="339" r:id="rId15"/>
    <p:sldId id="334" r:id="rId16"/>
    <p:sldId id="333" r:id="rId17"/>
    <p:sldId id="34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F02B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6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16F33F-1C84-44EF-9E08-D2225EACA256}" type="doc">
      <dgm:prSet loTypeId="urn:microsoft.com/office/officeart/2005/8/layout/orgChart1" loCatId="hierarchy" qsTypeId="urn:microsoft.com/office/officeart/2005/8/quickstyle/3d4" qsCatId="3D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4B8E71F1-B08C-4B62-9750-8FACD41CD2F3}">
      <dgm:prSet phldrT="[Текст]"/>
      <dgm:spPr/>
      <dgm:t>
        <a:bodyPr/>
        <a:lstStyle/>
        <a:p>
          <a:r>
            <a:rPr lang="x-none" b="1" dirty="0" smtClean="0">
              <a:solidFill>
                <a:schemeClr val="tx1"/>
              </a:solidFill>
            </a:rPr>
            <a:t>Internarea pacientului</a:t>
          </a:r>
          <a:endParaRPr lang="ru-RU" b="1" dirty="0">
            <a:solidFill>
              <a:schemeClr val="tx1"/>
            </a:solidFill>
          </a:endParaRPr>
        </a:p>
      </dgm:t>
    </dgm:pt>
    <dgm:pt modelId="{7F0299E4-4E97-4571-8898-FA084DA26E78}" type="parTrans" cxnId="{411FE5F0-88F1-42CC-8CC4-81D7F9C0AF60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8398526D-D96E-49E6-8BFC-F29D11DC6A27}" type="sibTrans" cxnId="{411FE5F0-88F1-42CC-8CC4-81D7F9C0AF60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792C4464-F0EA-4B1A-82B2-6F92CE8BBF16}">
      <dgm:prSet phldrT="[Текст]"/>
      <dgm:spPr/>
      <dgm:t>
        <a:bodyPr/>
        <a:lstStyle/>
        <a:p>
          <a:r>
            <a:rPr lang="x-none" b="1" dirty="0" smtClean="0">
              <a:solidFill>
                <a:schemeClr val="tx1"/>
              </a:solidFill>
            </a:rPr>
            <a:t>Programată</a:t>
          </a:r>
          <a:endParaRPr lang="ru-RU" b="1" dirty="0">
            <a:solidFill>
              <a:schemeClr val="tx1"/>
            </a:solidFill>
          </a:endParaRPr>
        </a:p>
      </dgm:t>
    </dgm:pt>
    <dgm:pt modelId="{924F80C7-50C0-4809-B3BE-994B88526F0E}" type="parTrans" cxnId="{46E7D1D1-3846-437B-BA55-591A5B29F5FB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AAB1877C-A2DE-42A5-87B6-516ABFD16F36}" type="sibTrans" cxnId="{46E7D1D1-3846-437B-BA55-591A5B29F5FB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C8F4BBF3-F8E7-4D23-B0C0-78EC61D59366}">
      <dgm:prSet phldrT="[Текст]"/>
      <dgm:spPr/>
      <dgm:t>
        <a:bodyPr/>
        <a:lstStyle/>
        <a:p>
          <a:r>
            <a:rPr lang="x-none" b="1" dirty="0" smtClean="0">
              <a:solidFill>
                <a:schemeClr val="tx1"/>
              </a:solidFill>
            </a:rPr>
            <a:t>Urgentă </a:t>
          </a:r>
          <a:endParaRPr lang="ru-RU" b="1" dirty="0">
            <a:solidFill>
              <a:schemeClr val="tx1"/>
            </a:solidFill>
          </a:endParaRPr>
        </a:p>
      </dgm:t>
    </dgm:pt>
    <dgm:pt modelId="{56DF1066-62F3-4629-B6AB-800436C3E575}" type="parTrans" cxnId="{430380B0-ABD6-425E-B55A-F19BB5CE5705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FBD4F714-9FB1-4702-B7F2-E47EB4C882D7}" type="sibTrans" cxnId="{430380B0-ABD6-425E-B55A-F19BB5CE5705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56140EB5-7662-4C82-918A-2AB408901B48}">
      <dgm:prSet phldrT="[Текст]"/>
      <dgm:spPr/>
      <dgm:t>
        <a:bodyPr/>
        <a:lstStyle/>
        <a:p>
          <a:r>
            <a:rPr lang="x-none" b="1" dirty="0" smtClean="0">
              <a:solidFill>
                <a:schemeClr val="tx1"/>
              </a:solidFill>
            </a:rPr>
            <a:t>La cerere</a:t>
          </a:r>
          <a:endParaRPr lang="ru-RU" b="1" dirty="0">
            <a:solidFill>
              <a:schemeClr val="tx1"/>
            </a:solidFill>
          </a:endParaRPr>
        </a:p>
      </dgm:t>
    </dgm:pt>
    <dgm:pt modelId="{6C8D1DB1-BC9F-4276-AC82-123B83ACBCF7}" type="parTrans" cxnId="{30D4C819-BF32-4447-9EEB-9F4B2EF9EE78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F118E3C3-9849-44F3-9C1F-7BDFD712C511}" type="sibTrans" cxnId="{30D4C819-BF32-4447-9EEB-9F4B2EF9EE78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5119C699-3171-4210-84A1-F7885B048F6E}">
      <dgm:prSet phldrT="[Текст]"/>
      <dgm:spPr/>
      <dgm:t>
        <a:bodyPr/>
        <a:lstStyle/>
        <a:p>
          <a:r>
            <a:rPr lang="x-none" b="1" dirty="0" smtClean="0">
              <a:solidFill>
                <a:schemeClr val="tx1"/>
              </a:solidFill>
            </a:rPr>
            <a:t>Asigurat</a:t>
          </a:r>
          <a:endParaRPr lang="ru-RU" b="1" dirty="0">
            <a:solidFill>
              <a:schemeClr val="tx1"/>
            </a:solidFill>
          </a:endParaRPr>
        </a:p>
      </dgm:t>
    </dgm:pt>
    <dgm:pt modelId="{411B9574-4E3F-469E-9C99-B89C99C0F39E}" type="parTrans" cxnId="{9596AA48-29E7-4305-92D1-B4F53F55FBBE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226F844E-23EE-44FE-954B-8731840BE4D6}" type="sibTrans" cxnId="{9596AA48-29E7-4305-92D1-B4F53F55FBBE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EF37ACCA-358F-468C-9493-258EC8AFEAE6}">
      <dgm:prSet phldrT="[Текст]"/>
      <dgm:spPr/>
      <dgm:t>
        <a:bodyPr/>
        <a:lstStyle/>
        <a:p>
          <a:r>
            <a:rPr lang="x-none" b="1" dirty="0" smtClean="0">
              <a:solidFill>
                <a:schemeClr val="tx1"/>
              </a:solidFill>
            </a:rPr>
            <a:t>Neasigurat </a:t>
          </a:r>
          <a:endParaRPr lang="ru-RU" b="1" dirty="0">
            <a:solidFill>
              <a:schemeClr val="tx1"/>
            </a:solidFill>
          </a:endParaRPr>
        </a:p>
      </dgm:t>
    </dgm:pt>
    <dgm:pt modelId="{3FDC7632-410B-4AE8-9F75-10A8AC9869C7}" type="parTrans" cxnId="{85C7C24E-2DA2-4922-86C3-C4082E7A757D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796248AE-BE08-41E2-8BBF-1171C0FB2653}" type="sibTrans" cxnId="{85C7C24E-2DA2-4922-86C3-C4082E7A757D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FE96C6D6-0C27-4091-92B7-342DCDFD105E}">
      <dgm:prSet phldrT="[Текст]"/>
      <dgm:spPr/>
      <dgm:t>
        <a:bodyPr/>
        <a:lstStyle/>
        <a:p>
          <a:r>
            <a:rPr lang="x-none" b="1" dirty="0" smtClean="0">
              <a:solidFill>
                <a:schemeClr val="tx1"/>
              </a:solidFill>
            </a:rPr>
            <a:t>Asigurat </a:t>
          </a:r>
          <a:endParaRPr lang="ru-RU" b="1" dirty="0">
            <a:solidFill>
              <a:schemeClr val="tx1"/>
            </a:solidFill>
          </a:endParaRPr>
        </a:p>
      </dgm:t>
    </dgm:pt>
    <dgm:pt modelId="{BE554302-75E5-4C48-BFE9-B0D0A59BC7BA}" type="parTrans" cxnId="{B965E826-CE89-4A24-A072-ACF4E1461A65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30F02F4D-913F-4952-B230-E99AA3F36145}" type="sibTrans" cxnId="{B965E826-CE89-4A24-A072-ACF4E1461A65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8C976D0F-B19C-41B4-857F-752BA3F6DDE8}">
      <dgm:prSet phldrT="[Текст]"/>
      <dgm:spPr/>
      <dgm:t>
        <a:bodyPr/>
        <a:lstStyle/>
        <a:p>
          <a:r>
            <a:rPr lang="x-none" b="1" dirty="0" smtClean="0">
              <a:solidFill>
                <a:schemeClr val="tx1"/>
              </a:solidFill>
            </a:rPr>
            <a:t>Neasigurat </a:t>
          </a:r>
          <a:endParaRPr lang="ru-RU" b="1" dirty="0">
            <a:solidFill>
              <a:schemeClr val="tx1"/>
            </a:solidFill>
          </a:endParaRPr>
        </a:p>
      </dgm:t>
    </dgm:pt>
    <dgm:pt modelId="{4AF24B85-1BF2-4344-80F4-0E687B3D4C0E}" type="parTrans" cxnId="{9BE3F1C3-4333-4D03-A434-5573E52636BE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79A7E3B8-5D5F-468B-87C7-2D54D52393DF}" type="sibTrans" cxnId="{9BE3F1C3-4333-4D03-A434-5573E52636BE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9C26F30D-950A-4E73-8C2C-BEEF240BD957}">
      <dgm:prSet phldrT="[Текст]"/>
      <dgm:spPr/>
      <dgm:t>
        <a:bodyPr/>
        <a:lstStyle/>
        <a:p>
          <a:r>
            <a:rPr lang="x-none" b="1" dirty="0" smtClean="0">
              <a:solidFill>
                <a:schemeClr val="tx1"/>
              </a:solidFill>
            </a:rPr>
            <a:t>Neasigurat </a:t>
          </a:r>
          <a:endParaRPr lang="ru-RU" b="1" dirty="0">
            <a:solidFill>
              <a:schemeClr val="tx1"/>
            </a:solidFill>
          </a:endParaRPr>
        </a:p>
      </dgm:t>
    </dgm:pt>
    <dgm:pt modelId="{9F9E8C87-6423-410A-9A33-6FCF894277B9}" type="parTrans" cxnId="{C495AC3C-4510-44FB-BC86-158F0F631E4B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A1EA8D2B-7F21-40BE-8C9D-5878C9E5A6EC}" type="sibTrans" cxnId="{C495AC3C-4510-44FB-BC86-158F0F631E4B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93B5F025-78A6-4CF4-AF5B-26312E2259C7}" type="pres">
      <dgm:prSet presAssocID="{D016F33F-1C84-44EF-9E08-D2225EACA25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EEA0FF1-3DA2-48E3-BA8D-C745DB3FA9F7}" type="pres">
      <dgm:prSet presAssocID="{4B8E71F1-B08C-4B62-9750-8FACD41CD2F3}" presName="hierRoot1" presStyleCnt="0">
        <dgm:presLayoutVars>
          <dgm:hierBranch val="init"/>
        </dgm:presLayoutVars>
      </dgm:prSet>
      <dgm:spPr/>
    </dgm:pt>
    <dgm:pt modelId="{F005F5D6-83EC-49BD-981F-BB7F7956C631}" type="pres">
      <dgm:prSet presAssocID="{4B8E71F1-B08C-4B62-9750-8FACD41CD2F3}" presName="rootComposite1" presStyleCnt="0"/>
      <dgm:spPr/>
    </dgm:pt>
    <dgm:pt modelId="{A5ED92BA-998B-4F96-98BF-629E1A759B05}" type="pres">
      <dgm:prSet presAssocID="{4B8E71F1-B08C-4B62-9750-8FACD41CD2F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A892B09-BB05-4FE2-B89E-58680BF07A74}" type="pres">
      <dgm:prSet presAssocID="{4B8E71F1-B08C-4B62-9750-8FACD41CD2F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740FFE2-65D3-4DBB-919D-9B21F585FEBD}" type="pres">
      <dgm:prSet presAssocID="{4B8E71F1-B08C-4B62-9750-8FACD41CD2F3}" presName="hierChild2" presStyleCnt="0"/>
      <dgm:spPr/>
    </dgm:pt>
    <dgm:pt modelId="{A93D9DC3-9BC0-4D90-BB0F-392004C36322}" type="pres">
      <dgm:prSet presAssocID="{924F80C7-50C0-4809-B3BE-994B88526F0E}" presName="Name37" presStyleLbl="parChTrans1D2" presStyleIdx="0" presStyleCnt="3"/>
      <dgm:spPr/>
      <dgm:t>
        <a:bodyPr/>
        <a:lstStyle/>
        <a:p>
          <a:endParaRPr lang="ru-RU"/>
        </a:p>
      </dgm:t>
    </dgm:pt>
    <dgm:pt modelId="{ED4F57CB-18A0-4D9B-B48E-35BC2E634E05}" type="pres">
      <dgm:prSet presAssocID="{792C4464-F0EA-4B1A-82B2-6F92CE8BBF16}" presName="hierRoot2" presStyleCnt="0">
        <dgm:presLayoutVars>
          <dgm:hierBranch val="init"/>
        </dgm:presLayoutVars>
      </dgm:prSet>
      <dgm:spPr/>
    </dgm:pt>
    <dgm:pt modelId="{C9F2A28A-DD82-492E-9933-204D9234F13A}" type="pres">
      <dgm:prSet presAssocID="{792C4464-F0EA-4B1A-82B2-6F92CE8BBF16}" presName="rootComposite" presStyleCnt="0"/>
      <dgm:spPr/>
    </dgm:pt>
    <dgm:pt modelId="{30D85E0C-D570-48FB-896F-293D89087436}" type="pres">
      <dgm:prSet presAssocID="{792C4464-F0EA-4B1A-82B2-6F92CE8BBF1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36EAB4A-E6FC-471C-859D-C1C75DC0E226}" type="pres">
      <dgm:prSet presAssocID="{792C4464-F0EA-4B1A-82B2-6F92CE8BBF16}" presName="rootConnector" presStyleLbl="node2" presStyleIdx="0" presStyleCnt="3"/>
      <dgm:spPr/>
      <dgm:t>
        <a:bodyPr/>
        <a:lstStyle/>
        <a:p>
          <a:endParaRPr lang="ru-RU"/>
        </a:p>
      </dgm:t>
    </dgm:pt>
    <dgm:pt modelId="{E1F1815E-7481-421C-A8C5-957978D5CED2}" type="pres">
      <dgm:prSet presAssocID="{792C4464-F0EA-4B1A-82B2-6F92CE8BBF16}" presName="hierChild4" presStyleCnt="0"/>
      <dgm:spPr/>
    </dgm:pt>
    <dgm:pt modelId="{999788B9-91DE-45C1-A21D-2F2C635C0049}" type="pres">
      <dgm:prSet presAssocID="{411B9574-4E3F-469E-9C99-B89C99C0F39E}" presName="Name37" presStyleLbl="parChTrans1D3" presStyleIdx="0" presStyleCnt="5"/>
      <dgm:spPr/>
      <dgm:t>
        <a:bodyPr/>
        <a:lstStyle/>
        <a:p>
          <a:endParaRPr lang="ru-RU"/>
        </a:p>
      </dgm:t>
    </dgm:pt>
    <dgm:pt modelId="{EECCE0FC-EE61-4B88-AE29-863A3A5FC6D9}" type="pres">
      <dgm:prSet presAssocID="{5119C699-3171-4210-84A1-F7885B048F6E}" presName="hierRoot2" presStyleCnt="0">
        <dgm:presLayoutVars>
          <dgm:hierBranch val="init"/>
        </dgm:presLayoutVars>
      </dgm:prSet>
      <dgm:spPr/>
    </dgm:pt>
    <dgm:pt modelId="{1DBB4B29-6090-48CD-908E-E49FDF0F7381}" type="pres">
      <dgm:prSet presAssocID="{5119C699-3171-4210-84A1-F7885B048F6E}" presName="rootComposite" presStyleCnt="0"/>
      <dgm:spPr/>
    </dgm:pt>
    <dgm:pt modelId="{25C88DF8-CF74-4532-8CC1-22030417F921}" type="pres">
      <dgm:prSet presAssocID="{5119C699-3171-4210-84A1-F7885B048F6E}" presName="rootText" presStyleLbl="node3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33FCE7D-B7AB-4A77-B221-13C92251E93E}" type="pres">
      <dgm:prSet presAssocID="{5119C699-3171-4210-84A1-F7885B048F6E}" presName="rootConnector" presStyleLbl="node3" presStyleIdx="0" presStyleCnt="5"/>
      <dgm:spPr/>
      <dgm:t>
        <a:bodyPr/>
        <a:lstStyle/>
        <a:p>
          <a:endParaRPr lang="ru-RU"/>
        </a:p>
      </dgm:t>
    </dgm:pt>
    <dgm:pt modelId="{85BCAD38-35F2-48F3-A887-040ECB82AA58}" type="pres">
      <dgm:prSet presAssocID="{5119C699-3171-4210-84A1-F7885B048F6E}" presName="hierChild4" presStyleCnt="0"/>
      <dgm:spPr/>
    </dgm:pt>
    <dgm:pt modelId="{9AEA067C-23AB-4241-81D1-CB1E91F59B43}" type="pres">
      <dgm:prSet presAssocID="{5119C699-3171-4210-84A1-F7885B048F6E}" presName="hierChild5" presStyleCnt="0"/>
      <dgm:spPr/>
    </dgm:pt>
    <dgm:pt modelId="{A04BD715-CECF-48C9-8005-CA67905406A9}" type="pres">
      <dgm:prSet presAssocID="{3FDC7632-410B-4AE8-9F75-10A8AC9869C7}" presName="Name37" presStyleLbl="parChTrans1D3" presStyleIdx="1" presStyleCnt="5"/>
      <dgm:spPr/>
      <dgm:t>
        <a:bodyPr/>
        <a:lstStyle/>
        <a:p>
          <a:endParaRPr lang="ru-RU"/>
        </a:p>
      </dgm:t>
    </dgm:pt>
    <dgm:pt modelId="{EA52060C-9255-4756-AD7C-1E77B66BEEB3}" type="pres">
      <dgm:prSet presAssocID="{EF37ACCA-358F-468C-9493-258EC8AFEAE6}" presName="hierRoot2" presStyleCnt="0">
        <dgm:presLayoutVars>
          <dgm:hierBranch val="init"/>
        </dgm:presLayoutVars>
      </dgm:prSet>
      <dgm:spPr/>
    </dgm:pt>
    <dgm:pt modelId="{255A400C-84F1-409C-BABB-D62FE1BFB87E}" type="pres">
      <dgm:prSet presAssocID="{EF37ACCA-358F-468C-9493-258EC8AFEAE6}" presName="rootComposite" presStyleCnt="0"/>
      <dgm:spPr/>
    </dgm:pt>
    <dgm:pt modelId="{48A36C8B-4E4A-4E60-90A7-4180BD43628B}" type="pres">
      <dgm:prSet presAssocID="{EF37ACCA-358F-468C-9493-258EC8AFEAE6}" presName="rootText" presStyleLbl="node3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682263-35BE-4137-8A57-385C12A5D318}" type="pres">
      <dgm:prSet presAssocID="{EF37ACCA-358F-468C-9493-258EC8AFEAE6}" presName="rootConnector" presStyleLbl="node3" presStyleIdx="1" presStyleCnt="5"/>
      <dgm:spPr/>
      <dgm:t>
        <a:bodyPr/>
        <a:lstStyle/>
        <a:p>
          <a:endParaRPr lang="ru-RU"/>
        </a:p>
      </dgm:t>
    </dgm:pt>
    <dgm:pt modelId="{4B97C626-C490-43FA-9D84-A3142D73FFDE}" type="pres">
      <dgm:prSet presAssocID="{EF37ACCA-358F-468C-9493-258EC8AFEAE6}" presName="hierChild4" presStyleCnt="0"/>
      <dgm:spPr/>
    </dgm:pt>
    <dgm:pt modelId="{211B9CCA-0CF9-435B-A0B3-A45220EEB489}" type="pres">
      <dgm:prSet presAssocID="{EF37ACCA-358F-468C-9493-258EC8AFEAE6}" presName="hierChild5" presStyleCnt="0"/>
      <dgm:spPr/>
    </dgm:pt>
    <dgm:pt modelId="{13C197B4-9A92-4CEF-BBB0-2DE0485EC073}" type="pres">
      <dgm:prSet presAssocID="{792C4464-F0EA-4B1A-82B2-6F92CE8BBF16}" presName="hierChild5" presStyleCnt="0"/>
      <dgm:spPr/>
    </dgm:pt>
    <dgm:pt modelId="{55D09062-1910-4A56-A391-2FBACB5E2E59}" type="pres">
      <dgm:prSet presAssocID="{56DF1066-62F3-4629-B6AB-800436C3E575}" presName="Name37" presStyleLbl="parChTrans1D2" presStyleIdx="1" presStyleCnt="3"/>
      <dgm:spPr/>
      <dgm:t>
        <a:bodyPr/>
        <a:lstStyle/>
        <a:p>
          <a:endParaRPr lang="ru-RU"/>
        </a:p>
      </dgm:t>
    </dgm:pt>
    <dgm:pt modelId="{CAD60D8E-0AE6-4472-BB85-C777F8883E39}" type="pres">
      <dgm:prSet presAssocID="{C8F4BBF3-F8E7-4D23-B0C0-78EC61D59366}" presName="hierRoot2" presStyleCnt="0">
        <dgm:presLayoutVars>
          <dgm:hierBranch val="init"/>
        </dgm:presLayoutVars>
      </dgm:prSet>
      <dgm:spPr/>
    </dgm:pt>
    <dgm:pt modelId="{02F9CC37-AD9F-4D7C-AA2E-E0D7BCC34FB0}" type="pres">
      <dgm:prSet presAssocID="{C8F4BBF3-F8E7-4D23-B0C0-78EC61D59366}" presName="rootComposite" presStyleCnt="0"/>
      <dgm:spPr/>
    </dgm:pt>
    <dgm:pt modelId="{60797C38-0AFB-4A5C-A2BD-39E893145DB8}" type="pres">
      <dgm:prSet presAssocID="{C8F4BBF3-F8E7-4D23-B0C0-78EC61D59366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AB9AD50-6615-445E-9C80-0401F04F2A92}" type="pres">
      <dgm:prSet presAssocID="{C8F4BBF3-F8E7-4D23-B0C0-78EC61D59366}" presName="rootConnector" presStyleLbl="node2" presStyleIdx="1" presStyleCnt="3"/>
      <dgm:spPr/>
      <dgm:t>
        <a:bodyPr/>
        <a:lstStyle/>
        <a:p>
          <a:endParaRPr lang="ru-RU"/>
        </a:p>
      </dgm:t>
    </dgm:pt>
    <dgm:pt modelId="{B9F98B3B-2563-4F42-9B70-2FEFB6C646B1}" type="pres">
      <dgm:prSet presAssocID="{C8F4BBF3-F8E7-4D23-B0C0-78EC61D59366}" presName="hierChild4" presStyleCnt="0"/>
      <dgm:spPr/>
    </dgm:pt>
    <dgm:pt modelId="{0DF79D8D-141F-4D33-9C54-17304ECF15D5}" type="pres">
      <dgm:prSet presAssocID="{BE554302-75E5-4C48-BFE9-B0D0A59BC7BA}" presName="Name37" presStyleLbl="parChTrans1D3" presStyleIdx="2" presStyleCnt="5"/>
      <dgm:spPr/>
      <dgm:t>
        <a:bodyPr/>
        <a:lstStyle/>
        <a:p>
          <a:endParaRPr lang="ru-RU"/>
        </a:p>
      </dgm:t>
    </dgm:pt>
    <dgm:pt modelId="{3B1F0281-5C32-497A-B870-A95D6BA49A8E}" type="pres">
      <dgm:prSet presAssocID="{FE96C6D6-0C27-4091-92B7-342DCDFD105E}" presName="hierRoot2" presStyleCnt="0">
        <dgm:presLayoutVars>
          <dgm:hierBranch val="init"/>
        </dgm:presLayoutVars>
      </dgm:prSet>
      <dgm:spPr/>
    </dgm:pt>
    <dgm:pt modelId="{C667ADD5-AC2B-434E-9CD9-A974757CCA92}" type="pres">
      <dgm:prSet presAssocID="{FE96C6D6-0C27-4091-92B7-342DCDFD105E}" presName="rootComposite" presStyleCnt="0"/>
      <dgm:spPr/>
    </dgm:pt>
    <dgm:pt modelId="{A2FA617D-51BF-41C0-85D2-8DF08CAB0AC1}" type="pres">
      <dgm:prSet presAssocID="{FE96C6D6-0C27-4091-92B7-342DCDFD105E}" presName="rootText" presStyleLbl="node3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E1ACED-3D6D-4C36-958F-7351C441118B}" type="pres">
      <dgm:prSet presAssocID="{FE96C6D6-0C27-4091-92B7-342DCDFD105E}" presName="rootConnector" presStyleLbl="node3" presStyleIdx="2" presStyleCnt="5"/>
      <dgm:spPr/>
      <dgm:t>
        <a:bodyPr/>
        <a:lstStyle/>
        <a:p>
          <a:endParaRPr lang="ru-RU"/>
        </a:p>
      </dgm:t>
    </dgm:pt>
    <dgm:pt modelId="{1757DD8B-CA3C-4A2B-A2FE-B07AD16649BB}" type="pres">
      <dgm:prSet presAssocID="{FE96C6D6-0C27-4091-92B7-342DCDFD105E}" presName="hierChild4" presStyleCnt="0"/>
      <dgm:spPr/>
    </dgm:pt>
    <dgm:pt modelId="{16C6B91A-540E-496B-A727-EE00B0C07576}" type="pres">
      <dgm:prSet presAssocID="{FE96C6D6-0C27-4091-92B7-342DCDFD105E}" presName="hierChild5" presStyleCnt="0"/>
      <dgm:spPr/>
    </dgm:pt>
    <dgm:pt modelId="{15726FA5-7506-4634-B5C4-2D078100ACFF}" type="pres">
      <dgm:prSet presAssocID="{4AF24B85-1BF2-4344-80F4-0E687B3D4C0E}" presName="Name37" presStyleLbl="parChTrans1D3" presStyleIdx="3" presStyleCnt="5"/>
      <dgm:spPr/>
      <dgm:t>
        <a:bodyPr/>
        <a:lstStyle/>
        <a:p>
          <a:endParaRPr lang="ru-RU"/>
        </a:p>
      </dgm:t>
    </dgm:pt>
    <dgm:pt modelId="{08D38E44-D286-463C-9088-730977327719}" type="pres">
      <dgm:prSet presAssocID="{8C976D0F-B19C-41B4-857F-752BA3F6DDE8}" presName="hierRoot2" presStyleCnt="0">
        <dgm:presLayoutVars>
          <dgm:hierBranch val="init"/>
        </dgm:presLayoutVars>
      </dgm:prSet>
      <dgm:spPr/>
    </dgm:pt>
    <dgm:pt modelId="{23CC032F-5A78-4964-A00D-E63D2553AC42}" type="pres">
      <dgm:prSet presAssocID="{8C976D0F-B19C-41B4-857F-752BA3F6DDE8}" presName="rootComposite" presStyleCnt="0"/>
      <dgm:spPr/>
    </dgm:pt>
    <dgm:pt modelId="{7CD0DCF0-52A8-4DBD-9026-EAA2C8C9F3DF}" type="pres">
      <dgm:prSet presAssocID="{8C976D0F-B19C-41B4-857F-752BA3F6DDE8}" presName="rootText" presStyleLbl="node3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98EAB01-2E51-45DD-A4D3-8E37572095FE}" type="pres">
      <dgm:prSet presAssocID="{8C976D0F-B19C-41B4-857F-752BA3F6DDE8}" presName="rootConnector" presStyleLbl="node3" presStyleIdx="3" presStyleCnt="5"/>
      <dgm:spPr/>
      <dgm:t>
        <a:bodyPr/>
        <a:lstStyle/>
        <a:p>
          <a:endParaRPr lang="ru-RU"/>
        </a:p>
      </dgm:t>
    </dgm:pt>
    <dgm:pt modelId="{91A2988A-3118-46AE-B725-C0CED66D4611}" type="pres">
      <dgm:prSet presAssocID="{8C976D0F-B19C-41B4-857F-752BA3F6DDE8}" presName="hierChild4" presStyleCnt="0"/>
      <dgm:spPr/>
    </dgm:pt>
    <dgm:pt modelId="{10C26D04-54F4-4279-904F-2152E522A70E}" type="pres">
      <dgm:prSet presAssocID="{8C976D0F-B19C-41B4-857F-752BA3F6DDE8}" presName="hierChild5" presStyleCnt="0"/>
      <dgm:spPr/>
    </dgm:pt>
    <dgm:pt modelId="{FBF4C829-650B-464E-83F6-A7CB41347F7C}" type="pres">
      <dgm:prSet presAssocID="{C8F4BBF3-F8E7-4D23-B0C0-78EC61D59366}" presName="hierChild5" presStyleCnt="0"/>
      <dgm:spPr/>
    </dgm:pt>
    <dgm:pt modelId="{C35189CB-9925-492C-A02C-82B1AE7CA7ED}" type="pres">
      <dgm:prSet presAssocID="{6C8D1DB1-BC9F-4276-AC82-123B83ACBCF7}" presName="Name37" presStyleLbl="parChTrans1D2" presStyleIdx="2" presStyleCnt="3"/>
      <dgm:spPr/>
      <dgm:t>
        <a:bodyPr/>
        <a:lstStyle/>
        <a:p>
          <a:endParaRPr lang="ru-RU"/>
        </a:p>
      </dgm:t>
    </dgm:pt>
    <dgm:pt modelId="{EF5355DD-A288-4782-ABF3-F9B18296F55B}" type="pres">
      <dgm:prSet presAssocID="{56140EB5-7662-4C82-918A-2AB408901B48}" presName="hierRoot2" presStyleCnt="0">
        <dgm:presLayoutVars>
          <dgm:hierBranch val="init"/>
        </dgm:presLayoutVars>
      </dgm:prSet>
      <dgm:spPr/>
    </dgm:pt>
    <dgm:pt modelId="{CC86AB7E-1372-4963-B040-C05F185A7916}" type="pres">
      <dgm:prSet presAssocID="{56140EB5-7662-4C82-918A-2AB408901B48}" presName="rootComposite" presStyleCnt="0"/>
      <dgm:spPr/>
    </dgm:pt>
    <dgm:pt modelId="{34A47C56-000E-48F0-8032-11D6D5C8FC50}" type="pres">
      <dgm:prSet presAssocID="{56140EB5-7662-4C82-918A-2AB408901B48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A9D097-77BB-4C73-872B-10865EFF8F0C}" type="pres">
      <dgm:prSet presAssocID="{56140EB5-7662-4C82-918A-2AB408901B48}" presName="rootConnector" presStyleLbl="node2" presStyleIdx="2" presStyleCnt="3"/>
      <dgm:spPr/>
      <dgm:t>
        <a:bodyPr/>
        <a:lstStyle/>
        <a:p>
          <a:endParaRPr lang="ru-RU"/>
        </a:p>
      </dgm:t>
    </dgm:pt>
    <dgm:pt modelId="{B3085D65-E8EF-45CA-AE8B-2384D2FCAE38}" type="pres">
      <dgm:prSet presAssocID="{56140EB5-7662-4C82-918A-2AB408901B48}" presName="hierChild4" presStyleCnt="0"/>
      <dgm:spPr/>
    </dgm:pt>
    <dgm:pt modelId="{86F655B9-53EB-4113-A814-65DF1ADDE4B2}" type="pres">
      <dgm:prSet presAssocID="{9F9E8C87-6423-410A-9A33-6FCF894277B9}" presName="Name37" presStyleLbl="parChTrans1D3" presStyleIdx="4" presStyleCnt="5"/>
      <dgm:spPr/>
      <dgm:t>
        <a:bodyPr/>
        <a:lstStyle/>
        <a:p>
          <a:endParaRPr lang="ru-RU"/>
        </a:p>
      </dgm:t>
    </dgm:pt>
    <dgm:pt modelId="{37A3B68A-67B3-45FA-997F-36F395B799E1}" type="pres">
      <dgm:prSet presAssocID="{9C26F30D-950A-4E73-8C2C-BEEF240BD957}" presName="hierRoot2" presStyleCnt="0">
        <dgm:presLayoutVars>
          <dgm:hierBranch val="init"/>
        </dgm:presLayoutVars>
      </dgm:prSet>
      <dgm:spPr/>
    </dgm:pt>
    <dgm:pt modelId="{629EBE94-AF30-4C3E-8751-44613933F63D}" type="pres">
      <dgm:prSet presAssocID="{9C26F30D-950A-4E73-8C2C-BEEF240BD957}" presName="rootComposite" presStyleCnt="0"/>
      <dgm:spPr/>
    </dgm:pt>
    <dgm:pt modelId="{6102CC48-1CE7-4385-BFCB-F037ADE92B4F}" type="pres">
      <dgm:prSet presAssocID="{9C26F30D-950A-4E73-8C2C-BEEF240BD957}" presName="rootText" presStyleLbl="node3" presStyleIdx="4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71D4BF-756D-4B41-BC5C-B718BDBBE694}" type="pres">
      <dgm:prSet presAssocID="{9C26F30D-950A-4E73-8C2C-BEEF240BD957}" presName="rootConnector" presStyleLbl="node3" presStyleIdx="4" presStyleCnt="5"/>
      <dgm:spPr/>
      <dgm:t>
        <a:bodyPr/>
        <a:lstStyle/>
        <a:p>
          <a:endParaRPr lang="ru-RU"/>
        </a:p>
      </dgm:t>
    </dgm:pt>
    <dgm:pt modelId="{6E0F5395-90A9-4314-A91A-B18595A72080}" type="pres">
      <dgm:prSet presAssocID="{9C26F30D-950A-4E73-8C2C-BEEF240BD957}" presName="hierChild4" presStyleCnt="0"/>
      <dgm:spPr/>
    </dgm:pt>
    <dgm:pt modelId="{74499AFA-0CEE-447D-9F72-8E91CCCA0BFE}" type="pres">
      <dgm:prSet presAssocID="{9C26F30D-950A-4E73-8C2C-BEEF240BD957}" presName="hierChild5" presStyleCnt="0"/>
      <dgm:spPr/>
    </dgm:pt>
    <dgm:pt modelId="{158E5717-9B74-45FF-8D13-6D1EE980C395}" type="pres">
      <dgm:prSet presAssocID="{56140EB5-7662-4C82-918A-2AB408901B48}" presName="hierChild5" presStyleCnt="0"/>
      <dgm:spPr/>
    </dgm:pt>
    <dgm:pt modelId="{C129321D-886C-4C1F-A549-E03A9459FBA7}" type="pres">
      <dgm:prSet presAssocID="{4B8E71F1-B08C-4B62-9750-8FACD41CD2F3}" presName="hierChild3" presStyleCnt="0"/>
      <dgm:spPr/>
    </dgm:pt>
  </dgm:ptLst>
  <dgm:cxnLst>
    <dgm:cxn modelId="{2CCF8761-E66E-421E-9704-3CDB912A547D}" type="presOf" srcId="{792C4464-F0EA-4B1A-82B2-6F92CE8BBF16}" destId="{336EAB4A-E6FC-471C-859D-C1C75DC0E226}" srcOrd="1" destOrd="0" presId="urn:microsoft.com/office/officeart/2005/8/layout/orgChart1"/>
    <dgm:cxn modelId="{516F924A-2579-45F2-AD4F-E72963B21BE6}" type="presOf" srcId="{9C26F30D-950A-4E73-8C2C-BEEF240BD957}" destId="{6102CC48-1CE7-4385-BFCB-F037ADE92B4F}" srcOrd="0" destOrd="0" presId="urn:microsoft.com/office/officeart/2005/8/layout/orgChart1"/>
    <dgm:cxn modelId="{7FD52369-DF22-4831-9BEE-947A1182C73A}" type="presOf" srcId="{56140EB5-7662-4C82-918A-2AB408901B48}" destId="{F0A9D097-77BB-4C73-872B-10865EFF8F0C}" srcOrd="1" destOrd="0" presId="urn:microsoft.com/office/officeart/2005/8/layout/orgChart1"/>
    <dgm:cxn modelId="{1381DB13-DC47-4AA7-8B01-1945667D9E55}" type="presOf" srcId="{6C8D1DB1-BC9F-4276-AC82-123B83ACBCF7}" destId="{C35189CB-9925-492C-A02C-82B1AE7CA7ED}" srcOrd="0" destOrd="0" presId="urn:microsoft.com/office/officeart/2005/8/layout/orgChart1"/>
    <dgm:cxn modelId="{EAE322C5-1FA8-4509-AB21-0EF774A096B9}" type="presOf" srcId="{4B8E71F1-B08C-4B62-9750-8FACD41CD2F3}" destId="{CA892B09-BB05-4FE2-B89E-58680BF07A74}" srcOrd="1" destOrd="0" presId="urn:microsoft.com/office/officeart/2005/8/layout/orgChart1"/>
    <dgm:cxn modelId="{D0084B20-2898-4438-AB12-05497A19A3E1}" type="presOf" srcId="{8C976D0F-B19C-41B4-857F-752BA3F6DDE8}" destId="{D98EAB01-2E51-45DD-A4D3-8E37572095FE}" srcOrd="1" destOrd="0" presId="urn:microsoft.com/office/officeart/2005/8/layout/orgChart1"/>
    <dgm:cxn modelId="{A134FAE3-4089-411B-B3A7-6BBA4EF062CE}" type="presOf" srcId="{FE96C6D6-0C27-4091-92B7-342DCDFD105E}" destId="{AAE1ACED-3D6D-4C36-958F-7351C441118B}" srcOrd="1" destOrd="0" presId="urn:microsoft.com/office/officeart/2005/8/layout/orgChart1"/>
    <dgm:cxn modelId="{9596AA48-29E7-4305-92D1-B4F53F55FBBE}" srcId="{792C4464-F0EA-4B1A-82B2-6F92CE8BBF16}" destId="{5119C699-3171-4210-84A1-F7885B048F6E}" srcOrd="0" destOrd="0" parTransId="{411B9574-4E3F-469E-9C99-B89C99C0F39E}" sibTransId="{226F844E-23EE-44FE-954B-8731840BE4D6}"/>
    <dgm:cxn modelId="{9BE3F1C3-4333-4D03-A434-5573E52636BE}" srcId="{C8F4BBF3-F8E7-4D23-B0C0-78EC61D59366}" destId="{8C976D0F-B19C-41B4-857F-752BA3F6DDE8}" srcOrd="1" destOrd="0" parTransId="{4AF24B85-1BF2-4344-80F4-0E687B3D4C0E}" sibTransId="{79A7E3B8-5D5F-468B-87C7-2D54D52393DF}"/>
    <dgm:cxn modelId="{64E447F2-838C-42C6-AC05-D9D65E4D3E21}" type="presOf" srcId="{924F80C7-50C0-4809-B3BE-994B88526F0E}" destId="{A93D9DC3-9BC0-4D90-BB0F-392004C36322}" srcOrd="0" destOrd="0" presId="urn:microsoft.com/office/officeart/2005/8/layout/orgChart1"/>
    <dgm:cxn modelId="{C495AC3C-4510-44FB-BC86-158F0F631E4B}" srcId="{56140EB5-7662-4C82-918A-2AB408901B48}" destId="{9C26F30D-950A-4E73-8C2C-BEEF240BD957}" srcOrd="0" destOrd="0" parTransId="{9F9E8C87-6423-410A-9A33-6FCF894277B9}" sibTransId="{A1EA8D2B-7F21-40BE-8C9D-5878C9E5A6EC}"/>
    <dgm:cxn modelId="{F2D796A1-2D2A-4CCD-965B-18A390F75FFA}" type="presOf" srcId="{4AF24B85-1BF2-4344-80F4-0E687B3D4C0E}" destId="{15726FA5-7506-4634-B5C4-2D078100ACFF}" srcOrd="0" destOrd="0" presId="urn:microsoft.com/office/officeart/2005/8/layout/orgChart1"/>
    <dgm:cxn modelId="{B965E826-CE89-4A24-A072-ACF4E1461A65}" srcId="{C8F4BBF3-F8E7-4D23-B0C0-78EC61D59366}" destId="{FE96C6D6-0C27-4091-92B7-342DCDFD105E}" srcOrd="0" destOrd="0" parTransId="{BE554302-75E5-4C48-BFE9-B0D0A59BC7BA}" sibTransId="{30F02F4D-913F-4952-B230-E99AA3F36145}"/>
    <dgm:cxn modelId="{46E7D1D1-3846-437B-BA55-591A5B29F5FB}" srcId="{4B8E71F1-B08C-4B62-9750-8FACD41CD2F3}" destId="{792C4464-F0EA-4B1A-82B2-6F92CE8BBF16}" srcOrd="0" destOrd="0" parTransId="{924F80C7-50C0-4809-B3BE-994B88526F0E}" sibTransId="{AAB1877C-A2DE-42A5-87B6-516ABFD16F36}"/>
    <dgm:cxn modelId="{2D2152FC-29B8-45F4-ADCC-7932E9FE840A}" type="presOf" srcId="{FE96C6D6-0C27-4091-92B7-342DCDFD105E}" destId="{A2FA617D-51BF-41C0-85D2-8DF08CAB0AC1}" srcOrd="0" destOrd="0" presId="urn:microsoft.com/office/officeart/2005/8/layout/orgChart1"/>
    <dgm:cxn modelId="{2CC3C520-D678-4B34-AAE7-656378457146}" type="presOf" srcId="{5119C699-3171-4210-84A1-F7885B048F6E}" destId="{25C88DF8-CF74-4532-8CC1-22030417F921}" srcOrd="0" destOrd="0" presId="urn:microsoft.com/office/officeart/2005/8/layout/orgChart1"/>
    <dgm:cxn modelId="{F9206B94-9F96-4324-BF7C-0F93DC9B8037}" type="presOf" srcId="{BE554302-75E5-4C48-BFE9-B0D0A59BC7BA}" destId="{0DF79D8D-141F-4D33-9C54-17304ECF15D5}" srcOrd="0" destOrd="0" presId="urn:microsoft.com/office/officeart/2005/8/layout/orgChart1"/>
    <dgm:cxn modelId="{3F6FB1D8-4A77-4D16-8793-B81292117EAA}" type="presOf" srcId="{C8F4BBF3-F8E7-4D23-B0C0-78EC61D59366}" destId="{60797C38-0AFB-4A5C-A2BD-39E893145DB8}" srcOrd="0" destOrd="0" presId="urn:microsoft.com/office/officeart/2005/8/layout/orgChart1"/>
    <dgm:cxn modelId="{5BEDD08E-D8E9-48EE-B0AB-C31EF2FB2E7E}" type="presOf" srcId="{9C26F30D-950A-4E73-8C2C-BEEF240BD957}" destId="{A071D4BF-756D-4B41-BC5C-B718BDBBE694}" srcOrd="1" destOrd="0" presId="urn:microsoft.com/office/officeart/2005/8/layout/orgChart1"/>
    <dgm:cxn modelId="{85C7C24E-2DA2-4922-86C3-C4082E7A757D}" srcId="{792C4464-F0EA-4B1A-82B2-6F92CE8BBF16}" destId="{EF37ACCA-358F-468C-9493-258EC8AFEAE6}" srcOrd="1" destOrd="0" parTransId="{3FDC7632-410B-4AE8-9F75-10A8AC9869C7}" sibTransId="{796248AE-BE08-41E2-8BBF-1171C0FB2653}"/>
    <dgm:cxn modelId="{BA1CFCB0-94AF-41E6-8A67-95A3195A10BF}" type="presOf" srcId="{5119C699-3171-4210-84A1-F7885B048F6E}" destId="{033FCE7D-B7AB-4A77-B221-13C92251E93E}" srcOrd="1" destOrd="0" presId="urn:microsoft.com/office/officeart/2005/8/layout/orgChart1"/>
    <dgm:cxn modelId="{5A96573C-6120-4DD3-9697-9515FF7A5B30}" type="presOf" srcId="{EF37ACCA-358F-468C-9493-258EC8AFEAE6}" destId="{3A682263-35BE-4137-8A57-385C12A5D318}" srcOrd="1" destOrd="0" presId="urn:microsoft.com/office/officeart/2005/8/layout/orgChart1"/>
    <dgm:cxn modelId="{9663A162-DA9D-4AB3-B5C3-F8BA4490BA04}" type="presOf" srcId="{D016F33F-1C84-44EF-9E08-D2225EACA256}" destId="{93B5F025-78A6-4CF4-AF5B-26312E2259C7}" srcOrd="0" destOrd="0" presId="urn:microsoft.com/office/officeart/2005/8/layout/orgChart1"/>
    <dgm:cxn modelId="{F386E9BD-260E-4D67-AA91-70CD307F53DB}" type="presOf" srcId="{56140EB5-7662-4C82-918A-2AB408901B48}" destId="{34A47C56-000E-48F0-8032-11D6D5C8FC50}" srcOrd="0" destOrd="0" presId="urn:microsoft.com/office/officeart/2005/8/layout/orgChart1"/>
    <dgm:cxn modelId="{411FE5F0-88F1-42CC-8CC4-81D7F9C0AF60}" srcId="{D016F33F-1C84-44EF-9E08-D2225EACA256}" destId="{4B8E71F1-B08C-4B62-9750-8FACD41CD2F3}" srcOrd="0" destOrd="0" parTransId="{7F0299E4-4E97-4571-8898-FA084DA26E78}" sibTransId="{8398526D-D96E-49E6-8BFC-F29D11DC6A27}"/>
    <dgm:cxn modelId="{EED2566B-3288-4A4D-87AD-F43C5C4251BD}" type="presOf" srcId="{EF37ACCA-358F-468C-9493-258EC8AFEAE6}" destId="{48A36C8B-4E4A-4E60-90A7-4180BD43628B}" srcOrd="0" destOrd="0" presId="urn:microsoft.com/office/officeart/2005/8/layout/orgChart1"/>
    <dgm:cxn modelId="{81136F6E-6F78-4C87-905A-9E645793F93D}" type="presOf" srcId="{8C976D0F-B19C-41B4-857F-752BA3F6DDE8}" destId="{7CD0DCF0-52A8-4DBD-9026-EAA2C8C9F3DF}" srcOrd="0" destOrd="0" presId="urn:microsoft.com/office/officeart/2005/8/layout/orgChart1"/>
    <dgm:cxn modelId="{44E676E3-90CE-43B8-9B76-606CE1772F79}" type="presOf" srcId="{792C4464-F0EA-4B1A-82B2-6F92CE8BBF16}" destId="{30D85E0C-D570-48FB-896F-293D89087436}" srcOrd="0" destOrd="0" presId="urn:microsoft.com/office/officeart/2005/8/layout/orgChart1"/>
    <dgm:cxn modelId="{FB394587-3AAD-4F96-9B55-1AD7ECA3804C}" type="presOf" srcId="{3FDC7632-410B-4AE8-9F75-10A8AC9869C7}" destId="{A04BD715-CECF-48C9-8005-CA67905406A9}" srcOrd="0" destOrd="0" presId="urn:microsoft.com/office/officeart/2005/8/layout/orgChart1"/>
    <dgm:cxn modelId="{781EBCBF-9E88-4EBC-BE5E-91A5D1FE4678}" type="presOf" srcId="{9F9E8C87-6423-410A-9A33-6FCF894277B9}" destId="{86F655B9-53EB-4113-A814-65DF1ADDE4B2}" srcOrd="0" destOrd="0" presId="urn:microsoft.com/office/officeart/2005/8/layout/orgChart1"/>
    <dgm:cxn modelId="{7540B74D-B19C-4EE7-9CA0-A11D2DD5C0DD}" type="presOf" srcId="{411B9574-4E3F-469E-9C99-B89C99C0F39E}" destId="{999788B9-91DE-45C1-A21D-2F2C635C0049}" srcOrd="0" destOrd="0" presId="urn:microsoft.com/office/officeart/2005/8/layout/orgChart1"/>
    <dgm:cxn modelId="{A97916E9-3A6C-4E1E-BE85-7C62B38F15AD}" type="presOf" srcId="{4B8E71F1-B08C-4B62-9750-8FACD41CD2F3}" destId="{A5ED92BA-998B-4F96-98BF-629E1A759B05}" srcOrd="0" destOrd="0" presId="urn:microsoft.com/office/officeart/2005/8/layout/orgChart1"/>
    <dgm:cxn modelId="{430380B0-ABD6-425E-B55A-F19BB5CE5705}" srcId="{4B8E71F1-B08C-4B62-9750-8FACD41CD2F3}" destId="{C8F4BBF3-F8E7-4D23-B0C0-78EC61D59366}" srcOrd="1" destOrd="0" parTransId="{56DF1066-62F3-4629-B6AB-800436C3E575}" sibTransId="{FBD4F714-9FB1-4702-B7F2-E47EB4C882D7}"/>
    <dgm:cxn modelId="{30D4C819-BF32-4447-9EEB-9F4B2EF9EE78}" srcId="{4B8E71F1-B08C-4B62-9750-8FACD41CD2F3}" destId="{56140EB5-7662-4C82-918A-2AB408901B48}" srcOrd="2" destOrd="0" parTransId="{6C8D1DB1-BC9F-4276-AC82-123B83ACBCF7}" sibTransId="{F118E3C3-9849-44F3-9C1F-7BDFD712C511}"/>
    <dgm:cxn modelId="{0039D864-DE42-474D-9080-68A23A80C446}" type="presOf" srcId="{C8F4BBF3-F8E7-4D23-B0C0-78EC61D59366}" destId="{4AB9AD50-6615-445E-9C80-0401F04F2A92}" srcOrd="1" destOrd="0" presId="urn:microsoft.com/office/officeart/2005/8/layout/orgChart1"/>
    <dgm:cxn modelId="{FB71908D-927A-4144-BF51-5382086A6E2B}" type="presOf" srcId="{56DF1066-62F3-4629-B6AB-800436C3E575}" destId="{55D09062-1910-4A56-A391-2FBACB5E2E59}" srcOrd="0" destOrd="0" presId="urn:microsoft.com/office/officeart/2005/8/layout/orgChart1"/>
    <dgm:cxn modelId="{86B7055D-4A70-427E-881B-78405B86D060}" type="presParOf" srcId="{93B5F025-78A6-4CF4-AF5B-26312E2259C7}" destId="{AEEA0FF1-3DA2-48E3-BA8D-C745DB3FA9F7}" srcOrd="0" destOrd="0" presId="urn:microsoft.com/office/officeart/2005/8/layout/orgChart1"/>
    <dgm:cxn modelId="{E9451302-7053-4BC9-95DD-EDC11D0F2ABC}" type="presParOf" srcId="{AEEA0FF1-3DA2-48E3-BA8D-C745DB3FA9F7}" destId="{F005F5D6-83EC-49BD-981F-BB7F7956C631}" srcOrd="0" destOrd="0" presId="urn:microsoft.com/office/officeart/2005/8/layout/orgChart1"/>
    <dgm:cxn modelId="{C9EB8907-925A-44D4-99DD-9BEFB9EC5DFD}" type="presParOf" srcId="{F005F5D6-83EC-49BD-981F-BB7F7956C631}" destId="{A5ED92BA-998B-4F96-98BF-629E1A759B05}" srcOrd="0" destOrd="0" presId="urn:microsoft.com/office/officeart/2005/8/layout/orgChart1"/>
    <dgm:cxn modelId="{BAFECBE1-2D97-4E45-A18E-36898EBC2D10}" type="presParOf" srcId="{F005F5D6-83EC-49BD-981F-BB7F7956C631}" destId="{CA892B09-BB05-4FE2-B89E-58680BF07A74}" srcOrd="1" destOrd="0" presId="urn:microsoft.com/office/officeart/2005/8/layout/orgChart1"/>
    <dgm:cxn modelId="{0E3AE945-0F82-46ED-B6E7-B47EBAF8C42F}" type="presParOf" srcId="{AEEA0FF1-3DA2-48E3-BA8D-C745DB3FA9F7}" destId="{D740FFE2-65D3-4DBB-919D-9B21F585FEBD}" srcOrd="1" destOrd="0" presId="urn:microsoft.com/office/officeart/2005/8/layout/orgChart1"/>
    <dgm:cxn modelId="{DB7DE9EC-EF42-42DE-8D22-9E47C6A055EA}" type="presParOf" srcId="{D740FFE2-65D3-4DBB-919D-9B21F585FEBD}" destId="{A93D9DC3-9BC0-4D90-BB0F-392004C36322}" srcOrd="0" destOrd="0" presId="urn:microsoft.com/office/officeart/2005/8/layout/orgChart1"/>
    <dgm:cxn modelId="{2CF6D30D-A542-4716-B9A4-185657F8D2D9}" type="presParOf" srcId="{D740FFE2-65D3-4DBB-919D-9B21F585FEBD}" destId="{ED4F57CB-18A0-4D9B-B48E-35BC2E634E05}" srcOrd="1" destOrd="0" presId="urn:microsoft.com/office/officeart/2005/8/layout/orgChart1"/>
    <dgm:cxn modelId="{3B6164FE-8272-4584-9FD0-0A7DA3471EA3}" type="presParOf" srcId="{ED4F57CB-18A0-4D9B-B48E-35BC2E634E05}" destId="{C9F2A28A-DD82-492E-9933-204D9234F13A}" srcOrd="0" destOrd="0" presId="urn:microsoft.com/office/officeart/2005/8/layout/orgChart1"/>
    <dgm:cxn modelId="{3EB89C7E-EC96-48F8-95ED-ACBC164F09B9}" type="presParOf" srcId="{C9F2A28A-DD82-492E-9933-204D9234F13A}" destId="{30D85E0C-D570-48FB-896F-293D89087436}" srcOrd="0" destOrd="0" presId="urn:microsoft.com/office/officeart/2005/8/layout/orgChart1"/>
    <dgm:cxn modelId="{B1AD8940-9F48-4029-9D09-0F876ACD5BC2}" type="presParOf" srcId="{C9F2A28A-DD82-492E-9933-204D9234F13A}" destId="{336EAB4A-E6FC-471C-859D-C1C75DC0E226}" srcOrd="1" destOrd="0" presId="urn:microsoft.com/office/officeart/2005/8/layout/orgChart1"/>
    <dgm:cxn modelId="{66EE6E8B-7C56-4711-BAFF-E81A12F663EB}" type="presParOf" srcId="{ED4F57CB-18A0-4D9B-B48E-35BC2E634E05}" destId="{E1F1815E-7481-421C-A8C5-957978D5CED2}" srcOrd="1" destOrd="0" presId="urn:microsoft.com/office/officeart/2005/8/layout/orgChart1"/>
    <dgm:cxn modelId="{B9F8DB43-FD23-4D5D-84B1-299643EA203F}" type="presParOf" srcId="{E1F1815E-7481-421C-A8C5-957978D5CED2}" destId="{999788B9-91DE-45C1-A21D-2F2C635C0049}" srcOrd="0" destOrd="0" presId="urn:microsoft.com/office/officeart/2005/8/layout/orgChart1"/>
    <dgm:cxn modelId="{2ED92BA5-1FCE-43F7-A349-0012CB43F2C7}" type="presParOf" srcId="{E1F1815E-7481-421C-A8C5-957978D5CED2}" destId="{EECCE0FC-EE61-4B88-AE29-863A3A5FC6D9}" srcOrd="1" destOrd="0" presId="urn:microsoft.com/office/officeart/2005/8/layout/orgChart1"/>
    <dgm:cxn modelId="{100E25E5-3B07-44E2-A5D0-36940356A4A5}" type="presParOf" srcId="{EECCE0FC-EE61-4B88-AE29-863A3A5FC6D9}" destId="{1DBB4B29-6090-48CD-908E-E49FDF0F7381}" srcOrd="0" destOrd="0" presId="urn:microsoft.com/office/officeart/2005/8/layout/orgChart1"/>
    <dgm:cxn modelId="{95EA0004-4C37-4B4A-849E-EE57345C6590}" type="presParOf" srcId="{1DBB4B29-6090-48CD-908E-E49FDF0F7381}" destId="{25C88DF8-CF74-4532-8CC1-22030417F921}" srcOrd="0" destOrd="0" presId="urn:microsoft.com/office/officeart/2005/8/layout/orgChart1"/>
    <dgm:cxn modelId="{7B72BD6F-7585-48B3-8E20-9B835841E2E7}" type="presParOf" srcId="{1DBB4B29-6090-48CD-908E-E49FDF0F7381}" destId="{033FCE7D-B7AB-4A77-B221-13C92251E93E}" srcOrd="1" destOrd="0" presId="urn:microsoft.com/office/officeart/2005/8/layout/orgChart1"/>
    <dgm:cxn modelId="{9FCEDE6A-6716-4572-8A6A-468016EE24E7}" type="presParOf" srcId="{EECCE0FC-EE61-4B88-AE29-863A3A5FC6D9}" destId="{85BCAD38-35F2-48F3-A887-040ECB82AA58}" srcOrd="1" destOrd="0" presId="urn:microsoft.com/office/officeart/2005/8/layout/orgChart1"/>
    <dgm:cxn modelId="{32ADFD35-FAC4-4087-9FAD-2E87D654F1C3}" type="presParOf" srcId="{EECCE0FC-EE61-4B88-AE29-863A3A5FC6D9}" destId="{9AEA067C-23AB-4241-81D1-CB1E91F59B43}" srcOrd="2" destOrd="0" presId="urn:microsoft.com/office/officeart/2005/8/layout/orgChart1"/>
    <dgm:cxn modelId="{10CFDF35-6E85-4C68-85B3-561ECFABAE88}" type="presParOf" srcId="{E1F1815E-7481-421C-A8C5-957978D5CED2}" destId="{A04BD715-CECF-48C9-8005-CA67905406A9}" srcOrd="2" destOrd="0" presId="urn:microsoft.com/office/officeart/2005/8/layout/orgChart1"/>
    <dgm:cxn modelId="{DDCBD1FD-1CBC-4877-A982-4AD062C3AA0D}" type="presParOf" srcId="{E1F1815E-7481-421C-A8C5-957978D5CED2}" destId="{EA52060C-9255-4756-AD7C-1E77B66BEEB3}" srcOrd="3" destOrd="0" presId="urn:microsoft.com/office/officeart/2005/8/layout/orgChart1"/>
    <dgm:cxn modelId="{CBB2130C-806A-4A01-BAD6-D1912B57C61E}" type="presParOf" srcId="{EA52060C-9255-4756-AD7C-1E77B66BEEB3}" destId="{255A400C-84F1-409C-BABB-D62FE1BFB87E}" srcOrd="0" destOrd="0" presId="urn:microsoft.com/office/officeart/2005/8/layout/orgChart1"/>
    <dgm:cxn modelId="{D0E02EA7-ED73-4986-8193-9C2391DADEA1}" type="presParOf" srcId="{255A400C-84F1-409C-BABB-D62FE1BFB87E}" destId="{48A36C8B-4E4A-4E60-90A7-4180BD43628B}" srcOrd="0" destOrd="0" presId="urn:microsoft.com/office/officeart/2005/8/layout/orgChart1"/>
    <dgm:cxn modelId="{4F2CE8D2-08EA-4128-B2CF-B0A0E8C32D9A}" type="presParOf" srcId="{255A400C-84F1-409C-BABB-D62FE1BFB87E}" destId="{3A682263-35BE-4137-8A57-385C12A5D318}" srcOrd="1" destOrd="0" presId="urn:microsoft.com/office/officeart/2005/8/layout/orgChart1"/>
    <dgm:cxn modelId="{9BF11178-EE4F-49E1-A7AE-FC2838516514}" type="presParOf" srcId="{EA52060C-9255-4756-AD7C-1E77B66BEEB3}" destId="{4B97C626-C490-43FA-9D84-A3142D73FFDE}" srcOrd="1" destOrd="0" presId="urn:microsoft.com/office/officeart/2005/8/layout/orgChart1"/>
    <dgm:cxn modelId="{FE19DACE-C86D-44E8-BF64-43CAC0B31E28}" type="presParOf" srcId="{EA52060C-9255-4756-AD7C-1E77B66BEEB3}" destId="{211B9CCA-0CF9-435B-A0B3-A45220EEB489}" srcOrd="2" destOrd="0" presId="urn:microsoft.com/office/officeart/2005/8/layout/orgChart1"/>
    <dgm:cxn modelId="{7B237796-2A12-441C-BBC5-C8D22C254C2E}" type="presParOf" srcId="{ED4F57CB-18A0-4D9B-B48E-35BC2E634E05}" destId="{13C197B4-9A92-4CEF-BBB0-2DE0485EC073}" srcOrd="2" destOrd="0" presId="urn:microsoft.com/office/officeart/2005/8/layout/orgChart1"/>
    <dgm:cxn modelId="{00DFC22F-87A2-4ED6-99B2-9C82B0F46B7F}" type="presParOf" srcId="{D740FFE2-65D3-4DBB-919D-9B21F585FEBD}" destId="{55D09062-1910-4A56-A391-2FBACB5E2E59}" srcOrd="2" destOrd="0" presId="urn:microsoft.com/office/officeart/2005/8/layout/orgChart1"/>
    <dgm:cxn modelId="{D50A0A4C-6FD2-43EC-A5BE-171B759FA838}" type="presParOf" srcId="{D740FFE2-65D3-4DBB-919D-9B21F585FEBD}" destId="{CAD60D8E-0AE6-4472-BB85-C777F8883E39}" srcOrd="3" destOrd="0" presId="urn:microsoft.com/office/officeart/2005/8/layout/orgChart1"/>
    <dgm:cxn modelId="{2E98DC65-3AE5-4EC9-9C9F-ECFC24484485}" type="presParOf" srcId="{CAD60D8E-0AE6-4472-BB85-C777F8883E39}" destId="{02F9CC37-AD9F-4D7C-AA2E-E0D7BCC34FB0}" srcOrd="0" destOrd="0" presId="urn:microsoft.com/office/officeart/2005/8/layout/orgChart1"/>
    <dgm:cxn modelId="{62463DAE-02A0-46E8-93CB-BFEAED33FF1F}" type="presParOf" srcId="{02F9CC37-AD9F-4D7C-AA2E-E0D7BCC34FB0}" destId="{60797C38-0AFB-4A5C-A2BD-39E893145DB8}" srcOrd="0" destOrd="0" presId="urn:microsoft.com/office/officeart/2005/8/layout/orgChart1"/>
    <dgm:cxn modelId="{35AB0C6E-86AD-4155-B579-3FC996E5115B}" type="presParOf" srcId="{02F9CC37-AD9F-4D7C-AA2E-E0D7BCC34FB0}" destId="{4AB9AD50-6615-445E-9C80-0401F04F2A92}" srcOrd="1" destOrd="0" presId="urn:microsoft.com/office/officeart/2005/8/layout/orgChart1"/>
    <dgm:cxn modelId="{88BAFA7A-0675-42C8-8CB9-AB4F620ED80E}" type="presParOf" srcId="{CAD60D8E-0AE6-4472-BB85-C777F8883E39}" destId="{B9F98B3B-2563-4F42-9B70-2FEFB6C646B1}" srcOrd="1" destOrd="0" presId="urn:microsoft.com/office/officeart/2005/8/layout/orgChart1"/>
    <dgm:cxn modelId="{BCB791E0-A6C6-46A8-85FD-CADCC1A056A2}" type="presParOf" srcId="{B9F98B3B-2563-4F42-9B70-2FEFB6C646B1}" destId="{0DF79D8D-141F-4D33-9C54-17304ECF15D5}" srcOrd="0" destOrd="0" presId="urn:microsoft.com/office/officeart/2005/8/layout/orgChart1"/>
    <dgm:cxn modelId="{3E70BAD2-C218-4B47-9B07-490BA6449DE0}" type="presParOf" srcId="{B9F98B3B-2563-4F42-9B70-2FEFB6C646B1}" destId="{3B1F0281-5C32-497A-B870-A95D6BA49A8E}" srcOrd="1" destOrd="0" presId="urn:microsoft.com/office/officeart/2005/8/layout/orgChart1"/>
    <dgm:cxn modelId="{A622BA3B-1105-4820-8296-19A1DCCF3204}" type="presParOf" srcId="{3B1F0281-5C32-497A-B870-A95D6BA49A8E}" destId="{C667ADD5-AC2B-434E-9CD9-A974757CCA92}" srcOrd="0" destOrd="0" presId="urn:microsoft.com/office/officeart/2005/8/layout/orgChart1"/>
    <dgm:cxn modelId="{FD6753D7-C574-4298-A6FF-B0584D22338A}" type="presParOf" srcId="{C667ADD5-AC2B-434E-9CD9-A974757CCA92}" destId="{A2FA617D-51BF-41C0-85D2-8DF08CAB0AC1}" srcOrd="0" destOrd="0" presId="urn:microsoft.com/office/officeart/2005/8/layout/orgChart1"/>
    <dgm:cxn modelId="{BBB8E17A-080E-485E-9477-AE153392538B}" type="presParOf" srcId="{C667ADD5-AC2B-434E-9CD9-A974757CCA92}" destId="{AAE1ACED-3D6D-4C36-958F-7351C441118B}" srcOrd="1" destOrd="0" presId="urn:microsoft.com/office/officeart/2005/8/layout/orgChart1"/>
    <dgm:cxn modelId="{6BC4883E-8D0E-4C62-803A-266A3C7A7A1D}" type="presParOf" srcId="{3B1F0281-5C32-497A-B870-A95D6BA49A8E}" destId="{1757DD8B-CA3C-4A2B-A2FE-B07AD16649BB}" srcOrd="1" destOrd="0" presId="urn:microsoft.com/office/officeart/2005/8/layout/orgChart1"/>
    <dgm:cxn modelId="{D36DB91A-FFA4-49BC-82F4-99C0D0AD31E3}" type="presParOf" srcId="{3B1F0281-5C32-497A-B870-A95D6BA49A8E}" destId="{16C6B91A-540E-496B-A727-EE00B0C07576}" srcOrd="2" destOrd="0" presId="urn:microsoft.com/office/officeart/2005/8/layout/orgChart1"/>
    <dgm:cxn modelId="{3D4966EA-BBA5-409F-A718-D831A7FEBE7A}" type="presParOf" srcId="{B9F98B3B-2563-4F42-9B70-2FEFB6C646B1}" destId="{15726FA5-7506-4634-B5C4-2D078100ACFF}" srcOrd="2" destOrd="0" presId="urn:microsoft.com/office/officeart/2005/8/layout/orgChart1"/>
    <dgm:cxn modelId="{BCFA7E51-E257-4C6F-945B-BC162EC4C538}" type="presParOf" srcId="{B9F98B3B-2563-4F42-9B70-2FEFB6C646B1}" destId="{08D38E44-D286-463C-9088-730977327719}" srcOrd="3" destOrd="0" presId="urn:microsoft.com/office/officeart/2005/8/layout/orgChart1"/>
    <dgm:cxn modelId="{0C539BD4-2868-43DF-9CC3-CBED43CFB4F4}" type="presParOf" srcId="{08D38E44-D286-463C-9088-730977327719}" destId="{23CC032F-5A78-4964-A00D-E63D2553AC42}" srcOrd="0" destOrd="0" presId="urn:microsoft.com/office/officeart/2005/8/layout/orgChart1"/>
    <dgm:cxn modelId="{B6558BD5-10CE-4949-832F-6E965455F9EB}" type="presParOf" srcId="{23CC032F-5A78-4964-A00D-E63D2553AC42}" destId="{7CD0DCF0-52A8-4DBD-9026-EAA2C8C9F3DF}" srcOrd="0" destOrd="0" presId="urn:microsoft.com/office/officeart/2005/8/layout/orgChart1"/>
    <dgm:cxn modelId="{D918B04C-EF7B-432C-B343-BEB9786EC984}" type="presParOf" srcId="{23CC032F-5A78-4964-A00D-E63D2553AC42}" destId="{D98EAB01-2E51-45DD-A4D3-8E37572095FE}" srcOrd="1" destOrd="0" presId="urn:microsoft.com/office/officeart/2005/8/layout/orgChart1"/>
    <dgm:cxn modelId="{B62B5EE8-CCEA-4F6F-AF6D-299B67388848}" type="presParOf" srcId="{08D38E44-D286-463C-9088-730977327719}" destId="{91A2988A-3118-46AE-B725-C0CED66D4611}" srcOrd="1" destOrd="0" presId="urn:microsoft.com/office/officeart/2005/8/layout/orgChart1"/>
    <dgm:cxn modelId="{2D95F43E-0544-42F9-B9F8-D4A621672911}" type="presParOf" srcId="{08D38E44-D286-463C-9088-730977327719}" destId="{10C26D04-54F4-4279-904F-2152E522A70E}" srcOrd="2" destOrd="0" presId="urn:microsoft.com/office/officeart/2005/8/layout/orgChart1"/>
    <dgm:cxn modelId="{A69267CE-7AD2-43E3-A5BF-1E689E93CD5B}" type="presParOf" srcId="{CAD60D8E-0AE6-4472-BB85-C777F8883E39}" destId="{FBF4C829-650B-464E-83F6-A7CB41347F7C}" srcOrd="2" destOrd="0" presId="urn:microsoft.com/office/officeart/2005/8/layout/orgChart1"/>
    <dgm:cxn modelId="{83782295-0E78-4009-A976-6E40BC20C27E}" type="presParOf" srcId="{D740FFE2-65D3-4DBB-919D-9B21F585FEBD}" destId="{C35189CB-9925-492C-A02C-82B1AE7CA7ED}" srcOrd="4" destOrd="0" presId="urn:microsoft.com/office/officeart/2005/8/layout/orgChart1"/>
    <dgm:cxn modelId="{295F92B3-D08E-47C4-846A-D949C4353246}" type="presParOf" srcId="{D740FFE2-65D3-4DBB-919D-9B21F585FEBD}" destId="{EF5355DD-A288-4782-ABF3-F9B18296F55B}" srcOrd="5" destOrd="0" presId="urn:microsoft.com/office/officeart/2005/8/layout/orgChart1"/>
    <dgm:cxn modelId="{7DCCB14D-D520-452C-8D21-EDEB8CD55C63}" type="presParOf" srcId="{EF5355DD-A288-4782-ABF3-F9B18296F55B}" destId="{CC86AB7E-1372-4963-B040-C05F185A7916}" srcOrd="0" destOrd="0" presId="urn:microsoft.com/office/officeart/2005/8/layout/orgChart1"/>
    <dgm:cxn modelId="{048EC74D-D13C-47C7-94ED-47F3F53024A5}" type="presParOf" srcId="{CC86AB7E-1372-4963-B040-C05F185A7916}" destId="{34A47C56-000E-48F0-8032-11D6D5C8FC50}" srcOrd="0" destOrd="0" presId="urn:microsoft.com/office/officeart/2005/8/layout/orgChart1"/>
    <dgm:cxn modelId="{C29C6ECA-43DA-43E4-84E8-BB767820BEEB}" type="presParOf" srcId="{CC86AB7E-1372-4963-B040-C05F185A7916}" destId="{F0A9D097-77BB-4C73-872B-10865EFF8F0C}" srcOrd="1" destOrd="0" presId="urn:microsoft.com/office/officeart/2005/8/layout/orgChart1"/>
    <dgm:cxn modelId="{E05FF5A8-C3BA-437A-9CF3-62DCCFBF5C93}" type="presParOf" srcId="{EF5355DD-A288-4782-ABF3-F9B18296F55B}" destId="{B3085D65-E8EF-45CA-AE8B-2384D2FCAE38}" srcOrd="1" destOrd="0" presId="urn:microsoft.com/office/officeart/2005/8/layout/orgChart1"/>
    <dgm:cxn modelId="{31951642-651F-410E-B099-0D97EAE7F8A5}" type="presParOf" srcId="{B3085D65-E8EF-45CA-AE8B-2384D2FCAE38}" destId="{86F655B9-53EB-4113-A814-65DF1ADDE4B2}" srcOrd="0" destOrd="0" presId="urn:microsoft.com/office/officeart/2005/8/layout/orgChart1"/>
    <dgm:cxn modelId="{96E99426-72CF-44A5-BAFF-DB598489851D}" type="presParOf" srcId="{B3085D65-E8EF-45CA-AE8B-2384D2FCAE38}" destId="{37A3B68A-67B3-45FA-997F-36F395B799E1}" srcOrd="1" destOrd="0" presId="urn:microsoft.com/office/officeart/2005/8/layout/orgChart1"/>
    <dgm:cxn modelId="{4E49A4F7-B06A-4E96-AAF4-088DCD04A271}" type="presParOf" srcId="{37A3B68A-67B3-45FA-997F-36F395B799E1}" destId="{629EBE94-AF30-4C3E-8751-44613933F63D}" srcOrd="0" destOrd="0" presId="urn:microsoft.com/office/officeart/2005/8/layout/orgChart1"/>
    <dgm:cxn modelId="{3849F7FA-19CA-4EFB-AD8B-A368476D67D3}" type="presParOf" srcId="{629EBE94-AF30-4C3E-8751-44613933F63D}" destId="{6102CC48-1CE7-4385-BFCB-F037ADE92B4F}" srcOrd="0" destOrd="0" presId="urn:microsoft.com/office/officeart/2005/8/layout/orgChart1"/>
    <dgm:cxn modelId="{D1549AC3-095C-4464-9278-D59747F9E605}" type="presParOf" srcId="{629EBE94-AF30-4C3E-8751-44613933F63D}" destId="{A071D4BF-756D-4B41-BC5C-B718BDBBE694}" srcOrd="1" destOrd="0" presId="urn:microsoft.com/office/officeart/2005/8/layout/orgChart1"/>
    <dgm:cxn modelId="{ADC58993-FB68-413F-824A-714FD7A8C391}" type="presParOf" srcId="{37A3B68A-67B3-45FA-997F-36F395B799E1}" destId="{6E0F5395-90A9-4314-A91A-B18595A72080}" srcOrd="1" destOrd="0" presId="urn:microsoft.com/office/officeart/2005/8/layout/orgChart1"/>
    <dgm:cxn modelId="{B79CEC29-5FC5-478C-91EE-60F50014CB71}" type="presParOf" srcId="{37A3B68A-67B3-45FA-997F-36F395B799E1}" destId="{74499AFA-0CEE-447D-9F72-8E91CCCA0BFE}" srcOrd="2" destOrd="0" presId="urn:microsoft.com/office/officeart/2005/8/layout/orgChart1"/>
    <dgm:cxn modelId="{B09618AA-F4B9-47A9-B5CD-C6DF13D57ED9}" type="presParOf" srcId="{EF5355DD-A288-4782-ABF3-F9B18296F55B}" destId="{158E5717-9B74-45FF-8D13-6D1EE980C395}" srcOrd="2" destOrd="0" presId="urn:microsoft.com/office/officeart/2005/8/layout/orgChart1"/>
    <dgm:cxn modelId="{39C072BE-12C6-42E1-B15E-A545083A37C3}" type="presParOf" srcId="{AEEA0FF1-3DA2-48E3-BA8D-C745DB3FA9F7}" destId="{C129321D-886C-4C1F-A549-E03A9459FBA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F655B9-53EB-4113-A814-65DF1ADDE4B2}">
      <dsp:nvSpPr>
        <dsp:cNvPr id="0" name=""/>
        <dsp:cNvSpPr/>
      </dsp:nvSpPr>
      <dsp:spPr>
        <a:xfrm>
          <a:off x="7119538" y="2238533"/>
          <a:ext cx="277092" cy="849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9751"/>
              </a:lnTo>
              <a:lnTo>
                <a:pt x="277092" y="84975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5189CB-9925-492C-A02C-82B1AE7CA7ED}">
      <dsp:nvSpPr>
        <dsp:cNvPr id="0" name=""/>
        <dsp:cNvSpPr/>
      </dsp:nvSpPr>
      <dsp:spPr>
        <a:xfrm>
          <a:off x="5623236" y="926960"/>
          <a:ext cx="2235216" cy="387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965"/>
              </a:lnTo>
              <a:lnTo>
                <a:pt x="2235216" y="193965"/>
              </a:lnTo>
              <a:lnTo>
                <a:pt x="2235216" y="38793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726FA5-7506-4634-B5C4-2D078100ACFF}">
      <dsp:nvSpPr>
        <dsp:cNvPr id="0" name=""/>
        <dsp:cNvSpPr/>
      </dsp:nvSpPr>
      <dsp:spPr>
        <a:xfrm>
          <a:off x="4884322" y="2238533"/>
          <a:ext cx="277092" cy="2161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1325"/>
              </a:lnTo>
              <a:lnTo>
                <a:pt x="277092" y="216132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F79D8D-141F-4D33-9C54-17304ECF15D5}">
      <dsp:nvSpPr>
        <dsp:cNvPr id="0" name=""/>
        <dsp:cNvSpPr/>
      </dsp:nvSpPr>
      <dsp:spPr>
        <a:xfrm>
          <a:off x="4884322" y="2238533"/>
          <a:ext cx="277092" cy="849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9751"/>
              </a:lnTo>
              <a:lnTo>
                <a:pt x="277092" y="84975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D09062-1910-4A56-A391-2FBACB5E2E59}">
      <dsp:nvSpPr>
        <dsp:cNvPr id="0" name=""/>
        <dsp:cNvSpPr/>
      </dsp:nvSpPr>
      <dsp:spPr>
        <a:xfrm>
          <a:off x="5577516" y="926960"/>
          <a:ext cx="91440" cy="3879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793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4BD715-CECF-48C9-8005-CA67905406A9}">
      <dsp:nvSpPr>
        <dsp:cNvPr id="0" name=""/>
        <dsp:cNvSpPr/>
      </dsp:nvSpPr>
      <dsp:spPr>
        <a:xfrm>
          <a:off x="2649105" y="2238533"/>
          <a:ext cx="277092" cy="2161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1325"/>
              </a:lnTo>
              <a:lnTo>
                <a:pt x="277092" y="216132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9788B9-91DE-45C1-A21D-2F2C635C0049}">
      <dsp:nvSpPr>
        <dsp:cNvPr id="0" name=""/>
        <dsp:cNvSpPr/>
      </dsp:nvSpPr>
      <dsp:spPr>
        <a:xfrm>
          <a:off x="2649105" y="2238533"/>
          <a:ext cx="277092" cy="849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49751"/>
              </a:lnTo>
              <a:lnTo>
                <a:pt x="277092" y="84975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3D9DC3-9BC0-4D90-BB0F-392004C36322}">
      <dsp:nvSpPr>
        <dsp:cNvPr id="0" name=""/>
        <dsp:cNvSpPr/>
      </dsp:nvSpPr>
      <dsp:spPr>
        <a:xfrm>
          <a:off x="3388019" y="926960"/>
          <a:ext cx="2235216" cy="387930"/>
        </a:xfrm>
        <a:custGeom>
          <a:avLst/>
          <a:gdLst/>
          <a:ahLst/>
          <a:cxnLst/>
          <a:rect l="0" t="0" r="0" b="0"/>
          <a:pathLst>
            <a:path>
              <a:moveTo>
                <a:pt x="2235216" y="0"/>
              </a:moveTo>
              <a:lnTo>
                <a:pt x="2235216" y="193965"/>
              </a:lnTo>
              <a:lnTo>
                <a:pt x="0" y="193965"/>
              </a:lnTo>
              <a:lnTo>
                <a:pt x="0" y="38793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ED92BA-998B-4F96-98BF-629E1A759B05}">
      <dsp:nvSpPr>
        <dsp:cNvPr id="0" name=""/>
        <dsp:cNvSpPr/>
      </dsp:nvSpPr>
      <dsp:spPr>
        <a:xfrm>
          <a:off x="4699593" y="3317"/>
          <a:ext cx="1847286" cy="92364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D" sz="2900" b="1" kern="1200" dirty="0" smtClean="0">
              <a:solidFill>
                <a:schemeClr val="tx1"/>
              </a:solidFill>
            </a:rPr>
            <a:t>Internarea pacientului</a:t>
          </a:r>
          <a:endParaRPr lang="ru-RU" sz="2900" b="1" kern="1200" dirty="0">
            <a:solidFill>
              <a:schemeClr val="tx1"/>
            </a:solidFill>
          </a:endParaRPr>
        </a:p>
      </dsp:txBody>
      <dsp:txXfrm>
        <a:off x="4699593" y="3317"/>
        <a:ext cx="1847286" cy="923643"/>
      </dsp:txXfrm>
    </dsp:sp>
    <dsp:sp modelId="{30D85E0C-D570-48FB-896F-293D89087436}">
      <dsp:nvSpPr>
        <dsp:cNvPr id="0" name=""/>
        <dsp:cNvSpPr/>
      </dsp:nvSpPr>
      <dsp:spPr>
        <a:xfrm>
          <a:off x="2464376" y="1314890"/>
          <a:ext cx="1847286" cy="92364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D" sz="2900" b="1" kern="1200" dirty="0" smtClean="0">
              <a:solidFill>
                <a:schemeClr val="tx1"/>
              </a:solidFill>
            </a:rPr>
            <a:t>Programată</a:t>
          </a:r>
          <a:endParaRPr lang="ru-RU" sz="2900" b="1" kern="1200" dirty="0">
            <a:solidFill>
              <a:schemeClr val="tx1"/>
            </a:solidFill>
          </a:endParaRPr>
        </a:p>
      </dsp:txBody>
      <dsp:txXfrm>
        <a:off x="2464376" y="1314890"/>
        <a:ext cx="1847286" cy="923643"/>
      </dsp:txXfrm>
    </dsp:sp>
    <dsp:sp modelId="{25C88DF8-CF74-4532-8CC1-22030417F921}">
      <dsp:nvSpPr>
        <dsp:cNvPr id="0" name=""/>
        <dsp:cNvSpPr/>
      </dsp:nvSpPr>
      <dsp:spPr>
        <a:xfrm>
          <a:off x="2926198" y="2626464"/>
          <a:ext cx="1847286" cy="92364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D" sz="2900" b="1" kern="1200" dirty="0" smtClean="0">
              <a:solidFill>
                <a:schemeClr val="tx1"/>
              </a:solidFill>
            </a:rPr>
            <a:t>Asigurat</a:t>
          </a:r>
          <a:endParaRPr lang="ru-RU" sz="2900" b="1" kern="1200" dirty="0">
            <a:solidFill>
              <a:schemeClr val="tx1"/>
            </a:solidFill>
          </a:endParaRPr>
        </a:p>
      </dsp:txBody>
      <dsp:txXfrm>
        <a:off x="2926198" y="2626464"/>
        <a:ext cx="1847286" cy="923643"/>
      </dsp:txXfrm>
    </dsp:sp>
    <dsp:sp modelId="{48A36C8B-4E4A-4E60-90A7-4180BD43628B}">
      <dsp:nvSpPr>
        <dsp:cNvPr id="0" name=""/>
        <dsp:cNvSpPr/>
      </dsp:nvSpPr>
      <dsp:spPr>
        <a:xfrm>
          <a:off x="2926198" y="3938037"/>
          <a:ext cx="1847286" cy="92364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D" sz="2900" b="1" kern="1200" dirty="0" smtClean="0">
              <a:solidFill>
                <a:schemeClr val="tx1"/>
              </a:solidFill>
            </a:rPr>
            <a:t>Neasigurat </a:t>
          </a:r>
          <a:endParaRPr lang="ru-RU" sz="2900" b="1" kern="1200" dirty="0">
            <a:solidFill>
              <a:schemeClr val="tx1"/>
            </a:solidFill>
          </a:endParaRPr>
        </a:p>
      </dsp:txBody>
      <dsp:txXfrm>
        <a:off x="2926198" y="3938037"/>
        <a:ext cx="1847286" cy="923643"/>
      </dsp:txXfrm>
    </dsp:sp>
    <dsp:sp modelId="{60797C38-0AFB-4A5C-A2BD-39E893145DB8}">
      <dsp:nvSpPr>
        <dsp:cNvPr id="0" name=""/>
        <dsp:cNvSpPr/>
      </dsp:nvSpPr>
      <dsp:spPr>
        <a:xfrm>
          <a:off x="4699593" y="1314890"/>
          <a:ext cx="1847286" cy="92364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D" sz="2900" b="1" kern="1200" dirty="0" smtClean="0">
              <a:solidFill>
                <a:schemeClr val="tx1"/>
              </a:solidFill>
            </a:rPr>
            <a:t>Urgentă </a:t>
          </a:r>
          <a:endParaRPr lang="ru-RU" sz="2900" b="1" kern="1200" dirty="0">
            <a:solidFill>
              <a:schemeClr val="tx1"/>
            </a:solidFill>
          </a:endParaRPr>
        </a:p>
      </dsp:txBody>
      <dsp:txXfrm>
        <a:off x="4699593" y="1314890"/>
        <a:ext cx="1847286" cy="923643"/>
      </dsp:txXfrm>
    </dsp:sp>
    <dsp:sp modelId="{A2FA617D-51BF-41C0-85D2-8DF08CAB0AC1}">
      <dsp:nvSpPr>
        <dsp:cNvPr id="0" name=""/>
        <dsp:cNvSpPr/>
      </dsp:nvSpPr>
      <dsp:spPr>
        <a:xfrm>
          <a:off x="5161415" y="2626464"/>
          <a:ext cx="1847286" cy="92364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D" sz="2900" b="1" kern="1200" dirty="0" smtClean="0">
              <a:solidFill>
                <a:schemeClr val="tx1"/>
              </a:solidFill>
            </a:rPr>
            <a:t>Asigurat </a:t>
          </a:r>
          <a:endParaRPr lang="ru-RU" sz="2900" b="1" kern="1200" dirty="0">
            <a:solidFill>
              <a:schemeClr val="tx1"/>
            </a:solidFill>
          </a:endParaRPr>
        </a:p>
      </dsp:txBody>
      <dsp:txXfrm>
        <a:off x="5161415" y="2626464"/>
        <a:ext cx="1847286" cy="923643"/>
      </dsp:txXfrm>
    </dsp:sp>
    <dsp:sp modelId="{7CD0DCF0-52A8-4DBD-9026-EAA2C8C9F3DF}">
      <dsp:nvSpPr>
        <dsp:cNvPr id="0" name=""/>
        <dsp:cNvSpPr/>
      </dsp:nvSpPr>
      <dsp:spPr>
        <a:xfrm>
          <a:off x="5161415" y="3938037"/>
          <a:ext cx="1847286" cy="92364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D" sz="2900" b="1" kern="1200" dirty="0" smtClean="0">
              <a:solidFill>
                <a:schemeClr val="tx1"/>
              </a:solidFill>
            </a:rPr>
            <a:t>Neasigurat </a:t>
          </a:r>
          <a:endParaRPr lang="ru-RU" sz="2900" b="1" kern="1200" dirty="0">
            <a:solidFill>
              <a:schemeClr val="tx1"/>
            </a:solidFill>
          </a:endParaRPr>
        </a:p>
      </dsp:txBody>
      <dsp:txXfrm>
        <a:off x="5161415" y="3938037"/>
        <a:ext cx="1847286" cy="923643"/>
      </dsp:txXfrm>
    </dsp:sp>
    <dsp:sp modelId="{34A47C56-000E-48F0-8032-11D6D5C8FC50}">
      <dsp:nvSpPr>
        <dsp:cNvPr id="0" name=""/>
        <dsp:cNvSpPr/>
      </dsp:nvSpPr>
      <dsp:spPr>
        <a:xfrm>
          <a:off x="6934810" y="1314890"/>
          <a:ext cx="1847286" cy="92364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D" sz="2900" b="1" kern="1200" dirty="0" smtClean="0">
              <a:solidFill>
                <a:schemeClr val="tx1"/>
              </a:solidFill>
            </a:rPr>
            <a:t>La cerere</a:t>
          </a:r>
          <a:endParaRPr lang="ru-RU" sz="2900" b="1" kern="1200" dirty="0">
            <a:solidFill>
              <a:schemeClr val="tx1"/>
            </a:solidFill>
          </a:endParaRPr>
        </a:p>
      </dsp:txBody>
      <dsp:txXfrm>
        <a:off x="6934810" y="1314890"/>
        <a:ext cx="1847286" cy="923643"/>
      </dsp:txXfrm>
    </dsp:sp>
    <dsp:sp modelId="{6102CC48-1CE7-4385-BFCB-F037ADE92B4F}">
      <dsp:nvSpPr>
        <dsp:cNvPr id="0" name=""/>
        <dsp:cNvSpPr/>
      </dsp:nvSpPr>
      <dsp:spPr>
        <a:xfrm>
          <a:off x="7396631" y="2626464"/>
          <a:ext cx="1847286" cy="92364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o-MD" sz="2900" b="1" kern="1200" dirty="0" smtClean="0">
              <a:solidFill>
                <a:schemeClr val="tx1"/>
              </a:solidFill>
            </a:rPr>
            <a:t>Neasigurat </a:t>
          </a:r>
          <a:endParaRPr lang="ru-RU" sz="2900" b="1" kern="1200" dirty="0">
            <a:solidFill>
              <a:schemeClr val="tx1"/>
            </a:solidFill>
          </a:endParaRPr>
        </a:p>
      </dsp:txBody>
      <dsp:txXfrm>
        <a:off x="7396631" y="2626464"/>
        <a:ext cx="1847286" cy="9236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625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4455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1975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67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4412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505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1074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028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40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49805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7199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D9F9B-C7FB-4754-8A75-1CF446378181}" type="datetimeFigureOut">
              <a:rPr lang="en-US" smtClean="0"/>
              <a:pPr/>
              <a:t>9/17/2022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8EAB8-1527-4E9E-AF76-FDB049A244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30915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951577" y="254076"/>
            <a:ext cx="86367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x-none" sz="2800" b="1" i="1" dirty="0" smtClean="0">
                <a:latin typeface="Times New Roman" pitchFamily="18" charset="0"/>
                <a:cs typeface="Times New Roman" pitchFamily="18" charset="0"/>
              </a:rPr>
              <a:t>CC </a:t>
            </a:r>
            <a:r>
              <a:rPr lang="ro-RO" sz="2800" b="1" i="1" dirty="0" smtClean="0">
                <a:latin typeface="Times New Roman" pitchFamily="18" charset="0"/>
                <a:cs typeface="Times New Roman" pitchFamily="18" charset="0"/>
              </a:rPr>
              <a:t>Accesul la îngrijiri medicale și evaluarea pacientului </a:t>
            </a:r>
            <a:endParaRPr lang="ro-RO" sz="2000" b="1" i="1" cap="all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6287" y="1470989"/>
            <a:ext cx="11022495" cy="4164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o-RO" sz="2800" b="1" cap="all" dirty="0" smtClean="0"/>
              <a:t>PROCEDURĂ OPERAȚIONALĂ Standart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o-RO" sz="2800" dirty="0" smtClean="0"/>
          </a:p>
          <a:p>
            <a:pPr algn="ctr"/>
            <a:endParaRPr lang="ro-RO" sz="2800" b="1" cap="all" dirty="0" smtClean="0">
              <a:solidFill>
                <a:srgbClr val="FF0000"/>
              </a:solidFill>
            </a:endParaRPr>
          </a:p>
          <a:p>
            <a:pPr algn="ctr"/>
            <a:r>
              <a:rPr lang="ro-RO" sz="2800" b="1" cap="all" dirty="0" smtClean="0">
                <a:solidFill>
                  <a:srgbClr val="C00000"/>
                </a:solidFill>
              </a:rPr>
              <a:t>privind internarea pacientului 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o-RO" sz="2800" b="1" cap="all" dirty="0" smtClean="0">
                <a:solidFill>
                  <a:srgbClr val="C00000"/>
                </a:solidFill>
              </a:rPr>
              <a:t>planificat și neplanificat</a:t>
            </a:r>
            <a:r>
              <a:rPr lang="es-ES_tradnl" sz="2800" b="1" cap="all" dirty="0" smtClean="0">
                <a:solidFill>
                  <a:srgbClr val="C00000"/>
                </a:solidFill>
              </a:rPr>
              <a:t>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o-RO" sz="2800" dirty="0" smtClean="0"/>
              <a:t/>
            </a:r>
            <a:br>
              <a:rPr lang="ro-RO" sz="2800" dirty="0" smtClean="0"/>
            </a:br>
            <a:r>
              <a:rPr lang="ro-RO" sz="2800" dirty="0" smtClean="0"/>
              <a:t/>
            </a:r>
            <a:br>
              <a:rPr lang="ro-RO" sz="2800" dirty="0" smtClean="0"/>
            </a:br>
            <a:r>
              <a:rPr lang="ro-RO" sz="2800" b="1" dirty="0" smtClean="0"/>
              <a:t>POS: AEP – 01</a:t>
            </a:r>
            <a:r>
              <a:rPr lang="ro-RO" dirty="0" smtClean="0"/>
              <a:t/>
            </a:r>
            <a:br>
              <a:rPr lang="ro-RO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7903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7510"/>
          </a:xfrm>
        </p:spPr>
        <p:txBody>
          <a:bodyPr>
            <a:normAutofit/>
          </a:bodyPr>
          <a:lstStyle/>
          <a:p>
            <a:r>
              <a:rPr lang="x-none" sz="3200" b="1" dirty="0">
                <a:solidFill>
                  <a:srgbClr val="C00000"/>
                </a:solidFill>
                <a:latin typeface="+mn-lt"/>
              </a:rPr>
              <a:t>Etapele procesului de internare programată – </a:t>
            </a:r>
            <a:r>
              <a:rPr lang="x-none" sz="3200" i="1" dirty="0" smtClean="0">
                <a:solidFill>
                  <a:srgbClr val="C00000"/>
                </a:solidFill>
                <a:latin typeface="+mn-lt"/>
              </a:rPr>
              <a:t>secție</a:t>
            </a:r>
            <a:endParaRPr lang="en-US" sz="32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47329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o-RO" sz="2400" dirty="0"/>
              <a:t>În secție pacienții se vor adresa la postul pentru asistentele medicale. </a:t>
            </a:r>
            <a:endParaRPr lang="ro-RO" sz="2400" dirty="0" smtClean="0"/>
          </a:p>
          <a:p>
            <a:pPr>
              <a:lnSpc>
                <a:spcPct val="150000"/>
              </a:lnSpc>
            </a:pPr>
            <a:r>
              <a:rPr lang="ro-RO" sz="2400" dirty="0" smtClean="0"/>
              <a:t>Asistenta </a:t>
            </a:r>
            <a:r>
              <a:rPr lang="ro-RO" sz="2400" dirty="0"/>
              <a:t>medicală de la post va informa șeful de secție și vor repartiza pacienții în saloane. </a:t>
            </a:r>
            <a:endParaRPr lang="ro-RO" sz="2400" dirty="0" smtClean="0"/>
          </a:p>
          <a:p>
            <a:pPr>
              <a:lnSpc>
                <a:spcPct val="150000"/>
              </a:lnSpc>
            </a:pPr>
            <a:r>
              <a:rPr lang="ro-RO" sz="2400" dirty="0" smtClean="0"/>
              <a:t>Înainte </a:t>
            </a:r>
            <a:r>
              <a:rPr lang="ro-RO" sz="2400" dirty="0"/>
              <a:t>de procesul de înregistrare pacientul va fi suplimentar identificat conform</a:t>
            </a:r>
            <a:r>
              <a:rPr lang="ro-RO" sz="2400" i="1" dirty="0"/>
              <a:t> </a:t>
            </a:r>
            <a:r>
              <a:rPr lang="ro-RO" sz="2400" b="1" dirty="0"/>
              <a:t>”POS SP-03 privind identificarea pacientului”. </a:t>
            </a:r>
            <a:endParaRPr lang="ro-RO" sz="2400" b="1" dirty="0" smtClean="0"/>
          </a:p>
          <a:p>
            <a:pPr>
              <a:lnSpc>
                <a:spcPct val="150000"/>
              </a:lnSpc>
            </a:pPr>
            <a:r>
              <a:rPr lang="ro-RO" sz="2400" dirty="0" smtClean="0"/>
              <a:t>Medicul </a:t>
            </a:r>
            <a:r>
              <a:rPr lang="ro-RO" sz="2400" dirty="0"/>
              <a:t>de salon va fi anunțat imediat despre pacientul nou internat.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67367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153"/>
          </a:xfrm>
        </p:spPr>
        <p:txBody>
          <a:bodyPr>
            <a:normAutofit fontScale="90000"/>
          </a:bodyPr>
          <a:lstStyle/>
          <a:p>
            <a:r>
              <a:rPr lang="x-none" sz="3600" b="1" dirty="0" smtClean="0">
                <a:solidFill>
                  <a:srgbClr val="C00000"/>
                </a:solidFill>
                <a:latin typeface="+mn-lt"/>
              </a:rPr>
              <a:t>Internarea contra plată</a:t>
            </a: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6470" y="1103244"/>
            <a:ext cx="11330608" cy="5073720"/>
          </a:xfrm>
        </p:spPr>
        <p:txBody>
          <a:bodyPr>
            <a:noAutofit/>
          </a:bodyPr>
          <a:lstStyle/>
          <a:p>
            <a:pPr hangingPunct="0"/>
            <a:r>
              <a:rPr lang="ro-RO" sz="2400" b="1" dirty="0"/>
              <a:t>Persoanele neasigurate </a:t>
            </a:r>
            <a:r>
              <a:rPr lang="ro-RO" sz="2400" dirty="0"/>
              <a:t>sau</a:t>
            </a:r>
            <a:r>
              <a:rPr lang="ro-RO" sz="2400" b="1" dirty="0"/>
              <a:t> </a:t>
            </a:r>
            <a:r>
              <a:rPr lang="en-US" sz="2400" b="1" dirty="0" err="1"/>
              <a:t>cele</a:t>
            </a:r>
            <a:r>
              <a:rPr lang="en-US" sz="2400" b="1" dirty="0"/>
              <a:t> </a:t>
            </a:r>
            <a:r>
              <a:rPr lang="en-US" sz="2400" b="1" dirty="0" err="1"/>
              <a:t>asigurate</a:t>
            </a:r>
            <a:r>
              <a:rPr lang="en-US" sz="2400" dirty="0"/>
              <a:t>, </a:t>
            </a:r>
            <a:r>
              <a:rPr lang="en-US" sz="2400" b="1" dirty="0">
                <a:solidFill>
                  <a:srgbClr val="C00000"/>
                </a:solidFill>
              </a:rPr>
              <a:t>care se </a:t>
            </a:r>
            <a:r>
              <a:rPr lang="en-US" sz="2400" b="1" dirty="0" err="1">
                <a:solidFill>
                  <a:srgbClr val="C00000"/>
                </a:solidFill>
              </a:rPr>
              <a:t>adresează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în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instituție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fără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programare</a:t>
            </a:r>
            <a:r>
              <a:rPr lang="en-US" sz="2400" dirty="0"/>
              <a:t> pot </a:t>
            </a:r>
            <a:r>
              <a:rPr lang="en-US" sz="2400" b="1" dirty="0" err="1"/>
              <a:t>beneficia</a:t>
            </a:r>
            <a:r>
              <a:rPr lang="en-US" sz="2400" b="1" dirty="0"/>
              <a:t> de </a:t>
            </a:r>
            <a:r>
              <a:rPr lang="en-US" sz="2400" b="1" dirty="0" err="1"/>
              <a:t>spitalizare</a:t>
            </a:r>
            <a:r>
              <a:rPr lang="en-US" sz="2400" b="1" dirty="0"/>
              <a:t> contra </a:t>
            </a:r>
            <a:r>
              <a:rPr lang="en-US" sz="2400" b="1" dirty="0" err="1"/>
              <a:t>plată</a:t>
            </a:r>
            <a:r>
              <a:rPr lang="en-US" sz="2400" dirty="0"/>
              <a:t>. </a:t>
            </a:r>
            <a:r>
              <a:rPr lang="en-US" sz="2400" dirty="0" err="1"/>
              <a:t>Internările</a:t>
            </a:r>
            <a:r>
              <a:rPr lang="en-US" sz="2400" dirty="0"/>
              <a:t> contra </a:t>
            </a:r>
            <a:r>
              <a:rPr lang="en-US" sz="2400" dirty="0" err="1"/>
              <a:t>plată</a:t>
            </a:r>
            <a:r>
              <a:rPr lang="en-US" sz="2400" dirty="0"/>
              <a:t> </a:t>
            </a:r>
            <a:r>
              <a:rPr lang="en-US" sz="2400" dirty="0" err="1"/>
              <a:t>vor</a:t>
            </a:r>
            <a:r>
              <a:rPr lang="en-US" sz="2400" dirty="0"/>
              <a:t> fi </a:t>
            </a:r>
            <a:r>
              <a:rPr lang="en-US" sz="2400" dirty="0" err="1"/>
              <a:t>efectuate</a:t>
            </a:r>
            <a:r>
              <a:rPr lang="en-US" sz="2400" dirty="0"/>
              <a:t> </a:t>
            </a:r>
            <a:r>
              <a:rPr lang="en-US" sz="2400" dirty="0" err="1"/>
              <a:t>în</a:t>
            </a:r>
            <a:r>
              <a:rPr lang="en-US" sz="2400" dirty="0"/>
              <a:t> </a:t>
            </a:r>
            <a:r>
              <a:rPr lang="en-US" sz="2400" dirty="0" err="1"/>
              <a:t>limita</a:t>
            </a:r>
            <a:r>
              <a:rPr lang="en-US" sz="2400" dirty="0"/>
              <a:t> </a:t>
            </a:r>
            <a:r>
              <a:rPr lang="en-US" sz="2400" dirty="0" err="1"/>
              <a:t>locurilor</a:t>
            </a:r>
            <a:r>
              <a:rPr lang="en-US" sz="2400" dirty="0"/>
              <a:t> </a:t>
            </a:r>
            <a:r>
              <a:rPr lang="en-US" sz="2400" dirty="0" err="1"/>
              <a:t>disponibile</a:t>
            </a:r>
            <a:r>
              <a:rPr lang="en-US" sz="2400" dirty="0"/>
              <a:t>. </a:t>
            </a:r>
            <a:endParaRPr lang="x-none" sz="2400" dirty="0" smtClean="0"/>
          </a:p>
          <a:p>
            <a:pPr hangingPunct="0"/>
            <a:endParaRPr lang="en-US" sz="2400" dirty="0"/>
          </a:p>
          <a:p>
            <a:r>
              <a:rPr lang="en-US" sz="2400" b="1" dirty="0"/>
              <a:t>P</a:t>
            </a:r>
            <a:r>
              <a:rPr lang="ro-RO" sz="2400" b="1" dirty="0"/>
              <a:t>ersoanele asigurate, pot fi spitalizate contra plată</a:t>
            </a:r>
            <a:r>
              <a:rPr lang="ro-RO" sz="2400" dirty="0"/>
              <a:t>, doar </a:t>
            </a:r>
            <a:r>
              <a:rPr lang="ro-RO" sz="2400" b="1" dirty="0">
                <a:solidFill>
                  <a:srgbClr val="C00000"/>
                </a:solidFill>
              </a:rPr>
              <a:t>după informarea despre posibilitatea şi modul de a beneficia de servicii medicale gratuite</a:t>
            </a:r>
            <a:r>
              <a:rPr lang="ro-RO" sz="2400" dirty="0"/>
              <a:t>, cu </a:t>
            </a:r>
            <a:r>
              <a:rPr lang="ro-RO" sz="2400" b="1" dirty="0"/>
              <a:t>consemnarea acordului privind prestarea serviciilor medicale contra plată </a:t>
            </a:r>
            <a:r>
              <a:rPr lang="ro-RO" sz="2400" dirty="0"/>
              <a:t>în documentaţia medicală</a:t>
            </a:r>
            <a:r>
              <a:rPr lang="ro-RO" sz="2400" dirty="0" smtClean="0"/>
              <a:t>.</a:t>
            </a:r>
          </a:p>
          <a:p>
            <a:endParaRPr lang="en-US" sz="2400" b="1" dirty="0"/>
          </a:p>
          <a:p>
            <a:r>
              <a:rPr lang="en-US" sz="2400" b="1" dirty="0" err="1"/>
              <a:t>Medicul</a:t>
            </a:r>
            <a:r>
              <a:rPr lang="en-US" sz="2400" b="1" dirty="0"/>
              <a:t> specialist din </a:t>
            </a:r>
            <a:r>
              <a:rPr lang="en-US" sz="2400" b="1" dirty="0" err="1"/>
              <a:t>Secția</a:t>
            </a:r>
            <a:r>
              <a:rPr lang="en-US" sz="2400" b="1" dirty="0"/>
              <a:t> </a:t>
            </a:r>
            <a:r>
              <a:rPr lang="en-US" sz="2400" b="1" dirty="0" err="1"/>
              <a:t>consultativă</a:t>
            </a:r>
            <a:r>
              <a:rPr lang="en-US" sz="2400" b="1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b="1" dirty="0" err="1"/>
              <a:t>completa</a:t>
            </a:r>
            <a:r>
              <a:rPr lang="en-US" sz="2400" b="1" dirty="0"/>
              <a:t> </a:t>
            </a:r>
            <a:r>
              <a:rPr lang="en-US" sz="2400" b="1" dirty="0" err="1"/>
              <a:t>biletul</a:t>
            </a:r>
            <a:r>
              <a:rPr lang="en-US" sz="2400" b="1" dirty="0"/>
              <a:t> </a:t>
            </a:r>
            <a:r>
              <a:rPr lang="ro-RO" sz="2400" b="1" dirty="0"/>
              <a:t>de </a:t>
            </a:r>
            <a:r>
              <a:rPr lang="en-US" sz="2400" b="1" dirty="0" err="1"/>
              <a:t>trimitere</a:t>
            </a:r>
            <a:r>
              <a:rPr lang="en-US" sz="2400" b="1" dirty="0"/>
              <a:t>-extras F-027/e cu </a:t>
            </a:r>
            <a:r>
              <a:rPr lang="en-US" sz="2400" b="1" dirty="0" err="1"/>
              <a:t>mențiunea</a:t>
            </a:r>
            <a:r>
              <a:rPr lang="en-US" sz="2400" b="1" dirty="0"/>
              <a:t> „contra </a:t>
            </a:r>
            <a:r>
              <a:rPr lang="en-US" sz="2400" b="1" dirty="0" err="1"/>
              <a:t>plată</a:t>
            </a:r>
            <a:r>
              <a:rPr lang="en-US" sz="2400" b="1" dirty="0"/>
              <a:t>” </a:t>
            </a:r>
            <a:r>
              <a:rPr lang="en-US" sz="2400" dirty="0" err="1"/>
              <a:t>și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informa</a:t>
            </a:r>
            <a:r>
              <a:rPr lang="en-US" sz="2400" dirty="0"/>
              <a:t> </a:t>
            </a:r>
            <a:r>
              <a:rPr lang="en-US" sz="2400" dirty="0" err="1"/>
              <a:t>despre</a:t>
            </a:r>
            <a:r>
              <a:rPr lang="en-US" sz="2400" dirty="0"/>
              <a:t> </a:t>
            </a:r>
            <a:r>
              <a:rPr lang="en-US" sz="2400" dirty="0" err="1"/>
              <a:t>necesitatea</a:t>
            </a:r>
            <a:r>
              <a:rPr lang="en-US" sz="2400" dirty="0"/>
              <a:t> </a:t>
            </a:r>
            <a:r>
              <a:rPr lang="en-US" sz="2400" dirty="0" err="1"/>
              <a:t>semnării</a:t>
            </a:r>
            <a:r>
              <a:rPr lang="en-US" sz="2400" dirty="0"/>
              <a:t> </a:t>
            </a:r>
            <a:r>
              <a:rPr lang="en-US" sz="2400" dirty="0" err="1"/>
              <a:t>Acordului</a:t>
            </a:r>
            <a:r>
              <a:rPr lang="en-US" sz="2400" dirty="0"/>
              <a:t> </a:t>
            </a:r>
            <a:r>
              <a:rPr lang="en-US" sz="2400" dirty="0" err="1"/>
              <a:t>și</a:t>
            </a:r>
            <a:r>
              <a:rPr lang="en-US" sz="2400" dirty="0"/>
              <a:t> </a:t>
            </a:r>
            <a:r>
              <a:rPr lang="en-US" sz="2400" dirty="0" err="1"/>
              <a:t>Contractului</a:t>
            </a:r>
            <a:r>
              <a:rPr lang="en-US" sz="2400" dirty="0"/>
              <a:t> de </a:t>
            </a:r>
            <a:r>
              <a:rPr lang="en-US" sz="2400" dirty="0" err="1"/>
              <a:t>prestări</a:t>
            </a:r>
            <a:r>
              <a:rPr lang="en-US" sz="2400" dirty="0"/>
              <a:t> </a:t>
            </a:r>
            <a:r>
              <a:rPr lang="en-US" sz="2400" dirty="0" err="1"/>
              <a:t>servicii</a:t>
            </a:r>
            <a:r>
              <a:rPr lang="en-US" sz="2400" dirty="0"/>
              <a:t> </a:t>
            </a:r>
            <a:r>
              <a:rPr lang="en-US" sz="2400" dirty="0" err="1"/>
              <a:t>medicale</a:t>
            </a:r>
            <a:r>
              <a:rPr lang="en-US" sz="2400" dirty="0"/>
              <a:t> contra </a:t>
            </a:r>
            <a:r>
              <a:rPr lang="en-US" sz="2400" dirty="0" err="1"/>
              <a:t>plată</a:t>
            </a:r>
            <a:r>
              <a:rPr lang="en-US" sz="2400" dirty="0"/>
              <a:t>. </a:t>
            </a:r>
            <a:endParaRPr lang="x-none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2267790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153"/>
          </a:xfrm>
        </p:spPr>
        <p:txBody>
          <a:bodyPr>
            <a:normAutofit fontScale="90000"/>
          </a:bodyPr>
          <a:lstStyle/>
          <a:p>
            <a:r>
              <a:rPr lang="x-none" sz="3600" b="1" dirty="0" smtClean="0">
                <a:solidFill>
                  <a:srgbClr val="C00000"/>
                </a:solidFill>
                <a:latin typeface="+mn-lt"/>
              </a:rPr>
              <a:t>Internarea contra plată</a:t>
            </a: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531" y="1321905"/>
            <a:ext cx="11330608" cy="5536095"/>
          </a:xfrm>
        </p:spPr>
        <p:txBody>
          <a:bodyPr>
            <a:noAutofit/>
          </a:bodyPr>
          <a:lstStyle/>
          <a:p>
            <a:r>
              <a:rPr lang="en-US" sz="2400" b="1" dirty="0" err="1" smtClean="0"/>
              <a:t>Persoanele</a:t>
            </a:r>
            <a:r>
              <a:rPr lang="en-US" sz="2400" b="1" dirty="0" smtClean="0"/>
              <a:t> </a:t>
            </a:r>
            <a:r>
              <a:rPr lang="en-US" sz="2400" b="1" dirty="0" err="1"/>
              <a:t>neasigurate</a:t>
            </a:r>
            <a:r>
              <a:rPr lang="en-US" sz="2400" b="1" dirty="0"/>
              <a:t> </a:t>
            </a:r>
            <a:r>
              <a:rPr lang="en-US" sz="2400" b="1" dirty="0" err="1"/>
              <a:t>sau</a:t>
            </a:r>
            <a:r>
              <a:rPr lang="en-US" sz="2400" b="1" dirty="0"/>
              <a:t> </a:t>
            </a:r>
            <a:r>
              <a:rPr lang="en-US" sz="2400" b="1" dirty="0" err="1"/>
              <a:t>cele</a:t>
            </a:r>
            <a:r>
              <a:rPr lang="en-US" sz="2400" b="1" dirty="0"/>
              <a:t> </a:t>
            </a:r>
            <a:r>
              <a:rPr lang="en-US" sz="2400" b="1" dirty="0" err="1"/>
              <a:t>asigurate</a:t>
            </a:r>
            <a:r>
              <a:rPr lang="en-US" sz="2400" b="1" dirty="0"/>
              <a:t> care au </a:t>
            </a:r>
            <a:r>
              <a:rPr lang="en-US" sz="2400" b="1" dirty="0" err="1"/>
              <a:t>semnat</a:t>
            </a:r>
            <a:r>
              <a:rPr lang="en-US" sz="2400" b="1" dirty="0"/>
              <a:t> </a:t>
            </a:r>
            <a:r>
              <a:rPr lang="en-US" sz="2400" b="1" dirty="0" err="1"/>
              <a:t>acordul</a:t>
            </a:r>
            <a:r>
              <a:rPr lang="en-US" sz="2400" b="1" dirty="0"/>
              <a:t> </a:t>
            </a:r>
            <a:r>
              <a:rPr lang="en-US" sz="2400" dirty="0" err="1"/>
              <a:t>privind</a:t>
            </a:r>
            <a:r>
              <a:rPr lang="en-US" sz="2400" dirty="0"/>
              <a:t> </a:t>
            </a:r>
            <a:r>
              <a:rPr lang="en-US" sz="2400" dirty="0" err="1"/>
              <a:t>prestarea</a:t>
            </a:r>
            <a:r>
              <a:rPr lang="en-US" sz="2400" dirty="0"/>
              <a:t> </a:t>
            </a:r>
            <a:r>
              <a:rPr lang="en-US" sz="2400" dirty="0" err="1"/>
              <a:t>serviciilor</a:t>
            </a:r>
            <a:r>
              <a:rPr lang="en-US" sz="2400" dirty="0"/>
              <a:t> </a:t>
            </a:r>
            <a:r>
              <a:rPr lang="en-US" sz="2400" dirty="0" err="1"/>
              <a:t>medicale</a:t>
            </a:r>
            <a:r>
              <a:rPr lang="en-US" sz="2400" dirty="0"/>
              <a:t> contra </a:t>
            </a:r>
            <a:r>
              <a:rPr lang="en-US" sz="2400" dirty="0" err="1"/>
              <a:t>plată</a:t>
            </a:r>
            <a:r>
              <a:rPr lang="en-US" sz="2400" dirty="0"/>
              <a:t>, se </a:t>
            </a:r>
            <a:r>
              <a:rPr lang="en-US" sz="2400" b="1" dirty="0" err="1">
                <a:solidFill>
                  <a:srgbClr val="C00000"/>
                </a:solidFill>
              </a:rPr>
              <a:t>vor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ro-RO" sz="2400" b="1" dirty="0">
                <a:solidFill>
                  <a:srgbClr val="C00000"/>
                </a:solidFill>
              </a:rPr>
              <a:t>adresa inițial la biroul secției de economie si planificare, aflat în holul spitalului, lângă birourile de înregistrare</a:t>
            </a:r>
            <a:r>
              <a:rPr lang="ro-RO" sz="2400" dirty="0"/>
              <a:t>, unde va fi semnat </a:t>
            </a:r>
            <a:r>
              <a:rPr lang="en-US" sz="2400" b="1" dirty="0" err="1"/>
              <a:t>Contractul</a:t>
            </a:r>
            <a:r>
              <a:rPr lang="en-US" sz="2400" b="1" dirty="0"/>
              <a:t> de </a:t>
            </a:r>
            <a:r>
              <a:rPr lang="en-US" sz="2400" b="1" dirty="0" err="1"/>
              <a:t>prestări</a:t>
            </a:r>
            <a:r>
              <a:rPr lang="en-US" sz="2400" b="1" dirty="0"/>
              <a:t> </a:t>
            </a:r>
            <a:r>
              <a:rPr lang="en-US" sz="2400" b="1" dirty="0" err="1"/>
              <a:t>servicii</a:t>
            </a:r>
            <a:r>
              <a:rPr lang="en-US" sz="2400" b="1" dirty="0"/>
              <a:t> </a:t>
            </a:r>
            <a:r>
              <a:rPr lang="en-US" sz="2400" b="1" dirty="0" err="1"/>
              <a:t>medicale</a:t>
            </a:r>
            <a:r>
              <a:rPr lang="en-US" sz="2400" b="1" dirty="0"/>
              <a:t> contra </a:t>
            </a:r>
            <a:r>
              <a:rPr lang="en-US" sz="2400" b="1" dirty="0" err="1"/>
              <a:t>plată</a:t>
            </a:r>
            <a:r>
              <a:rPr lang="ro-RO" sz="2400" b="1" dirty="0"/>
              <a:t>. </a:t>
            </a:r>
            <a:endParaRPr lang="ro-RO" sz="2400" b="1" dirty="0" smtClean="0"/>
          </a:p>
          <a:p>
            <a:endParaRPr lang="ro-RO" sz="2400" dirty="0"/>
          </a:p>
          <a:p>
            <a:r>
              <a:rPr lang="ro-RO" sz="2400" b="1" dirty="0" smtClean="0"/>
              <a:t>Suma </a:t>
            </a:r>
            <a:r>
              <a:rPr lang="ro-RO" sz="2400" b="1" dirty="0"/>
              <a:t>calculată estimativ </a:t>
            </a:r>
            <a:r>
              <a:rPr lang="ro-RO" sz="2400" dirty="0"/>
              <a:t>pentru spitalizare în baza standardelor existente (cu recalcularea la externare) </a:t>
            </a:r>
            <a:r>
              <a:rPr lang="ro-RO" sz="2400" b="1" dirty="0"/>
              <a:t>va fi achitată în casa spitalului aflată în holul spitalului</a:t>
            </a:r>
            <a:r>
              <a:rPr lang="ro-RO" sz="2400" dirty="0"/>
              <a:t>. </a:t>
            </a:r>
            <a:endParaRPr lang="ro-RO" sz="2400" dirty="0" smtClean="0"/>
          </a:p>
          <a:p>
            <a:endParaRPr lang="en-US" sz="2400" dirty="0"/>
          </a:p>
          <a:p>
            <a:r>
              <a:rPr lang="ro-RO" sz="2400" b="1" dirty="0"/>
              <a:t>După semnarea contractului de prestări servicii medicale contra plată și achitarea  bonului de plată</a:t>
            </a:r>
            <a:r>
              <a:rPr lang="ro-RO" sz="2400" dirty="0"/>
              <a:t> pacientul </a:t>
            </a:r>
            <a:r>
              <a:rPr lang="ro-RO" sz="2400" b="1" dirty="0"/>
              <a:t>se va prezenta la biroul de înregistrare din holul spitalului </a:t>
            </a:r>
            <a:r>
              <a:rPr lang="ro-RO" sz="2400" dirty="0"/>
              <a:t>unde va urma procedura de internare descrisă anterior.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835246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6536"/>
          </a:xfrm>
        </p:spPr>
        <p:txBody>
          <a:bodyPr>
            <a:normAutofit/>
          </a:bodyPr>
          <a:lstStyle/>
          <a:p>
            <a:r>
              <a:rPr lang="ro-RO" sz="3600" b="1" dirty="0">
                <a:solidFill>
                  <a:srgbClr val="C00000"/>
                </a:solidFill>
                <a:latin typeface="+mn-lt"/>
              </a:rPr>
              <a:t>Internările în mod urgent prin secția internare</a:t>
            </a:r>
            <a:endParaRPr lang="en-US" sz="36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20078"/>
            <a:ext cx="10701130" cy="4750905"/>
          </a:xfrm>
        </p:spPr>
        <p:txBody>
          <a:bodyPr/>
          <a:lstStyle/>
          <a:p>
            <a:pPr marL="0" indent="0" hangingPunct="0">
              <a:buNone/>
            </a:pPr>
            <a:r>
              <a:rPr lang="ro-RO" b="1" dirty="0" smtClean="0"/>
              <a:t>pot </a:t>
            </a:r>
            <a:r>
              <a:rPr lang="ro-RO" b="1" dirty="0"/>
              <a:t>fi realizate prin:</a:t>
            </a:r>
            <a:endParaRPr lang="en-US" b="1" dirty="0"/>
          </a:p>
          <a:p>
            <a:pPr lvl="0" hangingPunct="0"/>
            <a:r>
              <a:rPr lang="ro-RO" dirty="0"/>
              <a:t>transportarea pacientului de către echipa AMU sau prin seviciul AVIASAN.</a:t>
            </a:r>
            <a:endParaRPr lang="en-US" dirty="0"/>
          </a:p>
          <a:p>
            <a:pPr lvl="0" hangingPunct="0"/>
            <a:r>
              <a:rPr lang="ro-RO" dirty="0"/>
              <a:t>transfer interspitalicesc de către echipa AMU;</a:t>
            </a:r>
            <a:endParaRPr lang="en-US" dirty="0"/>
          </a:p>
          <a:p>
            <a:pPr lvl="0" hangingPunct="0"/>
            <a:r>
              <a:rPr lang="ro-RO" dirty="0"/>
              <a:t>îndreptarea medicului din alte IMSP (sectii consultative, centrele medicilor de familie, e.t.c.);</a:t>
            </a:r>
            <a:endParaRPr lang="en-US" dirty="0"/>
          </a:p>
          <a:p>
            <a:pPr lvl="0" hangingPunct="0"/>
            <a:r>
              <a:rPr lang="ro-RO" dirty="0"/>
              <a:t>medicul Secției Consultative;</a:t>
            </a:r>
            <a:endParaRPr lang="en-US" dirty="0"/>
          </a:p>
          <a:p>
            <a:pPr lvl="0" hangingPunct="0"/>
            <a:r>
              <a:rPr lang="ro-RO" dirty="0"/>
              <a:t>adresare desinestătătoare la secția de internare cu prezentarea clinică a unei urgențe medico-chirurgicale.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87348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9153"/>
          </a:xfrm>
        </p:spPr>
        <p:txBody>
          <a:bodyPr>
            <a:noAutofit/>
          </a:bodyPr>
          <a:lstStyle/>
          <a:p>
            <a:r>
              <a:rPr lang="x-none" sz="3600" b="1" dirty="0" smtClean="0">
                <a:solidFill>
                  <a:srgbClr val="C00000"/>
                </a:solidFill>
                <a:latin typeface="+mn-lt"/>
              </a:rPr>
              <a:t>Etapele internării de urgență</a:t>
            </a: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6591" y="1232452"/>
            <a:ext cx="10962861" cy="5387009"/>
          </a:xfrm>
        </p:spPr>
        <p:txBody>
          <a:bodyPr>
            <a:normAutofit fontScale="62500" lnSpcReduction="20000"/>
          </a:bodyPr>
          <a:lstStyle/>
          <a:p>
            <a:pPr hangingPunct="0"/>
            <a:r>
              <a:rPr lang="ro-RO" b="1" dirty="0"/>
              <a:t>Pacienții cu urgențe medico-chirurgicale</a:t>
            </a:r>
            <a:r>
              <a:rPr lang="ro-RO" b="1" i="1" dirty="0"/>
              <a:t> transportați de către echipa AMU </a:t>
            </a:r>
            <a:r>
              <a:rPr lang="ro-RO" dirty="0"/>
              <a:t>vor fi internați prin intermediul Secției de internare. </a:t>
            </a:r>
            <a:endParaRPr lang="ro-RO" dirty="0" smtClean="0"/>
          </a:p>
          <a:p>
            <a:pPr hangingPunct="0"/>
            <a:r>
              <a:rPr lang="ro-RO" dirty="0" smtClean="0"/>
              <a:t>Pacientul </a:t>
            </a:r>
            <a:r>
              <a:rPr lang="ro-RO" dirty="0"/>
              <a:t>va fi identificat conform</a:t>
            </a:r>
            <a:r>
              <a:rPr lang="ro-RO" i="1" dirty="0"/>
              <a:t> </a:t>
            </a:r>
            <a:r>
              <a:rPr lang="ro-RO" b="1" dirty="0"/>
              <a:t>”POS SP-03 privind identificarea pacientului” </a:t>
            </a:r>
            <a:r>
              <a:rPr lang="ro-RO" dirty="0"/>
              <a:t>și va fi examinat de către medicul de gardă din secția de internare și medicul specialist de profil (șef secție sau medic de gardă),</a:t>
            </a:r>
            <a:r>
              <a:rPr lang="ro-RO" b="1" dirty="0"/>
              <a:t> </a:t>
            </a:r>
            <a:r>
              <a:rPr lang="ro-RO" dirty="0"/>
              <a:t>conform</a:t>
            </a:r>
            <a:r>
              <a:rPr lang="ro-RO" i="1" dirty="0"/>
              <a:t> ”</a:t>
            </a:r>
            <a:r>
              <a:rPr lang="ro-RO" b="1" dirty="0"/>
              <a:t>POS privind activitatea secției de internare” </a:t>
            </a:r>
            <a:r>
              <a:rPr lang="ro-RO" dirty="0"/>
              <a:t>și</a:t>
            </a:r>
            <a:r>
              <a:rPr lang="ro-RO" b="1" dirty="0"/>
              <a:t> ”POS privind evaluarea pacientului</a:t>
            </a:r>
            <a:r>
              <a:rPr lang="ro-RO" b="1" dirty="0" smtClean="0"/>
              <a:t>”.</a:t>
            </a:r>
          </a:p>
          <a:p>
            <a:pPr marL="0" indent="0" hangingPunct="0">
              <a:buNone/>
            </a:pPr>
            <a:endParaRPr lang="en-US" dirty="0"/>
          </a:p>
          <a:p>
            <a:pPr hangingPunct="0"/>
            <a:r>
              <a:rPr lang="ro-RO" dirty="0"/>
              <a:t>După confirmarea diagnsosticului, stabilirea indicațiilor pentru spitalizare și primirea deciziei de spitalizare a pacientului va fi semnat </a:t>
            </a:r>
            <a:r>
              <a:rPr lang="ro-RO" i="1" dirty="0"/>
              <a:t>Acordul informat pentru spitalizare, </a:t>
            </a:r>
            <a:r>
              <a:rPr lang="ro-RO" dirty="0"/>
              <a:t>conform</a:t>
            </a:r>
            <a:r>
              <a:rPr lang="ro-RO" i="1" dirty="0"/>
              <a:t> </a:t>
            </a:r>
            <a:r>
              <a:rPr lang="ro-RO" b="1" dirty="0"/>
              <a:t>”POS DP-02 privind informarea pacientului și obținerea acordului informat”</a:t>
            </a:r>
            <a:r>
              <a:rPr lang="ro-RO" dirty="0"/>
              <a:t> va fi perfectată FMBS și pacientul va fi transportat în secția corespunzătoare, de către personalul auxiliar din secția de internare</a:t>
            </a:r>
            <a:r>
              <a:rPr lang="ro-RO" dirty="0" smtClean="0"/>
              <a:t>.</a:t>
            </a:r>
          </a:p>
          <a:p>
            <a:pPr hangingPunct="0"/>
            <a:endParaRPr lang="ro-RO" dirty="0"/>
          </a:p>
          <a:p>
            <a:pPr hangingPunct="0"/>
            <a:r>
              <a:rPr lang="ro-RO" dirty="0" smtClean="0"/>
              <a:t>Pacientul neasigurat/ruda vor fi informați că spitalizarea va fi contra plată și vor semna Acordul și Contractul </a:t>
            </a:r>
            <a:r>
              <a:rPr lang="en-US" dirty="0" smtClean="0"/>
              <a:t>de </a:t>
            </a:r>
            <a:r>
              <a:rPr lang="en-US" dirty="0" err="1"/>
              <a:t>prestări</a:t>
            </a:r>
            <a:r>
              <a:rPr lang="en-US" dirty="0"/>
              <a:t> </a:t>
            </a:r>
            <a:r>
              <a:rPr lang="en-US" dirty="0" err="1"/>
              <a:t>servicii</a:t>
            </a:r>
            <a:r>
              <a:rPr lang="en-US" dirty="0"/>
              <a:t> </a:t>
            </a:r>
            <a:r>
              <a:rPr lang="en-US" dirty="0" err="1"/>
              <a:t>medicale</a:t>
            </a:r>
            <a:r>
              <a:rPr lang="en-US" dirty="0"/>
              <a:t> contra </a:t>
            </a:r>
            <a:r>
              <a:rPr lang="en-US" dirty="0" err="1" smtClean="0"/>
              <a:t>plată</a:t>
            </a:r>
            <a:r>
              <a:rPr lang="x-none" dirty="0" smtClean="0"/>
              <a:t> și va achita bonul de plată</a:t>
            </a:r>
            <a:endParaRPr lang="ro-RO" dirty="0" smtClean="0"/>
          </a:p>
          <a:p>
            <a:pPr hangingPunct="0"/>
            <a:endParaRPr lang="en-US" dirty="0"/>
          </a:p>
          <a:p>
            <a:pPr hangingPunct="0"/>
            <a:r>
              <a:rPr lang="ro-RO" dirty="0"/>
              <a:t>Șeful secției sau medicul de gardă, din secția în care este preconizată internarea  urgentă a pacientului vor fi anunțați telefonic în mod obligator. </a:t>
            </a:r>
            <a:endParaRPr lang="ro-RO" dirty="0" smtClean="0"/>
          </a:p>
          <a:p>
            <a:pPr hangingPunct="0"/>
            <a:endParaRPr lang="ro-RO" dirty="0" smtClean="0"/>
          </a:p>
          <a:p>
            <a:pPr hangingPunct="0"/>
            <a:r>
              <a:rPr lang="ro-RO" dirty="0"/>
              <a:t>În cazul dacă </a:t>
            </a:r>
            <a:r>
              <a:rPr lang="ro-RO" b="1" dirty="0"/>
              <a:t>pacientul se prezintă desinestătător la Secția de internare</a:t>
            </a:r>
            <a:r>
              <a:rPr lang="ro-RO" dirty="0"/>
              <a:t> și </a:t>
            </a:r>
            <a:r>
              <a:rPr lang="ro-RO" b="1" dirty="0">
                <a:solidFill>
                  <a:srgbClr val="C00000"/>
                </a:solidFill>
              </a:rPr>
              <a:t>sunt prezente indicații pentru internare de urgență</a:t>
            </a:r>
            <a:r>
              <a:rPr lang="ro-RO" dirty="0"/>
              <a:t>, medicul din secția de internare de comun cu șeful secției sau medicul de gardă vor efectua internarea pacientului conform modului descris anterior. </a:t>
            </a:r>
            <a:endParaRPr lang="en-US" dirty="0"/>
          </a:p>
          <a:p>
            <a:pPr marL="0" indent="0" hangingPunc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994464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8605"/>
          </a:xfrm>
        </p:spPr>
        <p:txBody>
          <a:bodyPr>
            <a:normAutofit/>
          </a:bodyPr>
          <a:lstStyle/>
          <a:p>
            <a:r>
              <a:rPr lang="x-none" sz="3600" b="1" dirty="0" smtClean="0">
                <a:solidFill>
                  <a:srgbClr val="C00000"/>
                </a:solidFill>
                <a:latin typeface="+mn-lt"/>
              </a:rPr>
              <a:t>Internările prin transfer interspitalicesc</a:t>
            </a: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6287" y="1311965"/>
            <a:ext cx="11211339" cy="5377070"/>
          </a:xfrm>
        </p:spPr>
        <p:txBody>
          <a:bodyPr>
            <a:normAutofit fontScale="85000" lnSpcReduction="20000"/>
          </a:bodyPr>
          <a:lstStyle/>
          <a:p>
            <a:pPr hangingPunct="0"/>
            <a:r>
              <a:rPr lang="ro-RO" b="1" dirty="0"/>
              <a:t>Pacienții </a:t>
            </a:r>
            <a:r>
              <a:rPr lang="ro-RO" dirty="0"/>
              <a:t>care dezvoltă urgențe medico-chirurgicale </a:t>
            </a:r>
            <a:r>
              <a:rPr lang="ro-RO" b="1" dirty="0" smtClean="0"/>
              <a:t>din </a:t>
            </a:r>
            <a:r>
              <a:rPr lang="ro-RO" b="1" dirty="0"/>
              <a:t>alte instituții medicale </a:t>
            </a:r>
            <a:r>
              <a:rPr lang="ro-RO" dirty="0" smtClean="0"/>
              <a:t>unde nu se pot </a:t>
            </a:r>
            <a:r>
              <a:rPr lang="ro-RO" dirty="0"/>
              <a:t>asigura </a:t>
            </a:r>
            <a:r>
              <a:rPr lang="ro-RO" dirty="0" smtClean="0"/>
              <a:t>servicii </a:t>
            </a:r>
            <a:r>
              <a:rPr lang="ro-RO" dirty="0"/>
              <a:t>medicale calificate, </a:t>
            </a:r>
            <a:r>
              <a:rPr lang="ro-RO" b="1" dirty="0">
                <a:solidFill>
                  <a:srgbClr val="C00000"/>
                </a:solidFill>
              </a:rPr>
              <a:t>pot fi </a:t>
            </a:r>
            <a:r>
              <a:rPr lang="ro-RO" b="1" i="1" dirty="0">
                <a:solidFill>
                  <a:srgbClr val="C00000"/>
                </a:solidFill>
              </a:rPr>
              <a:t>transferați în instituție</a:t>
            </a:r>
            <a:r>
              <a:rPr lang="ro-RO" b="1" dirty="0">
                <a:solidFill>
                  <a:srgbClr val="C00000"/>
                </a:solidFill>
              </a:rPr>
              <a:t> doar cu acordul administrației </a:t>
            </a:r>
            <a:r>
              <a:rPr lang="ro-RO" dirty="0"/>
              <a:t>(vicedirector medical, șefi de departamente, șefi de secție) în </a:t>
            </a:r>
            <a:r>
              <a:rPr lang="ro-RO" b="1" dirty="0"/>
              <a:t>limita locurilor disponibile și în baza biletului de trimitere-extras F-027/e</a:t>
            </a:r>
            <a:r>
              <a:rPr lang="ro-RO" dirty="0"/>
              <a:t>, </a:t>
            </a:r>
            <a:endParaRPr lang="ro-RO" dirty="0" smtClean="0"/>
          </a:p>
          <a:p>
            <a:pPr marL="0" indent="0" hangingPunct="0">
              <a:buNone/>
            </a:pPr>
            <a:r>
              <a:rPr lang="ro-RO" dirty="0"/>
              <a:t>	</a:t>
            </a:r>
            <a:endParaRPr lang="en-US" dirty="0"/>
          </a:p>
          <a:p>
            <a:pPr lvl="0" hangingPunct="0"/>
            <a:r>
              <a:rPr lang="ro-RO" b="1" dirty="0"/>
              <a:t>pacienții extrem de gravi  </a:t>
            </a:r>
            <a:r>
              <a:rPr lang="ro-RO" dirty="0"/>
              <a:t>(stări critice) </a:t>
            </a:r>
            <a:r>
              <a:rPr lang="ro-RO" b="1" dirty="0"/>
              <a:t>acordul de transfer va fi coordonat cu Vicedirectorul medical, șef Departament terapie intensivă</a:t>
            </a:r>
            <a:r>
              <a:rPr lang="ro-RO" dirty="0"/>
              <a:t> și </a:t>
            </a:r>
            <a:r>
              <a:rPr lang="ro-RO" b="1" dirty="0">
                <a:solidFill>
                  <a:srgbClr val="C00000"/>
                </a:solidFill>
              </a:rPr>
              <a:t>serviciului AVIASAN </a:t>
            </a:r>
            <a:r>
              <a:rPr lang="ro-RO" dirty="0"/>
              <a:t>care va transporta pacientul în prezența echipei de terapie intensivă</a:t>
            </a:r>
            <a:r>
              <a:rPr lang="ro-RO" dirty="0" smtClean="0"/>
              <a:t>,</a:t>
            </a:r>
          </a:p>
          <a:p>
            <a:pPr lvl="0" hangingPunct="0"/>
            <a:r>
              <a:rPr lang="ro-RO" dirty="0" smtClean="0"/>
              <a:t> </a:t>
            </a:r>
            <a:endParaRPr lang="en-US" dirty="0"/>
          </a:p>
          <a:p>
            <a:pPr lvl="0" hangingPunct="0"/>
            <a:r>
              <a:rPr lang="ro-RO" b="1" dirty="0"/>
              <a:t>pacienții gravi </a:t>
            </a:r>
            <a:r>
              <a:rPr lang="ro-RO" dirty="0"/>
              <a:t>– </a:t>
            </a:r>
            <a:r>
              <a:rPr lang="ro-RO" b="1" dirty="0"/>
              <a:t>acordul de transfer va fi coordonat cu Vicedirectorul medical, șefii de secție și serviciul AMU </a:t>
            </a:r>
            <a:r>
              <a:rPr lang="ro-RO" dirty="0"/>
              <a:t>care va efectua </a:t>
            </a:r>
            <a:r>
              <a:rPr lang="ro-RO" dirty="0" smtClean="0"/>
              <a:t>transferul;</a:t>
            </a:r>
          </a:p>
          <a:p>
            <a:pPr lvl="0" hangingPunct="0"/>
            <a:endParaRPr lang="en-US" dirty="0"/>
          </a:p>
          <a:p>
            <a:pPr lvl="0" hangingPunct="0"/>
            <a:r>
              <a:rPr lang="ro-RO" b="1" dirty="0"/>
              <a:t>pacienții în stare medie-gravă</a:t>
            </a:r>
            <a:r>
              <a:rPr lang="ro-RO" dirty="0"/>
              <a:t>, cu indicații pentru spitalizare și necesită asistență medicală spitalicească – </a:t>
            </a:r>
            <a:r>
              <a:rPr lang="ro-RO" b="1" dirty="0"/>
              <a:t>vor fi spitalizați cu acordul între medicul din teritoriu sau alte instituții și șeful secției corespunzătoare</a:t>
            </a:r>
            <a:r>
              <a:rPr lang="ro-RO" dirty="0"/>
              <a:t>, cu prezentarea pacientului la Secția de internare cu biletul de trimitere-extras F-027/e eliberat de instituția care a depistat patologia.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57891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8849"/>
          </a:xfrm>
        </p:spPr>
        <p:txBody>
          <a:bodyPr>
            <a:normAutofit fontScale="90000"/>
          </a:bodyPr>
          <a:lstStyle/>
          <a:p>
            <a:r>
              <a:rPr lang="x-none" sz="4000" b="1" dirty="0" smtClean="0">
                <a:solidFill>
                  <a:srgbClr val="C00000"/>
                </a:solidFill>
                <a:latin typeface="+mn-lt"/>
              </a:rPr>
              <a:t>Internarea de urgență de către medicul specialist</a:t>
            </a:r>
            <a:endParaRPr lang="en-US" sz="4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41783"/>
            <a:ext cx="10515600" cy="4835180"/>
          </a:xfrm>
        </p:spPr>
        <p:txBody>
          <a:bodyPr>
            <a:normAutofit/>
          </a:bodyPr>
          <a:lstStyle/>
          <a:p>
            <a:pPr hangingPunct="0"/>
            <a:r>
              <a:rPr lang="ro-RO" b="1" i="1" dirty="0"/>
              <a:t>Medicul specialist din  secția consultativă</a:t>
            </a:r>
            <a:r>
              <a:rPr lang="ro-RO" b="1" dirty="0"/>
              <a:t> </a:t>
            </a:r>
            <a:r>
              <a:rPr lang="ro-RO" dirty="0"/>
              <a:t>de asemenea </a:t>
            </a:r>
            <a:r>
              <a:rPr lang="ro-RO" b="1" dirty="0"/>
              <a:t>poate primi decizia despre spitalizarea de urgență</a:t>
            </a:r>
            <a:r>
              <a:rPr lang="ro-RO" dirty="0"/>
              <a:t> a pacientului, care s-a prezentat inițial pentru consultație, în cazul aprecierii indicațiilor pentru tratament spitalicesc cu  </a:t>
            </a:r>
            <a:r>
              <a:rPr lang="ro-RO" b="1" dirty="0"/>
              <a:t>oformarea biletului de trimitere-extras F-027/e</a:t>
            </a:r>
            <a:r>
              <a:rPr lang="ro-RO" dirty="0"/>
              <a:t> care va fi </a:t>
            </a:r>
            <a:r>
              <a:rPr lang="ro-RO" b="1" dirty="0"/>
              <a:t>semnat în mod obligator și  de către șeful secției consultative. </a:t>
            </a:r>
            <a:endParaRPr lang="ro-RO" b="1" dirty="0" smtClean="0"/>
          </a:p>
          <a:p>
            <a:pPr marL="0" indent="0" hangingPunc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5346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24948"/>
            <a:ext cx="10515600" cy="53520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>
                <a:solidFill>
                  <a:srgbClr val="C00000"/>
                </a:solidFill>
              </a:rPr>
              <a:t>Instruirea angajaților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x-none" dirty="0"/>
              <a:t>După aprobarea procedurii, angajații instituției vor fi instruiți, cu organizarea ședințelor de instruire a formatorilor din cadrul tuturor secțiilor (reprezentant al tuturor subdiviziunilor) în cadrul cărora vor aduce la cunoștința personalului prevederile procedurii respective</a:t>
            </a:r>
            <a:r>
              <a:rPr lang="x-none" dirty="0" smtClean="0"/>
              <a:t>.</a:t>
            </a:r>
          </a:p>
          <a:p>
            <a:pPr marL="0" indent="0">
              <a:buNone/>
            </a:pPr>
            <a:r>
              <a:rPr lang="x-none" dirty="0" smtClean="0"/>
              <a:t> </a:t>
            </a:r>
            <a:endParaRPr lang="en-US" dirty="0"/>
          </a:p>
          <a:p>
            <a:r>
              <a:rPr lang="x-none" dirty="0"/>
              <a:t>Formatorii vor instrui în continuare angajații în cadrul subdiviziunilor IMSP. După instruire angajații vor contrasemna procedura operațională.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ro-RO" b="1" dirty="0" smtClean="0">
                <a:solidFill>
                  <a:srgbClr val="C00000"/>
                </a:solidFill>
              </a:rPr>
              <a:t>Valorificarea </a:t>
            </a:r>
            <a:r>
              <a:rPr lang="ro-RO" b="1" dirty="0">
                <a:solidFill>
                  <a:srgbClr val="C00000"/>
                </a:solidFill>
              </a:rPr>
              <a:t>rezultatelor activităţii 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ro-RO" dirty="0"/>
              <a:t>Auditul procedurii va fi efectuat o dată în an.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8814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983973" y="852209"/>
            <a:ext cx="10459089" cy="4549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2800" b="1" dirty="0" smtClean="0">
                <a:solidFill>
                  <a:srgbClr val="C00000"/>
                </a:solidFill>
                <a:cs typeface="Times New Roman" pitchFamily="18" charset="0"/>
              </a:rPr>
              <a:t>Scopul prezentei proceduri  </a:t>
            </a:r>
            <a:r>
              <a:rPr lang="ro-RO" sz="2800" dirty="0" smtClean="0">
                <a:cs typeface="Times New Roman" pitchFamily="18" charset="0"/>
              </a:rPr>
              <a:t>este de a stabili o metodă standard de desfășurare a activităților de internare și a traseului pacientului care se spitalizează.</a:t>
            </a:r>
            <a:endParaRPr lang="x-none" sz="2800" dirty="0" smtClean="0">
              <a:cs typeface="Times New Roman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en-US" sz="2800" dirty="0" smtClean="0"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x-none" sz="2800" b="1" dirty="0" smtClean="0">
                <a:solidFill>
                  <a:srgbClr val="C00000"/>
                </a:solidFill>
                <a:cs typeface="Times New Roman" pitchFamily="18" charset="0"/>
              </a:rPr>
              <a:t>Domeniul de aplicare a POS</a:t>
            </a:r>
            <a:endParaRPr lang="ro-RO" sz="2800" b="1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lvl="0">
              <a:lnSpc>
                <a:spcPct val="150000"/>
              </a:lnSpc>
            </a:pPr>
            <a:r>
              <a:rPr lang="ro-RO" sz="2800" dirty="0" smtClean="0">
                <a:ea typeface="Meiryo UI"/>
                <a:cs typeface="Times New Roman" pitchFamily="18" charset="0"/>
              </a:rPr>
              <a:t>Prevederile prezentei proceduri se aplică de către toți angajații implicati in acordarea serviciilor de internare.</a:t>
            </a:r>
            <a:endParaRPr lang="ru-RU" dirty="0"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367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775252" y="1259974"/>
            <a:ext cx="1034663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2400" b="1" dirty="0" smtClean="0"/>
              <a:t>Reglementări naţionale:</a:t>
            </a:r>
            <a:r>
              <a:rPr lang="ro-RO" sz="2400" dirty="0" smtClean="0"/>
              <a:t> </a:t>
            </a:r>
          </a:p>
          <a:p>
            <a:pPr lvl="0"/>
            <a:r>
              <a:rPr lang="ro-MO" sz="2400" b="1" dirty="0" smtClean="0"/>
              <a:t>HG 1387din10.12.2007  </a:t>
            </a:r>
            <a:r>
              <a:rPr lang="ro-MO" sz="2400" dirty="0" smtClean="0"/>
              <a:t>Cu privire la aprobarea Programului unic al asigurării obligatorii de asistență medicală. </a:t>
            </a:r>
            <a:endParaRPr lang="ru-RU" sz="2400" dirty="0" smtClean="0"/>
          </a:p>
          <a:p>
            <a:pPr lvl="0"/>
            <a:r>
              <a:rPr lang="ro-RO" sz="2400" b="1" dirty="0" smtClean="0"/>
              <a:t>O</a:t>
            </a:r>
            <a:r>
              <a:rPr lang="ro-MO" sz="2400" b="1" dirty="0" smtClean="0"/>
              <a:t>rdinul 596/404a din 21.072016  </a:t>
            </a:r>
            <a:r>
              <a:rPr lang="ro-MO" sz="2400" dirty="0" smtClean="0"/>
              <a:t>Privind aprobarea Normelor metodologice de aplicare a Programului unic al asigurării obligatorii de asistență medicală. </a:t>
            </a:r>
            <a:endParaRPr lang="ru-RU" sz="2400" dirty="0" smtClean="0"/>
          </a:p>
          <a:p>
            <a:pPr lvl="0"/>
            <a:r>
              <a:rPr lang="ro-MO" sz="2400" b="1" dirty="0" smtClean="0"/>
              <a:t>Legea 263-XVI din 27 octombrie 2005</a:t>
            </a:r>
            <a:r>
              <a:rPr lang="ro-MO" sz="2400" dirty="0" smtClean="0"/>
              <a:t>   ,,Cu privire la drepturile si responsabilitatile pacientului,,</a:t>
            </a:r>
            <a:endParaRPr lang="ru-RU" sz="2400" dirty="0" smtClean="0"/>
          </a:p>
          <a:p>
            <a:pPr lvl="0"/>
            <a:r>
              <a:rPr lang="ro-MO" sz="2400" b="1" dirty="0" smtClean="0"/>
              <a:t>Ordinul Ministerului Sănătăţii nr.265 din 03.08.2009 </a:t>
            </a:r>
            <a:r>
              <a:rPr lang="ro-MO" sz="2400" dirty="0" smtClean="0"/>
              <a:t>„Privind Instrucțiunea cu privire la completarea Fișei medicale a bolnavului de staționar (Formular 003/e - 2012);</a:t>
            </a:r>
            <a:endParaRPr lang="ru-RU" sz="2400" dirty="0" smtClean="0"/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382136" y="297115"/>
            <a:ext cx="10515600" cy="608910"/>
          </a:xfrm>
        </p:spPr>
        <p:txBody>
          <a:bodyPr>
            <a:normAutofit fontScale="90000"/>
          </a:bodyPr>
          <a:lstStyle/>
          <a:p>
            <a:r>
              <a:rPr lang="x-none" b="1" dirty="0">
                <a:solidFill>
                  <a:srgbClr val="C00000"/>
                </a:solidFill>
                <a:latin typeface="+mn-lt"/>
              </a:rPr>
              <a:t>Documente de </a:t>
            </a:r>
            <a:r>
              <a:rPr lang="x-none" b="1" dirty="0" smtClean="0">
                <a:solidFill>
                  <a:srgbClr val="C00000"/>
                </a:solidFill>
                <a:latin typeface="+mn-lt"/>
              </a:rPr>
              <a:t>referință</a:t>
            </a:r>
            <a:r>
              <a:rPr lang="ro-RO" b="1" dirty="0" smtClean="0">
                <a:solidFill>
                  <a:srgbClr val="C00000"/>
                </a:solidFill>
                <a:latin typeface="+mn-lt"/>
              </a:rPr>
              <a:t>: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82136" y="5399576"/>
            <a:ext cx="113076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>
              <a:spcAft>
                <a:spcPts val="0"/>
              </a:spcAft>
            </a:pPr>
            <a:r>
              <a:rPr lang="ro-RO" sz="2400" b="1" dirty="0" smtClean="0">
                <a:ea typeface="Meiryo UI"/>
              </a:rPr>
              <a:t>Reglementări interne: </a:t>
            </a:r>
            <a:endParaRPr lang="ru-RU" sz="2400" dirty="0" smtClean="0"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SzPts val="1000"/>
            </a:pPr>
            <a:r>
              <a:rPr lang="ro-RO" sz="2400" dirty="0" smtClean="0">
                <a:ea typeface="Times New Roman"/>
              </a:rPr>
              <a:t>      </a:t>
            </a:r>
            <a:r>
              <a:rPr lang="ro-RO" sz="2400" b="1" dirty="0" smtClean="0">
                <a:ea typeface="Times New Roman"/>
              </a:rPr>
              <a:t>Regulamentul</a:t>
            </a:r>
            <a:r>
              <a:rPr lang="ro-RO" sz="2400" dirty="0" smtClean="0">
                <a:ea typeface="Times New Roman"/>
              </a:rPr>
              <a:t> IMSP Spitalul Clinic Republican „T.Moșneaga”;</a:t>
            </a:r>
            <a:endParaRPr lang="ru-RU" sz="2400" dirty="0" smtClean="0"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SzPts val="1000"/>
            </a:pPr>
            <a:r>
              <a:rPr lang="ro-MO" sz="2400" dirty="0" smtClean="0">
                <a:solidFill>
                  <a:srgbClr val="000000"/>
                </a:solidFill>
                <a:ea typeface="Times New Roman"/>
              </a:rPr>
              <a:t>      </a:t>
            </a:r>
            <a:endParaRPr lang="ru-RU" sz="2400" dirty="0"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527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65313"/>
            <a:ext cx="10515600" cy="5605670"/>
          </a:xfrm>
        </p:spPr>
        <p:txBody>
          <a:bodyPr/>
          <a:lstStyle/>
          <a:p>
            <a:pPr marL="0" indent="0">
              <a:buNone/>
            </a:pPr>
            <a:r>
              <a:rPr lang="ro-RO" b="1" dirty="0"/>
              <a:t>Internarea pacienților </a:t>
            </a:r>
            <a:r>
              <a:rPr lang="ro-RO" dirty="0"/>
              <a:t>pentru acordarea asistenței medicale spitalicești, se </a:t>
            </a:r>
            <a:r>
              <a:rPr lang="ro-RO" b="1" dirty="0"/>
              <a:t>efectuază necondiţionat</a:t>
            </a:r>
            <a:r>
              <a:rPr lang="ro-RO" dirty="0"/>
              <a:t>, </a:t>
            </a:r>
            <a:r>
              <a:rPr lang="ro-RO" b="1" dirty="0"/>
              <a:t>indiferent de statutul persoanei asigurat/neasigurat</a:t>
            </a:r>
            <a:r>
              <a:rPr lang="ro-RO" dirty="0"/>
              <a:t> cu respectarea prevederilor actelor normative în vigoare. </a:t>
            </a:r>
            <a:endParaRPr lang="ro-RO" dirty="0" smtClean="0"/>
          </a:p>
          <a:p>
            <a:endParaRPr lang="en-US" dirty="0"/>
          </a:p>
          <a:p>
            <a:pPr marL="0" indent="0">
              <a:buNone/>
            </a:pPr>
            <a:r>
              <a:rPr lang="ro-RO" b="1" dirty="0"/>
              <a:t>Internarea pacienților în instituție poate fi:</a:t>
            </a:r>
            <a:endParaRPr lang="en-US" dirty="0"/>
          </a:p>
          <a:p>
            <a:pPr lvl="0"/>
            <a:r>
              <a:rPr lang="ro-RO" dirty="0"/>
              <a:t>programată;</a:t>
            </a:r>
            <a:endParaRPr lang="en-US" dirty="0"/>
          </a:p>
          <a:p>
            <a:pPr lvl="0"/>
            <a:r>
              <a:rPr lang="ro-RO" dirty="0"/>
              <a:t>urgentă;</a:t>
            </a:r>
            <a:endParaRPr lang="en-US" dirty="0"/>
          </a:p>
          <a:p>
            <a:pPr lvl="0"/>
            <a:r>
              <a:rPr lang="ro-RO" dirty="0"/>
              <a:t>la cerere (contra plată).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7801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46042"/>
            <a:ext cx="10515600" cy="584420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o-RO" b="1" dirty="0" smtClean="0"/>
              <a:t>1. Internarea </a:t>
            </a:r>
            <a:r>
              <a:rPr lang="ro-RO" b="1" dirty="0"/>
              <a:t>programată</a:t>
            </a:r>
            <a:r>
              <a:rPr lang="ro-RO" dirty="0"/>
              <a:t> în spital se efectuază în baza biletului de trimitere-extras (F - 027/e) emis de medicul specialist sau de medicul de familie, cu respectarea cerințelor stabilite și după coordonarea cu secțiile respective ale instituției</a:t>
            </a:r>
            <a:r>
              <a:rPr lang="ro-RO" dirty="0" smtClean="0"/>
              <a:t>.</a:t>
            </a:r>
          </a:p>
          <a:p>
            <a:pPr marL="0" indent="0">
              <a:buNone/>
            </a:pPr>
            <a:endParaRPr lang="x-none" dirty="0"/>
          </a:p>
          <a:p>
            <a:pPr marL="0" indent="0">
              <a:buNone/>
            </a:pPr>
            <a:r>
              <a:rPr lang="ro-RO" b="1" dirty="0" smtClean="0"/>
              <a:t>2. Internarea </a:t>
            </a:r>
            <a:r>
              <a:rPr lang="ro-RO" b="1" dirty="0"/>
              <a:t>de urgenţă</a:t>
            </a:r>
            <a:r>
              <a:rPr lang="ro-RO" dirty="0"/>
              <a:t> în spital se efectuează necondiţionat, indiferent de statutul persoanei asigurat/neasigurat şi prezenţa/absenţa poliţei de asigurare:</a:t>
            </a:r>
            <a:r>
              <a:rPr lang="ro-RO" b="1" dirty="0"/>
              <a:t/>
            </a:r>
            <a:br>
              <a:rPr lang="ro-RO" b="1" dirty="0"/>
            </a:br>
            <a:endParaRPr lang="ro-RO" b="1" dirty="0" smtClean="0"/>
          </a:p>
          <a:p>
            <a:r>
              <a:rPr lang="ro-RO" dirty="0" smtClean="0"/>
              <a:t>cu </a:t>
            </a:r>
            <a:r>
              <a:rPr lang="ro-RO" dirty="0"/>
              <a:t>serviciul AMU (cu prezentarea </a:t>
            </a:r>
            <a:r>
              <a:rPr lang="ro-RO" dirty="0" smtClean="0"/>
              <a:t>Foii </a:t>
            </a:r>
            <a:r>
              <a:rPr lang="ro-RO" dirty="0"/>
              <a:t>de însoțire la fișa de solicitare) </a:t>
            </a:r>
            <a:endParaRPr lang="en-US" dirty="0"/>
          </a:p>
          <a:p>
            <a:endParaRPr lang="ro-RO" dirty="0" smtClean="0"/>
          </a:p>
          <a:p>
            <a:r>
              <a:rPr lang="ro-RO" dirty="0" smtClean="0"/>
              <a:t>cu </a:t>
            </a:r>
            <a:r>
              <a:rPr lang="ro-RO" dirty="0"/>
              <a:t>bilet de trimitere eliberat de medicul de familie;</a:t>
            </a:r>
            <a:r>
              <a:rPr lang="ro-RO" b="1" dirty="0"/>
              <a:t/>
            </a:r>
            <a:br>
              <a:rPr lang="ro-RO" b="1" dirty="0"/>
            </a:br>
            <a:endParaRPr lang="ro-RO" b="1" dirty="0" smtClean="0"/>
          </a:p>
          <a:p>
            <a:r>
              <a:rPr lang="ro-RO" dirty="0" smtClean="0"/>
              <a:t>cu </a:t>
            </a:r>
            <a:r>
              <a:rPr lang="ro-RO" dirty="0"/>
              <a:t>bilet de trimitere eliberat de medicul specialist de profil (Secția Consultativă sau medicul </a:t>
            </a:r>
            <a:r>
              <a:rPr lang="ro-RO" dirty="0" smtClean="0"/>
              <a:t>din </a:t>
            </a:r>
            <a:r>
              <a:rPr lang="ro-RO" dirty="0"/>
              <a:t>teritoriu);</a:t>
            </a:r>
            <a:r>
              <a:rPr lang="ro-RO" b="1" dirty="0"/>
              <a:t/>
            </a:r>
            <a:br>
              <a:rPr lang="ro-RO" b="1" dirty="0"/>
            </a:br>
            <a:endParaRPr lang="ro-RO" b="1" dirty="0" smtClean="0"/>
          </a:p>
          <a:p>
            <a:pPr marL="0" indent="0">
              <a:buNone/>
            </a:pPr>
            <a:r>
              <a:rPr lang="ro-RO" b="1" dirty="0" smtClean="0"/>
              <a:t>3. Internarea la cerere </a:t>
            </a:r>
            <a:r>
              <a:rPr lang="ro-RO" dirty="0" smtClean="0"/>
              <a:t>fără </a:t>
            </a:r>
            <a:r>
              <a:rPr lang="ro-RO" dirty="0"/>
              <a:t>bilet de trimitere, la prezentarea directă a pacientului în cazuri urgente, confirmate şi documentate de către personalul medical al secţiei de internare.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0776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33483"/>
            <a:ext cx="10515600" cy="748058"/>
          </a:xfrm>
        </p:spPr>
        <p:txBody>
          <a:bodyPr>
            <a:normAutofit fontScale="90000"/>
          </a:bodyPr>
          <a:lstStyle/>
          <a:p>
            <a:r>
              <a:rPr lang="ro-RO" sz="3600" b="1" dirty="0">
                <a:solidFill>
                  <a:srgbClr val="C00000"/>
                </a:solidFill>
                <a:latin typeface="+mn-lt"/>
              </a:rPr>
              <a:t>Lista documentelor </a:t>
            </a:r>
            <a:r>
              <a:rPr lang="ro-RO" sz="3600" b="1" dirty="0" smtClean="0">
                <a:solidFill>
                  <a:srgbClr val="C00000"/>
                </a:solidFill>
                <a:latin typeface="+mn-lt"/>
              </a:rPr>
              <a:t>utilizate</a:t>
            </a:r>
            <a:r>
              <a:rPr lang="en-US" sz="3600" b="1" dirty="0">
                <a:solidFill>
                  <a:srgbClr val="C00000"/>
                </a:solidFill>
                <a:latin typeface="+mn-lt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+mn-lt"/>
              </a:rPr>
            </a:br>
            <a:endParaRPr lang="en-US" sz="36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81541"/>
            <a:ext cx="10889974" cy="4979502"/>
          </a:xfrm>
        </p:spPr>
        <p:txBody>
          <a:bodyPr>
            <a:noAutofit/>
          </a:bodyPr>
          <a:lstStyle/>
          <a:p>
            <a:pPr lvl="0"/>
            <a:r>
              <a:rPr lang="ro-RO" sz="2400" dirty="0" smtClean="0"/>
              <a:t>Biletul </a:t>
            </a:r>
            <a:r>
              <a:rPr lang="ro-RO" sz="2400" dirty="0"/>
              <a:t>de trimitere-extras F-027/e, aprobat de MS ordin nr.828 din </a:t>
            </a:r>
            <a:r>
              <a:rPr lang="ro-RO" sz="2400" dirty="0" smtClean="0"/>
              <a:t>31.10.2011</a:t>
            </a:r>
          </a:p>
          <a:p>
            <a:pPr lvl="0">
              <a:lnSpc>
                <a:spcPct val="150000"/>
              </a:lnSpc>
            </a:pPr>
            <a:r>
              <a:rPr lang="ro-RO" sz="2400" dirty="0" smtClean="0"/>
              <a:t>Foaia </a:t>
            </a:r>
            <a:r>
              <a:rPr lang="ro-RO" sz="2400" dirty="0"/>
              <a:t>de însoțire la fișa de solicitare (formular nr.114/e aprobat de </a:t>
            </a:r>
            <a:endParaRPr lang="ro-RO" sz="2400" dirty="0" smtClean="0"/>
          </a:p>
          <a:p>
            <a:pPr marL="0" lvl="0" indent="0">
              <a:lnSpc>
                <a:spcPct val="150000"/>
              </a:lnSpc>
              <a:buNone/>
            </a:pPr>
            <a:r>
              <a:rPr lang="ro-RO" sz="2400" dirty="0" smtClean="0"/>
              <a:t>MSMPS </a:t>
            </a:r>
            <a:r>
              <a:rPr lang="ro-RO" sz="2400" dirty="0"/>
              <a:t>ordin nr.1079 din 30.12.2016</a:t>
            </a:r>
            <a:r>
              <a:rPr lang="ro-RO" sz="2400" dirty="0" smtClean="0"/>
              <a:t>)</a:t>
            </a:r>
          </a:p>
          <a:p>
            <a:pPr lvl="0"/>
            <a:r>
              <a:rPr lang="ro-RO" sz="2400" dirty="0" smtClean="0"/>
              <a:t>Fișa </a:t>
            </a:r>
            <a:r>
              <a:rPr lang="ro-RO" sz="2400" dirty="0"/>
              <a:t>de solicitare AMU (F.110/e</a:t>
            </a:r>
            <a:r>
              <a:rPr lang="ro-RO" sz="2400" dirty="0" smtClean="0"/>
              <a:t>)</a:t>
            </a:r>
          </a:p>
          <a:p>
            <a:pPr lvl="0"/>
            <a:r>
              <a:rPr lang="ro-RO" sz="2400" dirty="0" smtClean="0"/>
              <a:t>Contract </a:t>
            </a:r>
            <a:r>
              <a:rPr lang="ro-RO" sz="2400" dirty="0"/>
              <a:t>de prestări servicii medicale contra </a:t>
            </a:r>
            <a:r>
              <a:rPr lang="ro-RO" sz="2400" dirty="0" smtClean="0"/>
              <a:t>plată</a:t>
            </a:r>
          </a:p>
          <a:p>
            <a:pPr lvl="0"/>
            <a:r>
              <a:rPr lang="ro-RO" sz="2400" dirty="0" smtClean="0"/>
              <a:t>PROCEDURA </a:t>
            </a:r>
            <a:r>
              <a:rPr lang="ro-RO" sz="2400" dirty="0"/>
              <a:t>DE LUCRU MODUL SISTEM INFORMATIC DE SPITAL (SIA AMS</a:t>
            </a:r>
            <a:r>
              <a:rPr lang="ro-RO" sz="2400" dirty="0" smtClean="0"/>
              <a:t>)</a:t>
            </a:r>
          </a:p>
          <a:p>
            <a:pPr lvl="0"/>
            <a:r>
              <a:rPr lang="ro-RO" sz="2400" dirty="0" smtClean="0"/>
              <a:t>Registrul </a:t>
            </a:r>
            <a:r>
              <a:rPr lang="ro-RO" sz="2400" dirty="0"/>
              <a:t>de evidență a internarilor si renuntarilor la spitalizareF001/e aprobat de MS al RM 28.05.2002Nr </a:t>
            </a:r>
            <a:r>
              <a:rPr lang="ro-RO" sz="2400" dirty="0" smtClean="0"/>
              <a:t>139</a:t>
            </a:r>
          </a:p>
          <a:p>
            <a:pPr lvl="0"/>
            <a:r>
              <a:rPr lang="ro-RO" sz="2400" dirty="0" smtClean="0"/>
              <a:t>Fișa </a:t>
            </a:r>
            <a:r>
              <a:rPr lang="ro-RO" sz="2400" dirty="0"/>
              <a:t>medicală a bolnavului de staționar F 003/e-2012</a:t>
            </a:r>
            <a:endParaRPr lang="en-US" sz="2400" dirty="0"/>
          </a:p>
          <a:p>
            <a:pPr lvl="0"/>
            <a:r>
              <a:rPr lang="ro-RO" sz="2400" i="1" dirty="0" smtClean="0"/>
              <a:t> 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474103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8788"/>
          </a:xfrm>
        </p:spPr>
        <p:txBody>
          <a:bodyPr>
            <a:normAutofit fontScale="90000"/>
          </a:bodyPr>
          <a:lstStyle/>
          <a:p>
            <a:r>
              <a:rPr lang="x-none" sz="4000" b="1" dirty="0" smtClean="0">
                <a:solidFill>
                  <a:srgbClr val="C00000"/>
                </a:solidFill>
                <a:latin typeface="+mn-lt"/>
              </a:rPr>
              <a:t>Tipurile de internare</a:t>
            </a:r>
            <a:endParaRPr lang="en-US" sz="4000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69873471"/>
              </p:ext>
            </p:extLst>
          </p:nvPr>
        </p:nvGraphicFramePr>
        <p:xfrm>
          <a:off x="241852" y="1401417"/>
          <a:ext cx="11708295" cy="4864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815701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7334" y="136526"/>
            <a:ext cx="11090413" cy="668545"/>
          </a:xfrm>
        </p:spPr>
        <p:txBody>
          <a:bodyPr>
            <a:noAutofit/>
          </a:bodyPr>
          <a:lstStyle/>
          <a:p>
            <a:r>
              <a:rPr lang="x-none" sz="3200" b="1" dirty="0" smtClean="0">
                <a:solidFill>
                  <a:srgbClr val="C00000"/>
                </a:solidFill>
                <a:latin typeface="+mn-lt"/>
              </a:rPr>
              <a:t>Etapele procesului de internare programată – </a:t>
            </a:r>
            <a:r>
              <a:rPr lang="x-none" sz="3200" i="1" dirty="0" smtClean="0">
                <a:solidFill>
                  <a:srgbClr val="C00000"/>
                </a:solidFill>
                <a:latin typeface="+mn-lt"/>
              </a:rPr>
              <a:t>Secția consultativă</a:t>
            </a:r>
            <a:endParaRPr lang="en-US" sz="3200" i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5983" y="904461"/>
            <a:ext cx="11360425" cy="5496339"/>
          </a:xfrm>
        </p:spPr>
        <p:txBody>
          <a:bodyPr>
            <a:noAutofit/>
          </a:bodyPr>
          <a:lstStyle/>
          <a:p>
            <a:pPr hangingPunct="0"/>
            <a:r>
              <a:rPr lang="en-US" sz="2000" b="1" dirty="0" err="1" smtClean="0"/>
              <a:t>Internările</a:t>
            </a:r>
            <a:r>
              <a:rPr lang="en-US" sz="2000" b="1" dirty="0" smtClean="0"/>
              <a:t> </a:t>
            </a:r>
            <a:r>
              <a:rPr lang="en-US" sz="2000" b="1" dirty="0" err="1"/>
              <a:t>programate</a:t>
            </a:r>
            <a:r>
              <a:rPr lang="en-US" sz="2000" b="1" dirty="0"/>
              <a:t> </a:t>
            </a:r>
            <a:r>
              <a:rPr lang="ro-RO" sz="2000" dirty="0"/>
              <a:t>se vor efectua în baza</a:t>
            </a:r>
            <a:r>
              <a:rPr lang="ro-RO" sz="2000" b="1" dirty="0"/>
              <a:t> </a:t>
            </a:r>
            <a:r>
              <a:rPr lang="en-US" sz="2000" dirty="0" err="1"/>
              <a:t>biletului</a:t>
            </a:r>
            <a:r>
              <a:rPr lang="en-US" sz="2000" dirty="0"/>
              <a:t> de </a:t>
            </a:r>
            <a:r>
              <a:rPr lang="en-US" sz="2000" dirty="0" err="1"/>
              <a:t>trimitere</a:t>
            </a:r>
            <a:r>
              <a:rPr lang="en-US" sz="2000" dirty="0"/>
              <a:t>-extras </a:t>
            </a:r>
            <a:r>
              <a:rPr lang="en-US" sz="2000" dirty="0" smtClean="0"/>
              <a:t>F-027/e</a:t>
            </a:r>
            <a:r>
              <a:rPr lang="ro-RO" sz="2000" dirty="0" smtClean="0"/>
              <a:t> </a:t>
            </a:r>
            <a:r>
              <a:rPr lang="ro-RO" sz="2000" dirty="0"/>
              <a:t>completat de</a:t>
            </a:r>
            <a:r>
              <a:rPr lang="ro-RO" sz="2000" dirty="0" smtClean="0"/>
              <a:t>:</a:t>
            </a:r>
          </a:p>
          <a:p>
            <a:pPr lvl="1" hangingPunct="0"/>
            <a:r>
              <a:rPr lang="ro-RO" sz="2000" dirty="0"/>
              <a:t>medicii din teritorii (specialiști sau medici de familie),</a:t>
            </a:r>
            <a:endParaRPr lang="en-US" sz="2000" dirty="0"/>
          </a:p>
          <a:p>
            <a:pPr lvl="1" hangingPunct="0"/>
            <a:r>
              <a:rPr lang="ro-RO" sz="2000" dirty="0"/>
              <a:t>medicii speciliaști din Secția Consultativă</a:t>
            </a:r>
            <a:r>
              <a:rPr lang="ro-RO" sz="2000" dirty="0" smtClean="0"/>
              <a:t>.</a:t>
            </a:r>
          </a:p>
          <a:p>
            <a:pPr lvl="1" hangingPunct="0"/>
            <a:endParaRPr lang="ro-RO" sz="2000" dirty="0"/>
          </a:p>
          <a:p>
            <a:pPr marL="342900" lvl="1" indent="-342900" hangingPunct="0">
              <a:spcBef>
                <a:spcPts val="1000"/>
              </a:spcBef>
            </a:pPr>
            <a:r>
              <a:rPr lang="ro-RO" sz="2000" b="1" dirty="0" smtClean="0"/>
              <a:t>Medicul </a:t>
            </a:r>
            <a:r>
              <a:rPr lang="ro-RO" sz="2000" b="1" dirty="0"/>
              <a:t>(din teritoriu sau din secția consultativă) care îndeplinește </a:t>
            </a:r>
            <a:r>
              <a:rPr lang="en-US" sz="2000" b="1" dirty="0" err="1"/>
              <a:t>Biletul</a:t>
            </a:r>
            <a:r>
              <a:rPr lang="en-US" sz="2000" b="1" dirty="0"/>
              <a:t> de </a:t>
            </a:r>
            <a:r>
              <a:rPr lang="en-US" sz="2000" b="1" dirty="0" err="1"/>
              <a:t>trimitere</a:t>
            </a:r>
            <a:r>
              <a:rPr lang="en-US" sz="2000" b="1" dirty="0"/>
              <a:t>-extras F-027/e</a:t>
            </a:r>
            <a:r>
              <a:rPr lang="ro-RO" sz="2000" dirty="0"/>
              <a:t> și </a:t>
            </a:r>
            <a:r>
              <a:rPr lang="ro-RO" sz="2000" b="1" dirty="0"/>
              <a:t>programează pacientul pentru spitalizare </a:t>
            </a:r>
            <a:r>
              <a:rPr lang="ro-RO" sz="2000" dirty="0"/>
              <a:t>se va asigura de prezența locurilor disponibile în </a:t>
            </a:r>
            <a:r>
              <a:rPr lang="ro-RO" sz="2000" dirty="0" smtClean="0"/>
              <a:t>secție.</a:t>
            </a:r>
          </a:p>
          <a:p>
            <a:pPr marL="342900" lvl="1" indent="-342900" hangingPunct="0">
              <a:spcBef>
                <a:spcPts val="1000"/>
              </a:spcBef>
            </a:pPr>
            <a:endParaRPr lang="ro-RO" sz="2000" dirty="0" smtClean="0"/>
          </a:p>
          <a:p>
            <a:pPr marL="0" lvl="1" indent="0" hangingPunct="0">
              <a:spcBef>
                <a:spcPts val="1000"/>
              </a:spcBef>
              <a:buNone/>
            </a:pPr>
            <a:r>
              <a:rPr lang="ro-RO" sz="2000" dirty="0" smtClean="0"/>
              <a:t> </a:t>
            </a:r>
            <a:r>
              <a:rPr lang="ro-RO" sz="2000" b="1" dirty="0" smtClean="0"/>
              <a:t>Pacienții </a:t>
            </a:r>
            <a:r>
              <a:rPr lang="ro-RO" sz="2000" b="1" dirty="0"/>
              <a:t>programați </a:t>
            </a:r>
            <a:r>
              <a:rPr lang="ro-RO" sz="2000" dirty="0"/>
              <a:t>se vor </a:t>
            </a:r>
            <a:r>
              <a:rPr lang="ro-RO" sz="2000" b="1" dirty="0"/>
              <a:t>prezentă în cabinetele de profil din Secția Consultativă </a:t>
            </a:r>
            <a:r>
              <a:rPr lang="ro-RO" sz="2000" dirty="0"/>
              <a:t>unde va </a:t>
            </a:r>
            <a:r>
              <a:rPr lang="ro-RO" sz="2000" dirty="0" smtClean="0"/>
              <a:t>fi: </a:t>
            </a:r>
          </a:p>
          <a:p>
            <a:pPr marL="800100" lvl="2" indent="-342900" hangingPunct="0">
              <a:spcBef>
                <a:spcPts val="1000"/>
              </a:spcBef>
            </a:pPr>
            <a:r>
              <a:rPr lang="ro-RO" dirty="0" smtClean="0"/>
              <a:t>efectuat </a:t>
            </a:r>
            <a:r>
              <a:rPr lang="ro-RO" dirty="0"/>
              <a:t>triajul (anamnestic epidemiologic și testări suplimentare la necesitate), </a:t>
            </a:r>
            <a:endParaRPr lang="ro-RO" dirty="0" smtClean="0"/>
          </a:p>
          <a:p>
            <a:pPr marL="800100" lvl="2" indent="-342900" hangingPunct="0">
              <a:spcBef>
                <a:spcPts val="1000"/>
              </a:spcBef>
            </a:pPr>
            <a:r>
              <a:rPr lang="ro-RO" dirty="0" smtClean="0"/>
              <a:t>verificat </a:t>
            </a:r>
            <a:r>
              <a:rPr lang="ro-RO" dirty="0"/>
              <a:t>statutului pacientului (asigurat/neasigurat), </a:t>
            </a:r>
            <a:endParaRPr lang="ro-RO" dirty="0" smtClean="0"/>
          </a:p>
          <a:p>
            <a:pPr marL="800100" lvl="2" indent="-342900" hangingPunct="0">
              <a:spcBef>
                <a:spcPts val="1000"/>
              </a:spcBef>
            </a:pPr>
            <a:r>
              <a:rPr lang="ro-RO" dirty="0" smtClean="0"/>
              <a:t>evaluată </a:t>
            </a:r>
            <a:r>
              <a:rPr lang="ro-RO" dirty="0"/>
              <a:t>corectitudinea completării biletului de </a:t>
            </a:r>
            <a:r>
              <a:rPr lang="en-US" dirty="0" err="1"/>
              <a:t>trimitere</a:t>
            </a:r>
            <a:r>
              <a:rPr lang="en-US" dirty="0"/>
              <a:t>-extras F-027/e</a:t>
            </a:r>
            <a:r>
              <a:rPr lang="ro-RO" dirty="0"/>
              <a:t> </a:t>
            </a:r>
            <a:r>
              <a:rPr lang="ro-RO" dirty="0" smtClean="0"/>
              <a:t>și </a:t>
            </a:r>
          </a:p>
          <a:p>
            <a:pPr marL="800100" lvl="2" indent="-342900" hangingPunct="0">
              <a:spcBef>
                <a:spcPts val="1000"/>
              </a:spcBef>
            </a:pPr>
            <a:r>
              <a:rPr lang="ro-RO" dirty="0" smtClean="0"/>
              <a:t>va fi avizat </a:t>
            </a:r>
            <a:r>
              <a:rPr lang="ro-RO" dirty="0"/>
              <a:t>de catre medicul din Sectia Consultativă (Ex. </a:t>
            </a:r>
            <a:r>
              <a:rPr lang="ro-RO" i="1" dirty="0"/>
              <a:t>pacient programat pentru data de ... și semnătura medicului</a:t>
            </a:r>
            <a:r>
              <a:rPr lang="ro-RO" dirty="0" smtClean="0"/>
              <a:t>).</a:t>
            </a:r>
          </a:p>
          <a:p>
            <a:pPr marL="800100" lvl="2" indent="-342900" hangingPunct="0">
              <a:spcBef>
                <a:spcPts val="1000"/>
              </a:spcBef>
            </a:pPr>
            <a:endParaRPr lang="en-US" dirty="0"/>
          </a:p>
          <a:p>
            <a:pPr marL="342900" lvl="1" indent="-342900" hangingPunct="0">
              <a:spcBef>
                <a:spcPts val="1000"/>
              </a:spcBef>
            </a:pPr>
            <a:r>
              <a:rPr lang="ro-RO" sz="2000" b="1" dirty="0"/>
              <a:t>Pacienții programați </a:t>
            </a:r>
            <a:r>
              <a:rPr lang="ro-RO" sz="2000" dirty="0"/>
              <a:t>vor fi </a:t>
            </a:r>
            <a:r>
              <a:rPr lang="ro-RO" sz="2000" b="1" dirty="0"/>
              <a:t>familiarizați cu regulamentul instituției</a:t>
            </a:r>
            <a:r>
              <a:rPr lang="ro-RO" sz="2000" dirty="0"/>
              <a:t>, </a:t>
            </a:r>
            <a:r>
              <a:rPr lang="ro-RO" sz="2000" dirty="0" smtClean="0"/>
              <a:t>→ se vor </a:t>
            </a:r>
            <a:r>
              <a:rPr lang="ro-RO" sz="2000" dirty="0"/>
              <a:t>prezenta la birourile  de înregistrare, în dependență de profilul secției chirurgical sau terapeutic, </a:t>
            </a:r>
            <a:r>
              <a:rPr lang="ro-RO" sz="2000" dirty="0" smtClean="0"/>
              <a:t>în </a:t>
            </a:r>
            <a:r>
              <a:rPr lang="ro-RO" sz="2000" dirty="0"/>
              <a:t>holul principal al </a:t>
            </a:r>
            <a:r>
              <a:rPr lang="ro-RO" sz="2000" dirty="0" smtClean="0"/>
              <a:t>instituției.</a:t>
            </a:r>
          </a:p>
          <a:p>
            <a:pPr marL="342900" lvl="1" indent="-342900" hangingPunct="0">
              <a:spcBef>
                <a:spcPts val="1000"/>
              </a:spcBef>
            </a:pPr>
            <a:endParaRPr lang="ro-RO" sz="2000" dirty="0"/>
          </a:p>
          <a:p>
            <a:pPr marL="342900" lvl="1" indent="-342900" hangingPunct="0">
              <a:spcBef>
                <a:spcPts val="1000"/>
              </a:spcBef>
            </a:pPr>
            <a:endParaRPr lang="en-US" sz="2000" dirty="0"/>
          </a:p>
          <a:p>
            <a:pPr marL="0" indent="0" hangingPunct="0">
              <a:buNone/>
            </a:pPr>
            <a:endParaRPr lang="en-US" sz="2000" dirty="0"/>
          </a:p>
          <a:p>
            <a:pPr marL="457200" lvl="1" indent="0" hangingPunct="0">
              <a:buNone/>
            </a:pPr>
            <a:endParaRPr lang="ro-RO" sz="2000" dirty="0" smtClean="0"/>
          </a:p>
          <a:p>
            <a:pPr marL="457200" lvl="1" indent="0" hangingPunct="0">
              <a:buNone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351188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078" y="176281"/>
            <a:ext cx="11589026" cy="678484"/>
          </a:xfrm>
        </p:spPr>
        <p:txBody>
          <a:bodyPr>
            <a:noAutofit/>
          </a:bodyPr>
          <a:lstStyle/>
          <a:p>
            <a:r>
              <a:rPr lang="x-none" sz="3200" b="1" dirty="0">
                <a:solidFill>
                  <a:srgbClr val="C00000"/>
                </a:solidFill>
                <a:latin typeface="+mn-lt"/>
              </a:rPr>
              <a:t>Etapele procesului de internare </a:t>
            </a:r>
            <a:r>
              <a:rPr lang="x-none" sz="3200" b="1" dirty="0" smtClean="0">
                <a:solidFill>
                  <a:srgbClr val="C00000"/>
                </a:solidFill>
                <a:latin typeface="+mn-lt"/>
              </a:rPr>
              <a:t>programată – </a:t>
            </a:r>
            <a:r>
              <a:rPr lang="x-none" sz="3200" i="1" dirty="0" smtClean="0">
                <a:solidFill>
                  <a:srgbClr val="C00000"/>
                </a:solidFill>
                <a:latin typeface="+mn-lt"/>
              </a:rPr>
              <a:t>birou de înregistrare</a:t>
            </a:r>
            <a:endParaRPr lang="en-US" sz="3200" i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7687" y="983974"/>
            <a:ext cx="11688417" cy="5516218"/>
          </a:xfrm>
        </p:spPr>
        <p:txBody>
          <a:bodyPr>
            <a:noAutofit/>
          </a:bodyPr>
          <a:lstStyle/>
          <a:p>
            <a:pPr algn="just" hangingPunct="0"/>
            <a:r>
              <a:rPr lang="ro-RO" sz="2400" dirty="0" smtClean="0"/>
              <a:t>La </a:t>
            </a:r>
            <a:r>
              <a:rPr lang="ro-RO" sz="2400" dirty="0"/>
              <a:t>birourile de înregistrare vor fi prezentate următoarele acte:</a:t>
            </a:r>
            <a:endParaRPr lang="en-US" sz="2400" dirty="0"/>
          </a:p>
          <a:p>
            <a:pPr lvl="1" algn="just"/>
            <a:r>
              <a:rPr lang="ro-RO" dirty="0"/>
              <a:t>buletinul de identitate;</a:t>
            </a:r>
            <a:endParaRPr lang="en-US" dirty="0"/>
          </a:p>
          <a:p>
            <a:pPr lvl="1" algn="just"/>
            <a:r>
              <a:rPr lang="ro-RO" dirty="0"/>
              <a:t>biletul de trimitere-extras (F-027/e); </a:t>
            </a:r>
            <a:endParaRPr lang="en-US" dirty="0"/>
          </a:p>
          <a:p>
            <a:pPr lvl="1" algn="just"/>
            <a:r>
              <a:rPr lang="ro-RO" dirty="0"/>
              <a:t>polița de  asigurare medicală (opțional)</a:t>
            </a:r>
            <a:endParaRPr lang="en-US" dirty="0"/>
          </a:p>
          <a:p>
            <a:pPr lvl="1" algn="just"/>
            <a:r>
              <a:rPr lang="ro-RO" dirty="0"/>
              <a:t>pentru pacienții spitalizați contra plată: acordul și contractul de prestări servicii medicale contra plată semnat cu prezentarea  bonului de plată.</a:t>
            </a:r>
            <a:endParaRPr lang="en-US" dirty="0"/>
          </a:p>
          <a:p>
            <a:pPr algn="just" hangingPunct="0"/>
            <a:endParaRPr lang="ro-RO" sz="2400" dirty="0" smtClean="0"/>
          </a:p>
          <a:p>
            <a:pPr algn="just" hangingPunct="0"/>
            <a:r>
              <a:rPr lang="ro-RO" sz="2400" dirty="0" smtClean="0"/>
              <a:t>Registratorii </a:t>
            </a:r>
            <a:r>
              <a:rPr lang="ro-RO" sz="2400" dirty="0"/>
              <a:t>vor aduce la cunoștința pacienților contra semnătură </a:t>
            </a:r>
            <a:r>
              <a:rPr lang="ro-RO" sz="2400" i="1" dirty="0"/>
              <a:t>Acordul informat pentru spitalizare, </a:t>
            </a:r>
            <a:r>
              <a:rPr lang="ro-RO" sz="2400" dirty="0"/>
              <a:t>conform</a:t>
            </a:r>
            <a:r>
              <a:rPr lang="ro-RO" sz="2400" i="1" dirty="0"/>
              <a:t> </a:t>
            </a:r>
            <a:r>
              <a:rPr lang="ro-RO" sz="2400" b="1" dirty="0"/>
              <a:t>”POS DP-02 privind informarea pacientului și obținerea acordului informat”, </a:t>
            </a:r>
            <a:r>
              <a:rPr lang="ro-RO" sz="2400" dirty="0"/>
              <a:t>după care vor perfecta Fișa Medicală a bolnavului de staționar cu înregistrarea pacientului în SIA AMS</a:t>
            </a:r>
            <a:r>
              <a:rPr lang="ro-RO" sz="2400" dirty="0" smtClean="0"/>
              <a:t>.</a:t>
            </a:r>
          </a:p>
          <a:p>
            <a:pPr algn="just" hangingPunct="0"/>
            <a:endParaRPr lang="ro-RO" sz="2400" dirty="0"/>
          </a:p>
          <a:p>
            <a:pPr algn="just" hangingPunct="0"/>
            <a:r>
              <a:rPr lang="ro-RO" sz="2400" b="1" dirty="0"/>
              <a:t>După primirea FMBS </a:t>
            </a:r>
            <a:r>
              <a:rPr lang="ro-RO" sz="2400" dirty="0"/>
              <a:t>pacientul </a:t>
            </a:r>
            <a:r>
              <a:rPr lang="ro-RO" sz="2400" b="1" dirty="0"/>
              <a:t>se va deplasa </a:t>
            </a:r>
            <a:r>
              <a:rPr lang="ro-RO" sz="2400" b="1" dirty="0" smtClean="0"/>
              <a:t>în secție</a:t>
            </a:r>
            <a:r>
              <a:rPr lang="ro-RO" sz="2400" dirty="0" smtClean="0"/>
              <a:t>. </a:t>
            </a:r>
            <a:r>
              <a:rPr lang="ro-RO" sz="2400" dirty="0"/>
              <a:t>Pentru pacienții cu dizabilități care necesită însoțitor, registratorul va solicita personalul auxiliar din secție pentru transportare sau aceștia vor putea fi însoțiți de către rude.</a:t>
            </a:r>
            <a:endParaRPr lang="en-US" sz="2400" dirty="0"/>
          </a:p>
          <a:p>
            <a:pPr algn="just" hangingPunct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0709972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1422</Words>
  <Application>Microsoft Office PowerPoint</Application>
  <PresentationFormat>Произвольный</PresentationFormat>
  <Paragraphs>132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Documente de referință:</vt:lpstr>
      <vt:lpstr>Слайд 4</vt:lpstr>
      <vt:lpstr>Слайд 5</vt:lpstr>
      <vt:lpstr>Lista documentelor utilizate </vt:lpstr>
      <vt:lpstr>Tipurile de internare</vt:lpstr>
      <vt:lpstr>Etapele procesului de internare programată – Secția consultativă</vt:lpstr>
      <vt:lpstr>Etapele procesului de internare programată – birou de înregistrare</vt:lpstr>
      <vt:lpstr>Etapele procesului de internare programată – secție</vt:lpstr>
      <vt:lpstr>Internarea contra plată</vt:lpstr>
      <vt:lpstr>Internarea contra plată</vt:lpstr>
      <vt:lpstr>Internările în mod urgent prin secția internare</vt:lpstr>
      <vt:lpstr>Etapele internării de urgență</vt:lpstr>
      <vt:lpstr>Internările prin transfer interspitalicesc</vt:lpstr>
      <vt:lpstr>Internarea de urgență de către medicul specialist</vt:lpstr>
      <vt:lpstr>Слайд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Acer</cp:lastModifiedBy>
  <cp:revision>61</cp:revision>
  <dcterms:created xsi:type="dcterms:W3CDTF">2022-03-09T08:08:37Z</dcterms:created>
  <dcterms:modified xsi:type="dcterms:W3CDTF">2022-09-17T04:18:39Z</dcterms:modified>
</cp:coreProperties>
</file>