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4"/>
  </p:notesMasterIdLst>
  <p:sldIdLst>
    <p:sldId id="453" r:id="rId6"/>
    <p:sldId id="674" r:id="rId7"/>
    <p:sldId id="688" r:id="rId8"/>
    <p:sldId id="685" r:id="rId9"/>
    <p:sldId id="680" r:id="rId10"/>
    <p:sldId id="332" r:id="rId11"/>
    <p:sldId id="681" r:id="rId12"/>
    <p:sldId id="700" r:id="rId13"/>
    <p:sldId id="701" r:id="rId14"/>
    <p:sldId id="704" r:id="rId15"/>
    <p:sldId id="682" r:id="rId16"/>
    <p:sldId id="702" r:id="rId17"/>
    <p:sldId id="705" r:id="rId18"/>
    <p:sldId id="692" r:id="rId19"/>
    <p:sldId id="706" r:id="rId20"/>
    <p:sldId id="699" r:id="rId21"/>
    <p:sldId id="696" r:id="rId22"/>
    <p:sldId id="468" r:id="rId23"/>
  </p:sldIdLst>
  <p:sldSz cx="9144000" cy="5143500" type="screen16x9"/>
  <p:notesSz cx="9945688" cy="6858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E9E9"/>
    <a:srgbClr val="66FFFF"/>
    <a:srgbClr val="008080"/>
    <a:srgbClr val="00558E"/>
    <a:srgbClr val="FF5050"/>
    <a:srgbClr val="006E7F"/>
    <a:srgbClr val="CCECFF"/>
    <a:srgbClr val="99CCFF"/>
    <a:srgbClr val="99FF66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56" autoAdjust="0"/>
    <p:restoredTop sz="85377" autoAdjust="0"/>
  </p:normalViewPr>
  <p:slideViewPr>
    <p:cSldViewPr>
      <p:cViewPr>
        <p:scale>
          <a:sx n="100" d="100"/>
          <a:sy n="100" d="100"/>
        </p:scale>
        <p:origin x="-60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08"/>
    </p:cViewPr>
  </p:sorterViewPr>
  <p:notesViewPr>
    <p:cSldViewPr>
      <p:cViewPr>
        <p:scale>
          <a:sx n="66" d="100"/>
          <a:sy n="66" d="100"/>
        </p:scale>
        <p:origin x="-2064" y="-204"/>
      </p:cViewPr>
      <p:guideLst>
        <p:guide orient="horz" pos="2160"/>
        <p:guide pos="313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TINHO REHSE, Ana Paula" userId="9d077de8-aaa0-4edc-ae73-f6ff0f4211e7" providerId="ADAL" clId="{204F73AC-A351-4937-A796-7256FDEF727D}"/>
    <pc:docChg chg="custSel addSld delSld modSld">
      <pc:chgData name="COUTINHO REHSE, Ana Paula" userId="9d077de8-aaa0-4edc-ae73-f6ff0f4211e7" providerId="ADAL" clId="{204F73AC-A351-4937-A796-7256FDEF727D}" dt="2020-01-24T10:34:52.347" v="34" actId="207"/>
      <pc:docMkLst>
        <pc:docMk/>
      </pc:docMkLst>
      <pc:sldChg chg="del">
        <pc:chgData name="COUTINHO REHSE, Ana Paula" userId="9d077de8-aaa0-4edc-ae73-f6ff0f4211e7" providerId="ADAL" clId="{204F73AC-A351-4937-A796-7256FDEF727D}" dt="2020-01-24T08:46:35.655" v="1" actId="2696"/>
        <pc:sldMkLst>
          <pc:docMk/>
          <pc:sldMk cId="3255986211" sldId="256"/>
        </pc:sldMkLst>
      </pc:sldChg>
      <pc:sldChg chg="add">
        <pc:chgData name="COUTINHO REHSE, Ana Paula" userId="9d077de8-aaa0-4edc-ae73-f6ff0f4211e7" providerId="ADAL" clId="{204F73AC-A351-4937-A796-7256FDEF727D}" dt="2020-01-24T09:22:13.012" v="26" actId="6549"/>
        <pc:sldMkLst>
          <pc:docMk/>
          <pc:sldMk cId="660314451" sldId="257"/>
        </pc:sldMkLst>
      </pc:sldChg>
      <pc:sldChg chg="del">
        <pc:chgData name="COUTINHO REHSE, Ana Paula" userId="9d077de8-aaa0-4edc-ae73-f6ff0f4211e7" providerId="ADAL" clId="{204F73AC-A351-4937-A796-7256FDEF727D}" dt="2020-01-24T09:22:10.162" v="25" actId="2696"/>
        <pc:sldMkLst>
          <pc:docMk/>
          <pc:sldMk cId="2261393145" sldId="257"/>
        </pc:sldMkLst>
      </pc:sldChg>
      <pc:sldChg chg="del">
        <pc:chgData name="COUTINHO REHSE, Ana Paula" userId="9d077de8-aaa0-4edc-ae73-f6ff0f4211e7" providerId="ADAL" clId="{204F73AC-A351-4937-A796-7256FDEF727D}" dt="2020-01-24T08:46:35.660" v="2" actId="2696"/>
        <pc:sldMkLst>
          <pc:docMk/>
          <pc:sldMk cId="2062248656" sldId="260"/>
        </pc:sldMkLst>
      </pc:sldChg>
      <pc:sldChg chg="add">
        <pc:chgData name="COUTINHO REHSE, Ana Paula" userId="9d077de8-aaa0-4edc-ae73-f6ff0f4211e7" providerId="ADAL" clId="{204F73AC-A351-4937-A796-7256FDEF727D}" dt="2020-01-24T08:46:26.736" v="0" actId="2696"/>
        <pc:sldMkLst>
          <pc:docMk/>
          <pc:sldMk cId="3170651846" sldId="263"/>
        </pc:sldMkLst>
      </pc:sldChg>
      <pc:sldChg chg="addSp modSp add">
        <pc:chgData name="COUTINHO REHSE, Ana Paula" userId="9d077de8-aaa0-4edc-ae73-f6ff0f4211e7" providerId="ADAL" clId="{204F73AC-A351-4937-A796-7256FDEF727D}" dt="2020-01-24T08:47:39.781" v="22" actId="20577"/>
        <pc:sldMkLst>
          <pc:docMk/>
          <pc:sldMk cId="1197486385" sldId="417"/>
        </pc:sldMkLst>
        <pc:spChg chg="add">
          <ac:chgData name="COUTINHO REHSE, Ana Paula" userId="9d077de8-aaa0-4edc-ae73-f6ff0f4211e7" providerId="ADAL" clId="{204F73AC-A351-4937-A796-7256FDEF727D}" dt="2020-01-24T08:47:18.190" v="8" actId="20577"/>
          <ac:spMkLst>
            <pc:docMk/>
            <pc:sldMk cId="1197486385" sldId="417"/>
            <ac:spMk id="4" creationId="{CBF93FBF-A8D9-4243-97A5-1EAF3F506E1A}"/>
          </ac:spMkLst>
        </pc:spChg>
        <pc:spChg chg="mod">
          <ac:chgData name="COUTINHO REHSE, Ana Paula" userId="9d077de8-aaa0-4edc-ae73-f6ff0f4211e7" providerId="ADAL" clId="{204F73AC-A351-4937-A796-7256FDEF727D}" dt="2020-01-24T08:47:39.781" v="22" actId="20577"/>
          <ac:spMkLst>
            <pc:docMk/>
            <pc:sldMk cId="1197486385" sldId="417"/>
            <ac:spMk id="6" creationId="{00000000-0000-0000-0000-000000000000}"/>
          </ac:spMkLst>
        </pc:spChg>
      </pc:sldChg>
      <pc:sldChg chg="delSp del">
        <pc:chgData name="COUTINHO REHSE, Ana Paula" userId="9d077de8-aaa0-4edc-ae73-f6ff0f4211e7" providerId="ADAL" clId="{204F73AC-A351-4937-A796-7256FDEF727D}" dt="2020-01-24T08:47:47.385" v="23" actId="2696"/>
        <pc:sldMkLst>
          <pc:docMk/>
          <pc:sldMk cId="3805620734" sldId="426"/>
        </pc:sldMkLst>
        <pc:spChg chg="del">
          <ac:chgData name="COUTINHO REHSE, Ana Paula" userId="9d077de8-aaa0-4edc-ae73-f6ff0f4211e7" providerId="ADAL" clId="{204F73AC-A351-4937-A796-7256FDEF727D}" dt="2020-01-24T08:47:08.775" v="5" actId="2696"/>
          <ac:spMkLst>
            <pc:docMk/>
            <pc:sldMk cId="3805620734" sldId="426"/>
            <ac:spMk id="4" creationId="{761C4D19-0B64-49F5-85C1-D57E78D2C079}"/>
          </ac:spMkLst>
        </pc:spChg>
      </pc:sldChg>
      <pc:sldChg chg="modSp">
        <pc:chgData name="COUTINHO REHSE, Ana Paula" userId="9d077de8-aaa0-4edc-ae73-f6ff0f4211e7" providerId="ADAL" clId="{204F73AC-A351-4937-A796-7256FDEF727D}" dt="2020-01-24T09:23:28.263" v="30" actId="27636"/>
        <pc:sldMkLst>
          <pc:docMk/>
          <pc:sldMk cId="2989603873" sldId="428"/>
        </pc:sldMkLst>
        <pc:spChg chg="mod">
          <ac:chgData name="COUTINHO REHSE, Ana Paula" userId="9d077de8-aaa0-4edc-ae73-f6ff0f4211e7" providerId="ADAL" clId="{204F73AC-A351-4937-A796-7256FDEF727D}" dt="2020-01-24T09:23:28.263" v="30" actId="27636"/>
          <ac:spMkLst>
            <pc:docMk/>
            <pc:sldMk cId="2989603873" sldId="428"/>
            <ac:spMk id="3" creationId="{741C11E6-5E75-4BFD-B005-80DF6A03C9FF}"/>
          </ac:spMkLst>
        </pc:spChg>
      </pc:sldChg>
      <pc:sldChg chg="del">
        <pc:chgData name="COUTINHO REHSE, Ana Paula" userId="9d077de8-aaa0-4edc-ae73-f6ff0f4211e7" providerId="ADAL" clId="{204F73AC-A351-4937-A796-7256FDEF727D}" dt="2020-01-24T09:06:12.951" v="24" actId="2696"/>
        <pc:sldMkLst>
          <pc:docMk/>
          <pc:sldMk cId="1231796416" sldId="432"/>
        </pc:sldMkLst>
      </pc:sldChg>
      <pc:sldChg chg="del">
        <pc:chgData name="COUTINHO REHSE, Ana Paula" userId="9d077de8-aaa0-4edc-ae73-f6ff0f4211e7" providerId="ADAL" clId="{204F73AC-A351-4937-A796-7256FDEF727D}" dt="2020-01-24T08:46:35.667" v="3" actId="2696"/>
        <pc:sldMkLst>
          <pc:docMk/>
          <pc:sldMk cId="1281415011" sldId="438"/>
        </pc:sldMkLst>
      </pc:sldChg>
      <pc:sldChg chg="modSp">
        <pc:chgData name="COUTINHO REHSE, Ana Paula" userId="9d077de8-aaa0-4edc-ae73-f6ff0f4211e7" providerId="ADAL" clId="{204F73AC-A351-4937-A796-7256FDEF727D}" dt="2020-01-24T10:34:52.347" v="34" actId="207"/>
        <pc:sldMkLst>
          <pc:docMk/>
          <pc:sldMk cId="476610986" sldId="439"/>
        </pc:sldMkLst>
        <pc:spChg chg="mod">
          <ac:chgData name="COUTINHO REHSE, Ana Paula" userId="9d077de8-aaa0-4edc-ae73-f6ff0f4211e7" providerId="ADAL" clId="{204F73AC-A351-4937-A796-7256FDEF727D}" dt="2020-01-24T10:34:52.347" v="34" actId="207"/>
          <ac:spMkLst>
            <pc:docMk/>
            <pc:sldMk cId="476610986" sldId="439"/>
            <ac:spMk id="2" creationId="{1BB2EF2F-CAD0-4410-8749-55EC1917DE9E}"/>
          </ac:spMkLst>
        </pc:spChg>
      </pc:sldChg>
      <pc:sldChg chg="add">
        <pc:chgData name="COUTINHO REHSE, Ana Paula" userId="9d077de8-aaa0-4edc-ae73-f6ff0f4211e7" providerId="ADAL" clId="{204F73AC-A351-4937-A796-7256FDEF727D}" dt="2020-01-24T08:46:26.736" v="0" actId="2696"/>
        <pc:sldMkLst>
          <pc:docMk/>
          <pc:sldMk cId="873870323" sldId="440"/>
        </pc:sldMkLst>
      </pc:sldChg>
      <pc:sldChg chg="delSp modSp add">
        <pc:chgData name="COUTINHO REHSE, Ana Paula" userId="9d077de8-aaa0-4edc-ae73-f6ff0f4211e7" providerId="ADAL" clId="{204F73AC-A351-4937-A796-7256FDEF727D}" dt="2020-01-24T09:24:03.483" v="31" actId="478"/>
        <pc:sldMkLst>
          <pc:docMk/>
          <pc:sldMk cId="583325990" sldId="441"/>
        </pc:sldMkLst>
        <pc:spChg chg="del mod">
          <ac:chgData name="COUTINHO REHSE, Ana Paula" userId="9d077de8-aaa0-4edc-ae73-f6ff0f4211e7" providerId="ADAL" clId="{204F73AC-A351-4937-A796-7256FDEF727D}" dt="2020-01-24T09:24:03.483" v="31" actId="478"/>
          <ac:spMkLst>
            <pc:docMk/>
            <pc:sldMk cId="583325990" sldId="441"/>
            <ac:spMk id="14" creationId="{807B5D3B-8863-5641-8E70-190D8CEA99C4}"/>
          </ac:spMkLst>
        </pc:spChg>
      </pc:sldChg>
      <pc:sldChg chg="delSp modSp add">
        <pc:chgData name="COUTINHO REHSE, Ana Paula" userId="9d077de8-aaa0-4edc-ae73-f6ff0f4211e7" providerId="ADAL" clId="{204F73AC-A351-4937-A796-7256FDEF727D}" dt="2020-01-24T09:24:20.127" v="33" actId="6549"/>
        <pc:sldMkLst>
          <pc:docMk/>
          <pc:sldMk cId="1850475857" sldId="442"/>
        </pc:sldMkLst>
        <pc:spChg chg="mod">
          <ac:chgData name="COUTINHO REHSE, Ana Paula" userId="9d077de8-aaa0-4edc-ae73-f6ff0f4211e7" providerId="ADAL" clId="{204F73AC-A351-4937-A796-7256FDEF727D}" dt="2020-01-24T09:24:20.127" v="33" actId="6549"/>
          <ac:spMkLst>
            <pc:docMk/>
            <pc:sldMk cId="1850475857" sldId="442"/>
            <ac:spMk id="4" creationId="{3D2E540D-3C9E-8444-B11A-A1ABF10A07F9}"/>
          </ac:spMkLst>
        </pc:spChg>
        <pc:spChg chg="del mod">
          <ac:chgData name="COUTINHO REHSE, Ana Paula" userId="9d077de8-aaa0-4edc-ae73-f6ff0f4211e7" providerId="ADAL" clId="{204F73AC-A351-4937-A796-7256FDEF727D}" dt="2020-01-24T09:24:16.864" v="32" actId="478"/>
          <ac:spMkLst>
            <pc:docMk/>
            <pc:sldMk cId="1850475857" sldId="442"/>
            <ac:spMk id="14" creationId="{E7EAD2FE-1BFC-974E-8662-69F5C883EE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164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2DE96-162D-47C4-A1DE-3EC394E8C78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14350"/>
            <a:ext cx="4573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164" y="6513513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6AB19-4723-4CA2-90F7-CC3C41EEB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59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Pe</a:t>
            </a:r>
            <a:r>
              <a:rPr lang="ro-RO" baseline="0" dirty="0" smtClean="0"/>
              <a:t> fonul unui numar tot mai mare de substante chimice utilizate, impreuna cu bolile netramisibilie ( oncologice, accidente cardiovasculare, infact miocardic) este unul din celi mai inportanti factori ce proboaca mortalitate prematura a polulatiei active.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AB19-4723-4CA2-90F7-CC3C41EEB4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7C5F-195D-4853-BBC0-61A2ECCC4876}" type="slidenum">
              <a:rPr lang="ro-RO" smtClean="0"/>
              <a:pPr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65546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Acuta </a:t>
            </a:r>
            <a:r>
              <a:rPr lang="vi-VN" dirty="0" smtClean="0"/>
              <a:t>Au un debut acut cu manifestări clinice specifice substanței toxice</a:t>
            </a:r>
            <a:r>
              <a:rPr lang="ro-RO" dirty="0" smtClean="0"/>
              <a:t>â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AB19-4723-4CA2-90F7-CC3C41EEB4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sz="1200" dirty="0" smtClean="0"/>
              <a:t>M</a:t>
            </a:r>
            <a:r>
              <a:rPr lang="vi-VN" sz="1200" dirty="0" smtClean="0"/>
              <a:t>ajoritatea populației dispune în mediul habitual de multe produse chimice aparent inofensive, dar care la aplicare necorespunzătoare prezintă potențial pericol pentru sănătate: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AB19-4723-4CA2-90F7-CC3C41EEB4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/>
              <a:t>În Republica Moldova, o problemă majoră de sănătate publică în domeniul siguranței chimice și toxicologiei constituie notificarea, cercetarea și monitorizarea cazurilor de intoxicații acute neprofesionale exogene de etiologie chimică</a:t>
            </a:r>
            <a:r>
              <a:rPr lang="ro-RO" sz="1200" dirty="0" smtClean="0"/>
              <a:t>: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AB19-4723-4CA2-90F7-CC3C41EEB41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vi-VN" sz="1200" dirty="0" smtClean="0"/>
              <a:t>Aproximativ 60% dintre pacienții secției Toxicologie a SCM ”Sfânta</a:t>
            </a:r>
          </a:p>
          <a:p>
            <a:r>
              <a:rPr lang="vi-VN" sz="1200" dirty="0" smtClean="0"/>
              <a:t>Treime” ajung aici cu intoxicații cu substanțe chimice. Dintre acestea cel</a:t>
            </a:r>
          </a:p>
          <a:p>
            <a:r>
              <a:rPr lang="vi-VN" sz="1200" dirty="0" smtClean="0"/>
              <a:t>mai adesea sunt întâlnite intoxicațiile cu medicamente (35 % din cazuri)</a:t>
            </a:r>
          </a:p>
          <a:p>
            <a:r>
              <a:rPr lang="vi-VN" sz="1200" dirty="0" smtClean="0"/>
              <a:t>și cu alcool (25%). Mai rar însă sunt înregistrate cazuri de intoxicație cu</a:t>
            </a:r>
          </a:p>
          <a:p>
            <a:r>
              <a:rPr lang="vi-VN" sz="1200" dirty="0" smtClean="0"/>
              <a:t>pesticide (aproximativ 6%). care a intrat în organism.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AB19-4723-4CA2-90F7-CC3C41EEB41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vi-VN" sz="1200" dirty="0" smtClean="0"/>
              <a:t>Intoxicație este o boală provocată de un produs chimic care a intrat în</a:t>
            </a:r>
            <a:r>
              <a:rPr lang="ro-RO" sz="1200" dirty="0" smtClean="0"/>
              <a:t> </a:t>
            </a:r>
            <a:r>
              <a:rPr lang="vi-VN" sz="1200" dirty="0" smtClean="0"/>
              <a:t>organismulcopilului/persoanei prin înghițire, respirare sau prin piele,</a:t>
            </a:r>
          </a:p>
          <a:p>
            <a:pPr algn="just">
              <a:buNone/>
            </a:pPr>
            <a:r>
              <a:rPr lang="vi-VN" sz="1200" dirty="0" smtClean="0"/>
              <a:t>într-o cantitate relativ mare în doză unică sau în doze repetate la</a:t>
            </a:r>
          </a:p>
          <a:p>
            <a:pPr algn="just">
              <a:buNone/>
            </a:pPr>
            <a:r>
              <a:rPr lang="vi-VN" sz="1200" dirty="0" smtClean="0"/>
              <a:t>intervale foarte scurte, ce dereglează procesele de bună funcționare a</a:t>
            </a:r>
          </a:p>
          <a:p>
            <a:pPr algn="just">
              <a:buNone/>
            </a:pPr>
            <a:r>
              <a:rPr lang="vi-VN" sz="1200" dirty="0" smtClean="0"/>
              <a:t>acestora.</a:t>
            </a:r>
            <a:endParaRPr lang="ro-RO" sz="1200" dirty="0" smtClean="0"/>
          </a:p>
          <a:p>
            <a:pPr algn="just">
              <a:buNone/>
            </a:pPr>
            <a:r>
              <a:rPr lang="vi-VN" sz="1200" dirty="0" smtClean="0"/>
              <a:t>Este recomandabil să fie utilizate</a:t>
            </a:r>
          </a:p>
          <a:p>
            <a:pPr algn="just">
              <a:buNone/>
            </a:pPr>
            <a:r>
              <a:rPr lang="vi-VN" sz="1200" dirty="0" smtClean="0"/>
              <a:t>mănușile de cauciuc, astfel încât substanțele chimice să nu ajungă</a:t>
            </a:r>
          </a:p>
          <a:p>
            <a:pPr algn="just">
              <a:buNone/>
            </a:pPr>
            <a:r>
              <a:rPr lang="vi-VN" sz="1200" dirty="0" smtClean="0"/>
              <a:t>pe pielea persoanei care oferă ajutorul. De asemenea, în timpul</a:t>
            </a:r>
          </a:p>
          <a:p>
            <a:pPr algn="just">
              <a:buNone/>
            </a:pPr>
            <a:r>
              <a:rPr lang="vi-VN" sz="1200" dirty="0" smtClean="0"/>
              <a:t>spălării, trebuie să aveți grijă ca apa contaminată cu substanțe</a:t>
            </a:r>
          </a:p>
          <a:p>
            <a:pPr algn="just">
              <a:buNone/>
            </a:pPr>
            <a:r>
              <a:rPr lang="vi-VN" sz="1200" dirty="0" smtClean="0"/>
              <a:t>toxice să nu ajungă în zonele curate ale pielii.</a:t>
            </a:r>
            <a:endParaRPr lang="ro-RO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AB19-4723-4CA2-90F7-CC3C41EEB41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vi-VN" sz="1200" dirty="0" smtClean="0"/>
              <a:t>Intoxicație este o boală provocată de un produs chimic care a intrat în</a:t>
            </a:r>
            <a:r>
              <a:rPr lang="ro-RO" sz="1200" dirty="0" smtClean="0"/>
              <a:t> </a:t>
            </a:r>
            <a:r>
              <a:rPr lang="vi-VN" sz="1200" dirty="0" smtClean="0"/>
              <a:t>organismulcopilului/persoanei prin înghițire, respirare sau prin piele,</a:t>
            </a:r>
          </a:p>
          <a:p>
            <a:pPr algn="just">
              <a:buNone/>
            </a:pPr>
            <a:r>
              <a:rPr lang="vi-VN" sz="1200" dirty="0" smtClean="0"/>
              <a:t>într-o cantitate relativ mare în doză unică sau în doze repetate la</a:t>
            </a:r>
          </a:p>
          <a:p>
            <a:pPr algn="just">
              <a:buNone/>
            </a:pPr>
            <a:r>
              <a:rPr lang="vi-VN" sz="1200" dirty="0" smtClean="0"/>
              <a:t>intervale foarte scurte, ce dereglează procesele de bună funcționare a</a:t>
            </a:r>
          </a:p>
          <a:p>
            <a:pPr algn="just">
              <a:buNone/>
            </a:pPr>
            <a:r>
              <a:rPr lang="vi-VN" sz="1200" dirty="0" smtClean="0"/>
              <a:t>acestora.</a:t>
            </a:r>
            <a:endParaRPr lang="ro-RO" sz="1200" dirty="0" smtClean="0"/>
          </a:p>
          <a:p>
            <a:pPr algn="just">
              <a:buNone/>
            </a:pPr>
            <a:r>
              <a:rPr lang="vi-VN" sz="1200" dirty="0" smtClean="0"/>
              <a:t>Este recomandabil să fie utilizate</a:t>
            </a:r>
          </a:p>
          <a:p>
            <a:pPr algn="just">
              <a:buNone/>
            </a:pPr>
            <a:r>
              <a:rPr lang="vi-VN" sz="1200" dirty="0" smtClean="0"/>
              <a:t>mănușile de cauciuc, astfel încât substanțele chimice să nu ajungă</a:t>
            </a:r>
          </a:p>
          <a:p>
            <a:pPr algn="just">
              <a:buNone/>
            </a:pPr>
            <a:r>
              <a:rPr lang="vi-VN" sz="1200" dirty="0" smtClean="0"/>
              <a:t>pe pielea persoanei care oferă ajutorul. De asemenea, în timpul</a:t>
            </a:r>
          </a:p>
          <a:p>
            <a:pPr algn="just">
              <a:buNone/>
            </a:pPr>
            <a:r>
              <a:rPr lang="vi-VN" sz="1200" dirty="0" smtClean="0"/>
              <a:t>spălării, trebuie să aveți grijă ca apa contaminată cu substanțe</a:t>
            </a:r>
          </a:p>
          <a:p>
            <a:pPr algn="just">
              <a:buNone/>
            </a:pPr>
            <a:r>
              <a:rPr lang="vi-VN" sz="1200" dirty="0" smtClean="0"/>
              <a:t>toxice să nu ajungă în zonele curate ale pielii.</a:t>
            </a:r>
            <a:endParaRPr lang="ro-RO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6AB19-4723-4CA2-90F7-CC3C41EEB41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EF7DCDA-987A-43EE-B46C-BF5F28D5A764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08CC12AE-189F-46E6-94BB-12FB54E350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79" y="0"/>
            <a:ext cx="91382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01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0277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3582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editarea stilului de subtitlu al coordonatorului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338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17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35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116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835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887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599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76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255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810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190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50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3234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4399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6719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62831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222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3685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6349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288376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" y="4857009"/>
            <a:ext cx="9140952" cy="2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90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000" kern="1200">
          <a:solidFill>
            <a:srgbClr val="00558E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CAE3-E66C-483F-9A91-133D66834A8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20.09.2023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D6F0-A759-4B40-A209-1431F2B80A59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1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31591"/>
            <a:ext cx="8229600" cy="15859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Intoxicațiile acute neprofesionale exogene de etiologie chimică </a:t>
            </a:r>
            <a:endParaRPr lang="ro-RO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4214824"/>
            <a:ext cx="979751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o-RO" dirty="0" smtClean="0"/>
              <a:t>Chișinău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285734"/>
            <a:ext cx="552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IMSP Spitalul Clinic Republican ”Timofei Moșneaga”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6467" y="3429006"/>
            <a:ext cx="3443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Chilianu Marcela </a:t>
            </a: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Șef Serviciu sanitar-epidemiologic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Principalele simptome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sz="2400" dirty="0" smtClean="0"/>
              <a:t>Greața, vomă,</a:t>
            </a:r>
          </a:p>
          <a:p>
            <a:r>
              <a:rPr lang="ro-RO" sz="2400" dirty="0" smtClean="0"/>
              <a:t>Transpirație rece, frisoane</a:t>
            </a:r>
          </a:p>
          <a:p>
            <a:r>
              <a:rPr lang="ro-RO" sz="2400" dirty="0" smtClean="0"/>
              <a:t>Convulsii </a:t>
            </a:r>
          </a:p>
          <a:p>
            <a:r>
              <a:rPr lang="ro-RO" sz="2400" dirty="0" smtClean="0"/>
              <a:t>Creșterea ritmului cardiac, letargie </a:t>
            </a:r>
            <a:endParaRPr lang="ro-RO" sz="2400" dirty="0" smtClean="0"/>
          </a:p>
          <a:p>
            <a:r>
              <a:rPr lang="ro-RO" sz="2400" dirty="0" smtClean="0"/>
              <a:t>Durere abdominală, cefalee, amețeli</a:t>
            </a:r>
          </a:p>
          <a:p>
            <a:r>
              <a:rPr lang="ro-RO" sz="2400" dirty="0" smtClean="0"/>
              <a:t>Salivare/Lacrimare</a:t>
            </a:r>
          </a:p>
          <a:p>
            <a:r>
              <a:rPr lang="ro-RO" sz="2400" dirty="0" smtClean="0"/>
              <a:t>Îngustarea și dilatarea pupilelor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>
                <a:latin typeface="+mj-lt"/>
              </a:rPr>
              <a:t>Principalele cauze implicate </a:t>
            </a:r>
            <a:r>
              <a:rPr lang="vi-VN" dirty="0" smtClean="0">
                <a:latin typeface="+mj-lt"/>
              </a:rPr>
              <a:t>în</a:t>
            </a:r>
            <a:r>
              <a:rPr lang="ro-RO" dirty="0" smtClean="0">
                <a:latin typeface="+mj-lt"/>
              </a:rPr>
              <a:t> </a:t>
            </a:r>
            <a:r>
              <a:rPr lang="ro-RO" dirty="0" smtClean="0">
                <a:latin typeface="+mj-lt"/>
              </a:rPr>
              <a:t>intoxicațiile acute de etiologie chimică </a:t>
            </a:r>
            <a:endParaRPr lang="ru-RU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00152"/>
            <a:ext cx="8643998" cy="35147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Produse de uz casnic (înălbitor, dezinfectant, odorizant, lichid de curățat geamuri, mobilă etc.);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Produse pentru rufe (detergent, balsam etc.);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Produse de sănătate și frumusețe (medicamente, cosmetice, demachiant, săpunuri, fixative etc.);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Băuturi alcoolice (vin, bere, băuturi spirtoase etc.);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Produse pentru gazon și grădină (pesticide, fertilizanți etc.);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Întreținerea casei (vopsea, lac, solvenți etc.);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Lichide auto (ulei, combustibil, lichid de frână, lichid pentru parbriz etc.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Raportare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 dirty="0" smtClean="0"/>
              <a:t> F</a:t>
            </a:r>
            <a:r>
              <a:rPr lang="vi-VN" sz="2000" dirty="0" smtClean="0"/>
              <a:t>ormularele </a:t>
            </a:r>
            <a:r>
              <a:rPr lang="vi-VN" sz="2000" dirty="0" smtClean="0"/>
              <a:t>statistice 18-săn. “Raportul statistic privind supravegherea și controlul de stat a sănătății publice în raion, municipiu</a:t>
            </a:r>
            <a:r>
              <a:rPr lang="vi-VN" sz="2000" dirty="0" smtClean="0"/>
              <a:t>”</a:t>
            </a:r>
            <a:endParaRPr lang="ro-RO" sz="2000" dirty="0" smtClean="0"/>
          </a:p>
          <a:p>
            <a:endParaRPr lang="ro-RO" sz="2000" dirty="0" smtClean="0"/>
          </a:p>
          <a:p>
            <a:r>
              <a:rPr lang="ro-RO" sz="2000" dirty="0" smtClean="0"/>
              <a:t> N</a:t>
            </a:r>
            <a:r>
              <a:rPr lang="vi-VN" sz="2000" dirty="0" smtClean="0"/>
              <a:t>r</a:t>
            </a:r>
            <a:r>
              <a:rPr lang="vi-VN" sz="2000" dirty="0" smtClean="0"/>
              <a:t>. 360-1/e „Registrul de evidență a persoanelor cu intoxicație acută neprofesională exogenă de etiologie chimică”.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Măsuri de prim ajutor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000" dirty="0" smtClean="0"/>
              <a:t>Ajutorul oferit </a:t>
            </a:r>
            <a:r>
              <a:rPr lang="pt-BR" sz="2000" dirty="0" smtClean="0"/>
              <a:t>este </a:t>
            </a:r>
            <a:r>
              <a:rPr lang="pt-BR" sz="2000" dirty="0" smtClean="0"/>
              <a:t>de obicei direcționat către</a:t>
            </a:r>
            <a:r>
              <a:rPr lang="pt-BR" sz="2000" dirty="0" smtClean="0"/>
              <a:t>:</a:t>
            </a:r>
            <a:endParaRPr lang="ro-RO" sz="2000" dirty="0" smtClean="0"/>
          </a:p>
          <a:p>
            <a:r>
              <a:rPr lang="vi-VN" sz="2000" dirty="0" smtClean="0"/>
              <a:t>Îndepărtarea substanțelor toxice din organism</a:t>
            </a:r>
            <a:r>
              <a:rPr lang="vi-VN" sz="2000" dirty="0" smtClean="0"/>
              <a:t>;</a:t>
            </a:r>
            <a:endParaRPr lang="ro-RO" sz="2000" dirty="0" smtClean="0"/>
          </a:p>
          <a:p>
            <a:r>
              <a:rPr lang="pt-BR" sz="2000" dirty="0" smtClean="0"/>
              <a:t>Menținerea </a:t>
            </a:r>
            <a:r>
              <a:rPr lang="pt-BR" sz="2000" dirty="0" smtClean="0"/>
              <a:t>capacității de lucru a organelor și sistemelor</a:t>
            </a:r>
          </a:p>
          <a:p>
            <a:r>
              <a:rPr lang="pt-BR" sz="2000" dirty="0" smtClean="0"/>
              <a:t>organismului</a:t>
            </a:r>
            <a:r>
              <a:rPr lang="pt-BR" sz="2000" dirty="0" smtClean="0"/>
              <a:t>;</a:t>
            </a:r>
            <a:endParaRPr lang="ro-RO" sz="2000" dirty="0" smtClean="0"/>
          </a:p>
          <a:p>
            <a:r>
              <a:rPr lang="vi-VN" sz="2000" dirty="0" smtClean="0"/>
              <a:t>Introducerea antidoturilor – substanțe care </a:t>
            </a:r>
            <a:r>
              <a:rPr lang="vi-VN" sz="2000" dirty="0" smtClean="0"/>
              <a:t>neutralizează</a:t>
            </a:r>
            <a:r>
              <a:rPr lang="ro-RO" sz="2000" dirty="0" smtClean="0"/>
              <a:t> </a:t>
            </a:r>
            <a:r>
              <a:rPr lang="vi-VN" sz="2000" dirty="0" smtClean="0"/>
              <a:t>substanța toxică</a:t>
            </a:r>
            <a:endParaRPr lang="ro-RO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CB403-4CF9-8714-5363-B3380DFC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Recomandări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B48108-385F-7E81-9C07-8972ED1E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14"/>
            <a:ext cx="8229600" cy="3571900"/>
          </a:xfrm>
        </p:spPr>
        <p:txBody>
          <a:bodyPr>
            <a:noAutofit/>
          </a:bodyPr>
          <a:lstStyle/>
          <a:p>
            <a:pPr algn="just"/>
            <a:r>
              <a:rPr lang="vi-VN" sz="1800" b="1" dirty="0" smtClean="0"/>
              <a:t>Dacă </a:t>
            </a:r>
            <a:r>
              <a:rPr lang="vi-VN" sz="1800" b="1" dirty="0" smtClean="0"/>
              <a:t>substanța toxică a pătruns prin piele: </a:t>
            </a:r>
            <a:r>
              <a:rPr lang="vi-VN" sz="1800" dirty="0" smtClean="0"/>
              <a:t>este necesar </a:t>
            </a:r>
            <a:r>
              <a:rPr lang="vi-VN" sz="1800" dirty="0" smtClean="0"/>
              <a:t>să</a:t>
            </a:r>
            <a:r>
              <a:rPr lang="ro-RO" sz="1800" dirty="0" smtClean="0"/>
              <a:t> </a:t>
            </a:r>
            <a:r>
              <a:rPr lang="vi-VN" sz="1800" dirty="0" smtClean="0"/>
              <a:t>dezbrăcați </a:t>
            </a:r>
            <a:r>
              <a:rPr lang="vi-VN" sz="1800" dirty="0" smtClean="0"/>
              <a:t>victima cât </a:t>
            </a:r>
            <a:r>
              <a:rPr lang="ro-RO" sz="1800" dirty="0" smtClean="0"/>
              <a:t>mai </a:t>
            </a:r>
            <a:r>
              <a:rPr lang="vi-VN" sz="1800" dirty="0" smtClean="0"/>
              <a:t>rapid </a:t>
            </a:r>
            <a:r>
              <a:rPr lang="vi-VN" sz="1800" dirty="0" smtClean="0"/>
              <a:t>și să clătiți cu apă din </a:t>
            </a:r>
            <a:r>
              <a:rPr lang="vi-VN" sz="1800" dirty="0" smtClean="0"/>
              <a:t>abundență</a:t>
            </a:r>
            <a:r>
              <a:rPr lang="ro-RO" sz="1800" dirty="0" smtClean="0"/>
              <a:t> </a:t>
            </a:r>
            <a:r>
              <a:rPr lang="vi-VN" sz="1800" dirty="0" smtClean="0"/>
              <a:t>zonele </a:t>
            </a:r>
            <a:r>
              <a:rPr lang="vi-VN" sz="1800" dirty="0" smtClean="0"/>
              <a:t>afectate de otravă. Este recomandabil să fie </a:t>
            </a:r>
            <a:r>
              <a:rPr lang="vi-VN" sz="1800" dirty="0" smtClean="0"/>
              <a:t>utilizate</a:t>
            </a:r>
            <a:r>
              <a:rPr lang="ro-RO" sz="1800" dirty="0" smtClean="0"/>
              <a:t> </a:t>
            </a:r>
            <a:r>
              <a:rPr lang="vi-VN" sz="1800" dirty="0" smtClean="0"/>
              <a:t>mănușile </a:t>
            </a:r>
            <a:r>
              <a:rPr lang="vi-VN" sz="1800" dirty="0" smtClean="0"/>
              <a:t>de cauciuc, astfel încât substanțele chimice să nu </a:t>
            </a:r>
            <a:r>
              <a:rPr lang="vi-VN" sz="1800" dirty="0" smtClean="0"/>
              <a:t>ajungă</a:t>
            </a:r>
            <a:r>
              <a:rPr lang="ro-RO" sz="1800" dirty="0" smtClean="0"/>
              <a:t> </a:t>
            </a:r>
            <a:r>
              <a:rPr lang="vi-VN" sz="1800" dirty="0" smtClean="0"/>
              <a:t>pe </a:t>
            </a:r>
            <a:r>
              <a:rPr lang="vi-VN" sz="1800" dirty="0" smtClean="0"/>
              <a:t>pielea persoanei care oferă ajutorul. De asemenea, în </a:t>
            </a:r>
            <a:r>
              <a:rPr lang="vi-VN" sz="1800" dirty="0" smtClean="0"/>
              <a:t>timpul</a:t>
            </a:r>
            <a:r>
              <a:rPr lang="ro-RO" sz="1800" dirty="0" smtClean="0"/>
              <a:t> </a:t>
            </a:r>
            <a:r>
              <a:rPr lang="vi-VN" sz="1800" dirty="0" smtClean="0"/>
              <a:t>spălării</a:t>
            </a:r>
            <a:r>
              <a:rPr lang="vi-VN" sz="1800" dirty="0" smtClean="0"/>
              <a:t>, trebuie să aveți grijă ca apa contaminată cu </a:t>
            </a:r>
            <a:r>
              <a:rPr lang="vi-VN" sz="1800" dirty="0" smtClean="0"/>
              <a:t>substanțe</a:t>
            </a:r>
            <a:r>
              <a:rPr lang="ro-RO" sz="1800" dirty="0" smtClean="0"/>
              <a:t> </a:t>
            </a:r>
            <a:r>
              <a:rPr lang="vi-VN" sz="1800" dirty="0" smtClean="0"/>
              <a:t>toxice </a:t>
            </a:r>
            <a:r>
              <a:rPr lang="vi-VN" sz="1800" dirty="0" smtClean="0"/>
              <a:t>să nu ajungă în zonele curate ale pielii.</a:t>
            </a:r>
            <a:endParaRPr lang="ro-RO" sz="1800" dirty="0" smtClean="0"/>
          </a:p>
          <a:p>
            <a:pPr algn="just"/>
            <a:r>
              <a:rPr lang="ro-RO" sz="1800" b="1" dirty="0" smtClean="0"/>
              <a:t>Dacă </a:t>
            </a:r>
            <a:r>
              <a:rPr lang="vi-VN" sz="1800" b="1" dirty="0" smtClean="0"/>
              <a:t>substanța toxică a </a:t>
            </a:r>
            <a:r>
              <a:rPr lang="vi-VN" sz="1800" b="1" dirty="0" smtClean="0"/>
              <a:t>pătruns prin </a:t>
            </a:r>
            <a:r>
              <a:rPr lang="vi-VN" sz="1800" b="1" dirty="0" smtClean="0"/>
              <a:t>tractul</a:t>
            </a:r>
            <a:r>
              <a:rPr lang="ro-RO" sz="1800" b="1" dirty="0" smtClean="0"/>
              <a:t> </a:t>
            </a:r>
            <a:r>
              <a:rPr lang="vi-VN" sz="1800" b="1" dirty="0" smtClean="0"/>
              <a:t>respirator</a:t>
            </a:r>
            <a:r>
              <a:rPr lang="vi-VN" sz="1800" dirty="0" smtClean="0"/>
              <a:t>: pentru a opri accesul </a:t>
            </a:r>
            <a:r>
              <a:rPr lang="vi-VN" sz="1800" dirty="0" smtClean="0"/>
              <a:t>substanței </a:t>
            </a:r>
            <a:r>
              <a:rPr lang="vi-VN" sz="1800" dirty="0" smtClean="0"/>
              <a:t>toxice în </a:t>
            </a:r>
            <a:r>
              <a:rPr lang="vi-VN" sz="1800" dirty="0" smtClean="0"/>
              <a:t>organism,</a:t>
            </a:r>
            <a:r>
              <a:rPr lang="ro-RO" sz="1800" dirty="0" smtClean="0"/>
              <a:t> </a:t>
            </a:r>
            <a:r>
              <a:rPr lang="vi-VN" sz="1800" dirty="0" smtClean="0"/>
              <a:t>trebuie </a:t>
            </a:r>
            <a:r>
              <a:rPr lang="vi-VN" sz="1800" dirty="0" smtClean="0"/>
              <a:t>să duceți persoana la aer curat și să eliberați </a:t>
            </a:r>
            <a:r>
              <a:rPr lang="vi-VN" sz="1800" dirty="0" smtClean="0"/>
              <a:t>căile</a:t>
            </a:r>
            <a:r>
              <a:rPr lang="ro-RO" sz="1800" dirty="0" smtClean="0"/>
              <a:t> </a:t>
            </a:r>
            <a:r>
              <a:rPr lang="vi-VN" sz="1800" dirty="0" smtClean="0"/>
              <a:t>respiratorii</a:t>
            </a:r>
            <a:r>
              <a:rPr lang="vi-VN" sz="1800" dirty="0" smtClean="0"/>
              <a:t>. Nu trebuie să consume lichid, deoarece acesta </a:t>
            </a:r>
            <a:r>
              <a:rPr lang="vi-VN" sz="1800" dirty="0" smtClean="0"/>
              <a:t>poate</a:t>
            </a:r>
            <a:r>
              <a:rPr lang="ro-RO" sz="1800" dirty="0" smtClean="0"/>
              <a:t> </a:t>
            </a:r>
            <a:r>
              <a:rPr lang="vi-VN" sz="1800" dirty="0" smtClean="0"/>
              <a:t>intra </a:t>
            </a:r>
            <a:r>
              <a:rPr lang="vi-VN" sz="1800" dirty="0" smtClean="0"/>
              <a:t>în tractul respirator și victima se poate sufoca.</a:t>
            </a:r>
            <a:endParaRPr lang="ro-RO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88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CB403-4CF9-8714-5363-B3380DFC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Recomandări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B48108-385F-7E81-9C07-8972ED1E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14"/>
            <a:ext cx="8229600" cy="3571900"/>
          </a:xfrm>
        </p:spPr>
        <p:txBody>
          <a:bodyPr>
            <a:noAutofit/>
          </a:bodyPr>
          <a:lstStyle/>
          <a:p>
            <a:pPr algn="just"/>
            <a:r>
              <a:rPr lang="vi-VN" sz="1800" b="1" dirty="0" smtClean="0"/>
              <a:t>Dacă substanța toxică a pătruns prin tractul digestiv. </a:t>
            </a:r>
            <a:r>
              <a:rPr lang="vi-VN" sz="1800" dirty="0" smtClean="0"/>
              <a:t>În</a:t>
            </a:r>
            <a:r>
              <a:rPr lang="ro-RO" sz="1800" dirty="0" smtClean="0"/>
              <a:t> </a:t>
            </a:r>
            <a:r>
              <a:rPr lang="vi-VN" sz="1800" dirty="0" smtClean="0"/>
              <a:t>dependență </a:t>
            </a:r>
            <a:r>
              <a:rPr lang="vi-VN" sz="1800" dirty="0" smtClean="0"/>
              <a:t>de substanța toxică ingerată (iritantă sau neiritantă</a:t>
            </a:r>
            <a:r>
              <a:rPr lang="vi-VN" sz="1800" dirty="0" smtClean="0"/>
              <a:t>),</a:t>
            </a:r>
            <a:r>
              <a:rPr lang="ro-RO" sz="1800" dirty="0" smtClean="0"/>
              <a:t> </a:t>
            </a:r>
            <a:r>
              <a:rPr lang="vi-VN" sz="1800" dirty="0" smtClean="0"/>
              <a:t>de </a:t>
            </a:r>
            <a:r>
              <a:rPr lang="vi-VN" sz="1800" dirty="0" smtClean="0"/>
              <a:t>modul în care aceasta afectează tractul gastrointestinal</a:t>
            </a:r>
          </a:p>
          <a:p>
            <a:pPr algn="just">
              <a:buNone/>
            </a:pPr>
            <a:r>
              <a:rPr lang="ro-RO" sz="1800" dirty="0" smtClean="0"/>
              <a:t>      1. </a:t>
            </a:r>
            <a:r>
              <a:rPr lang="ro-RO" sz="1800" i="1" dirty="0" smtClean="0"/>
              <a:t>S</a:t>
            </a:r>
            <a:r>
              <a:rPr lang="vi-VN" sz="1800" i="1" dirty="0" smtClean="0"/>
              <a:t>ubstanțe </a:t>
            </a:r>
            <a:r>
              <a:rPr lang="vi-VN" sz="1800" i="1" dirty="0" smtClean="0"/>
              <a:t>toxice </a:t>
            </a:r>
            <a:r>
              <a:rPr lang="vi-VN" sz="1800" i="1" dirty="0" smtClean="0"/>
              <a:t>neiritante</a:t>
            </a:r>
            <a:r>
              <a:rPr lang="vi-VN" sz="1800" dirty="0" smtClean="0"/>
              <a:t>, dacă</a:t>
            </a:r>
            <a:r>
              <a:rPr lang="ro-RO" sz="1800" dirty="0" smtClean="0"/>
              <a:t> </a:t>
            </a:r>
            <a:r>
              <a:rPr lang="vi-VN" sz="1800" dirty="0" smtClean="0"/>
              <a:t>persoana </a:t>
            </a:r>
            <a:r>
              <a:rPr lang="vi-VN" sz="1800" dirty="0" smtClean="0"/>
              <a:t>este conștientă, primul pas în acest caz este </a:t>
            </a:r>
            <a:r>
              <a:rPr lang="vi-VN" sz="1800" dirty="0" smtClean="0"/>
              <a:t>lavajul</a:t>
            </a:r>
            <a:r>
              <a:rPr lang="ro-RO" sz="1800" dirty="0" smtClean="0"/>
              <a:t> </a:t>
            </a:r>
            <a:r>
              <a:rPr lang="vi-VN" sz="1800" dirty="0" smtClean="0"/>
              <a:t>gastric</a:t>
            </a:r>
            <a:r>
              <a:rPr lang="ro-RO" sz="1800" dirty="0" smtClean="0"/>
              <a:t>. </a:t>
            </a:r>
            <a:r>
              <a:rPr lang="vi-VN" sz="1800" dirty="0" smtClean="0"/>
              <a:t>După</a:t>
            </a:r>
            <a:r>
              <a:rPr lang="ro-RO" sz="1800" dirty="0" smtClean="0"/>
              <a:t> </a:t>
            </a:r>
            <a:r>
              <a:rPr lang="vi-VN" sz="1800" dirty="0" smtClean="0"/>
              <a:t>lavajul </a:t>
            </a:r>
            <a:r>
              <a:rPr lang="vi-VN" sz="1800" dirty="0" smtClean="0"/>
              <a:t>gastric se recomandă administrarea cărbunelui </a:t>
            </a:r>
            <a:r>
              <a:rPr lang="vi-VN" sz="1800" dirty="0" smtClean="0"/>
              <a:t>activat.</a:t>
            </a:r>
            <a:r>
              <a:rPr lang="ro-RO" sz="1800" dirty="0" smtClean="0"/>
              <a:t> </a:t>
            </a:r>
          </a:p>
          <a:p>
            <a:pPr>
              <a:buNone/>
            </a:pPr>
            <a:r>
              <a:rPr lang="ro-RO" sz="1800" dirty="0" smtClean="0"/>
              <a:t>      2</a:t>
            </a:r>
            <a:r>
              <a:rPr lang="ro-RO" sz="1800" i="1" dirty="0" smtClean="0"/>
              <a:t>. Substanțe toxice iritante </a:t>
            </a:r>
            <a:r>
              <a:rPr lang="ro-RO" sz="1800" dirty="0" smtClean="0"/>
              <a:t>– </a:t>
            </a:r>
            <a:r>
              <a:rPr lang="ro-MO" sz="1800" dirty="0" smtClean="0"/>
              <a:t>este contraindicat </a:t>
            </a:r>
            <a:r>
              <a:rPr lang="ro-MO" sz="1800" dirty="0" smtClean="0"/>
              <a:t>sa provocai voma artificiala, deoarece </a:t>
            </a:r>
            <a:r>
              <a:rPr lang="ro-MO" sz="1800" dirty="0" smtClean="0"/>
              <a:t>tractul digestiv </a:t>
            </a:r>
            <a:r>
              <a:rPr lang="ro-MO" sz="1800" dirty="0" smtClean="0"/>
              <a:t>va avea </a:t>
            </a:r>
            <a:r>
              <a:rPr lang="ro-MO" sz="1800" dirty="0" smtClean="0"/>
              <a:t>și </a:t>
            </a:r>
            <a:r>
              <a:rPr lang="ro-MO" sz="1800" dirty="0" smtClean="0"/>
              <a:t>mai mult de suferit. De asemenea, victima </a:t>
            </a:r>
            <a:r>
              <a:rPr lang="ro-MO" sz="1800" dirty="0" smtClean="0"/>
              <a:t>nu trebuie </a:t>
            </a:r>
            <a:r>
              <a:rPr lang="ro-MO" sz="1800" dirty="0" smtClean="0"/>
              <a:t>sa consume apa, fiindca aceasta poate extinde zona </a:t>
            </a:r>
            <a:r>
              <a:rPr lang="ro-MO" sz="1800" dirty="0" smtClean="0"/>
              <a:t>în care </a:t>
            </a:r>
            <a:r>
              <a:rPr lang="ro-MO" sz="1800" dirty="0" smtClean="0"/>
              <a:t>stomacul va fi expus substanei chimice.</a:t>
            </a:r>
            <a:endParaRPr lang="ro-RO" sz="1800" dirty="0" smtClean="0"/>
          </a:p>
          <a:p>
            <a:pPr algn="just">
              <a:buNone/>
            </a:pPr>
            <a:endParaRPr lang="ro-RO" sz="1800" dirty="0" smtClean="0"/>
          </a:p>
          <a:p>
            <a:pPr algn="just">
              <a:buNone/>
            </a:pPr>
            <a:endParaRPr lang="ro-RO" sz="1800" b="1" dirty="0" smtClean="0"/>
          </a:p>
          <a:p>
            <a:pPr algn="just">
              <a:buNone/>
            </a:pPr>
            <a:endParaRPr lang="ro-RO" sz="1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488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CB403-4CF9-8714-5363-B3380DFC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Recomandări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B48108-385F-7E81-9C07-8972ED1E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20" y="928676"/>
            <a:ext cx="8229600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dirty="0" smtClean="0"/>
              <a:t>	</a:t>
            </a:r>
            <a:r>
              <a:rPr lang="ro-RO" sz="1600" dirty="0" smtClean="0"/>
              <a:t>1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Înainte de achiziționare și utilizare, familiarizați-vă cu etichetele produsului chimic, privind condițiile și domeniul de aplicare, efectele preconizate ale acestuia cât și cele posibile asupra sănătății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      2.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Depozitați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produsele chimice de curățare, produsele de uz casnic, pesticidele, detergenții, medicamentele etc. în recipientele originale, sigilate etanș și inaccesibile copiilor și altor persoane nevizate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1800" dirty="0" smtClean="0">
                <a:latin typeface="Times New Roman" pitchFamily="18" charset="0"/>
                <a:cs typeface="Times New Roman" pitchFamily="18" charset="0"/>
              </a:rPr>
              <a:t>      3.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amestecați produsele chimice. Uneori, aceasta poate rezulta combinații mortale. De exemplu, amestecarea înălbitorului și amoniacul poate crea gaze toxice.</a:t>
            </a:r>
            <a:endParaRPr lang="ro-RO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214428"/>
            <a:ext cx="8229600" cy="2883767"/>
          </a:xfrm>
        </p:spPr>
        <p:txBody>
          <a:bodyPr/>
          <a:lstStyle/>
          <a:p>
            <a:pPr>
              <a:buNone/>
            </a:pPr>
            <a:r>
              <a:rPr lang="ro-RO" b="1" dirty="0" smtClean="0"/>
              <a:t> </a:t>
            </a:r>
            <a:r>
              <a:rPr lang="ro-RO" b="1" dirty="0" smtClean="0"/>
              <a:t>  </a:t>
            </a:r>
            <a:r>
              <a:rPr lang="vi-VN" b="1" dirty="0" smtClean="0"/>
              <a:t>Fiți </a:t>
            </a:r>
            <a:r>
              <a:rPr lang="vi-VN" b="1" dirty="0" smtClean="0"/>
              <a:t>prudenți la utilizarea produselor chimice, în cazul unei suspecții sau posibile intoxicații, solicitați imediat asistența medicală la numărul unic de urgență 112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65" y="2499741"/>
            <a:ext cx="8229600" cy="857250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chemeClr val="tx2"/>
                </a:solidFill>
              </a:rPr>
              <a:t>Mulțumesc pentru atenție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5" y="3381840"/>
            <a:ext cx="8280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65" y="123478"/>
            <a:ext cx="8126504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64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22698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Actualitate (1)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987574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AutoNum type="arabicPeriod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nele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dintre cauzele principale care afectează sănătatea publică sunt intoxicațiile accidentale, în special cele chimice, care pot provoca spitalizare de durată mai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mare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complicații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grave și decese 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Toate substanțele chimice au potențialul de a fi toxice, iar riscurile pentru sănătate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fiind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utilizate pe scară largă pot fi subestimate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Orice activitate care implică substanțe chimice poate avea un impact asupra stării de sănătate a populației.</a:t>
            </a:r>
            <a:endParaRPr lang="ro-RO" sz="2000" b="1" dirty="0" smtClean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4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22698"/>
          </a:xfrm>
        </p:spPr>
        <p:txBody>
          <a:bodyPr>
            <a:normAutofit/>
          </a:bodyPr>
          <a:lstStyle/>
          <a:p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Actualitate (2)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863590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nivel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mondial, inclusiv în Republica Moldova, un loc important în patologia umană îl ocupă intoxicațiile provocate de substanțe/amestecuri chimice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Potrivit datelor statistice, 95% din cazurile de intoxicație acută sunt cauzate de substanțe chimice, 90% dintre ele apar în condiții habituale. În acest sens, atât la nivel mondial, cât și la nivel național, se înregistrează zilnic un număr semnificativ de intoxicații acute de etiologie chimică.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4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3125453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dirty="0" err="1" smtClean="0">
                <a:latin typeface="Times New Roman Regular" panose="02020603050405020304" charset="0"/>
                <a:cs typeface="Times New Roman Regular" panose="02020603050405020304" charset="0"/>
              </a:rPr>
              <a:t>Potrivit</a:t>
            </a:r>
            <a:r>
              <a:rPr lang="en-US" dirty="0" smtClean="0">
                <a:latin typeface="Times New Roman Regular" panose="02020603050405020304" charset="0"/>
                <a:cs typeface="Times New Roman Regular" panose="02020603050405020304" charset="0"/>
              </a:rPr>
              <a:t> OMS:</a:t>
            </a:r>
            <a:endParaRPr lang="en-US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335481" y="443508"/>
            <a:ext cx="5179868" cy="418921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o-RO" sz="2000" dirty="0" smtClean="0"/>
              <a:t>A</a:t>
            </a:r>
            <a:r>
              <a:rPr lang="vi-VN" sz="2000" dirty="0" smtClean="0"/>
              <a:t>nual</a:t>
            </a:r>
            <a:r>
              <a:rPr lang="vi-VN" sz="2000" dirty="0" smtClean="0"/>
              <a:t>, la nivel mondial, numărul cazurilor de intoxicație acută neintenționată variază între 3,5 milioane și 5 milioane persoane afectate, dintre care, 3 milioane de cazuri sunt severe, ducând la 20.000 de decese pe an</a:t>
            </a:r>
            <a:endParaRPr 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978EC-DD1C-DEE3-6A2E-0728CC34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 dirty="0" smtClean="0"/>
              <a:t>Statistica anul 2016-2022, conform ANSP</a:t>
            </a:r>
            <a:endParaRPr lang="ro-RO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59FE2F-E940-9E50-7FB6-C38B61AAF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endParaRPr lang="ro-RO" dirty="0">
              <a:latin typeface="+mj-lt"/>
            </a:endParaRPr>
          </a:p>
        </p:txBody>
      </p:sp>
      <p:pic>
        <p:nvPicPr>
          <p:cNvPr id="4097" name="Picture 1" descr="D:\fo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52"/>
            <a:ext cx="7134225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40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 intoxicațiilor acute neprofesionale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endParaRPr lang="ro-RO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Picture 1" descr="D:\foto2-600x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857238"/>
            <a:ext cx="6017657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3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5978"/>
            <a:ext cx="8715436" cy="857250"/>
          </a:xfrm>
        </p:spPr>
        <p:txBody>
          <a:bodyPr>
            <a:noAutofit/>
          </a:bodyPr>
          <a:lstStyle/>
          <a:p>
            <a:r>
              <a:rPr lang="vi-VN" sz="3200" dirty="0" smtClean="0">
                <a:latin typeface="+mj-lt"/>
              </a:rPr>
              <a:t>CLASIFICAREA INTOXICAȚIILOR</a:t>
            </a:r>
            <a:endParaRPr lang="ru-RU" sz="3200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14"/>
            <a:ext cx="8329642" cy="35719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vi-VN" sz="2400" dirty="0" smtClean="0">
                <a:latin typeface="+mj-lt"/>
              </a:rPr>
              <a:t>1</a:t>
            </a:r>
            <a:r>
              <a:rPr lang="vi-VN" sz="2400" dirty="0" smtClean="0">
                <a:latin typeface="+mj-lt"/>
              </a:rPr>
              <a:t>. Clasificarea etiopatogenetică: </a:t>
            </a:r>
            <a:endParaRPr lang="ro-RO" sz="2400" dirty="0" smtClean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vi-VN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Intoxicații accidentale; </a:t>
            </a:r>
            <a:endParaRPr lang="ro-RO" sz="2400" dirty="0" smtClean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vi-VN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Intoxicații voluntare; </a:t>
            </a:r>
            <a:endParaRPr lang="ro-RO" sz="2400" dirty="0" smtClean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vi-VN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Intoxicații cu tentă de suicid și suicidale. </a:t>
            </a:r>
            <a:endParaRPr lang="ro-RO" sz="2400" dirty="0" smtClean="0">
              <a:latin typeface="+mj-lt"/>
            </a:endParaRPr>
          </a:p>
          <a:p>
            <a:pPr>
              <a:spcBef>
                <a:spcPts val="1200"/>
              </a:spcBef>
              <a:buNone/>
            </a:pPr>
            <a:r>
              <a:rPr lang="vi-VN" sz="2400" dirty="0" smtClean="0">
                <a:latin typeface="+mj-lt"/>
              </a:rPr>
              <a:t>2</a:t>
            </a:r>
            <a:r>
              <a:rPr lang="vi-VN" sz="2400" dirty="0" smtClean="0">
                <a:latin typeface="+mj-lt"/>
              </a:rPr>
              <a:t>. Conform circumstanțelor deosebim: </a:t>
            </a:r>
            <a:endParaRPr lang="ro-RO" sz="2400" dirty="0" smtClean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vi-VN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La domiciliu; </a:t>
            </a:r>
            <a:endParaRPr lang="ro-RO" sz="2400" dirty="0" smtClean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ro-RO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Loc public</a:t>
            </a:r>
            <a:endParaRPr lang="ro-RO" sz="2400" dirty="0" smtClean="0">
              <a:latin typeface="+mj-lt"/>
            </a:endParaRPr>
          </a:p>
          <a:p>
            <a:pPr>
              <a:spcBef>
                <a:spcPts val="1200"/>
              </a:spcBef>
              <a:buNone/>
            </a:pP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Clasificare clinică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157548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 smtClean="0">
                <a:latin typeface="+mj-lt"/>
              </a:rPr>
              <a:t>Intoxicația </a:t>
            </a:r>
            <a:r>
              <a:rPr lang="vi-VN" b="1" dirty="0" smtClean="0">
                <a:latin typeface="+mj-lt"/>
              </a:rPr>
              <a:t>acută </a:t>
            </a:r>
            <a:r>
              <a:rPr lang="vi-VN" dirty="0" smtClean="0">
                <a:latin typeface="+mj-lt"/>
              </a:rPr>
              <a:t>- se dezvoltă acut, după pătrunderea toxicului în </a:t>
            </a:r>
            <a:r>
              <a:rPr lang="vi-VN" dirty="0" smtClean="0">
                <a:latin typeface="+mj-lt"/>
              </a:rPr>
              <a:t>organism</a:t>
            </a:r>
            <a:r>
              <a:rPr lang="ro-RO" dirty="0" smtClean="0">
                <a:latin typeface="+mj-lt"/>
              </a:rPr>
              <a:t>;</a:t>
            </a:r>
          </a:p>
          <a:p>
            <a:r>
              <a:rPr lang="vi-VN" b="1" dirty="0" smtClean="0">
                <a:latin typeface="+mj-lt"/>
              </a:rPr>
              <a:t>Intoxicația </a:t>
            </a:r>
            <a:r>
              <a:rPr lang="vi-VN" b="1" dirty="0" smtClean="0">
                <a:latin typeface="+mj-lt"/>
              </a:rPr>
              <a:t>subacută </a:t>
            </a:r>
            <a:r>
              <a:rPr lang="vi-VN" dirty="0" smtClean="0">
                <a:latin typeface="+mj-lt"/>
              </a:rPr>
              <a:t>- toxicul pătrunde în organism printr-o priză, debutul este </a:t>
            </a:r>
            <a:r>
              <a:rPr lang="vi-VN" dirty="0" smtClean="0">
                <a:latin typeface="+mj-lt"/>
              </a:rPr>
              <a:t>lent, se constată </a:t>
            </a:r>
            <a:r>
              <a:rPr lang="vi-VN" dirty="0" smtClean="0">
                <a:latin typeface="+mj-lt"/>
              </a:rPr>
              <a:t>tulburări de lungă durată a stării </a:t>
            </a:r>
            <a:r>
              <a:rPr lang="vi-VN" dirty="0" smtClean="0">
                <a:latin typeface="+mj-lt"/>
              </a:rPr>
              <a:t>sănătății</a:t>
            </a:r>
            <a:r>
              <a:rPr lang="ro-RO" dirty="0" smtClean="0">
                <a:latin typeface="+mj-lt"/>
              </a:rPr>
              <a:t>;</a:t>
            </a:r>
            <a:endParaRPr lang="ro-RO" dirty="0" smtClean="0">
              <a:latin typeface="+mj-lt"/>
            </a:endParaRPr>
          </a:p>
          <a:p>
            <a:r>
              <a:rPr lang="vi-VN" b="1" dirty="0" smtClean="0">
                <a:latin typeface="+mj-lt"/>
              </a:rPr>
              <a:t>Intoxicația </a:t>
            </a:r>
            <a:r>
              <a:rPr lang="vi-VN" b="1" dirty="0" smtClean="0">
                <a:latin typeface="+mj-lt"/>
              </a:rPr>
              <a:t>cronică </a:t>
            </a:r>
            <a:r>
              <a:rPr lang="vi-VN" dirty="0" smtClean="0">
                <a:latin typeface="+mj-lt"/>
              </a:rPr>
              <a:t>- condiționată de interacțiunea îndelungată și repetată a organismului cu doze mici de toxic. Au un debut lent, cu simptomatică puțin specifică toxicului.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După evoluția clinică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latin typeface="+mj-lt"/>
              </a:rPr>
              <a:t>Cazuri </a:t>
            </a:r>
            <a:r>
              <a:rPr lang="vi-VN" dirty="0" smtClean="0">
                <a:latin typeface="+mj-lt"/>
              </a:rPr>
              <a:t>recuperate</a:t>
            </a:r>
            <a:endParaRPr lang="ro-RO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Cazuri </a:t>
            </a:r>
            <a:r>
              <a:rPr lang="vi-VN" dirty="0" smtClean="0">
                <a:latin typeface="+mj-lt"/>
              </a:rPr>
              <a:t>recuperate cu sechele </a:t>
            </a:r>
            <a:endParaRPr lang="ro-RO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Evoluție </a:t>
            </a:r>
            <a:r>
              <a:rPr lang="vi-VN" dirty="0" smtClean="0">
                <a:latin typeface="+mj-lt"/>
              </a:rPr>
              <a:t>necunoscută </a:t>
            </a:r>
            <a:endParaRPr lang="ro-RO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Decese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73E3B195DDEC4DA3286754E5D2D861" ma:contentTypeVersion="13" ma:contentTypeDescription="Create a new document." ma:contentTypeScope="" ma:versionID="30f33748c01bc970c4569a61994596f6">
  <xsd:schema xmlns:xsd="http://www.w3.org/2001/XMLSchema" xmlns:xs="http://www.w3.org/2001/XMLSchema" xmlns:p="http://schemas.microsoft.com/office/2006/metadata/properties" xmlns:ns3="f2f6d5af-f638-4f62-aa1e-f841ead3cdd3" xmlns:ns4="b4570ebe-0c37-4beb-883b-16e07b099dac" targetNamespace="http://schemas.microsoft.com/office/2006/metadata/properties" ma:root="true" ma:fieldsID="d06e8d1b86549eea6ffca6c80423de72" ns3:_="" ns4:_="">
    <xsd:import namespace="f2f6d5af-f638-4f62-aa1e-f841ead3cdd3"/>
    <xsd:import namespace="b4570ebe-0c37-4beb-883b-16e07b099d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6d5af-f638-4f62-aa1e-f841ead3c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70ebe-0c37-4beb-883b-16e07b099d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81B7BB-1EC7-4926-8E8C-9D0BC364F3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f6d5af-f638-4f62-aa1e-f841ead3cdd3"/>
    <ds:schemaRef ds:uri="b4570ebe-0c37-4beb-883b-16e07b099d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6CF470-FD43-4168-9B2C-9EF859FB4C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AB9697-3C5A-4C35-B402-1C16617992C9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2f6d5af-f638-4f62-aa1e-f841ead3cdd3"/>
    <ds:schemaRef ds:uri="b4570ebe-0c37-4beb-883b-16e07b099dac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17290</TotalTime>
  <Words>1195</Words>
  <Application>Microsoft Office PowerPoint</Application>
  <PresentationFormat>Экран (16:9)</PresentationFormat>
  <Paragraphs>110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Temă Office</vt:lpstr>
      <vt:lpstr>Слайд 1</vt:lpstr>
      <vt:lpstr>Actualitate (1)</vt:lpstr>
      <vt:lpstr>Actualitate (2)</vt:lpstr>
      <vt:lpstr>Potrivit OMS:</vt:lpstr>
      <vt:lpstr>Statistica anul 2016-2022, conform ANSP</vt:lpstr>
      <vt:lpstr>Structura intoxicațiilor acute neprofesionale</vt:lpstr>
      <vt:lpstr>CLASIFICAREA INTOXICAȚIILOR</vt:lpstr>
      <vt:lpstr>Clasificare clinică</vt:lpstr>
      <vt:lpstr>După evoluția clinică </vt:lpstr>
      <vt:lpstr>Principalele simptome</vt:lpstr>
      <vt:lpstr>Principalele cauze implicate în intoxicațiile acute de etiologie chimică </vt:lpstr>
      <vt:lpstr>Raportare </vt:lpstr>
      <vt:lpstr>Măsuri de prim ajutor </vt:lpstr>
      <vt:lpstr>Recomandări (2)</vt:lpstr>
      <vt:lpstr>Recomandări (2)</vt:lpstr>
      <vt:lpstr>Recomandări</vt:lpstr>
      <vt:lpstr>Слайд 17</vt:lpstr>
      <vt:lpstr>Mulțumesc pentru atenție</vt:lpstr>
    </vt:vector>
  </TitlesOfParts>
  <Company>WHO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BARRETT, David Alexander</dc:creator>
  <cp:lastModifiedBy>User</cp:lastModifiedBy>
  <cp:revision>559</cp:revision>
  <cp:lastPrinted>2020-03-03T09:16:41Z</cp:lastPrinted>
  <dcterms:created xsi:type="dcterms:W3CDTF">2016-07-06T13:14:59Z</dcterms:created>
  <dcterms:modified xsi:type="dcterms:W3CDTF">2023-09-20T09:22:36Z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0x010100D773E3B195DDEC4DA3286754E5D2D861</vt:lpwstr>
  </property>
</Properties>
</file>