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5" r:id="rId2"/>
  </p:sldMasterIdLst>
  <p:notesMasterIdLst>
    <p:notesMasterId r:id="rId61"/>
  </p:notesMasterIdLst>
  <p:sldIdLst>
    <p:sldId id="345" r:id="rId3"/>
    <p:sldId id="346" r:id="rId4"/>
    <p:sldId id="364" r:id="rId5"/>
    <p:sldId id="349" r:id="rId6"/>
    <p:sldId id="350" r:id="rId7"/>
    <p:sldId id="351" r:id="rId8"/>
    <p:sldId id="365" r:id="rId9"/>
    <p:sldId id="355" r:id="rId10"/>
    <p:sldId id="366" r:id="rId11"/>
    <p:sldId id="369" r:id="rId12"/>
    <p:sldId id="367" r:id="rId13"/>
    <p:sldId id="368" r:id="rId14"/>
    <p:sldId id="372" r:id="rId15"/>
    <p:sldId id="370" r:id="rId16"/>
    <p:sldId id="371" r:id="rId17"/>
    <p:sldId id="373" r:id="rId18"/>
    <p:sldId id="374" r:id="rId19"/>
    <p:sldId id="375" r:id="rId20"/>
    <p:sldId id="376" r:id="rId21"/>
    <p:sldId id="377" r:id="rId22"/>
    <p:sldId id="387" r:id="rId23"/>
    <p:sldId id="378" r:id="rId24"/>
    <p:sldId id="379" r:id="rId25"/>
    <p:sldId id="380" r:id="rId26"/>
    <p:sldId id="381" r:id="rId27"/>
    <p:sldId id="382" r:id="rId28"/>
    <p:sldId id="383" r:id="rId29"/>
    <p:sldId id="384" r:id="rId30"/>
    <p:sldId id="385" r:id="rId31"/>
    <p:sldId id="386" r:id="rId32"/>
    <p:sldId id="356" r:id="rId33"/>
    <p:sldId id="357" r:id="rId34"/>
    <p:sldId id="358" r:id="rId35"/>
    <p:sldId id="359" r:id="rId36"/>
    <p:sldId id="360" r:id="rId37"/>
    <p:sldId id="361" r:id="rId38"/>
    <p:sldId id="388" r:id="rId39"/>
    <p:sldId id="389" r:id="rId40"/>
    <p:sldId id="390" r:id="rId41"/>
    <p:sldId id="391" r:id="rId42"/>
    <p:sldId id="264" r:id="rId43"/>
    <p:sldId id="394" r:id="rId44"/>
    <p:sldId id="395" r:id="rId45"/>
    <p:sldId id="266" r:id="rId46"/>
    <p:sldId id="262" r:id="rId47"/>
    <p:sldId id="260" r:id="rId48"/>
    <p:sldId id="265" r:id="rId49"/>
    <p:sldId id="261" r:id="rId50"/>
    <p:sldId id="268" r:id="rId51"/>
    <p:sldId id="307" r:id="rId52"/>
    <p:sldId id="269" r:id="rId53"/>
    <p:sldId id="274" r:id="rId54"/>
    <p:sldId id="270" r:id="rId55"/>
    <p:sldId id="280" r:id="rId56"/>
    <p:sldId id="396" r:id="rId57"/>
    <p:sldId id="397" r:id="rId58"/>
    <p:sldId id="308" r:id="rId59"/>
    <p:sldId id="398" r:id="rId60"/>
  </p:sldIdLst>
  <p:sldSz cx="9144000" cy="5143500" type="screen16x9"/>
  <p:notesSz cx="6858000" cy="9144000"/>
  <p:embeddedFontLst>
    <p:embeddedFont>
      <p:font typeface="Calibri" panose="020F0502020204030204" pitchFamily="34" charset="0"/>
      <p:regular r:id="rId62"/>
      <p:bold r:id="rId63"/>
      <p:italic r:id="rId64"/>
      <p:boldItalic r:id="rId65"/>
    </p:embeddedFont>
    <p:embeddedFont>
      <p:font typeface="Calibri Light" panose="020F0302020204030204" pitchFamily="34" charset="0"/>
      <p:regular r:id="rId66"/>
      <p:italic r:id="rId67"/>
    </p:embeddedFont>
    <p:embeddedFont>
      <p:font typeface="Elephant" panose="02020904090505020303" pitchFamily="18" charset="0"/>
      <p:regular r:id="rId68"/>
      <p:italic r:id="rId69"/>
    </p:embeddedFont>
  </p:embeddedFontLst>
  <p:defaultTextStyle>
    <a:defPPr>
      <a:defRPr lang="ru-RU"/>
    </a:defPPr>
    <a:lvl1pPr marL="0" algn="l" defTabSz="912465" rtl="0" eaLnBrk="1" latinLnBrk="0" hangingPunct="1">
      <a:defRPr sz="1800" kern="1200">
        <a:solidFill>
          <a:schemeClr val="tx1"/>
        </a:solidFill>
        <a:latin typeface="+mn-lt"/>
        <a:ea typeface="+mn-ea"/>
        <a:cs typeface="+mn-cs"/>
      </a:defRPr>
    </a:lvl1pPr>
    <a:lvl2pPr marL="456170" algn="l" defTabSz="912465" rtl="0" eaLnBrk="1" latinLnBrk="0" hangingPunct="1">
      <a:defRPr sz="1800" kern="1200">
        <a:solidFill>
          <a:schemeClr val="tx1"/>
        </a:solidFill>
        <a:latin typeface="+mn-lt"/>
        <a:ea typeface="+mn-ea"/>
        <a:cs typeface="+mn-cs"/>
      </a:defRPr>
    </a:lvl2pPr>
    <a:lvl3pPr marL="912465" algn="l" defTabSz="912465" rtl="0" eaLnBrk="1" latinLnBrk="0" hangingPunct="1">
      <a:defRPr sz="1800" kern="1200">
        <a:solidFill>
          <a:schemeClr val="tx1"/>
        </a:solidFill>
        <a:latin typeface="+mn-lt"/>
        <a:ea typeface="+mn-ea"/>
        <a:cs typeface="+mn-cs"/>
      </a:defRPr>
    </a:lvl3pPr>
    <a:lvl4pPr marL="1368676" algn="l" defTabSz="912465" rtl="0" eaLnBrk="1" latinLnBrk="0" hangingPunct="1">
      <a:defRPr sz="1800" kern="1200">
        <a:solidFill>
          <a:schemeClr val="tx1"/>
        </a:solidFill>
        <a:latin typeface="+mn-lt"/>
        <a:ea typeface="+mn-ea"/>
        <a:cs typeface="+mn-cs"/>
      </a:defRPr>
    </a:lvl4pPr>
    <a:lvl5pPr marL="1824929" algn="l" defTabSz="912465" rtl="0" eaLnBrk="1" latinLnBrk="0" hangingPunct="1">
      <a:defRPr sz="1800" kern="1200">
        <a:solidFill>
          <a:schemeClr val="tx1"/>
        </a:solidFill>
        <a:latin typeface="+mn-lt"/>
        <a:ea typeface="+mn-ea"/>
        <a:cs typeface="+mn-cs"/>
      </a:defRPr>
    </a:lvl5pPr>
    <a:lvl6pPr marL="2281098" algn="l" defTabSz="912465" rtl="0" eaLnBrk="1" latinLnBrk="0" hangingPunct="1">
      <a:defRPr sz="1800" kern="1200">
        <a:solidFill>
          <a:schemeClr val="tx1"/>
        </a:solidFill>
        <a:latin typeface="+mn-lt"/>
        <a:ea typeface="+mn-ea"/>
        <a:cs typeface="+mn-cs"/>
      </a:defRPr>
    </a:lvl6pPr>
    <a:lvl7pPr marL="2737268" algn="l" defTabSz="912465" rtl="0" eaLnBrk="1" latinLnBrk="0" hangingPunct="1">
      <a:defRPr sz="1800" kern="1200">
        <a:solidFill>
          <a:schemeClr val="tx1"/>
        </a:solidFill>
        <a:latin typeface="+mn-lt"/>
        <a:ea typeface="+mn-ea"/>
        <a:cs typeface="+mn-cs"/>
      </a:defRPr>
    </a:lvl7pPr>
    <a:lvl8pPr marL="3193529" algn="l" defTabSz="912465" rtl="0" eaLnBrk="1" latinLnBrk="0" hangingPunct="1">
      <a:defRPr sz="1800" kern="1200">
        <a:solidFill>
          <a:schemeClr val="tx1"/>
        </a:solidFill>
        <a:latin typeface="+mn-lt"/>
        <a:ea typeface="+mn-ea"/>
        <a:cs typeface="+mn-cs"/>
      </a:defRPr>
    </a:lvl8pPr>
    <a:lvl9pPr marL="3649760" algn="l" defTabSz="9124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B8F"/>
    <a:srgbClr val="E7BDBB"/>
    <a:srgbClr val="E19FC9"/>
    <a:srgbClr val="83BB8C"/>
    <a:srgbClr val="F68E38"/>
    <a:srgbClr val="F6C366"/>
    <a:srgbClr val="EBEE7E"/>
    <a:srgbClr val="E8EEC4"/>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Stil luminos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631" autoAdjust="0"/>
    <p:restoredTop sz="75035" autoAdjust="0"/>
  </p:normalViewPr>
  <p:slideViewPr>
    <p:cSldViewPr>
      <p:cViewPr varScale="1">
        <p:scale>
          <a:sx n="66" d="100"/>
          <a:sy n="66" d="100"/>
        </p:scale>
        <p:origin x="780" y="56"/>
      </p:cViewPr>
      <p:guideLst>
        <p:guide orient="horz" pos="1620"/>
        <p:guide pos="2880"/>
      </p:guideLst>
    </p:cSldViewPr>
  </p:slideViewPr>
  <p:notesTextViewPr>
    <p:cViewPr>
      <p:scale>
        <a:sx n="1" d="1"/>
        <a:sy n="1" d="1"/>
      </p:scale>
      <p:origin x="0" y="0"/>
    </p:cViewPr>
  </p:notesTextViewPr>
  <p:sorterViewPr>
    <p:cViewPr>
      <p:scale>
        <a:sx n="100" d="100"/>
        <a:sy n="100" d="100"/>
      </p:scale>
      <p:origin x="0" y="131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2.fntdata"/><Relationship Id="rId68" Type="http://schemas.openxmlformats.org/officeDocument/2006/relationships/font" Target="fonts/font7.fntdata"/><Relationship Id="rId7" Type="http://schemas.openxmlformats.org/officeDocument/2006/relationships/slide" Target="slides/slide5.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4.fntdata"/><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6.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B22011-56DA-439C-B110-0F8BE087FB77}" type="doc">
      <dgm:prSet loTypeId="urn:microsoft.com/office/officeart/2008/layout/LinedList" loCatId="list" qsTypeId="urn:microsoft.com/office/officeart/2005/8/quickstyle/simple5" qsCatId="simple" csTypeId="urn:microsoft.com/office/officeart/2005/8/colors/accent2_4" csCatId="accent2" phldr="1"/>
      <dgm:spPr/>
      <dgm:t>
        <a:bodyPr/>
        <a:lstStyle/>
        <a:p>
          <a:endParaRPr lang="ru-RU"/>
        </a:p>
      </dgm:t>
    </dgm:pt>
    <dgm:pt modelId="{BE3E2DF3-046E-41F7-81C7-ACF3E71FA7B2}">
      <dgm:prSet phldrT="[Текст]" custT="1"/>
      <dgm:spPr/>
      <dgm:t>
        <a:bodyPr/>
        <a:lstStyle/>
        <a:p>
          <a:r>
            <a:rPr lang="ro-MD" sz="1600" b="1" dirty="0">
              <a:solidFill>
                <a:srgbClr val="800000"/>
              </a:solidFill>
              <a:latin typeface="+mn-lt"/>
            </a:rPr>
            <a:t>Diabet zaharat tip 1</a:t>
          </a:r>
          <a:endParaRPr lang="ru-RU" sz="1600" b="1" dirty="0">
            <a:solidFill>
              <a:srgbClr val="800000"/>
            </a:solidFill>
            <a:latin typeface="+mn-lt"/>
          </a:endParaRPr>
        </a:p>
      </dgm:t>
    </dgm:pt>
    <dgm:pt modelId="{0081A6A9-0E9B-4872-8248-5CA91E36DA99}" type="parTrans" cxnId="{C4F18660-A3D5-4A75-AFA2-6EDE0E371403}">
      <dgm:prSet/>
      <dgm:spPr/>
      <dgm:t>
        <a:bodyPr/>
        <a:lstStyle/>
        <a:p>
          <a:endParaRPr lang="ru-RU" sz="1600"/>
        </a:p>
      </dgm:t>
    </dgm:pt>
    <dgm:pt modelId="{41B3A9F3-2800-4740-BF6F-FA61DE08ECC3}" type="sibTrans" cxnId="{C4F18660-A3D5-4A75-AFA2-6EDE0E371403}">
      <dgm:prSet/>
      <dgm:spPr/>
      <dgm:t>
        <a:bodyPr/>
        <a:lstStyle/>
        <a:p>
          <a:endParaRPr lang="ru-RU" sz="1600"/>
        </a:p>
      </dgm:t>
    </dgm:pt>
    <dgm:pt modelId="{A3F404EB-BA2B-43D2-946E-7E5A944F1A52}">
      <dgm:prSet phldrT="[Текст]" custT="1"/>
      <dgm:spPr/>
      <dgm:t>
        <a:bodyPr/>
        <a:lstStyle/>
        <a:p>
          <a:r>
            <a:rPr lang="ro-MD" sz="1600" dirty="0"/>
            <a:t>Destrucție autoimună a celulelor </a:t>
          </a:r>
          <a:r>
            <a:rPr lang="el-GR" sz="1600" dirty="0"/>
            <a:t>β</a:t>
          </a:r>
          <a:endParaRPr lang="ru-RU" sz="1600" dirty="0"/>
        </a:p>
      </dgm:t>
    </dgm:pt>
    <dgm:pt modelId="{ACCE22A4-789A-4383-BB4B-741567968D2F}" type="parTrans" cxnId="{E404E185-B018-467E-BA6D-192CF5DF85C9}">
      <dgm:prSet/>
      <dgm:spPr/>
      <dgm:t>
        <a:bodyPr/>
        <a:lstStyle/>
        <a:p>
          <a:endParaRPr lang="ru-RU" sz="1600"/>
        </a:p>
      </dgm:t>
    </dgm:pt>
    <dgm:pt modelId="{BF2289CC-8785-466E-A9B1-B56E89440218}" type="sibTrans" cxnId="{E404E185-B018-467E-BA6D-192CF5DF85C9}">
      <dgm:prSet/>
      <dgm:spPr/>
      <dgm:t>
        <a:bodyPr/>
        <a:lstStyle/>
        <a:p>
          <a:endParaRPr lang="ru-RU" sz="1600"/>
        </a:p>
      </dgm:t>
    </dgm:pt>
    <dgm:pt modelId="{650A0BE3-43B3-4870-9854-1FD6C7D5AAE3}">
      <dgm:prSet phldrT="[Текст]" custT="1"/>
      <dgm:spPr/>
      <dgm:t>
        <a:bodyPr/>
        <a:lstStyle/>
        <a:p>
          <a:r>
            <a:rPr lang="ro-MD" sz="1600" dirty="0"/>
            <a:t>Deficit absolut de insulină</a:t>
          </a:r>
          <a:endParaRPr lang="ru-RU" sz="1600" dirty="0"/>
        </a:p>
      </dgm:t>
    </dgm:pt>
    <dgm:pt modelId="{7473C02E-9519-4213-8C1D-39951E35FC95}" type="parTrans" cxnId="{AB0DAEFB-152D-4E29-8E29-1E8D9B7E84E2}">
      <dgm:prSet/>
      <dgm:spPr/>
      <dgm:t>
        <a:bodyPr/>
        <a:lstStyle/>
        <a:p>
          <a:endParaRPr lang="ru-RU" sz="1600"/>
        </a:p>
      </dgm:t>
    </dgm:pt>
    <dgm:pt modelId="{E24B71C7-A363-4154-BDEC-A81F00A5676D}" type="sibTrans" cxnId="{AB0DAEFB-152D-4E29-8E29-1E8D9B7E84E2}">
      <dgm:prSet/>
      <dgm:spPr/>
      <dgm:t>
        <a:bodyPr/>
        <a:lstStyle/>
        <a:p>
          <a:endParaRPr lang="ru-RU" sz="1600"/>
        </a:p>
      </dgm:t>
    </dgm:pt>
    <dgm:pt modelId="{C05228A3-1E8B-4AB7-9525-7653B17CF59F}">
      <dgm:prSet phldrT="[Текст]" custT="1"/>
      <dgm:spPr/>
      <dgm:t>
        <a:bodyPr/>
        <a:lstStyle/>
        <a:p>
          <a:r>
            <a:rPr lang="ro-MD" sz="1600" dirty="0"/>
            <a:t>Include LADA</a:t>
          </a:r>
          <a:endParaRPr lang="ru-RU" sz="1600" dirty="0"/>
        </a:p>
      </dgm:t>
    </dgm:pt>
    <dgm:pt modelId="{1AE0D7B3-0D8D-4F33-AF70-B5C0683B407E}" type="parTrans" cxnId="{BDC32D61-2FEB-44E4-9B5C-07DB0068233A}">
      <dgm:prSet/>
      <dgm:spPr/>
      <dgm:t>
        <a:bodyPr/>
        <a:lstStyle/>
        <a:p>
          <a:endParaRPr lang="ru-RU" sz="1600"/>
        </a:p>
      </dgm:t>
    </dgm:pt>
    <dgm:pt modelId="{7AA65009-BF7F-40AE-B5B9-3668C33B75F4}" type="sibTrans" cxnId="{BDC32D61-2FEB-44E4-9B5C-07DB0068233A}">
      <dgm:prSet/>
      <dgm:spPr/>
      <dgm:t>
        <a:bodyPr/>
        <a:lstStyle/>
        <a:p>
          <a:endParaRPr lang="ru-RU" sz="1600"/>
        </a:p>
      </dgm:t>
    </dgm:pt>
    <dgm:pt modelId="{5EF0C553-CE55-44C0-BB67-9F061718C4FE}">
      <dgm:prSet phldrT="[Текст]" custT="1"/>
      <dgm:spPr/>
      <dgm:t>
        <a:bodyPr/>
        <a:lstStyle/>
        <a:p>
          <a:r>
            <a:rPr lang="ro-MD" sz="1600" b="1" dirty="0">
              <a:solidFill>
                <a:srgbClr val="800000"/>
              </a:solidFill>
            </a:rPr>
            <a:t>Diabet zaharat tip 2</a:t>
          </a:r>
          <a:endParaRPr lang="ru-RU" sz="1600" b="1" dirty="0">
            <a:solidFill>
              <a:srgbClr val="800000"/>
            </a:solidFill>
          </a:endParaRPr>
        </a:p>
      </dgm:t>
    </dgm:pt>
    <dgm:pt modelId="{A4DC4D5A-33C8-4505-AEF1-98358E07151D}" type="parTrans" cxnId="{7D975FF5-5ED4-4740-A198-F9F975894DBC}">
      <dgm:prSet/>
      <dgm:spPr/>
      <dgm:t>
        <a:bodyPr/>
        <a:lstStyle/>
        <a:p>
          <a:endParaRPr lang="ru-RU" sz="1600"/>
        </a:p>
      </dgm:t>
    </dgm:pt>
    <dgm:pt modelId="{85A2C4BF-6557-404C-BB15-2B4568661E68}" type="sibTrans" cxnId="{7D975FF5-5ED4-4740-A198-F9F975894DBC}">
      <dgm:prSet/>
      <dgm:spPr/>
      <dgm:t>
        <a:bodyPr/>
        <a:lstStyle/>
        <a:p>
          <a:endParaRPr lang="ru-RU" sz="1600"/>
        </a:p>
      </dgm:t>
    </dgm:pt>
    <dgm:pt modelId="{F3051C01-C1F2-463F-AB60-3F1A70AB1DAE}">
      <dgm:prSet phldrT="[Текст]" custT="1"/>
      <dgm:spPr/>
      <dgm:t>
        <a:bodyPr/>
        <a:lstStyle/>
        <a:p>
          <a:r>
            <a:rPr lang="ro-MD" sz="1600" dirty="0"/>
            <a:t>Pierderea progresivă a funcției de secreție a insulinei a celulelor </a:t>
          </a:r>
          <a:r>
            <a:rPr lang="el-GR" sz="1600" dirty="0"/>
            <a:t>β</a:t>
          </a:r>
          <a:endParaRPr lang="ru-RU" sz="1600" dirty="0"/>
        </a:p>
      </dgm:t>
    </dgm:pt>
    <dgm:pt modelId="{9227BBE8-16B9-49BE-90CA-1F2189F452D7}" type="parTrans" cxnId="{0ACBD9C8-38A8-4178-8DB1-5117DAD9F65E}">
      <dgm:prSet/>
      <dgm:spPr/>
      <dgm:t>
        <a:bodyPr/>
        <a:lstStyle/>
        <a:p>
          <a:endParaRPr lang="ru-RU" sz="1600"/>
        </a:p>
      </dgm:t>
    </dgm:pt>
    <dgm:pt modelId="{014FAD5C-C8A9-4679-8B49-9BD701B92F7B}" type="sibTrans" cxnId="{0ACBD9C8-38A8-4178-8DB1-5117DAD9F65E}">
      <dgm:prSet/>
      <dgm:spPr/>
      <dgm:t>
        <a:bodyPr/>
        <a:lstStyle/>
        <a:p>
          <a:endParaRPr lang="ru-RU" sz="1600"/>
        </a:p>
      </dgm:t>
    </dgm:pt>
    <dgm:pt modelId="{AB60D4B1-0FE4-4622-AD1B-F28F5DE58B82}">
      <dgm:prSet phldrT="[Текст]" custT="1"/>
      <dgm:spPr/>
      <dgm:t>
        <a:bodyPr/>
        <a:lstStyle/>
        <a:p>
          <a:r>
            <a:rPr lang="ro-MD" sz="1600" dirty="0"/>
            <a:t>Insulinorezistență și sindrom metabolic</a:t>
          </a:r>
          <a:endParaRPr lang="ru-RU" sz="1600" dirty="0"/>
        </a:p>
      </dgm:t>
    </dgm:pt>
    <dgm:pt modelId="{356E7DB1-315B-4A96-8CE9-1E6CFF4D1984}" type="parTrans" cxnId="{E7C0E7AE-B74F-4C79-8F4B-F6B38C6E0C03}">
      <dgm:prSet/>
      <dgm:spPr/>
      <dgm:t>
        <a:bodyPr/>
        <a:lstStyle/>
        <a:p>
          <a:endParaRPr lang="ru-RU" sz="1600"/>
        </a:p>
      </dgm:t>
    </dgm:pt>
    <dgm:pt modelId="{63B48340-440C-483F-9348-A1F366F95E21}" type="sibTrans" cxnId="{E7C0E7AE-B74F-4C79-8F4B-F6B38C6E0C03}">
      <dgm:prSet/>
      <dgm:spPr/>
      <dgm:t>
        <a:bodyPr/>
        <a:lstStyle/>
        <a:p>
          <a:endParaRPr lang="ru-RU" sz="1600"/>
        </a:p>
      </dgm:t>
    </dgm:pt>
    <dgm:pt modelId="{B664BD6E-A207-47D4-97BC-D59A83C3A10C}">
      <dgm:prSet phldrT="[Текст]" custT="1"/>
      <dgm:spPr/>
      <dgm:t>
        <a:bodyPr/>
        <a:lstStyle/>
        <a:p>
          <a:r>
            <a:rPr lang="ro-MD" sz="1600" b="1" dirty="0">
              <a:solidFill>
                <a:srgbClr val="800000"/>
              </a:solidFill>
            </a:rPr>
            <a:t>Tipuri specifice de diabet</a:t>
          </a:r>
          <a:endParaRPr lang="ru-RU" sz="1600" b="1" dirty="0">
            <a:solidFill>
              <a:srgbClr val="800000"/>
            </a:solidFill>
          </a:endParaRPr>
        </a:p>
      </dgm:t>
    </dgm:pt>
    <dgm:pt modelId="{CB06D551-316A-4400-BE5E-56CB35D0D464}" type="parTrans" cxnId="{7911B512-2E23-47B9-82B8-66B498AF285D}">
      <dgm:prSet/>
      <dgm:spPr/>
      <dgm:t>
        <a:bodyPr/>
        <a:lstStyle/>
        <a:p>
          <a:endParaRPr lang="ru-RU" sz="1600"/>
        </a:p>
      </dgm:t>
    </dgm:pt>
    <dgm:pt modelId="{133E4FBE-6A51-4D04-A47F-C94A49DB983F}" type="sibTrans" cxnId="{7911B512-2E23-47B9-82B8-66B498AF285D}">
      <dgm:prSet/>
      <dgm:spPr/>
      <dgm:t>
        <a:bodyPr/>
        <a:lstStyle/>
        <a:p>
          <a:endParaRPr lang="ru-RU" sz="1600"/>
        </a:p>
      </dgm:t>
    </dgm:pt>
    <dgm:pt modelId="{4351A452-9F72-4B97-A43D-57872C778C2A}">
      <dgm:prSet phldrT="[Текст]" custT="1"/>
      <dgm:spPr/>
      <dgm:t>
        <a:bodyPr/>
        <a:lstStyle/>
        <a:p>
          <a:r>
            <a:rPr lang="ro-MD" sz="1600" dirty="0"/>
            <a:t>Diabetul monogenic</a:t>
          </a:r>
          <a:endParaRPr lang="ru-RU" sz="1600" dirty="0"/>
        </a:p>
      </dgm:t>
    </dgm:pt>
    <dgm:pt modelId="{DB98583A-C3DD-4E47-ACD7-2AAF48CAD1E1}" type="parTrans" cxnId="{067FB297-B96D-4207-A0F6-0BBC5A654579}">
      <dgm:prSet/>
      <dgm:spPr/>
      <dgm:t>
        <a:bodyPr/>
        <a:lstStyle/>
        <a:p>
          <a:endParaRPr lang="ru-RU" sz="1600"/>
        </a:p>
      </dgm:t>
    </dgm:pt>
    <dgm:pt modelId="{E60D96B0-40DF-4A56-945E-01ACBAE846D8}" type="sibTrans" cxnId="{067FB297-B96D-4207-A0F6-0BBC5A654579}">
      <dgm:prSet/>
      <dgm:spPr/>
      <dgm:t>
        <a:bodyPr/>
        <a:lstStyle/>
        <a:p>
          <a:endParaRPr lang="ru-RU" sz="1600"/>
        </a:p>
      </dgm:t>
    </dgm:pt>
    <dgm:pt modelId="{52F00346-BDF5-40C4-9202-3F7D02BD14BC}">
      <dgm:prSet phldrT="[Текст]" custT="1"/>
      <dgm:spPr/>
      <dgm:t>
        <a:bodyPr/>
        <a:lstStyle/>
        <a:p>
          <a:r>
            <a:rPr lang="ro-MD" sz="1600" dirty="0"/>
            <a:t>Patologii ale pancreasuluiexocrin (fibroza chistică, pancreatite)</a:t>
          </a:r>
          <a:endParaRPr lang="ru-RU" sz="1600" dirty="0"/>
        </a:p>
      </dgm:t>
    </dgm:pt>
    <dgm:pt modelId="{B09672F9-FFD5-4643-A1FE-9E9F49FFCCFF}" type="parTrans" cxnId="{819AD753-A2C5-4949-8B8F-909B7F88F460}">
      <dgm:prSet/>
      <dgm:spPr/>
      <dgm:t>
        <a:bodyPr/>
        <a:lstStyle/>
        <a:p>
          <a:endParaRPr lang="ru-RU" sz="1600"/>
        </a:p>
      </dgm:t>
    </dgm:pt>
    <dgm:pt modelId="{1FAD72E2-612E-45BC-9217-02484312CCB1}" type="sibTrans" cxnId="{819AD753-A2C5-4949-8B8F-909B7F88F460}">
      <dgm:prSet/>
      <dgm:spPr/>
      <dgm:t>
        <a:bodyPr/>
        <a:lstStyle/>
        <a:p>
          <a:endParaRPr lang="ru-RU" sz="1600"/>
        </a:p>
      </dgm:t>
    </dgm:pt>
    <dgm:pt modelId="{875FD5D6-AD37-42C6-86FF-CD004FFD0D56}">
      <dgm:prSet phldrT="[Текст]" custT="1"/>
      <dgm:spPr/>
      <dgm:t>
        <a:bodyPr/>
        <a:lstStyle/>
        <a:p>
          <a:r>
            <a:rPr lang="ro-MD" sz="1600" dirty="0"/>
            <a:t>Medicamentos indus (GCS, tratamentul în HIV/SIDA, posttransplant)</a:t>
          </a:r>
          <a:endParaRPr lang="ru-RU" sz="1600" dirty="0"/>
        </a:p>
      </dgm:t>
    </dgm:pt>
    <dgm:pt modelId="{B8CE39D0-E504-4816-9A07-0A8B32F3B9DD}" type="parTrans" cxnId="{C3A30F91-A12E-4ECB-9040-ADF96E36AC46}">
      <dgm:prSet/>
      <dgm:spPr/>
      <dgm:t>
        <a:bodyPr/>
        <a:lstStyle/>
        <a:p>
          <a:endParaRPr lang="ru-RU" sz="1600"/>
        </a:p>
      </dgm:t>
    </dgm:pt>
    <dgm:pt modelId="{91C9D0AD-0C7D-4251-AEE4-CE2169D475A6}" type="sibTrans" cxnId="{C3A30F91-A12E-4ECB-9040-ADF96E36AC46}">
      <dgm:prSet/>
      <dgm:spPr/>
      <dgm:t>
        <a:bodyPr/>
        <a:lstStyle/>
        <a:p>
          <a:endParaRPr lang="ru-RU" sz="1600"/>
        </a:p>
      </dgm:t>
    </dgm:pt>
    <dgm:pt modelId="{54D813C5-9E81-4180-AFC2-32DC6D676E2D}">
      <dgm:prSet phldrT="[Текст]" custT="1"/>
      <dgm:spPr/>
      <dgm:t>
        <a:bodyPr/>
        <a:lstStyle/>
        <a:p>
          <a:r>
            <a:rPr lang="ro-MD" sz="1600" b="1" dirty="0">
              <a:solidFill>
                <a:srgbClr val="800000"/>
              </a:solidFill>
            </a:rPr>
            <a:t>Diabet gestațional</a:t>
          </a:r>
          <a:endParaRPr lang="ru-RU" sz="1600" b="1" dirty="0">
            <a:solidFill>
              <a:srgbClr val="800000"/>
            </a:solidFill>
          </a:endParaRPr>
        </a:p>
      </dgm:t>
    </dgm:pt>
    <dgm:pt modelId="{40115305-9307-4EAA-84C6-4A4B610FF017}" type="parTrans" cxnId="{68E4F5F4-5EF9-492B-A116-64E355BDBCC9}">
      <dgm:prSet/>
      <dgm:spPr/>
      <dgm:t>
        <a:bodyPr/>
        <a:lstStyle/>
        <a:p>
          <a:endParaRPr lang="ru-RU" sz="1600"/>
        </a:p>
      </dgm:t>
    </dgm:pt>
    <dgm:pt modelId="{B88806C8-E6B9-4DCF-81B8-99177DC6967B}" type="sibTrans" cxnId="{68E4F5F4-5EF9-492B-A116-64E355BDBCC9}">
      <dgm:prSet/>
      <dgm:spPr/>
      <dgm:t>
        <a:bodyPr/>
        <a:lstStyle/>
        <a:p>
          <a:endParaRPr lang="ru-RU" sz="1600"/>
        </a:p>
      </dgm:t>
    </dgm:pt>
    <dgm:pt modelId="{2F50F3EA-D900-4144-81BB-113A57C5A987}">
      <dgm:prSet phldrT="[Текст]" custT="1"/>
      <dgm:spPr/>
      <dgm:t>
        <a:bodyPr/>
        <a:lstStyle/>
        <a:p>
          <a:r>
            <a:rPr lang="ro-MD" sz="1600" dirty="0"/>
            <a:t>Diabet diagnosticat în trimestrul II sau III de sarcină</a:t>
          </a:r>
          <a:endParaRPr lang="ru-RU" sz="1600" dirty="0"/>
        </a:p>
      </dgm:t>
    </dgm:pt>
    <dgm:pt modelId="{491919A2-1359-480E-8875-5E6A6799349A}" type="parTrans" cxnId="{2DEDAA40-B5A6-4CE8-980B-5AD2C238C811}">
      <dgm:prSet/>
      <dgm:spPr/>
      <dgm:t>
        <a:bodyPr/>
        <a:lstStyle/>
        <a:p>
          <a:endParaRPr lang="ru-RU" sz="1600"/>
        </a:p>
      </dgm:t>
    </dgm:pt>
    <dgm:pt modelId="{CD0DD6F5-B5A1-41E0-92C3-71C3019F557C}" type="sibTrans" cxnId="{2DEDAA40-B5A6-4CE8-980B-5AD2C238C811}">
      <dgm:prSet/>
      <dgm:spPr/>
      <dgm:t>
        <a:bodyPr/>
        <a:lstStyle/>
        <a:p>
          <a:endParaRPr lang="ru-RU" sz="1600"/>
        </a:p>
      </dgm:t>
    </dgm:pt>
    <dgm:pt modelId="{D8E7E84F-4068-444B-9991-7D6F78031917}" type="pres">
      <dgm:prSet presAssocID="{1DB22011-56DA-439C-B110-0F8BE087FB77}" presName="vert0" presStyleCnt="0">
        <dgm:presLayoutVars>
          <dgm:dir/>
          <dgm:animOne val="branch"/>
          <dgm:animLvl val="lvl"/>
        </dgm:presLayoutVars>
      </dgm:prSet>
      <dgm:spPr/>
    </dgm:pt>
    <dgm:pt modelId="{51FD0C2B-7BDF-4445-BE9A-02682569E73A}" type="pres">
      <dgm:prSet presAssocID="{BE3E2DF3-046E-41F7-81C7-ACF3E71FA7B2}" presName="thickLine" presStyleLbl="alignNode1" presStyleIdx="0" presStyleCnt="4"/>
      <dgm:spPr/>
    </dgm:pt>
    <dgm:pt modelId="{A9DA3244-5046-475E-B285-5145D78362FD}" type="pres">
      <dgm:prSet presAssocID="{BE3E2DF3-046E-41F7-81C7-ACF3E71FA7B2}" presName="horz1" presStyleCnt="0"/>
      <dgm:spPr/>
    </dgm:pt>
    <dgm:pt modelId="{C18232C1-D69C-4992-BC78-78F0AD1A831E}" type="pres">
      <dgm:prSet presAssocID="{BE3E2DF3-046E-41F7-81C7-ACF3E71FA7B2}" presName="tx1" presStyleLbl="revTx" presStyleIdx="0" presStyleCnt="13"/>
      <dgm:spPr/>
    </dgm:pt>
    <dgm:pt modelId="{2CC22E9E-8FAA-4230-B351-0821ADFFD3D9}" type="pres">
      <dgm:prSet presAssocID="{BE3E2DF3-046E-41F7-81C7-ACF3E71FA7B2}" presName="vert1" presStyleCnt="0"/>
      <dgm:spPr/>
    </dgm:pt>
    <dgm:pt modelId="{E16CFD95-306B-4E5C-AC17-6E3777BC8D72}" type="pres">
      <dgm:prSet presAssocID="{A3F404EB-BA2B-43D2-946E-7E5A944F1A52}" presName="vertSpace2a" presStyleCnt="0"/>
      <dgm:spPr/>
    </dgm:pt>
    <dgm:pt modelId="{3200C738-4C69-46C6-9CB3-E0289DC54DFD}" type="pres">
      <dgm:prSet presAssocID="{A3F404EB-BA2B-43D2-946E-7E5A944F1A52}" presName="horz2" presStyleCnt="0"/>
      <dgm:spPr/>
    </dgm:pt>
    <dgm:pt modelId="{8FD5633C-B44C-4D26-8F02-0B3FE29D9569}" type="pres">
      <dgm:prSet presAssocID="{A3F404EB-BA2B-43D2-946E-7E5A944F1A52}" presName="horzSpace2" presStyleCnt="0"/>
      <dgm:spPr/>
    </dgm:pt>
    <dgm:pt modelId="{066DA7B4-3F43-472D-8262-8E2306E0E00C}" type="pres">
      <dgm:prSet presAssocID="{A3F404EB-BA2B-43D2-946E-7E5A944F1A52}" presName="tx2" presStyleLbl="revTx" presStyleIdx="1" presStyleCnt="13"/>
      <dgm:spPr/>
    </dgm:pt>
    <dgm:pt modelId="{73F2B24E-89CC-4A70-BDE9-649917FFF741}" type="pres">
      <dgm:prSet presAssocID="{A3F404EB-BA2B-43D2-946E-7E5A944F1A52}" presName="vert2" presStyleCnt="0"/>
      <dgm:spPr/>
    </dgm:pt>
    <dgm:pt modelId="{F5E830B5-F3F2-4D9A-9094-33035CC53DA0}" type="pres">
      <dgm:prSet presAssocID="{A3F404EB-BA2B-43D2-946E-7E5A944F1A52}" presName="thinLine2b" presStyleLbl="callout" presStyleIdx="0" presStyleCnt="9"/>
      <dgm:spPr/>
    </dgm:pt>
    <dgm:pt modelId="{B14F337E-00F1-4F01-846D-EC2320281198}" type="pres">
      <dgm:prSet presAssocID="{A3F404EB-BA2B-43D2-946E-7E5A944F1A52}" presName="vertSpace2b" presStyleCnt="0"/>
      <dgm:spPr/>
    </dgm:pt>
    <dgm:pt modelId="{4EC50CD1-285F-4A19-A474-D83277E19711}" type="pres">
      <dgm:prSet presAssocID="{650A0BE3-43B3-4870-9854-1FD6C7D5AAE3}" presName="horz2" presStyleCnt="0"/>
      <dgm:spPr/>
    </dgm:pt>
    <dgm:pt modelId="{46805C57-0858-48D3-A3B9-A4DFAC753299}" type="pres">
      <dgm:prSet presAssocID="{650A0BE3-43B3-4870-9854-1FD6C7D5AAE3}" presName="horzSpace2" presStyleCnt="0"/>
      <dgm:spPr/>
    </dgm:pt>
    <dgm:pt modelId="{C246EAAD-0101-419F-8061-82B477914387}" type="pres">
      <dgm:prSet presAssocID="{650A0BE3-43B3-4870-9854-1FD6C7D5AAE3}" presName="tx2" presStyleLbl="revTx" presStyleIdx="2" presStyleCnt="13"/>
      <dgm:spPr/>
    </dgm:pt>
    <dgm:pt modelId="{27CEFC70-7637-41D5-85FC-FA55E49A23CB}" type="pres">
      <dgm:prSet presAssocID="{650A0BE3-43B3-4870-9854-1FD6C7D5AAE3}" presName="vert2" presStyleCnt="0"/>
      <dgm:spPr/>
    </dgm:pt>
    <dgm:pt modelId="{0E5DA463-D792-4901-B9C7-A1F7C31E4167}" type="pres">
      <dgm:prSet presAssocID="{650A0BE3-43B3-4870-9854-1FD6C7D5AAE3}" presName="thinLine2b" presStyleLbl="callout" presStyleIdx="1" presStyleCnt="9"/>
      <dgm:spPr/>
    </dgm:pt>
    <dgm:pt modelId="{F642AC37-8ECA-4B38-8879-7069F6985C4E}" type="pres">
      <dgm:prSet presAssocID="{650A0BE3-43B3-4870-9854-1FD6C7D5AAE3}" presName="vertSpace2b" presStyleCnt="0"/>
      <dgm:spPr/>
    </dgm:pt>
    <dgm:pt modelId="{55ECBC08-5122-4C9B-8638-60CAA9FD724D}" type="pres">
      <dgm:prSet presAssocID="{C05228A3-1E8B-4AB7-9525-7653B17CF59F}" presName="horz2" presStyleCnt="0"/>
      <dgm:spPr/>
    </dgm:pt>
    <dgm:pt modelId="{B12CC59A-E407-4039-9531-EC9397702DDE}" type="pres">
      <dgm:prSet presAssocID="{C05228A3-1E8B-4AB7-9525-7653B17CF59F}" presName="horzSpace2" presStyleCnt="0"/>
      <dgm:spPr/>
    </dgm:pt>
    <dgm:pt modelId="{DF1733BE-4FD1-4E70-BE13-D6AA629DE10D}" type="pres">
      <dgm:prSet presAssocID="{C05228A3-1E8B-4AB7-9525-7653B17CF59F}" presName="tx2" presStyleLbl="revTx" presStyleIdx="3" presStyleCnt="13"/>
      <dgm:spPr/>
    </dgm:pt>
    <dgm:pt modelId="{ACA56044-9AC5-4CBF-9473-23C187B27ED4}" type="pres">
      <dgm:prSet presAssocID="{C05228A3-1E8B-4AB7-9525-7653B17CF59F}" presName="vert2" presStyleCnt="0"/>
      <dgm:spPr/>
    </dgm:pt>
    <dgm:pt modelId="{E0213712-5A1E-4838-A5EB-531F736A6580}" type="pres">
      <dgm:prSet presAssocID="{C05228A3-1E8B-4AB7-9525-7653B17CF59F}" presName="thinLine2b" presStyleLbl="callout" presStyleIdx="2" presStyleCnt="9"/>
      <dgm:spPr/>
    </dgm:pt>
    <dgm:pt modelId="{E2248874-2880-486D-8C2D-CB8A1E40F0DC}" type="pres">
      <dgm:prSet presAssocID="{C05228A3-1E8B-4AB7-9525-7653B17CF59F}" presName="vertSpace2b" presStyleCnt="0"/>
      <dgm:spPr/>
    </dgm:pt>
    <dgm:pt modelId="{F5929299-3310-4B74-A362-88619B9538C6}" type="pres">
      <dgm:prSet presAssocID="{5EF0C553-CE55-44C0-BB67-9F061718C4FE}" presName="thickLine" presStyleLbl="alignNode1" presStyleIdx="1" presStyleCnt="4"/>
      <dgm:spPr/>
    </dgm:pt>
    <dgm:pt modelId="{CE35BBBF-3883-4173-B442-535D12F22FB5}" type="pres">
      <dgm:prSet presAssocID="{5EF0C553-CE55-44C0-BB67-9F061718C4FE}" presName="horz1" presStyleCnt="0"/>
      <dgm:spPr/>
    </dgm:pt>
    <dgm:pt modelId="{EAC4A87F-6852-4C2C-9E85-CB79F60DF88D}" type="pres">
      <dgm:prSet presAssocID="{5EF0C553-CE55-44C0-BB67-9F061718C4FE}" presName="tx1" presStyleLbl="revTx" presStyleIdx="4" presStyleCnt="13"/>
      <dgm:spPr/>
    </dgm:pt>
    <dgm:pt modelId="{F4CFCBAB-887F-4A72-BF1C-2A3112D4559D}" type="pres">
      <dgm:prSet presAssocID="{5EF0C553-CE55-44C0-BB67-9F061718C4FE}" presName="vert1" presStyleCnt="0"/>
      <dgm:spPr/>
    </dgm:pt>
    <dgm:pt modelId="{BD25BF56-736E-4644-8112-081AD4437261}" type="pres">
      <dgm:prSet presAssocID="{F3051C01-C1F2-463F-AB60-3F1A70AB1DAE}" presName="vertSpace2a" presStyleCnt="0"/>
      <dgm:spPr/>
    </dgm:pt>
    <dgm:pt modelId="{41614FFE-077B-409F-9A66-DBE49DC52B74}" type="pres">
      <dgm:prSet presAssocID="{F3051C01-C1F2-463F-AB60-3F1A70AB1DAE}" presName="horz2" presStyleCnt="0"/>
      <dgm:spPr/>
    </dgm:pt>
    <dgm:pt modelId="{09EF32F9-7CF2-4F80-888C-E3E387721164}" type="pres">
      <dgm:prSet presAssocID="{F3051C01-C1F2-463F-AB60-3F1A70AB1DAE}" presName="horzSpace2" presStyleCnt="0"/>
      <dgm:spPr/>
    </dgm:pt>
    <dgm:pt modelId="{0696F669-1114-42E5-ACDE-5C289BEBE4D2}" type="pres">
      <dgm:prSet presAssocID="{F3051C01-C1F2-463F-AB60-3F1A70AB1DAE}" presName="tx2" presStyleLbl="revTx" presStyleIdx="5" presStyleCnt="13"/>
      <dgm:spPr/>
    </dgm:pt>
    <dgm:pt modelId="{49902072-8A0E-4319-B3A4-EA4D0B04E12C}" type="pres">
      <dgm:prSet presAssocID="{F3051C01-C1F2-463F-AB60-3F1A70AB1DAE}" presName="vert2" presStyleCnt="0"/>
      <dgm:spPr/>
    </dgm:pt>
    <dgm:pt modelId="{A2B9E057-8671-4C49-A1AC-69C5C006C524}" type="pres">
      <dgm:prSet presAssocID="{F3051C01-C1F2-463F-AB60-3F1A70AB1DAE}" presName="thinLine2b" presStyleLbl="callout" presStyleIdx="3" presStyleCnt="9"/>
      <dgm:spPr/>
    </dgm:pt>
    <dgm:pt modelId="{A03BD1FA-65B6-4C65-B77B-D7AD7B5B5FBB}" type="pres">
      <dgm:prSet presAssocID="{F3051C01-C1F2-463F-AB60-3F1A70AB1DAE}" presName="vertSpace2b" presStyleCnt="0"/>
      <dgm:spPr/>
    </dgm:pt>
    <dgm:pt modelId="{9DC6BA89-CC64-4B1A-A349-EE8CE2C5B93A}" type="pres">
      <dgm:prSet presAssocID="{AB60D4B1-0FE4-4622-AD1B-F28F5DE58B82}" presName="horz2" presStyleCnt="0"/>
      <dgm:spPr/>
    </dgm:pt>
    <dgm:pt modelId="{BCCF6949-DC41-4DD1-B084-432941B282B2}" type="pres">
      <dgm:prSet presAssocID="{AB60D4B1-0FE4-4622-AD1B-F28F5DE58B82}" presName="horzSpace2" presStyleCnt="0"/>
      <dgm:spPr/>
    </dgm:pt>
    <dgm:pt modelId="{210BD179-07DE-42A0-AAAE-F4EBB8EA8642}" type="pres">
      <dgm:prSet presAssocID="{AB60D4B1-0FE4-4622-AD1B-F28F5DE58B82}" presName="tx2" presStyleLbl="revTx" presStyleIdx="6" presStyleCnt="13"/>
      <dgm:spPr/>
    </dgm:pt>
    <dgm:pt modelId="{E1C26523-1727-4FF1-B5A0-FBAC3409A614}" type="pres">
      <dgm:prSet presAssocID="{AB60D4B1-0FE4-4622-AD1B-F28F5DE58B82}" presName="vert2" presStyleCnt="0"/>
      <dgm:spPr/>
    </dgm:pt>
    <dgm:pt modelId="{0A0104E8-7717-431B-B8CE-C193EEFD7F3E}" type="pres">
      <dgm:prSet presAssocID="{AB60D4B1-0FE4-4622-AD1B-F28F5DE58B82}" presName="thinLine2b" presStyleLbl="callout" presStyleIdx="4" presStyleCnt="9"/>
      <dgm:spPr/>
    </dgm:pt>
    <dgm:pt modelId="{EF84DCF2-84A7-4061-B3FB-CEEB5AB81C77}" type="pres">
      <dgm:prSet presAssocID="{AB60D4B1-0FE4-4622-AD1B-F28F5DE58B82}" presName="vertSpace2b" presStyleCnt="0"/>
      <dgm:spPr/>
    </dgm:pt>
    <dgm:pt modelId="{6354EC47-B247-439D-904D-C34D3BFCE3D3}" type="pres">
      <dgm:prSet presAssocID="{B664BD6E-A207-47D4-97BC-D59A83C3A10C}" presName="thickLine" presStyleLbl="alignNode1" presStyleIdx="2" presStyleCnt="4"/>
      <dgm:spPr/>
    </dgm:pt>
    <dgm:pt modelId="{4F713E48-72C8-4DFC-8E13-4E18527A415B}" type="pres">
      <dgm:prSet presAssocID="{B664BD6E-A207-47D4-97BC-D59A83C3A10C}" presName="horz1" presStyleCnt="0"/>
      <dgm:spPr/>
    </dgm:pt>
    <dgm:pt modelId="{FF994B72-5E5F-464A-8FBA-2CACCE0EE67C}" type="pres">
      <dgm:prSet presAssocID="{B664BD6E-A207-47D4-97BC-D59A83C3A10C}" presName="tx1" presStyleLbl="revTx" presStyleIdx="7" presStyleCnt="13"/>
      <dgm:spPr/>
    </dgm:pt>
    <dgm:pt modelId="{1354C3AE-F735-498F-BF58-61B112CA9E3E}" type="pres">
      <dgm:prSet presAssocID="{B664BD6E-A207-47D4-97BC-D59A83C3A10C}" presName="vert1" presStyleCnt="0"/>
      <dgm:spPr/>
    </dgm:pt>
    <dgm:pt modelId="{E16656FF-271B-438F-AA53-89F1D453DF25}" type="pres">
      <dgm:prSet presAssocID="{4351A452-9F72-4B97-A43D-57872C778C2A}" presName="vertSpace2a" presStyleCnt="0"/>
      <dgm:spPr/>
    </dgm:pt>
    <dgm:pt modelId="{56763FAD-0A14-446E-9DAB-72E44BDE6AAE}" type="pres">
      <dgm:prSet presAssocID="{4351A452-9F72-4B97-A43D-57872C778C2A}" presName="horz2" presStyleCnt="0"/>
      <dgm:spPr/>
    </dgm:pt>
    <dgm:pt modelId="{0541D677-0A6A-4105-8E4A-9655874AA5D2}" type="pres">
      <dgm:prSet presAssocID="{4351A452-9F72-4B97-A43D-57872C778C2A}" presName="horzSpace2" presStyleCnt="0"/>
      <dgm:spPr/>
    </dgm:pt>
    <dgm:pt modelId="{7531CB7B-C6F4-4388-9E69-8501AAF6F231}" type="pres">
      <dgm:prSet presAssocID="{4351A452-9F72-4B97-A43D-57872C778C2A}" presName="tx2" presStyleLbl="revTx" presStyleIdx="8" presStyleCnt="13"/>
      <dgm:spPr/>
    </dgm:pt>
    <dgm:pt modelId="{E28910F0-AAF4-4B28-BB64-68CEA4A8FD75}" type="pres">
      <dgm:prSet presAssocID="{4351A452-9F72-4B97-A43D-57872C778C2A}" presName="vert2" presStyleCnt="0"/>
      <dgm:spPr/>
    </dgm:pt>
    <dgm:pt modelId="{E77DAB7E-4FEE-4DCE-8C7C-26F0AF4EFF98}" type="pres">
      <dgm:prSet presAssocID="{4351A452-9F72-4B97-A43D-57872C778C2A}" presName="thinLine2b" presStyleLbl="callout" presStyleIdx="5" presStyleCnt="9"/>
      <dgm:spPr/>
    </dgm:pt>
    <dgm:pt modelId="{A5DECF33-3CA9-408E-AA68-BE4FA41BF812}" type="pres">
      <dgm:prSet presAssocID="{4351A452-9F72-4B97-A43D-57872C778C2A}" presName="vertSpace2b" presStyleCnt="0"/>
      <dgm:spPr/>
    </dgm:pt>
    <dgm:pt modelId="{69E8C0C8-38AE-461D-AC5A-49208B272A3B}" type="pres">
      <dgm:prSet presAssocID="{52F00346-BDF5-40C4-9202-3F7D02BD14BC}" presName="horz2" presStyleCnt="0"/>
      <dgm:spPr/>
    </dgm:pt>
    <dgm:pt modelId="{9434AE10-831A-42BF-903A-EA7D24F82B56}" type="pres">
      <dgm:prSet presAssocID="{52F00346-BDF5-40C4-9202-3F7D02BD14BC}" presName="horzSpace2" presStyleCnt="0"/>
      <dgm:spPr/>
    </dgm:pt>
    <dgm:pt modelId="{BF59CCF3-2743-4199-9FE6-A8E04EA66696}" type="pres">
      <dgm:prSet presAssocID="{52F00346-BDF5-40C4-9202-3F7D02BD14BC}" presName="tx2" presStyleLbl="revTx" presStyleIdx="9" presStyleCnt="13"/>
      <dgm:spPr/>
    </dgm:pt>
    <dgm:pt modelId="{9B54ACD1-5F93-441C-B84C-623FDE87E0FB}" type="pres">
      <dgm:prSet presAssocID="{52F00346-BDF5-40C4-9202-3F7D02BD14BC}" presName="vert2" presStyleCnt="0"/>
      <dgm:spPr/>
    </dgm:pt>
    <dgm:pt modelId="{086C994A-11EE-4648-A07F-7938E31CE264}" type="pres">
      <dgm:prSet presAssocID="{52F00346-BDF5-40C4-9202-3F7D02BD14BC}" presName="thinLine2b" presStyleLbl="callout" presStyleIdx="6" presStyleCnt="9"/>
      <dgm:spPr/>
    </dgm:pt>
    <dgm:pt modelId="{EC8AAEFE-A9B7-44DA-8659-257812CDB073}" type="pres">
      <dgm:prSet presAssocID="{52F00346-BDF5-40C4-9202-3F7D02BD14BC}" presName="vertSpace2b" presStyleCnt="0"/>
      <dgm:spPr/>
    </dgm:pt>
    <dgm:pt modelId="{5779B3C1-4707-49BB-A35A-3FC0416A0B2F}" type="pres">
      <dgm:prSet presAssocID="{875FD5D6-AD37-42C6-86FF-CD004FFD0D56}" presName="horz2" presStyleCnt="0"/>
      <dgm:spPr/>
    </dgm:pt>
    <dgm:pt modelId="{EB1B5CB2-CC2D-4A1A-A8E1-651C6AA40379}" type="pres">
      <dgm:prSet presAssocID="{875FD5D6-AD37-42C6-86FF-CD004FFD0D56}" presName="horzSpace2" presStyleCnt="0"/>
      <dgm:spPr/>
    </dgm:pt>
    <dgm:pt modelId="{F9311943-FF26-4A82-AAF6-E24B408DD270}" type="pres">
      <dgm:prSet presAssocID="{875FD5D6-AD37-42C6-86FF-CD004FFD0D56}" presName="tx2" presStyleLbl="revTx" presStyleIdx="10" presStyleCnt="13"/>
      <dgm:spPr/>
    </dgm:pt>
    <dgm:pt modelId="{830A976D-7853-4FE8-B104-BC71E36DFD81}" type="pres">
      <dgm:prSet presAssocID="{875FD5D6-AD37-42C6-86FF-CD004FFD0D56}" presName="vert2" presStyleCnt="0"/>
      <dgm:spPr/>
    </dgm:pt>
    <dgm:pt modelId="{870016A2-4CFB-448D-871C-F73840A2C585}" type="pres">
      <dgm:prSet presAssocID="{875FD5D6-AD37-42C6-86FF-CD004FFD0D56}" presName="thinLine2b" presStyleLbl="callout" presStyleIdx="7" presStyleCnt="9" custLinFactY="14946" custLinFactNeighborX="1817" custLinFactNeighborY="100000"/>
      <dgm:spPr/>
    </dgm:pt>
    <dgm:pt modelId="{92038C2E-04C1-49A3-BE57-BE49DFCD80E4}" type="pres">
      <dgm:prSet presAssocID="{875FD5D6-AD37-42C6-86FF-CD004FFD0D56}" presName="vertSpace2b" presStyleCnt="0"/>
      <dgm:spPr/>
    </dgm:pt>
    <dgm:pt modelId="{12FE281B-2E2F-47F2-8152-5CDD99DF0DC8}" type="pres">
      <dgm:prSet presAssocID="{54D813C5-9E81-4180-AFC2-32DC6D676E2D}" presName="thickLine" presStyleLbl="alignNode1" presStyleIdx="3" presStyleCnt="4"/>
      <dgm:spPr/>
    </dgm:pt>
    <dgm:pt modelId="{6024606B-0B60-4690-96D1-C7B490484D45}" type="pres">
      <dgm:prSet presAssocID="{54D813C5-9E81-4180-AFC2-32DC6D676E2D}" presName="horz1" presStyleCnt="0"/>
      <dgm:spPr/>
    </dgm:pt>
    <dgm:pt modelId="{3179768C-E128-4081-B617-7A332FC9A6FA}" type="pres">
      <dgm:prSet presAssocID="{54D813C5-9E81-4180-AFC2-32DC6D676E2D}" presName="tx1" presStyleLbl="revTx" presStyleIdx="11" presStyleCnt="13"/>
      <dgm:spPr/>
    </dgm:pt>
    <dgm:pt modelId="{FF816176-77F2-4690-8057-5ECA71ADE66B}" type="pres">
      <dgm:prSet presAssocID="{54D813C5-9E81-4180-AFC2-32DC6D676E2D}" presName="vert1" presStyleCnt="0"/>
      <dgm:spPr/>
    </dgm:pt>
    <dgm:pt modelId="{7ABE716B-FFD0-4897-B7F6-8639B38E5181}" type="pres">
      <dgm:prSet presAssocID="{2F50F3EA-D900-4144-81BB-113A57C5A987}" presName="vertSpace2a" presStyleCnt="0"/>
      <dgm:spPr/>
    </dgm:pt>
    <dgm:pt modelId="{EEBCDC1F-01FA-41C6-93DE-FEFFE2F67984}" type="pres">
      <dgm:prSet presAssocID="{2F50F3EA-D900-4144-81BB-113A57C5A987}" presName="horz2" presStyleCnt="0"/>
      <dgm:spPr/>
    </dgm:pt>
    <dgm:pt modelId="{193E1093-DC69-49C4-98D5-D211B9789E82}" type="pres">
      <dgm:prSet presAssocID="{2F50F3EA-D900-4144-81BB-113A57C5A987}" presName="horzSpace2" presStyleCnt="0"/>
      <dgm:spPr/>
    </dgm:pt>
    <dgm:pt modelId="{C4466514-5984-4541-AB45-121D1B749E8A}" type="pres">
      <dgm:prSet presAssocID="{2F50F3EA-D900-4144-81BB-113A57C5A987}" presName="tx2" presStyleLbl="revTx" presStyleIdx="12" presStyleCnt="13"/>
      <dgm:spPr/>
    </dgm:pt>
    <dgm:pt modelId="{566D896D-175C-4509-8D32-771CEDBED55E}" type="pres">
      <dgm:prSet presAssocID="{2F50F3EA-D900-4144-81BB-113A57C5A987}" presName="vert2" presStyleCnt="0"/>
      <dgm:spPr/>
    </dgm:pt>
    <dgm:pt modelId="{5ECDADC1-A91A-4349-92CC-E934A802D7BF}" type="pres">
      <dgm:prSet presAssocID="{2F50F3EA-D900-4144-81BB-113A57C5A987}" presName="thinLine2b" presStyleLbl="callout" presStyleIdx="8" presStyleCnt="9"/>
      <dgm:spPr/>
    </dgm:pt>
    <dgm:pt modelId="{BAF1BF34-5AFF-4775-B23D-72432AC89CBC}" type="pres">
      <dgm:prSet presAssocID="{2F50F3EA-D900-4144-81BB-113A57C5A987}" presName="vertSpace2b" presStyleCnt="0"/>
      <dgm:spPr/>
    </dgm:pt>
  </dgm:ptLst>
  <dgm:cxnLst>
    <dgm:cxn modelId="{070EB00A-BA84-4B88-BF23-CF18D7287320}" type="presOf" srcId="{BE3E2DF3-046E-41F7-81C7-ACF3E71FA7B2}" destId="{C18232C1-D69C-4992-BC78-78F0AD1A831E}" srcOrd="0" destOrd="0" presId="urn:microsoft.com/office/officeart/2008/layout/LinedList"/>
    <dgm:cxn modelId="{7911B512-2E23-47B9-82B8-66B498AF285D}" srcId="{1DB22011-56DA-439C-B110-0F8BE087FB77}" destId="{B664BD6E-A207-47D4-97BC-D59A83C3A10C}" srcOrd="2" destOrd="0" parTransId="{CB06D551-316A-4400-BE5E-56CB35D0D464}" sibTransId="{133E4FBE-6A51-4D04-A47F-C94A49DB983F}"/>
    <dgm:cxn modelId="{7A4AEF19-FD96-4DAA-99BE-64295782DE51}" type="presOf" srcId="{875FD5D6-AD37-42C6-86FF-CD004FFD0D56}" destId="{F9311943-FF26-4A82-AAF6-E24B408DD270}" srcOrd="0" destOrd="0" presId="urn:microsoft.com/office/officeart/2008/layout/LinedList"/>
    <dgm:cxn modelId="{A7BED71B-5547-4DF1-9436-1AD5FFE5159B}" type="presOf" srcId="{A3F404EB-BA2B-43D2-946E-7E5A944F1A52}" destId="{066DA7B4-3F43-472D-8262-8E2306E0E00C}" srcOrd="0" destOrd="0" presId="urn:microsoft.com/office/officeart/2008/layout/LinedList"/>
    <dgm:cxn modelId="{9705441C-8C68-4ADD-8F20-83FE489C5BD5}" type="presOf" srcId="{2F50F3EA-D900-4144-81BB-113A57C5A987}" destId="{C4466514-5984-4541-AB45-121D1B749E8A}" srcOrd="0" destOrd="0" presId="urn:microsoft.com/office/officeart/2008/layout/LinedList"/>
    <dgm:cxn modelId="{2DEDAA40-B5A6-4CE8-980B-5AD2C238C811}" srcId="{54D813C5-9E81-4180-AFC2-32DC6D676E2D}" destId="{2F50F3EA-D900-4144-81BB-113A57C5A987}" srcOrd="0" destOrd="0" parTransId="{491919A2-1359-480E-8875-5E6A6799349A}" sibTransId="{CD0DD6F5-B5A1-41E0-92C3-71C3019F557C}"/>
    <dgm:cxn modelId="{C4F18660-A3D5-4A75-AFA2-6EDE0E371403}" srcId="{1DB22011-56DA-439C-B110-0F8BE087FB77}" destId="{BE3E2DF3-046E-41F7-81C7-ACF3E71FA7B2}" srcOrd="0" destOrd="0" parTransId="{0081A6A9-0E9B-4872-8248-5CA91E36DA99}" sibTransId="{41B3A9F3-2800-4740-BF6F-FA61DE08ECC3}"/>
    <dgm:cxn modelId="{BDC32D61-2FEB-44E4-9B5C-07DB0068233A}" srcId="{BE3E2DF3-046E-41F7-81C7-ACF3E71FA7B2}" destId="{C05228A3-1E8B-4AB7-9525-7653B17CF59F}" srcOrd="2" destOrd="0" parTransId="{1AE0D7B3-0D8D-4F33-AF70-B5C0683B407E}" sibTransId="{7AA65009-BF7F-40AE-B5B9-3668C33B75F4}"/>
    <dgm:cxn modelId="{E648A66E-3EB2-4438-9B38-22A0CED6905B}" type="presOf" srcId="{5EF0C553-CE55-44C0-BB67-9F061718C4FE}" destId="{EAC4A87F-6852-4C2C-9E85-CB79F60DF88D}" srcOrd="0" destOrd="0" presId="urn:microsoft.com/office/officeart/2008/layout/LinedList"/>
    <dgm:cxn modelId="{D0FE8770-8DA7-4DC4-B3E3-ECD45A8432B3}" type="presOf" srcId="{B664BD6E-A207-47D4-97BC-D59A83C3A10C}" destId="{FF994B72-5E5F-464A-8FBA-2CACCE0EE67C}" srcOrd="0" destOrd="0" presId="urn:microsoft.com/office/officeart/2008/layout/LinedList"/>
    <dgm:cxn modelId="{819AD753-A2C5-4949-8B8F-909B7F88F460}" srcId="{B664BD6E-A207-47D4-97BC-D59A83C3A10C}" destId="{52F00346-BDF5-40C4-9202-3F7D02BD14BC}" srcOrd="1" destOrd="0" parTransId="{B09672F9-FFD5-4643-A1FE-9E9F49FFCCFF}" sibTransId="{1FAD72E2-612E-45BC-9217-02484312CCB1}"/>
    <dgm:cxn modelId="{E404E185-B018-467E-BA6D-192CF5DF85C9}" srcId="{BE3E2DF3-046E-41F7-81C7-ACF3E71FA7B2}" destId="{A3F404EB-BA2B-43D2-946E-7E5A944F1A52}" srcOrd="0" destOrd="0" parTransId="{ACCE22A4-789A-4383-BB4B-741567968D2F}" sibTransId="{BF2289CC-8785-466E-A9B1-B56E89440218}"/>
    <dgm:cxn modelId="{C3A30F91-A12E-4ECB-9040-ADF96E36AC46}" srcId="{B664BD6E-A207-47D4-97BC-D59A83C3A10C}" destId="{875FD5D6-AD37-42C6-86FF-CD004FFD0D56}" srcOrd="2" destOrd="0" parTransId="{B8CE39D0-E504-4816-9A07-0A8B32F3B9DD}" sibTransId="{91C9D0AD-0C7D-4251-AEE4-CE2169D475A6}"/>
    <dgm:cxn modelId="{067FB297-B96D-4207-A0F6-0BBC5A654579}" srcId="{B664BD6E-A207-47D4-97BC-D59A83C3A10C}" destId="{4351A452-9F72-4B97-A43D-57872C778C2A}" srcOrd="0" destOrd="0" parTransId="{DB98583A-C3DD-4E47-ACD7-2AAF48CAD1E1}" sibTransId="{E60D96B0-40DF-4A56-945E-01ACBAE846D8}"/>
    <dgm:cxn modelId="{DFBD7B9C-5B0E-40CD-9396-78B285928B74}" type="presOf" srcId="{4351A452-9F72-4B97-A43D-57872C778C2A}" destId="{7531CB7B-C6F4-4388-9E69-8501AAF6F231}" srcOrd="0" destOrd="0" presId="urn:microsoft.com/office/officeart/2008/layout/LinedList"/>
    <dgm:cxn modelId="{E7C0E7AE-B74F-4C79-8F4B-F6B38C6E0C03}" srcId="{5EF0C553-CE55-44C0-BB67-9F061718C4FE}" destId="{AB60D4B1-0FE4-4622-AD1B-F28F5DE58B82}" srcOrd="1" destOrd="0" parTransId="{356E7DB1-315B-4A96-8CE9-1E6CFF4D1984}" sibTransId="{63B48340-440C-483F-9348-A1F366F95E21}"/>
    <dgm:cxn modelId="{0ACBD9C8-38A8-4178-8DB1-5117DAD9F65E}" srcId="{5EF0C553-CE55-44C0-BB67-9F061718C4FE}" destId="{F3051C01-C1F2-463F-AB60-3F1A70AB1DAE}" srcOrd="0" destOrd="0" parTransId="{9227BBE8-16B9-49BE-90CA-1F2189F452D7}" sibTransId="{014FAD5C-C8A9-4679-8B49-9BD701B92F7B}"/>
    <dgm:cxn modelId="{3C6B67CE-CF68-4C6E-A225-F209FE126C1C}" type="presOf" srcId="{C05228A3-1E8B-4AB7-9525-7653B17CF59F}" destId="{DF1733BE-4FD1-4E70-BE13-D6AA629DE10D}" srcOrd="0" destOrd="0" presId="urn:microsoft.com/office/officeart/2008/layout/LinedList"/>
    <dgm:cxn modelId="{964BC8CE-1C90-4989-8E40-182CDCF83C1C}" type="presOf" srcId="{1DB22011-56DA-439C-B110-0F8BE087FB77}" destId="{D8E7E84F-4068-444B-9991-7D6F78031917}" srcOrd="0" destOrd="0" presId="urn:microsoft.com/office/officeart/2008/layout/LinedList"/>
    <dgm:cxn modelId="{33EF19D1-A751-487F-A181-5E2119201C3F}" type="presOf" srcId="{F3051C01-C1F2-463F-AB60-3F1A70AB1DAE}" destId="{0696F669-1114-42E5-ACDE-5C289BEBE4D2}" srcOrd="0" destOrd="0" presId="urn:microsoft.com/office/officeart/2008/layout/LinedList"/>
    <dgm:cxn modelId="{AE4FA8EA-43A9-462C-A58F-5E7FCA9E9B14}" type="presOf" srcId="{52F00346-BDF5-40C4-9202-3F7D02BD14BC}" destId="{BF59CCF3-2743-4199-9FE6-A8E04EA66696}" srcOrd="0" destOrd="0" presId="urn:microsoft.com/office/officeart/2008/layout/LinedList"/>
    <dgm:cxn modelId="{7501EBEE-4845-4C8D-869D-9639DB6208EF}" type="presOf" srcId="{650A0BE3-43B3-4870-9854-1FD6C7D5AAE3}" destId="{C246EAAD-0101-419F-8061-82B477914387}" srcOrd="0" destOrd="0" presId="urn:microsoft.com/office/officeart/2008/layout/LinedList"/>
    <dgm:cxn modelId="{CEE92CF0-1CDD-4A11-8559-C252AF01EEEA}" type="presOf" srcId="{AB60D4B1-0FE4-4622-AD1B-F28F5DE58B82}" destId="{210BD179-07DE-42A0-AAAE-F4EBB8EA8642}" srcOrd="0" destOrd="0" presId="urn:microsoft.com/office/officeart/2008/layout/LinedList"/>
    <dgm:cxn modelId="{68E4F5F4-5EF9-492B-A116-64E355BDBCC9}" srcId="{1DB22011-56DA-439C-B110-0F8BE087FB77}" destId="{54D813C5-9E81-4180-AFC2-32DC6D676E2D}" srcOrd="3" destOrd="0" parTransId="{40115305-9307-4EAA-84C6-4A4B610FF017}" sibTransId="{B88806C8-E6B9-4DCF-81B8-99177DC6967B}"/>
    <dgm:cxn modelId="{7D975FF5-5ED4-4740-A198-F9F975894DBC}" srcId="{1DB22011-56DA-439C-B110-0F8BE087FB77}" destId="{5EF0C553-CE55-44C0-BB67-9F061718C4FE}" srcOrd="1" destOrd="0" parTransId="{A4DC4D5A-33C8-4505-AEF1-98358E07151D}" sibTransId="{85A2C4BF-6557-404C-BB15-2B4568661E68}"/>
    <dgm:cxn modelId="{F0C555F9-F021-4563-8E9F-C401D4080E31}" type="presOf" srcId="{54D813C5-9E81-4180-AFC2-32DC6D676E2D}" destId="{3179768C-E128-4081-B617-7A332FC9A6FA}" srcOrd="0" destOrd="0" presId="urn:microsoft.com/office/officeart/2008/layout/LinedList"/>
    <dgm:cxn modelId="{AB0DAEFB-152D-4E29-8E29-1E8D9B7E84E2}" srcId="{BE3E2DF3-046E-41F7-81C7-ACF3E71FA7B2}" destId="{650A0BE3-43B3-4870-9854-1FD6C7D5AAE3}" srcOrd="1" destOrd="0" parTransId="{7473C02E-9519-4213-8C1D-39951E35FC95}" sibTransId="{E24B71C7-A363-4154-BDEC-A81F00A5676D}"/>
    <dgm:cxn modelId="{E0FACB39-C30D-4B7C-B4C5-0480F96D2239}" type="presParOf" srcId="{D8E7E84F-4068-444B-9991-7D6F78031917}" destId="{51FD0C2B-7BDF-4445-BE9A-02682569E73A}" srcOrd="0" destOrd="0" presId="urn:microsoft.com/office/officeart/2008/layout/LinedList"/>
    <dgm:cxn modelId="{3EA99081-F092-4DE4-84BE-6DB990E07A51}" type="presParOf" srcId="{D8E7E84F-4068-444B-9991-7D6F78031917}" destId="{A9DA3244-5046-475E-B285-5145D78362FD}" srcOrd="1" destOrd="0" presId="urn:microsoft.com/office/officeart/2008/layout/LinedList"/>
    <dgm:cxn modelId="{6587FE8A-FC3F-4160-8DF3-DA9C9B5989DF}" type="presParOf" srcId="{A9DA3244-5046-475E-B285-5145D78362FD}" destId="{C18232C1-D69C-4992-BC78-78F0AD1A831E}" srcOrd="0" destOrd="0" presId="urn:microsoft.com/office/officeart/2008/layout/LinedList"/>
    <dgm:cxn modelId="{527D6CC8-E139-40A2-8FE2-92161D54B1F2}" type="presParOf" srcId="{A9DA3244-5046-475E-B285-5145D78362FD}" destId="{2CC22E9E-8FAA-4230-B351-0821ADFFD3D9}" srcOrd="1" destOrd="0" presId="urn:microsoft.com/office/officeart/2008/layout/LinedList"/>
    <dgm:cxn modelId="{F103B64E-381F-42AC-8E3C-AB3246A1BD38}" type="presParOf" srcId="{2CC22E9E-8FAA-4230-B351-0821ADFFD3D9}" destId="{E16CFD95-306B-4E5C-AC17-6E3777BC8D72}" srcOrd="0" destOrd="0" presId="urn:microsoft.com/office/officeart/2008/layout/LinedList"/>
    <dgm:cxn modelId="{54D8A33D-06D7-499E-96F4-7CFCE40F6DE0}" type="presParOf" srcId="{2CC22E9E-8FAA-4230-B351-0821ADFFD3D9}" destId="{3200C738-4C69-46C6-9CB3-E0289DC54DFD}" srcOrd="1" destOrd="0" presId="urn:microsoft.com/office/officeart/2008/layout/LinedList"/>
    <dgm:cxn modelId="{76756452-B303-46A9-A07A-B235E1A46153}" type="presParOf" srcId="{3200C738-4C69-46C6-9CB3-E0289DC54DFD}" destId="{8FD5633C-B44C-4D26-8F02-0B3FE29D9569}" srcOrd="0" destOrd="0" presId="urn:microsoft.com/office/officeart/2008/layout/LinedList"/>
    <dgm:cxn modelId="{C4B05B68-0A07-4AAD-A6E9-440B72632530}" type="presParOf" srcId="{3200C738-4C69-46C6-9CB3-E0289DC54DFD}" destId="{066DA7B4-3F43-472D-8262-8E2306E0E00C}" srcOrd="1" destOrd="0" presId="urn:microsoft.com/office/officeart/2008/layout/LinedList"/>
    <dgm:cxn modelId="{69F6D53F-6D9F-43DB-9B00-8D64B226BDDF}" type="presParOf" srcId="{3200C738-4C69-46C6-9CB3-E0289DC54DFD}" destId="{73F2B24E-89CC-4A70-BDE9-649917FFF741}" srcOrd="2" destOrd="0" presId="urn:microsoft.com/office/officeart/2008/layout/LinedList"/>
    <dgm:cxn modelId="{7D64264F-593E-410F-BC7F-3FAEE7132F11}" type="presParOf" srcId="{2CC22E9E-8FAA-4230-B351-0821ADFFD3D9}" destId="{F5E830B5-F3F2-4D9A-9094-33035CC53DA0}" srcOrd="2" destOrd="0" presId="urn:microsoft.com/office/officeart/2008/layout/LinedList"/>
    <dgm:cxn modelId="{CDBCE08A-900D-4A73-9AB6-FBCB2849D640}" type="presParOf" srcId="{2CC22E9E-8FAA-4230-B351-0821ADFFD3D9}" destId="{B14F337E-00F1-4F01-846D-EC2320281198}" srcOrd="3" destOrd="0" presId="urn:microsoft.com/office/officeart/2008/layout/LinedList"/>
    <dgm:cxn modelId="{5D21DA57-E1B7-46E9-8E5F-EA2AABC62000}" type="presParOf" srcId="{2CC22E9E-8FAA-4230-B351-0821ADFFD3D9}" destId="{4EC50CD1-285F-4A19-A474-D83277E19711}" srcOrd="4" destOrd="0" presId="urn:microsoft.com/office/officeart/2008/layout/LinedList"/>
    <dgm:cxn modelId="{22F88FD8-19E7-40AF-8ACB-F2D9F1A47E62}" type="presParOf" srcId="{4EC50CD1-285F-4A19-A474-D83277E19711}" destId="{46805C57-0858-48D3-A3B9-A4DFAC753299}" srcOrd="0" destOrd="0" presId="urn:microsoft.com/office/officeart/2008/layout/LinedList"/>
    <dgm:cxn modelId="{ADA4C483-CE73-4576-BAF5-59913D6EB79E}" type="presParOf" srcId="{4EC50CD1-285F-4A19-A474-D83277E19711}" destId="{C246EAAD-0101-419F-8061-82B477914387}" srcOrd="1" destOrd="0" presId="urn:microsoft.com/office/officeart/2008/layout/LinedList"/>
    <dgm:cxn modelId="{744C74D2-FE30-4085-AB71-3B2E734D169F}" type="presParOf" srcId="{4EC50CD1-285F-4A19-A474-D83277E19711}" destId="{27CEFC70-7637-41D5-85FC-FA55E49A23CB}" srcOrd="2" destOrd="0" presId="urn:microsoft.com/office/officeart/2008/layout/LinedList"/>
    <dgm:cxn modelId="{043CEA72-942A-4D63-9606-31965C29D4E6}" type="presParOf" srcId="{2CC22E9E-8FAA-4230-B351-0821ADFFD3D9}" destId="{0E5DA463-D792-4901-B9C7-A1F7C31E4167}" srcOrd="5" destOrd="0" presId="urn:microsoft.com/office/officeart/2008/layout/LinedList"/>
    <dgm:cxn modelId="{67A80B4C-5D13-4F31-ACB4-F5A515A17D7F}" type="presParOf" srcId="{2CC22E9E-8FAA-4230-B351-0821ADFFD3D9}" destId="{F642AC37-8ECA-4B38-8879-7069F6985C4E}" srcOrd="6" destOrd="0" presId="urn:microsoft.com/office/officeart/2008/layout/LinedList"/>
    <dgm:cxn modelId="{3DBDBF5A-4AB6-4BB8-9605-5AEEA23BA31F}" type="presParOf" srcId="{2CC22E9E-8FAA-4230-B351-0821ADFFD3D9}" destId="{55ECBC08-5122-4C9B-8638-60CAA9FD724D}" srcOrd="7" destOrd="0" presId="urn:microsoft.com/office/officeart/2008/layout/LinedList"/>
    <dgm:cxn modelId="{21397850-B002-4085-A326-F18FEDA0CD2F}" type="presParOf" srcId="{55ECBC08-5122-4C9B-8638-60CAA9FD724D}" destId="{B12CC59A-E407-4039-9531-EC9397702DDE}" srcOrd="0" destOrd="0" presId="urn:microsoft.com/office/officeart/2008/layout/LinedList"/>
    <dgm:cxn modelId="{7A3DC686-EE2D-415E-B540-48B358270787}" type="presParOf" srcId="{55ECBC08-5122-4C9B-8638-60CAA9FD724D}" destId="{DF1733BE-4FD1-4E70-BE13-D6AA629DE10D}" srcOrd="1" destOrd="0" presId="urn:microsoft.com/office/officeart/2008/layout/LinedList"/>
    <dgm:cxn modelId="{25A3CB32-1E65-4127-BEA7-EF5478E3F4F9}" type="presParOf" srcId="{55ECBC08-5122-4C9B-8638-60CAA9FD724D}" destId="{ACA56044-9AC5-4CBF-9473-23C187B27ED4}" srcOrd="2" destOrd="0" presId="urn:microsoft.com/office/officeart/2008/layout/LinedList"/>
    <dgm:cxn modelId="{D48BDFA4-681D-4850-AFC6-4A71053120F5}" type="presParOf" srcId="{2CC22E9E-8FAA-4230-B351-0821ADFFD3D9}" destId="{E0213712-5A1E-4838-A5EB-531F736A6580}" srcOrd="8" destOrd="0" presId="urn:microsoft.com/office/officeart/2008/layout/LinedList"/>
    <dgm:cxn modelId="{7DB817DE-00D7-4789-A808-3D24253AEEF3}" type="presParOf" srcId="{2CC22E9E-8FAA-4230-B351-0821ADFFD3D9}" destId="{E2248874-2880-486D-8C2D-CB8A1E40F0DC}" srcOrd="9" destOrd="0" presId="urn:microsoft.com/office/officeart/2008/layout/LinedList"/>
    <dgm:cxn modelId="{A1C3A915-14F7-4794-B91E-D4190DCA238E}" type="presParOf" srcId="{D8E7E84F-4068-444B-9991-7D6F78031917}" destId="{F5929299-3310-4B74-A362-88619B9538C6}" srcOrd="2" destOrd="0" presId="urn:microsoft.com/office/officeart/2008/layout/LinedList"/>
    <dgm:cxn modelId="{B60F3B7C-BD17-43F7-B466-6CDCE79D05BC}" type="presParOf" srcId="{D8E7E84F-4068-444B-9991-7D6F78031917}" destId="{CE35BBBF-3883-4173-B442-535D12F22FB5}" srcOrd="3" destOrd="0" presId="urn:microsoft.com/office/officeart/2008/layout/LinedList"/>
    <dgm:cxn modelId="{6E7D507C-DF0C-4A23-9465-735339DC7A54}" type="presParOf" srcId="{CE35BBBF-3883-4173-B442-535D12F22FB5}" destId="{EAC4A87F-6852-4C2C-9E85-CB79F60DF88D}" srcOrd="0" destOrd="0" presId="urn:microsoft.com/office/officeart/2008/layout/LinedList"/>
    <dgm:cxn modelId="{853B4C5A-7382-4438-9F5D-760404215E2D}" type="presParOf" srcId="{CE35BBBF-3883-4173-B442-535D12F22FB5}" destId="{F4CFCBAB-887F-4A72-BF1C-2A3112D4559D}" srcOrd="1" destOrd="0" presId="urn:microsoft.com/office/officeart/2008/layout/LinedList"/>
    <dgm:cxn modelId="{C30CC6E1-2CA2-42C6-B01D-D70BFF6A85D4}" type="presParOf" srcId="{F4CFCBAB-887F-4A72-BF1C-2A3112D4559D}" destId="{BD25BF56-736E-4644-8112-081AD4437261}" srcOrd="0" destOrd="0" presId="urn:microsoft.com/office/officeart/2008/layout/LinedList"/>
    <dgm:cxn modelId="{5DA84EEE-7F4C-4B0F-9498-B2EB9086510A}" type="presParOf" srcId="{F4CFCBAB-887F-4A72-BF1C-2A3112D4559D}" destId="{41614FFE-077B-409F-9A66-DBE49DC52B74}" srcOrd="1" destOrd="0" presId="urn:microsoft.com/office/officeart/2008/layout/LinedList"/>
    <dgm:cxn modelId="{CE13A488-ED4F-47F1-9498-79AAFD9DD0B1}" type="presParOf" srcId="{41614FFE-077B-409F-9A66-DBE49DC52B74}" destId="{09EF32F9-7CF2-4F80-888C-E3E387721164}" srcOrd="0" destOrd="0" presId="urn:microsoft.com/office/officeart/2008/layout/LinedList"/>
    <dgm:cxn modelId="{4CFE9036-9F7C-48DE-99A1-3A214D52923B}" type="presParOf" srcId="{41614FFE-077B-409F-9A66-DBE49DC52B74}" destId="{0696F669-1114-42E5-ACDE-5C289BEBE4D2}" srcOrd="1" destOrd="0" presId="urn:microsoft.com/office/officeart/2008/layout/LinedList"/>
    <dgm:cxn modelId="{256A9B93-05E3-4E02-AE6E-8A8059286838}" type="presParOf" srcId="{41614FFE-077B-409F-9A66-DBE49DC52B74}" destId="{49902072-8A0E-4319-B3A4-EA4D0B04E12C}" srcOrd="2" destOrd="0" presId="urn:microsoft.com/office/officeart/2008/layout/LinedList"/>
    <dgm:cxn modelId="{CAD57228-3F02-4C39-B261-5A705D428ACE}" type="presParOf" srcId="{F4CFCBAB-887F-4A72-BF1C-2A3112D4559D}" destId="{A2B9E057-8671-4C49-A1AC-69C5C006C524}" srcOrd="2" destOrd="0" presId="urn:microsoft.com/office/officeart/2008/layout/LinedList"/>
    <dgm:cxn modelId="{0C23B198-EADE-420E-9D05-99E634BB7DC5}" type="presParOf" srcId="{F4CFCBAB-887F-4A72-BF1C-2A3112D4559D}" destId="{A03BD1FA-65B6-4C65-B77B-D7AD7B5B5FBB}" srcOrd="3" destOrd="0" presId="urn:microsoft.com/office/officeart/2008/layout/LinedList"/>
    <dgm:cxn modelId="{9EC24C22-5536-4E8B-AF72-D7E07EEB5AC0}" type="presParOf" srcId="{F4CFCBAB-887F-4A72-BF1C-2A3112D4559D}" destId="{9DC6BA89-CC64-4B1A-A349-EE8CE2C5B93A}" srcOrd="4" destOrd="0" presId="urn:microsoft.com/office/officeart/2008/layout/LinedList"/>
    <dgm:cxn modelId="{F23669EA-B4DD-46E5-A480-0484C23508FA}" type="presParOf" srcId="{9DC6BA89-CC64-4B1A-A349-EE8CE2C5B93A}" destId="{BCCF6949-DC41-4DD1-B084-432941B282B2}" srcOrd="0" destOrd="0" presId="urn:microsoft.com/office/officeart/2008/layout/LinedList"/>
    <dgm:cxn modelId="{12169BDC-40B9-4DD0-813A-8D8C31A1C034}" type="presParOf" srcId="{9DC6BA89-CC64-4B1A-A349-EE8CE2C5B93A}" destId="{210BD179-07DE-42A0-AAAE-F4EBB8EA8642}" srcOrd="1" destOrd="0" presId="urn:microsoft.com/office/officeart/2008/layout/LinedList"/>
    <dgm:cxn modelId="{74BC8639-6F64-4C39-A0FB-2DA084AB926A}" type="presParOf" srcId="{9DC6BA89-CC64-4B1A-A349-EE8CE2C5B93A}" destId="{E1C26523-1727-4FF1-B5A0-FBAC3409A614}" srcOrd="2" destOrd="0" presId="urn:microsoft.com/office/officeart/2008/layout/LinedList"/>
    <dgm:cxn modelId="{E9A70C37-CF30-41AE-B861-21C8A2A6AADE}" type="presParOf" srcId="{F4CFCBAB-887F-4A72-BF1C-2A3112D4559D}" destId="{0A0104E8-7717-431B-B8CE-C193EEFD7F3E}" srcOrd="5" destOrd="0" presId="urn:microsoft.com/office/officeart/2008/layout/LinedList"/>
    <dgm:cxn modelId="{CF08CC6C-EE3D-45B9-ABFE-D5168AC69771}" type="presParOf" srcId="{F4CFCBAB-887F-4A72-BF1C-2A3112D4559D}" destId="{EF84DCF2-84A7-4061-B3FB-CEEB5AB81C77}" srcOrd="6" destOrd="0" presId="urn:microsoft.com/office/officeart/2008/layout/LinedList"/>
    <dgm:cxn modelId="{9EAF5147-0C9B-4F72-8E28-16639F52360D}" type="presParOf" srcId="{D8E7E84F-4068-444B-9991-7D6F78031917}" destId="{6354EC47-B247-439D-904D-C34D3BFCE3D3}" srcOrd="4" destOrd="0" presId="urn:microsoft.com/office/officeart/2008/layout/LinedList"/>
    <dgm:cxn modelId="{A29F70E6-3724-4C66-A872-D706044B4E6F}" type="presParOf" srcId="{D8E7E84F-4068-444B-9991-7D6F78031917}" destId="{4F713E48-72C8-4DFC-8E13-4E18527A415B}" srcOrd="5" destOrd="0" presId="urn:microsoft.com/office/officeart/2008/layout/LinedList"/>
    <dgm:cxn modelId="{AB674CFE-DD2E-4064-B68E-1E3D9197385D}" type="presParOf" srcId="{4F713E48-72C8-4DFC-8E13-4E18527A415B}" destId="{FF994B72-5E5F-464A-8FBA-2CACCE0EE67C}" srcOrd="0" destOrd="0" presId="urn:microsoft.com/office/officeart/2008/layout/LinedList"/>
    <dgm:cxn modelId="{57654BC8-CD47-4147-9C82-D6CE8F7024AD}" type="presParOf" srcId="{4F713E48-72C8-4DFC-8E13-4E18527A415B}" destId="{1354C3AE-F735-498F-BF58-61B112CA9E3E}" srcOrd="1" destOrd="0" presId="urn:microsoft.com/office/officeart/2008/layout/LinedList"/>
    <dgm:cxn modelId="{317901C7-078F-4379-8CEE-423DBA73E20B}" type="presParOf" srcId="{1354C3AE-F735-498F-BF58-61B112CA9E3E}" destId="{E16656FF-271B-438F-AA53-89F1D453DF25}" srcOrd="0" destOrd="0" presId="urn:microsoft.com/office/officeart/2008/layout/LinedList"/>
    <dgm:cxn modelId="{3B7B6357-A503-4B51-A118-9AE9D73CCC08}" type="presParOf" srcId="{1354C3AE-F735-498F-BF58-61B112CA9E3E}" destId="{56763FAD-0A14-446E-9DAB-72E44BDE6AAE}" srcOrd="1" destOrd="0" presId="urn:microsoft.com/office/officeart/2008/layout/LinedList"/>
    <dgm:cxn modelId="{00E9186F-E631-42E7-9A18-6892B91D35C0}" type="presParOf" srcId="{56763FAD-0A14-446E-9DAB-72E44BDE6AAE}" destId="{0541D677-0A6A-4105-8E4A-9655874AA5D2}" srcOrd="0" destOrd="0" presId="urn:microsoft.com/office/officeart/2008/layout/LinedList"/>
    <dgm:cxn modelId="{D9929484-E519-437B-A9FC-E121A8DCB934}" type="presParOf" srcId="{56763FAD-0A14-446E-9DAB-72E44BDE6AAE}" destId="{7531CB7B-C6F4-4388-9E69-8501AAF6F231}" srcOrd="1" destOrd="0" presId="urn:microsoft.com/office/officeart/2008/layout/LinedList"/>
    <dgm:cxn modelId="{7BAEF29E-1FEF-4657-A5A4-A67C14103740}" type="presParOf" srcId="{56763FAD-0A14-446E-9DAB-72E44BDE6AAE}" destId="{E28910F0-AAF4-4B28-BB64-68CEA4A8FD75}" srcOrd="2" destOrd="0" presId="urn:microsoft.com/office/officeart/2008/layout/LinedList"/>
    <dgm:cxn modelId="{1F44EC9A-699C-4A09-A40E-D5A4FFAF81E8}" type="presParOf" srcId="{1354C3AE-F735-498F-BF58-61B112CA9E3E}" destId="{E77DAB7E-4FEE-4DCE-8C7C-26F0AF4EFF98}" srcOrd="2" destOrd="0" presId="urn:microsoft.com/office/officeart/2008/layout/LinedList"/>
    <dgm:cxn modelId="{23100F40-41E0-4CC8-8AFB-EFCE65DDC5C2}" type="presParOf" srcId="{1354C3AE-F735-498F-BF58-61B112CA9E3E}" destId="{A5DECF33-3CA9-408E-AA68-BE4FA41BF812}" srcOrd="3" destOrd="0" presId="urn:microsoft.com/office/officeart/2008/layout/LinedList"/>
    <dgm:cxn modelId="{130778AD-C56C-4963-91AC-7585F692E1A8}" type="presParOf" srcId="{1354C3AE-F735-498F-BF58-61B112CA9E3E}" destId="{69E8C0C8-38AE-461D-AC5A-49208B272A3B}" srcOrd="4" destOrd="0" presId="urn:microsoft.com/office/officeart/2008/layout/LinedList"/>
    <dgm:cxn modelId="{E7C35171-9785-4A4F-9C93-0B73426DB69A}" type="presParOf" srcId="{69E8C0C8-38AE-461D-AC5A-49208B272A3B}" destId="{9434AE10-831A-42BF-903A-EA7D24F82B56}" srcOrd="0" destOrd="0" presId="urn:microsoft.com/office/officeart/2008/layout/LinedList"/>
    <dgm:cxn modelId="{981945BD-8CE8-49F9-948B-7B6C7947BBBB}" type="presParOf" srcId="{69E8C0C8-38AE-461D-AC5A-49208B272A3B}" destId="{BF59CCF3-2743-4199-9FE6-A8E04EA66696}" srcOrd="1" destOrd="0" presId="urn:microsoft.com/office/officeart/2008/layout/LinedList"/>
    <dgm:cxn modelId="{E86AA339-C5A9-4EA1-9BBE-C3ABA516DA0B}" type="presParOf" srcId="{69E8C0C8-38AE-461D-AC5A-49208B272A3B}" destId="{9B54ACD1-5F93-441C-B84C-623FDE87E0FB}" srcOrd="2" destOrd="0" presId="urn:microsoft.com/office/officeart/2008/layout/LinedList"/>
    <dgm:cxn modelId="{BA333304-B750-4515-A758-8919635B8A57}" type="presParOf" srcId="{1354C3AE-F735-498F-BF58-61B112CA9E3E}" destId="{086C994A-11EE-4648-A07F-7938E31CE264}" srcOrd="5" destOrd="0" presId="urn:microsoft.com/office/officeart/2008/layout/LinedList"/>
    <dgm:cxn modelId="{2A9EFC6C-C4B4-44B5-9A58-7AAD9831A2B3}" type="presParOf" srcId="{1354C3AE-F735-498F-BF58-61B112CA9E3E}" destId="{EC8AAEFE-A9B7-44DA-8659-257812CDB073}" srcOrd="6" destOrd="0" presId="urn:microsoft.com/office/officeart/2008/layout/LinedList"/>
    <dgm:cxn modelId="{6259B34A-4A72-40FE-B966-6604030441A9}" type="presParOf" srcId="{1354C3AE-F735-498F-BF58-61B112CA9E3E}" destId="{5779B3C1-4707-49BB-A35A-3FC0416A0B2F}" srcOrd="7" destOrd="0" presId="urn:microsoft.com/office/officeart/2008/layout/LinedList"/>
    <dgm:cxn modelId="{2126F688-4CCD-4146-9CF5-C1965DBFA1C3}" type="presParOf" srcId="{5779B3C1-4707-49BB-A35A-3FC0416A0B2F}" destId="{EB1B5CB2-CC2D-4A1A-A8E1-651C6AA40379}" srcOrd="0" destOrd="0" presId="urn:microsoft.com/office/officeart/2008/layout/LinedList"/>
    <dgm:cxn modelId="{402E30B4-91A7-4276-8E38-2D055E600C54}" type="presParOf" srcId="{5779B3C1-4707-49BB-A35A-3FC0416A0B2F}" destId="{F9311943-FF26-4A82-AAF6-E24B408DD270}" srcOrd="1" destOrd="0" presId="urn:microsoft.com/office/officeart/2008/layout/LinedList"/>
    <dgm:cxn modelId="{1E6DCA01-7BE1-45DE-BC0F-8A24D44135FC}" type="presParOf" srcId="{5779B3C1-4707-49BB-A35A-3FC0416A0B2F}" destId="{830A976D-7853-4FE8-B104-BC71E36DFD81}" srcOrd="2" destOrd="0" presId="urn:microsoft.com/office/officeart/2008/layout/LinedList"/>
    <dgm:cxn modelId="{8862F393-411E-4ACD-8129-07DA89E2FD65}" type="presParOf" srcId="{1354C3AE-F735-498F-BF58-61B112CA9E3E}" destId="{870016A2-4CFB-448D-871C-F73840A2C585}" srcOrd="8" destOrd="0" presId="urn:microsoft.com/office/officeart/2008/layout/LinedList"/>
    <dgm:cxn modelId="{6DA228E3-B2BB-4AF6-B9BE-C90B6095B4A6}" type="presParOf" srcId="{1354C3AE-F735-498F-BF58-61B112CA9E3E}" destId="{92038C2E-04C1-49A3-BE57-BE49DFCD80E4}" srcOrd="9" destOrd="0" presId="urn:microsoft.com/office/officeart/2008/layout/LinedList"/>
    <dgm:cxn modelId="{08499B77-698A-4DD9-B248-1D775478639F}" type="presParOf" srcId="{D8E7E84F-4068-444B-9991-7D6F78031917}" destId="{12FE281B-2E2F-47F2-8152-5CDD99DF0DC8}" srcOrd="6" destOrd="0" presId="urn:microsoft.com/office/officeart/2008/layout/LinedList"/>
    <dgm:cxn modelId="{E41495D0-77F0-452D-8AA1-BBF50842DA53}" type="presParOf" srcId="{D8E7E84F-4068-444B-9991-7D6F78031917}" destId="{6024606B-0B60-4690-96D1-C7B490484D45}" srcOrd="7" destOrd="0" presId="urn:microsoft.com/office/officeart/2008/layout/LinedList"/>
    <dgm:cxn modelId="{9C932C8E-EE6C-4769-A3B9-4F9EE485F54E}" type="presParOf" srcId="{6024606B-0B60-4690-96D1-C7B490484D45}" destId="{3179768C-E128-4081-B617-7A332FC9A6FA}" srcOrd="0" destOrd="0" presId="urn:microsoft.com/office/officeart/2008/layout/LinedList"/>
    <dgm:cxn modelId="{10353905-FD3F-40B8-88D6-CB722D72B8BA}" type="presParOf" srcId="{6024606B-0B60-4690-96D1-C7B490484D45}" destId="{FF816176-77F2-4690-8057-5ECA71ADE66B}" srcOrd="1" destOrd="0" presId="urn:microsoft.com/office/officeart/2008/layout/LinedList"/>
    <dgm:cxn modelId="{FD0BDA0B-F4E6-48C6-A037-04C9D3B2E322}" type="presParOf" srcId="{FF816176-77F2-4690-8057-5ECA71ADE66B}" destId="{7ABE716B-FFD0-4897-B7F6-8639B38E5181}" srcOrd="0" destOrd="0" presId="urn:microsoft.com/office/officeart/2008/layout/LinedList"/>
    <dgm:cxn modelId="{6FD3D183-18C5-490D-B28E-7799F764CA8F}" type="presParOf" srcId="{FF816176-77F2-4690-8057-5ECA71ADE66B}" destId="{EEBCDC1F-01FA-41C6-93DE-FEFFE2F67984}" srcOrd="1" destOrd="0" presId="urn:microsoft.com/office/officeart/2008/layout/LinedList"/>
    <dgm:cxn modelId="{29FF4DA8-A2E0-4E10-9EA5-4B39E9A0C7E8}" type="presParOf" srcId="{EEBCDC1F-01FA-41C6-93DE-FEFFE2F67984}" destId="{193E1093-DC69-49C4-98D5-D211B9789E82}" srcOrd="0" destOrd="0" presId="urn:microsoft.com/office/officeart/2008/layout/LinedList"/>
    <dgm:cxn modelId="{942E5636-37FC-4A97-A3B6-3642F62E520E}" type="presParOf" srcId="{EEBCDC1F-01FA-41C6-93DE-FEFFE2F67984}" destId="{C4466514-5984-4541-AB45-121D1B749E8A}" srcOrd="1" destOrd="0" presId="urn:microsoft.com/office/officeart/2008/layout/LinedList"/>
    <dgm:cxn modelId="{8A2C7115-F58B-43FA-A261-11D0959D9222}" type="presParOf" srcId="{EEBCDC1F-01FA-41C6-93DE-FEFFE2F67984}" destId="{566D896D-175C-4509-8D32-771CEDBED55E}" srcOrd="2" destOrd="0" presId="urn:microsoft.com/office/officeart/2008/layout/LinedList"/>
    <dgm:cxn modelId="{714D0779-0790-4EE0-9E17-1B615418836C}" type="presParOf" srcId="{FF816176-77F2-4690-8057-5ECA71ADE66B}" destId="{5ECDADC1-A91A-4349-92CC-E934A802D7BF}" srcOrd="2" destOrd="0" presId="urn:microsoft.com/office/officeart/2008/layout/LinedList"/>
    <dgm:cxn modelId="{CE6855D1-333E-45FB-800A-C49444BE8A1D}" type="presParOf" srcId="{FF816176-77F2-4690-8057-5ECA71ADE66B}" destId="{BAF1BF34-5AFF-4775-B23D-72432AC89CBC}" srcOrd="3"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7C910A-9E18-4689-9BB5-ED398DB802C3}"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ru-RU"/>
        </a:p>
      </dgm:t>
    </dgm:pt>
    <dgm:pt modelId="{2BF37AB9-C260-47F0-96C3-0499E1CB41DA}">
      <dgm:prSet phldrT="[Текст]" custT="1"/>
      <dgm:spPr>
        <a:solidFill>
          <a:schemeClr val="accent6">
            <a:lumMod val="20000"/>
            <a:lumOff val="80000"/>
          </a:schemeClr>
        </a:solidFill>
      </dgm:spPr>
      <dgm:t>
        <a:bodyPr/>
        <a:lstStyle/>
        <a:p>
          <a:r>
            <a:rPr lang="ro-MD" sz="2400" b="1" dirty="0">
              <a:solidFill>
                <a:schemeClr val="tx1"/>
              </a:solidFill>
            </a:rPr>
            <a:t>Risc redus</a:t>
          </a:r>
          <a:endParaRPr lang="ru-RU" sz="2400" b="1" dirty="0">
            <a:solidFill>
              <a:schemeClr val="tx1"/>
            </a:solidFill>
          </a:endParaRPr>
        </a:p>
      </dgm:t>
    </dgm:pt>
    <dgm:pt modelId="{6EDCE341-58F6-4D7A-99BA-713DC34F56B6}" type="parTrans" cxnId="{852CDA68-DACE-429A-BCF8-48898FD93AD0}">
      <dgm:prSet/>
      <dgm:spPr/>
      <dgm:t>
        <a:bodyPr/>
        <a:lstStyle/>
        <a:p>
          <a:endParaRPr lang="ru-RU" sz="2000"/>
        </a:p>
      </dgm:t>
    </dgm:pt>
    <dgm:pt modelId="{A7F4AEED-CBA9-4AD3-9EEA-DCCE8A40A0B1}" type="sibTrans" cxnId="{852CDA68-DACE-429A-BCF8-48898FD93AD0}">
      <dgm:prSet/>
      <dgm:spPr/>
      <dgm:t>
        <a:bodyPr/>
        <a:lstStyle/>
        <a:p>
          <a:endParaRPr lang="ru-RU" sz="2000"/>
        </a:p>
      </dgm:t>
    </dgm:pt>
    <dgm:pt modelId="{F8304398-5833-4D4C-A389-7C3DC0C5899D}">
      <dgm:prSet phldrT="[Текст]" custT="1"/>
      <dgm:spPr>
        <a:solidFill>
          <a:schemeClr val="accent6">
            <a:lumMod val="20000"/>
            <a:lumOff val="80000"/>
            <a:alpha val="90000"/>
          </a:schemeClr>
        </a:solidFill>
      </dgm:spPr>
      <dgm:t>
        <a:bodyPr/>
        <a:lstStyle/>
        <a:p>
          <a:r>
            <a:rPr lang="x-none" sz="2000" dirty="0"/>
            <a:t>&lt;</a:t>
          </a:r>
          <a:r>
            <a:rPr lang="ro-MD" sz="2000" dirty="0"/>
            <a:t> 7 puncte</a:t>
          </a:r>
          <a:endParaRPr lang="ru-RU" sz="2000" dirty="0"/>
        </a:p>
      </dgm:t>
    </dgm:pt>
    <dgm:pt modelId="{865B51C2-9DFE-4B1A-B656-69BC54A14967}" type="parTrans" cxnId="{4DBBAB4B-C864-4D63-B042-DDCEE1B94428}">
      <dgm:prSet/>
      <dgm:spPr/>
      <dgm:t>
        <a:bodyPr/>
        <a:lstStyle/>
        <a:p>
          <a:endParaRPr lang="ru-RU" sz="2000"/>
        </a:p>
      </dgm:t>
    </dgm:pt>
    <dgm:pt modelId="{BAD302B0-2B56-4750-B11F-276D02E5C711}" type="sibTrans" cxnId="{4DBBAB4B-C864-4D63-B042-DDCEE1B94428}">
      <dgm:prSet/>
      <dgm:spPr/>
      <dgm:t>
        <a:bodyPr/>
        <a:lstStyle/>
        <a:p>
          <a:endParaRPr lang="ru-RU" sz="2000"/>
        </a:p>
      </dgm:t>
    </dgm:pt>
    <dgm:pt modelId="{9A7FD090-F407-45D3-A632-61BF6A9F8886}">
      <dgm:prSet phldrT="[Текст]" custT="1"/>
      <dgm:spPr>
        <a:solidFill>
          <a:srgbClr val="FFC000"/>
        </a:solidFill>
      </dgm:spPr>
      <dgm:t>
        <a:bodyPr/>
        <a:lstStyle/>
        <a:p>
          <a:r>
            <a:rPr lang="ro-MD" sz="2400" b="1" dirty="0">
              <a:solidFill>
                <a:schemeClr val="tx1"/>
              </a:solidFill>
              <a:latin typeface="+mn-lt"/>
            </a:rPr>
            <a:t>Risc înalt</a:t>
          </a:r>
          <a:endParaRPr lang="ru-RU" sz="2400" b="1" dirty="0">
            <a:solidFill>
              <a:schemeClr val="tx1"/>
            </a:solidFill>
            <a:latin typeface="+mn-lt"/>
          </a:endParaRPr>
        </a:p>
      </dgm:t>
    </dgm:pt>
    <dgm:pt modelId="{FCAD6B72-33B3-4C3F-B930-7DF3B251BA19}" type="parTrans" cxnId="{9DEB68D1-8D36-45B5-814C-EC62E720E05B}">
      <dgm:prSet/>
      <dgm:spPr/>
      <dgm:t>
        <a:bodyPr/>
        <a:lstStyle/>
        <a:p>
          <a:endParaRPr lang="ru-RU" sz="2000"/>
        </a:p>
      </dgm:t>
    </dgm:pt>
    <dgm:pt modelId="{C2A6965D-B4D9-46E6-8236-20AF61D65E4A}" type="sibTrans" cxnId="{9DEB68D1-8D36-45B5-814C-EC62E720E05B}">
      <dgm:prSet/>
      <dgm:spPr/>
      <dgm:t>
        <a:bodyPr/>
        <a:lstStyle/>
        <a:p>
          <a:endParaRPr lang="ru-RU" sz="2000"/>
        </a:p>
      </dgm:t>
    </dgm:pt>
    <dgm:pt modelId="{52C1A499-FF32-4DDC-8F99-2EAB1812B6B6}">
      <dgm:prSet phldrT="[Текст]" custT="1"/>
      <dgm:spPr>
        <a:solidFill>
          <a:srgbClr val="FFC000">
            <a:alpha val="90000"/>
          </a:srgbClr>
        </a:solidFill>
      </dgm:spPr>
      <dgm:t>
        <a:bodyPr/>
        <a:lstStyle/>
        <a:p>
          <a:r>
            <a:rPr lang="ro-MD" sz="2000" b="1" dirty="0">
              <a:solidFill>
                <a:schemeClr val="tx1"/>
              </a:solidFill>
            </a:rPr>
            <a:t>15-20 puncte</a:t>
          </a:r>
          <a:endParaRPr lang="ru-RU" sz="2000" b="1" dirty="0">
            <a:solidFill>
              <a:schemeClr val="tx1"/>
            </a:solidFill>
          </a:endParaRPr>
        </a:p>
      </dgm:t>
    </dgm:pt>
    <dgm:pt modelId="{073BC854-E860-4737-8CCE-7699CF4AB4A1}" type="parTrans" cxnId="{1DB811B4-493F-4976-93A8-3DB086F92061}">
      <dgm:prSet/>
      <dgm:spPr/>
      <dgm:t>
        <a:bodyPr/>
        <a:lstStyle/>
        <a:p>
          <a:endParaRPr lang="ru-RU" sz="2000"/>
        </a:p>
      </dgm:t>
    </dgm:pt>
    <dgm:pt modelId="{6A654978-E42A-4BCE-8817-B69E042D9AF5}" type="sibTrans" cxnId="{1DB811B4-493F-4976-93A8-3DB086F92061}">
      <dgm:prSet/>
      <dgm:spPr/>
      <dgm:t>
        <a:bodyPr/>
        <a:lstStyle/>
        <a:p>
          <a:endParaRPr lang="ru-RU" sz="2000"/>
        </a:p>
      </dgm:t>
    </dgm:pt>
    <dgm:pt modelId="{7E114299-3957-4C1B-B2F5-FA8E81389289}">
      <dgm:prSet phldrT="[Текст]" custT="1"/>
      <dgm:spPr>
        <a:solidFill>
          <a:srgbClr val="FF0000"/>
        </a:solidFill>
      </dgm:spPr>
      <dgm:t>
        <a:bodyPr/>
        <a:lstStyle/>
        <a:p>
          <a:r>
            <a:rPr lang="ro-MD" sz="2400" b="1" dirty="0">
              <a:latin typeface="+mn-lt"/>
            </a:rPr>
            <a:t>Risc foarte înalt</a:t>
          </a:r>
          <a:endParaRPr lang="ru-RU" sz="2400" b="1" dirty="0">
            <a:latin typeface="+mn-lt"/>
          </a:endParaRPr>
        </a:p>
      </dgm:t>
    </dgm:pt>
    <dgm:pt modelId="{5031D4E9-370B-4595-BF9F-606CA5ACE9B5}" type="parTrans" cxnId="{FD8F799D-862F-4800-89FA-EEC39A57B893}">
      <dgm:prSet/>
      <dgm:spPr/>
      <dgm:t>
        <a:bodyPr/>
        <a:lstStyle/>
        <a:p>
          <a:endParaRPr lang="ru-RU" sz="2000"/>
        </a:p>
      </dgm:t>
    </dgm:pt>
    <dgm:pt modelId="{0BC71037-0205-4E99-8429-DDCC968E40AE}" type="sibTrans" cxnId="{FD8F799D-862F-4800-89FA-EEC39A57B893}">
      <dgm:prSet/>
      <dgm:spPr/>
      <dgm:t>
        <a:bodyPr/>
        <a:lstStyle/>
        <a:p>
          <a:endParaRPr lang="ru-RU" sz="2000"/>
        </a:p>
      </dgm:t>
    </dgm:pt>
    <dgm:pt modelId="{E36A783A-1C2A-4887-8081-D8BFFAA1C1CB}">
      <dgm:prSet phldrT="[Текст]" custT="1"/>
      <dgm:spPr>
        <a:solidFill>
          <a:srgbClr val="FF0000">
            <a:alpha val="90000"/>
          </a:srgbClr>
        </a:solidFill>
      </dgm:spPr>
      <dgm:t>
        <a:bodyPr/>
        <a:lstStyle/>
        <a:p>
          <a:r>
            <a:rPr lang="ru-RU" sz="2000" b="1" dirty="0">
              <a:solidFill>
                <a:schemeClr val="bg1"/>
              </a:solidFill>
            </a:rPr>
            <a:t>&gt;</a:t>
          </a:r>
          <a:r>
            <a:rPr lang="ro-MD" sz="2000" b="1" dirty="0">
              <a:solidFill>
                <a:schemeClr val="bg1"/>
              </a:solidFill>
            </a:rPr>
            <a:t> 20 puncte</a:t>
          </a:r>
          <a:endParaRPr lang="ru-RU" sz="2000" b="1" dirty="0">
            <a:solidFill>
              <a:schemeClr val="bg1"/>
            </a:solidFill>
          </a:endParaRPr>
        </a:p>
      </dgm:t>
    </dgm:pt>
    <dgm:pt modelId="{A3837554-15DD-43F3-AE68-9FE77EE07478}" type="parTrans" cxnId="{3CF593A7-C7A4-41AF-A68F-AC963D07F7FE}">
      <dgm:prSet/>
      <dgm:spPr/>
      <dgm:t>
        <a:bodyPr/>
        <a:lstStyle/>
        <a:p>
          <a:endParaRPr lang="ru-RU" sz="2000"/>
        </a:p>
      </dgm:t>
    </dgm:pt>
    <dgm:pt modelId="{EA579B23-261B-4AA5-85CC-87B203EAE58B}" type="sibTrans" cxnId="{3CF593A7-C7A4-41AF-A68F-AC963D07F7FE}">
      <dgm:prSet/>
      <dgm:spPr/>
      <dgm:t>
        <a:bodyPr/>
        <a:lstStyle/>
        <a:p>
          <a:endParaRPr lang="ru-RU" sz="2000"/>
        </a:p>
      </dgm:t>
    </dgm:pt>
    <dgm:pt modelId="{6932096C-0FF7-4820-B553-8088FDCAA19E}">
      <dgm:prSet phldrT="[Текст]" custT="1"/>
      <dgm:spPr>
        <a:solidFill>
          <a:srgbClr val="FF0000">
            <a:alpha val="90000"/>
          </a:srgbClr>
        </a:solidFill>
      </dgm:spPr>
      <dgm:t>
        <a:bodyPr/>
        <a:lstStyle/>
        <a:p>
          <a:r>
            <a:rPr lang="ro-MD" sz="2000" b="1" dirty="0">
              <a:solidFill>
                <a:schemeClr val="bg1"/>
              </a:solidFill>
            </a:rPr>
            <a:t>1 din 2 persoane</a:t>
          </a:r>
          <a:endParaRPr lang="ru-RU" sz="2000" b="1" dirty="0">
            <a:solidFill>
              <a:schemeClr val="bg1"/>
            </a:solidFill>
          </a:endParaRPr>
        </a:p>
      </dgm:t>
    </dgm:pt>
    <dgm:pt modelId="{6EC45316-5881-4CA0-B0BB-C678EEEB0063}" type="parTrans" cxnId="{7246250A-AA0E-4128-B169-DF07442CDB1D}">
      <dgm:prSet/>
      <dgm:spPr/>
      <dgm:t>
        <a:bodyPr/>
        <a:lstStyle/>
        <a:p>
          <a:endParaRPr lang="ru-RU" sz="2000"/>
        </a:p>
      </dgm:t>
    </dgm:pt>
    <dgm:pt modelId="{6D9C1A05-4904-4D5E-90ED-C8BE7AA99E16}" type="sibTrans" cxnId="{7246250A-AA0E-4128-B169-DF07442CDB1D}">
      <dgm:prSet/>
      <dgm:spPr/>
      <dgm:t>
        <a:bodyPr/>
        <a:lstStyle/>
        <a:p>
          <a:endParaRPr lang="ru-RU" sz="2000"/>
        </a:p>
      </dgm:t>
    </dgm:pt>
    <dgm:pt modelId="{879A5414-21F3-42A9-9E51-5371F432DBA2}">
      <dgm:prSet phldrT="[Текст]" custT="1"/>
      <dgm:spPr>
        <a:solidFill>
          <a:schemeClr val="accent4">
            <a:lumMod val="20000"/>
            <a:lumOff val="80000"/>
          </a:schemeClr>
        </a:solidFill>
      </dgm:spPr>
      <dgm:t>
        <a:bodyPr/>
        <a:lstStyle/>
        <a:p>
          <a:r>
            <a:rPr lang="en-US" sz="2400" b="1" dirty="0">
              <a:solidFill>
                <a:schemeClr val="tx1"/>
              </a:solidFill>
            </a:rPr>
            <a:t>R</a:t>
          </a:r>
          <a:r>
            <a:rPr lang="x-none" sz="2400" b="1" dirty="0">
              <a:solidFill>
                <a:schemeClr val="tx1"/>
              </a:solidFill>
            </a:rPr>
            <a:t>isc ușor crescut:</a:t>
          </a:r>
          <a:endParaRPr lang="ru-RU" sz="2400" b="1" dirty="0">
            <a:solidFill>
              <a:schemeClr val="tx1"/>
            </a:solidFill>
          </a:endParaRPr>
        </a:p>
      </dgm:t>
    </dgm:pt>
    <dgm:pt modelId="{D4D8D1F3-E2E4-4C18-ABEC-40E746F76E21}" type="parTrans" cxnId="{F40BB8DE-1818-45B8-8CCC-8D1AA94DA662}">
      <dgm:prSet/>
      <dgm:spPr/>
      <dgm:t>
        <a:bodyPr/>
        <a:lstStyle/>
        <a:p>
          <a:endParaRPr lang="ru-RU" sz="2000"/>
        </a:p>
      </dgm:t>
    </dgm:pt>
    <dgm:pt modelId="{18B61876-494F-4DB5-98D9-ADB3187C4EDD}" type="sibTrans" cxnId="{F40BB8DE-1818-45B8-8CCC-8D1AA94DA662}">
      <dgm:prSet/>
      <dgm:spPr/>
      <dgm:t>
        <a:bodyPr/>
        <a:lstStyle/>
        <a:p>
          <a:endParaRPr lang="ru-RU" sz="2000"/>
        </a:p>
      </dgm:t>
    </dgm:pt>
    <dgm:pt modelId="{90F71D5C-F87E-4BF1-8FE9-0650292ED726}">
      <dgm:prSet custT="1"/>
      <dgm:spPr>
        <a:solidFill>
          <a:schemeClr val="accent2">
            <a:lumMod val="20000"/>
            <a:lumOff val="80000"/>
          </a:schemeClr>
        </a:solidFill>
      </dgm:spPr>
      <dgm:t>
        <a:bodyPr/>
        <a:lstStyle/>
        <a:p>
          <a:r>
            <a:rPr lang="en-US" sz="2400" b="1" dirty="0">
              <a:solidFill>
                <a:schemeClr val="tx1"/>
              </a:solidFill>
            </a:rPr>
            <a:t>R</a:t>
          </a:r>
          <a:r>
            <a:rPr lang="x-none" sz="2400" b="1" dirty="0">
              <a:solidFill>
                <a:schemeClr val="tx1"/>
              </a:solidFill>
            </a:rPr>
            <a:t>isc</a:t>
          </a:r>
          <a:r>
            <a:rPr lang="ro-MD" sz="2400" b="1" dirty="0">
              <a:solidFill>
                <a:schemeClr val="tx1"/>
              </a:solidFill>
            </a:rPr>
            <a:t> </a:t>
          </a:r>
          <a:r>
            <a:rPr lang="x-none" sz="2400" b="1" dirty="0">
              <a:solidFill>
                <a:schemeClr val="tx1"/>
              </a:solidFill>
            </a:rPr>
            <a:t> moderat crescut:</a:t>
          </a:r>
        </a:p>
      </dgm:t>
    </dgm:pt>
    <dgm:pt modelId="{85B7D51A-0D7A-40D2-BE60-EDD910DE6DAB}" type="parTrans" cxnId="{80323DFC-0FE5-44E4-9FF5-CAC9A04092D3}">
      <dgm:prSet/>
      <dgm:spPr/>
      <dgm:t>
        <a:bodyPr/>
        <a:lstStyle/>
        <a:p>
          <a:endParaRPr lang="ru-RU" sz="2000"/>
        </a:p>
      </dgm:t>
    </dgm:pt>
    <dgm:pt modelId="{47D0CD2A-CBD2-43FF-B7D8-FDEEAC7C77A2}" type="sibTrans" cxnId="{80323DFC-0FE5-44E4-9FF5-CAC9A04092D3}">
      <dgm:prSet/>
      <dgm:spPr/>
      <dgm:t>
        <a:bodyPr/>
        <a:lstStyle/>
        <a:p>
          <a:endParaRPr lang="ru-RU" sz="2000"/>
        </a:p>
      </dgm:t>
    </dgm:pt>
    <dgm:pt modelId="{10993714-3911-42C3-B2FD-576E8E404E12}">
      <dgm:prSet phldrT="[Текст]" custT="1"/>
      <dgm:spPr>
        <a:solidFill>
          <a:schemeClr val="accent4">
            <a:lumMod val="20000"/>
            <a:lumOff val="80000"/>
            <a:alpha val="90000"/>
          </a:schemeClr>
        </a:solidFill>
      </dgm:spPr>
      <dgm:t>
        <a:bodyPr/>
        <a:lstStyle/>
        <a:p>
          <a:r>
            <a:rPr lang="x-none" sz="2000" dirty="0"/>
            <a:t>1 din 25</a:t>
          </a:r>
          <a:r>
            <a:rPr lang="ro-MD" sz="2000" dirty="0"/>
            <a:t> persoane</a:t>
          </a:r>
          <a:endParaRPr lang="ru-RU" sz="2000" dirty="0"/>
        </a:p>
      </dgm:t>
    </dgm:pt>
    <dgm:pt modelId="{24B4C27D-A59C-49E0-86D5-88C80DA2B6E8}" type="parTrans" cxnId="{4F4C7A56-EC24-49E2-BEFB-FB8C9A54D10E}">
      <dgm:prSet/>
      <dgm:spPr/>
      <dgm:t>
        <a:bodyPr/>
        <a:lstStyle/>
        <a:p>
          <a:endParaRPr lang="ru-RU" sz="2000"/>
        </a:p>
      </dgm:t>
    </dgm:pt>
    <dgm:pt modelId="{536EC947-6D2B-4480-AA30-8F97E1BB03A3}" type="sibTrans" cxnId="{4F4C7A56-EC24-49E2-BEFB-FB8C9A54D10E}">
      <dgm:prSet/>
      <dgm:spPr/>
      <dgm:t>
        <a:bodyPr/>
        <a:lstStyle/>
        <a:p>
          <a:endParaRPr lang="ru-RU" sz="2000"/>
        </a:p>
      </dgm:t>
    </dgm:pt>
    <dgm:pt modelId="{443ACE3B-F80D-4DB0-9E45-B756704FAC2C}">
      <dgm:prSet phldrT="[Текст]" custT="1"/>
      <dgm:spPr>
        <a:solidFill>
          <a:schemeClr val="accent4">
            <a:lumMod val="20000"/>
            <a:lumOff val="80000"/>
            <a:alpha val="90000"/>
          </a:schemeClr>
        </a:solidFill>
      </dgm:spPr>
      <dgm:t>
        <a:bodyPr/>
        <a:lstStyle/>
        <a:p>
          <a:r>
            <a:rPr lang="x-none" sz="2000" dirty="0"/>
            <a:t>7-11</a:t>
          </a:r>
          <a:r>
            <a:rPr lang="ro-MD" sz="2000" dirty="0"/>
            <a:t> puncte</a:t>
          </a:r>
          <a:endParaRPr lang="ru-RU" sz="2000" dirty="0"/>
        </a:p>
      </dgm:t>
    </dgm:pt>
    <dgm:pt modelId="{30FDB98D-69F0-4F83-A03D-351C5C8E3675}" type="parTrans" cxnId="{AA4298C5-6E37-4B76-8649-14DFEC2A249E}">
      <dgm:prSet/>
      <dgm:spPr/>
      <dgm:t>
        <a:bodyPr/>
        <a:lstStyle/>
        <a:p>
          <a:endParaRPr lang="ru-RU" sz="2000"/>
        </a:p>
      </dgm:t>
    </dgm:pt>
    <dgm:pt modelId="{75A43489-0924-4A71-B79F-175B0D2C0A79}" type="sibTrans" cxnId="{AA4298C5-6E37-4B76-8649-14DFEC2A249E}">
      <dgm:prSet/>
      <dgm:spPr/>
      <dgm:t>
        <a:bodyPr/>
        <a:lstStyle/>
        <a:p>
          <a:endParaRPr lang="ru-RU" sz="2000"/>
        </a:p>
      </dgm:t>
    </dgm:pt>
    <dgm:pt modelId="{DD86C63A-EAA1-41A8-BB34-93ED78CBBA37}">
      <dgm:prSet phldrT="[Текст]" custT="1"/>
      <dgm:spPr>
        <a:solidFill>
          <a:schemeClr val="accent6">
            <a:lumMod val="20000"/>
            <a:lumOff val="80000"/>
            <a:alpha val="90000"/>
          </a:schemeClr>
        </a:solidFill>
      </dgm:spPr>
      <dgm:t>
        <a:bodyPr/>
        <a:lstStyle/>
        <a:p>
          <a:r>
            <a:rPr lang="x-none" sz="2000" dirty="0"/>
            <a:t>1 din 100</a:t>
          </a:r>
          <a:r>
            <a:rPr lang="ro-MD" sz="2000" dirty="0"/>
            <a:t> persoane</a:t>
          </a:r>
          <a:endParaRPr lang="ru-RU" sz="2000" dirty="0"/>
        </a:p>
      </dgm:t>
    </dgm:pt>
    <dgm:pt modelId="{EF26C5D2-43F2-46FB-A728-11CA3378243C}" type="parTrans" cxnId="{DED1F3E7-E2E1-454C-B604-9ABEE869B897}">
      <dgm:prSet/>
      <dgm:spPr/>
      <dgm:t>
        <a:bodyPr/>
        <a:lstStyle/>
        <a:p>
          <a:endParaRPr lang="ru-RU" sz="2000"/>
        </a:p>
      </dgm:t>
    </dgm:pt>
    <dgm:pt modelId="{1E789271-B0CB-4F38-9B9B-E0CCE7DBD1AA}" type="sibTrans" cxnId="{DED1F3E7-E2E1-454C-B604-9ABEE869B897}">
      <dgm:prSet/>
      <dgm:spPr/>
      <dgm:t>
        <a:bodyPr/>
        <a:lstStyle/>
        <a:p>
          <a:endParaRPr lang="ru-RU" sz="2000"/>
        </a:p>
      </dgm:t>
    </dgm:pt>
    <dgm:pt modelId="{38E1DBF5-C267-4B5F-B855-A3258E01C4F6}">
      <dgm:prSet custT="1"/>
      <dgm:spPr>
        <a:solidFill>
          <a:schemeClr val="accent2">
            <a:lumMod val="20000"/>
            <a:lumOff val="80000"/>
            <a:alpha val="90000"/>
          </a:schemeClr>
        </a:solidFill>
      </dgm:spPr>
      <dgm:t>
        <a:bodyPr/>
        <a:lstStyle/>
        <a:p>
          <a:r>
            <a:rPr lang="x-none" sz="2000" dirty="0"/>
            <a:t>12-14</a:t>
          </a:r>
          <a:r>
            <a:rPr lang="ro-MD" sz="2000" dirty="0"/>
            <a:t> puncte</a:t>
          </a:r>
          <a:endParaRPr lang="x-none" sz="2000" dirty="0"/>
        </a:p>
      </dgm:t>
    </dgm:pt>
    <dgm:pt modelId="{EF3C2CD6-7504-41DF-BD45-F7B40FC5A383}" type="parTrans" cxnId="{7B001211-9829-4669-9E97-0B97FFB65FE5}">
      <dgm:prSet/>
      <dgm:spPr/>
      <dgm:t>
        <a:bodyPr/>
        <a:lstStyle/>
        <a:p>
          <a:endParaRPr lang="ru-RU" sz="2000"/>
        </a:p>
      </dgm:t>
    </dgm:pt>
    <dgm:pt modelId="{EE662163-119A-444C-BA41-6D28ABC08C0B}" type="sibTrans" cxnId="{7B001211-9829-4669-9E97-0B97FFB65FE5}">
      <dgm:prSet/>
      <dgm:spPr/>
      <dgm:t>
        <a:bodyPr/>
        <a:lstStyle/>
        <a:p>
          <a:endParaRPr lang="ru-RU" sz="2000"/>
        </a:p>
      </dgm:t>
    </dgm:pt>
    <dgm:pt modelId="{070680D4-3E64-490E-A5F5-5CDC4B5D121A}">
      <dgm:prSet custT="1"/>
      <dgm:spPr>
        <a:solidFill>
          <a:schemeClr val="accent2">
            <a:lumMod val="20000"/>
            <a:lumOff val="80000"/>
            <a:alpha val="90000"/>
          </a:schemeClr>
        </a:solidFill>
      </dgm:spPr>
      <dgm:t>
        <a:bodyPr/>
        <a:lstStyle/>
        <a:p>
          <a:r>
            <a:rPr lang="x-none" sz="2000" dirty="0"/>
            <a:t>1 din </a:t>
          </a:r>
          <a:r>
            <a:rPr lang="ro-MD" sz="2000" dirty="0"/>
            <a:t>6 persoane</a:t>
          </a:r>
          <a:endParaRPr lang="x-none" sz="2000" dirty="0"/>
        </a:p>
      </dgm:t>
    </dgm:pt>
    <dgm:pt modelId="{273D5C83-E7A4-48AB-BD08-22F9656E1ECE}" type="parTrans" cxnId="{71E98700-A25A-4EC1-AB0C-B6AC23A9ECFA}">
      <dgm:prSet/>
      <dgm:spPr/>
      <dgm:t>
        <a:bodyPr/>
        <a:lstStyle/>
        <a:p>
          <a:endParaRPr lang="ru-RU" sz="2000"/>
        </a:p>
      </dgm:t>
    </dgm:pt>
    <dgm:pt modelId="{760CC794-D9A6-4780-8BF4-FA1E66ED1D40}" type="sibTrans" cxnId="{71E98700-A25A-4EC1-AB0C-B6AC23A9ECFA}">
      <dgm:prSet/>
      <dgm:spPr/>
      <dgm:t>
        <a:bodyPr/>
        <a:lstStyle/>
        <a:p>
          <a:endParaRPr lang="ru-RU" sz="2000"/>
        </a:p>
      </dgm:t>
    </dgm:pt>
    <dgm:pt modelId="{D337A575-413F-4F2E-8F77-9529849506AD}">
      <dgm:prSet phldrT="[Текст]" custT="1"/>
      <dgm:spPr>
        <a:solidFill>
          <a:srgbClr val="FFC000">
            <a:alpha val="90000"/>
          </a:srgbClr>
        </a:solidFill>
      </dgm:spPr>
      <dgm:t>
        <a:bodyPr/>
        <a:lstStyle/>
        <a:p>
          <a:r>
            <a:rPr lang="x-none" sz="2000" b="1" dirty="0">
              <a:solidFill>
                <a:schemeClr val="tx1"/>
              </a:solidFill>
            </a:rPr>
            <a:t>1 din 3</a:t>
          </a:r>
          <a:r>
            <a:rPr lang="ro-MD" sz="2000" b="1" dirty="0">
              <a:solidFill>
                <a:schemeClr val="tx1"/>
              </a:solidFill>
            </a:rPr>
            <a:t> persoane</a:t>
          </a:r>
          <a:endParaRPr lang="ru-RU" sz="2000" b="1" dirty="0">
            <a:solidFill>
              <a:schemeClr val="tx1"/>
            </a:solidFill>
          </a:endParaRPr>
        </a:p>
      </dgm:t>
    </dgm:pt>
    <dgm:pt modelId="{2310DE49-E691-40F3-AA1E-013AC8FDA8A5}" type="parTrans" cxnId="{13D918B9-5F86-45F1-B02B-708154E7D0A5}">
      <dgm:prSet/>
      <dgm:spPr/>
      <dgm:t>
        <a:bodyPr/>
        <a:lstStyle/>
        <a:p>
          <a:endParaRPr lang="ru-RU" sz="2000"/>
        </a:p>
      </dgm:t>
    </dgm:pt>
    <dgm:pt modelId="{EBFC2CC0-FB2F-430E-B846-9252D04DD0A8}" type="sibTrans" cxnId="{13D918B9-5F86-45F1-B02B-708154E7D0A5}">
      <dgm:prSet/>
      <dgm:spPr/>
      <dgm:t>
        <a:bodyPr/>
        <a:lstStyle/>
        <a:p>
          <a:endParaRPr lang="ru-RU" sz="2000"/>
        </a:p>
      </dgm:t>
    </dgm:pt>
    <dgm:pt modelId="{C2D6E9FF-3858-4F92-8387-035906F349A0}" type="pres">
      <dgm:prSet presAssocID="{0D7C910A-9E18-4689-9BB5-ED398DB802C3}" presName="Name0" presStyleCnt="0">
        <dgm:presLayoutVars>
          <dgm:dir/>
          <dgm:animLvl val="lvl"/>
          <dgm:resizeHandles val="exact"/>
        </dgm:presLayoutVars>
      </dgm:prSet>
      <dgm:spPr/>
    </dgm:pt>
    <dgm:pt modelId="{77660F44-15C2-4FCB-BE81-8623455E7B97}" type="pres">
      <dgm:prSet presAssocID="{2BF37AB9-C260-47F0-96C3-0499E1CB41DA}" presName="linNode" presStyleCnt="0"/>
      <dgm:spPr/>
    </dgm:pt>
    <dgm:pt modelId="{7D40F6AC-55B1-4F62-9356-AD8B4BCFC516}" type="pres">
      <dgm:prSet presAssocID="{2BF37AB9-C260-47F0-96C3-0499E1CB41DA}" presName="parentText" presStyleLbl="node1" presStyleIdx="0" presStyleCnt="5">
        <dgm:presLayoutVars>
          <dgm:chMax val="1"/>
          <dgm:bulletEnabled val="1"/>
        </dgm:presLayoutVars>
      </dgm:prSet>
      <dgm:spPr/>
    </dgm:pt>
    <dgm:pt modelId="{C648C4EA-D293-4A25-BC98-2797B5982980}" type="pres">
      <dgm:prSet presAssocID="{2BF37AB9-C260-47F0-96C3-0499E1CB41DA}" presName="descendantText" presStyleLbl="alignAccFollowNode1" presStyleIdx="0" presStyleCnt="5">
        <dgm:presLayoutVars>
          <dgm:bulletEnabled val="1"/>
        </dgm:presLayoutVars>
      </dgm:prSet>
      <dgm:spPr/>
    </dgm:pt>
    <dgm:pt modelId="{5B104BF3-2C49-4051-95A9-2F5FAD4CBFEB}" type="pres">
      <dgm:prSet presAssocID="{A7F4AEED-CBA9-4AD3-9EEA-DCCE8A40A0B1}" presName="sp" presStyleCnt="0"/>
      <dgm:spPr/>
    </dgm:pt>
    <dgm:pt modelId="{D4A64757-54BB-4022-A1E9-9319B3408FA0}" type="pres">
      <dgm:prSet presAssocID="{879A5414-21F3-42A9-9E51-5371F432DBA2}" presName="linNode" presStyleCnt="0"/>
      <dgm:spPr/>
    </dgm:pt>
    <dgm:pt modelId="{024B0353-877E-460D-B23D-BBB479B8BB6E}" type="pres">
      <dgm:prSet presAssocID="{879A5414-21F3-42A9-9E51-5371F432DBA2}" presName="parentText" presStyleLbl="node1" presStyleIdx="1" presStyleCnt="5">
        <dgm:presLayoutVars>
          <dgm:chMax val="1"/>
          <dgm:bulletEnabled val="1"/>
        </dgm:presLayoutVars>
      </dgm:prSet>
      <dgm:spPr/>
    </dgm:pt>
    <dgm:pt modelId="{67C60D56-8B7B-4100-BACF-C3FA2D4122DF}" type="pres">
      <dgm:prSet presAssocID="{879A5414-21F3-42A9-9E51-5371F432DBA2}" presName="descendantText" presStyleLbl="alignAccFollowNode1" presStyleIdx="1" presStyleCnt="5">
        <dgm:presLayoutVars>
          <dgm:bulletEnabled val="1"/>
        </dgm:presLayoutVars>
      </dgm:prSet>
      <dgm:spPr/>
    </dgm:pt>
    <dgm:pt modelId="{3B1DB286-8CC1-4F4A-8620-AFCC111E81C4}" type="pres">
      <dgm:prSet presAssocID="{18B61876-494F-4DB5-98D9-ADB3187C4EDD}" presName="sp" presStyleCnt="0"/>
      <dgm:spPr/>
    </dgm:pt>
    <dgm:pt modelId="{55F4F0C9-921F-4CD0-AE14-485685B4FADB}" type="pres">
      <dgm:prSet presAssocID="{90F71D5C-F87E-4BF1-8FE9-0650292ED726}" presName="linNode" presStyleCnt="0"/>
      <dgm:spPr/>
    </dgm:pt>
    <dgm:pt modelId="{94816AA1-A6E1-49E2-A0E5-E9D7F75CE846}" type="pres">
      <dgm:prSet presAssocID="{90F71D5C-F87E-4BF1-8FE9-0650292ED726}" presName="parentText" presStyleLbl="node1" presStyleIdx="2" presStyleCnt="5">
        <dgm:presLayoutVars>
          <dgm:chMax val="1"/>
          <dgm:bulletEnabled val="1"/>
        </dgm:presLayoutVars>
      </dgm:prSet>
      <dgm:spPr/>
    </dgm:pt>
    <dgm:pt modelId="{9F33B89C-BCD1-48BF-99A1-CA3F6D3F584A}" type="pres">
      <dgm:prSet presAssocID="{90F71D5C-F87E-4BF1-8FE9-0650292ED726}" presName="descendantText" presStyleLbl="alignAccFollowNode1" presStyleIdx="2" presStyleCnt="5">
        <dgm:presLayoutVars>
          <dgm:bulletEnabled val="1"/>
        </dgm:presLayoutVars>
      </dgm:prSet>
      <dgm:spPr/>
    </dgm:pt>
    <dgm:pt modelId="{7CD90023-A19E-451E-84F2-7DA7F2B28927}" type="pres">
      <dgm:prSet presAssocID="{47D0CD2A-CBD2-43FF-B7D8-FDEEAC7C77A2}" presName="sp" presStyleCnt="0"/>
      <dgm:spPr/>
    </dgm:pt>
    <dgm:pt modelId="{C0ED2F61-5130-4EFD-98C5-9E2F9271544F}" type="pres">
      <dgm:prSet presAssocID="{9A7FD090-F407-45D3-A632-61BF6A9F8886}" presName="linNode" presStyleCnt="0"/>
      <dgm:spPr/>
    </dgm:pt>
    <dgm:pt modelId="{7FA192A2-2D0C-45E1-8B42-12250A481AD1}" type="pres">
      <dgm:prSet presAssocID="{9A7FD090-F407-45D3-A632-61BF6A9F8886}" presName="parentText" presStyleLbl="node1" presStyleIdx="3" presStyleCnt="5">
        <dgm:presLayoutVars>
          <dgm:chMax val="1"/>
          <dgm:bulletEnabled val="1"/>
        </dgm:presLayoutVars>
      </dgm:prSet>
      <dgm:spPr/>
    </dgm:pt>
    <dgm:pt modelId="{5845E446-6E6D-4AD1-8378-D4AD2958290F}" type="pres">
      <dgm:prSet presAssocID="{9A7FD090-F407-45D3-A632-61BF6A9F8886}" presName="descendantText" presStyleLbl="alignAccFollowNode1" presStyleIdx="3" presStyleCnt="5">
        <dgm:presLayoutVars>
          <dgm:bulletEnabled val="1"/>
        </dgm:presLayoutVars>
      </dgm:prSet>
      <dgm:spPr/>
    </dgm:pt>
    <dgm:pt modelId="{3FF02E0E-38A9-48A4-A9A0-EE7D38BAE70A}" type="pres">
      <dgm:prSet presAssocID="{C2A6965D-B4D9-46E6-8236-20AF61D65E4A}" presName="sp" presStyleCnt="0"/>
      <dgm:spPr/>
    </dgm:pt>
    <dgm:pt modelId="{32E8D963-7A07-48A6-A064-1B416F7674AE}" type="pres">
      <dgm:prSet presAssocID="{7E114299-3957-4C1B-B2F5-FA8E81389289}" presName="linNode" presStyleCnt="0"/>
      <dgm:spPr/>
    </dgm:pt>
    <dgm:pt modelId="{FDEA75B0-4F4A-43A4-8CB7-3FD08017413D}" type="pres">
      <dgm:prSet presAssocID="{7E114299-3957-4C1B-B2F5-FA8E81389289}" presName="parentText" presStyleLbl="node1" presStyleIdx="4" presStyleCnt="5">
        <dgm:presLayoutVars>
          <dgm:chMax val="1"/>
          <dgm:bulletEnabled val="1"/>
        </dgm:presLayoutVars>
      </dgm:prSet>
      <dgm:spPr/>
    </dgm:pt>
    <dgm:pt modelId="{35B8740E-7B5C-48A4-A517-A82E458C1ABB}" type="pres">
      <dgm:prSet presAssocID="{7E114299-3957-4C1B-B2F5-FA8E81389289}" presName="descendantText" presStyleLbl="alignAccFollowNode1" presStyleIdx="4" presStyleCnt="5">
        <dgm:presLayoutVars>
          <dgm:bulletEnabled val="1"/>
        </dgm:presLayoutVars>
      </dgm:prSet>
      <dgm:spPr/>
    </dgm:pt>
  </dgm:ptLst>
  <dgm:cxnLst>
    <dgm:cxn modelId="{71E98700-A25A-4EC1-AB0C-B6AC23A9ECFA}" srcId="{90F71D5C-F87E-4BF1-8FE9-0650292ED726}" destId="{070680D4-3E64-490E-A5F5-5CDC4B5D121A}" srcOrd="1" destOrd="0" parTransId="{273D5C83-E7A4-48AB-BD08-22F9656E1ECE}" sibTransId="{760CC794-D9A6-4780-8BF4-FA1E66ED1D40}"/>
    <dgm:cxn modelId="{E19D5A08-90F1-4315-8AF2-16655E9290AA}" type="presOf" srcId="{7E114299-3957-4C1B-B2F5-FA8E81389289}" destId="{FDEA75B0-4F4A-43A4-8CB7-3FD08017413D}" srcOrd="0" destOrd="0" presId="urn:microsoft.com/office/officeart/2005/8/layout/vList5"/>
    <dgm:cxn modelId="{7246250A-AA0E-4128-B169-DF07442CDB1D}" srcId="{7E114299-3957-4C1B-B2F5-FA8E81389289}" destId="{6932096C-0FF7-4820-B553-8088FDCAA19E}" srcOrd="1" destOrd="0" parTransId="{6EC45316-5881-4CA0-B0BB-C678EEEB0063}" sibTransId="{6D9C1A05-4904-4D5E-90ED-C8BE7AA99E16}"/>
    <dgm:cxn modelId="{7B001211-9829-4669-9E97-0B97FFB65FE5}" srcId="{90F71D5C-F87E-4BF1-8FE9-0650292ED726}" destId="{38E1DBF5-C267-4B5F-B855-A3258E01C4F6}" srcOrd="0" destOrd="0" parTransId="{EF3C2CD6-7504-41DF-BD45-F7B40FC5A383}" sibTransId="{EE662163-119A-444C-BA41-6D28ABC08C0B}"/>
    <dgm:cxn modelId="{AC9E2416-E5EA-4307-9ADE-F44DEF3A1635}" type="presOf" srcId="{879A5414-21F3-42A9-9E51-5371F432DBA2}" destId="{024B0353-877E-460D-B23D-BBB479B8BB6E}" srcOrd="0" destOrd="0" presId="urn:microsoft.com/office/officeart/2005/8/layout/vList5"/>
    <dgm:cxn modelId="{6B2C421C-8AA4-46E9-B80F-413CA74355EB}" type="presOf" srcId="{52C1A499-FF32-4DDC-8F99-2EAB1812B6B6}" destId="{5845E446-6E6D-4AD1-8378-D4AD2958290F}" srcOrd="0" destOrd="0" presId="urn:microsoft.com/office/officeart/2005/8/layout/vList5"/>
    <dgm:cxn modelId="{E8FC0A31-5666-4F4F-909F-7FD34AC6EA0D}" type="presOf" srcId="{6932096C-0FF7-4820-B553-8088FDCAA19E}" destId="{35B8740E-7B5C-48A4-A517-A82E458C1ABB}" srcOrd="0" destOrd="1" presId="urn:microsoft.com/office/officeart/2005/8/layout/vList5"/>
    <dgm:cxn modelId="{D7ECC139-02B6-470F-BE9F-7C4D5C18F6F9}" type="presOf" srcId="{E36A783A-1C2A-4887-8081-D8BFFAA1C1CB}" destId="{35B8740E-7B5C-48A4-A517-A82E458C1ABB}" srcOrd="0" destOrd="0" presId="urn:microsoft.com/office/officeart/2005/8/layout/vList5"/>
    <dgm:cxn modelId="{29E1C83F-EAB5-475C-A19E-CD5A806C2313}" type="presOf" srcId="{2BF37AB9-C260-47F0-96C3-0499E1CB41DA}" destId="{7D40F6AC-55B1-4F62-9356-AD8B4BCFC516}" srcOrd="0" destOrd="0" presId="urn:microsoft.com/office/officeart/2005/8/layout/vList5"/>
    <dgm:cxn modelId="{DD11AD61-F48A-44D4-92EF-6EEC6F5B8FFE}" type="presOf" srcId="{0D7C910A-9E18-4689-9BB5-ED398DB802C3}" destId="{C2D6E9FF-3858-4F92-8387-035906F349A0}" srcOrd="0" destOrd="0" presId="urn:microsoft.com/office/officeart/2005/8/layout/vList5"/>
    <dgm:cxn modelId="{4EDE7248-1976-4EEE-94B8-742E9C8A9C97}" type="presOf" srcId="{38E1DBF5-C267-4B5F-B855-A3258E01C4F6}" destId="{9F33B89C-BCD1-48BF-99A1-CA3F6D3F584A}" srcOrd="0" destOrd="0" presId="urn:microsoft.com/office/officeart/2005/8/layout/vList5"/>
    <dgm:cxn modelId="{852CDA68-DACE-429A-BCF8-48898FD93AD0}" srcId="{0D7C910A-9E18-4689-9BB5-ED398DB802C3}" destId="{2BF37AB9-C260-47F0-96C3-0499E1CB41DA}" srcOrd="0" destOrd="0" parTransId="{6EDCE341-58F6-4D7A-99BA-713DC34F56B6}" sibTransId="{A7F4AEED-CBA9-4AD3-9EEA-DCCE8A40A0B1}"/>
    <dgm:cxn modelId="{4DBBAB4B-C864-4D63-B042-DDCEE1B94428}" srcId="{2BF37AB9-C260-47F0-96C3-0499E1CB41DA}" destId="{F8304398-5833-4D4C-A389-7C3DC0C5899D}" srcOrd="0" destOrd="0" parTransId="{865B51C2-9DFE-4B1A-B656-69BC54A14967}" sibTransId="{BAD302B0-2B56-4750-B11F-276D02E5C711}"/>
    <dgm:cxn modelId="{49023E76-8967-4701-9E45-D10D765E8A05}" type="presOf" srcId="{10993714-3911-42C3-B2FD-576E8E404E12}" destId="{67C60D56-8B7B-4100-BACF-C3FA2D4122DF}" srcOrd="0" destOrd="1" presId="urn:microsoft.com/office/officeart/2005/8/layout/vList5"/>
    <dgm:cxn modelId="{4F4C7A56-EC24-49E2-BEFB-FB8C9A54D10E}" srcId="{879A5414-21F3-42A9-9E51-5371F432DBA2}" destId="{10993714-3911-42C3-B2FD-576E8E404E12}" srcOrd="1" destOrd="0" parTransId="{24B4C27D-A59C-49E0-86D5-88C80DA2B6E8}" sibTransId="{536EC947-6D2B-4480-AA30-8F97E1BB03A3}"/>
    <dgm:cxn modelId="{AD6AB680-9B0D-44B0-AFEF-C2EB9466A26A}" type="presOf" srcId="{D337A575-413F-4F2E-8F77-9529849506AD}" destId="{5845E446-6E6D-4AD1-8378-D4AD2958290F}" srcOrd="0" destOrd="1" presId="urn:microsoft.com/office/officeart/2005/8/layout/vList5"/>
    <dgm:cxn modelId="{FD8F799D-862F-4800-89FA-EEC39A57B893}" srcId="{0D7C910A-9E18-4689-9BB5-ED398DB802C3}" destId="{7E114299-3957-4C1B-B2F5-FA8E81389289}" srcOrd="4" destOrd="0" parTransId="{5031D4E9-370B-4595-BF9F-606CA5ACE9B5}" sibTransId="{0BC71037-0205-4E99-8429-DDCC968E40AE}"/>
    <dgm:cxn modelId="{3CF593A7-C7A4-41AF-A68F-AC963D07F7FE}" srcId="{7E114299-3957-4C1B-B2F5-FA8E81389289}" destId="{E36A783A-1C2A-4887-8081-D8BFFAA1C1CB}" srcOrd="0" destOrd="0" parTransId="{A3837554-15DD-43F3-AE68-9FE77EE07478}" sibTransId="{EA579B23-261B-4AA5-85CC-87B203EAE58B}"/>
    <dgm:cxn modelId="{1DB811B4-493F-4976-93A8-3DB086F92061}" srcId="{9A7FD090-F407-45D3-A632-61BF6A9F8886}" destId="{52C1A499-FF32-4DDC-8F99-2EAB1812B6B6}" srcOrd="0" destOrd="0" parTransId="{073BC854-E860-4737-8CCE-7699CF4AB4A1}" sibTransId="{6A654978-E42A-4BCE-8817-B69E042D9AF5}"/>
    <dgm:cxn modelId="{E38031B6-67E7-4947-8F34-2A1E37AF746F}" type="presOf" srcId="{443ACE3B-F80D-4DB0-9E45-B756704FAC2C}" destId="{67C60D56-8B7B-4100-BACF-C3FA2D4122DF}" srcOrd="0" destOrd="0" presId="urn:microsoft.com/office/officeart/2005/8/layout/vList5"/>
    <dgm:cxn modelId="{13D918B9-5F86-45F1-B02B-708154E7D0A5}" srcId="{9A7FD090-F407-45D3-A632-61BF6A9F8886}" destId="{D337A575-413F-4F2E-8F77-9529849506AD}" srcOrd="1" destOrd="0" parTransId="{2310DE49-E691-40F3-AA1E-013AC8FDA8A5}" sibTransId="{EBFC2CC0-FB2F-430E-B846-9252D04DD0A8}"/>
    <dgm:cxn modelId="{3C102CC1-6639-498F-909A-42189CE7F89B}" type="presOf" srcId="{070680D4-3E64-490E-A5F5-5CDC4B5D121A}" destId="{9F33B89C-BCD1-48BF-99A1-CA3F6D3F584A}" srcOrd="0" destOrd="1" presId="urn:microsoft.com/office/officeart/2005/8/layout/vList5"/>
    <dgm:cxn modelId="{AA4298C5-6E37-4B76-8649-14DFEC2A249E}" srcId="{879A5414-21F3-42A9-9E51-5371F432DBA2}" destId="{443ACE3B-F80D-4DB0-9E45-B756704FAC2C}" srcOrd="0" destOrd="0" parTransId="{30FDB98D-69F0-4F83-A03D-351C5C8E3675}" sibTransId="{75A43489-0924-4A71-B79F-175B0D2C0A79}"/>
    <dgm:cxn modelId="{0F6F9DCB-8B26-46EA-BF7D-B8558B5067E9}" type="presOf" srcId="{9A7FD090-F407-45D3-A632-61BF6A9F8886}" destId="{7FA192A2-2D0C-45E1-8B42-12250A481AD1}" srcOrd="0" destOrd="0" presId="urn:microsoft.com/office/officeart/2005/8/layout/vList5"/>
    <dgm:cxn modelId="{9E79AFCF-05E5-4DC7-A26D-6B1FE9626A13}" type="presOf" srcId="{F8304398-5833-4D4C-A389-7C3DC0C5899D}" destId="{C648C4EA-D293-4A25-BC98-2797B5982980}" srcOrd="0" destOrd="0" presId="urn:microsoft.com/office/officeart/2005/8/layout/vList5"/>
    <dgm:cxn modelId="{9DEB68D1-8D36-45B5-814C-EC62E720E05B}" srcId="{0D7C910A-9E18-4689-9BB5-ED398DB802C3}" destId="{9A7FD090-F407-45D3-A632-61BF6A9F8886}" srcOrd="3" destOrd="0" parTransId="{FCAD6B72-33B3-4C3F-B930-7DF3B251BA19}" sibTransId="{C2A6965D-B4D9-46E6-8236-20AF61D65E4A}"/>
    <dgm:cxn modelId="{F40BB8DE-1818-45B8-8CCC-8D1AA94DA662}" srcId="{0D7C910A-9E18-4689-9BB5-ED398DB802C3}" destId="{879A5414-21F3-42A9-9E51-5371F432DBA2}" srcOrd="1" destOrd="0" parTransId="{D4D8D1F3-E2E4-4C18-ABEC-40E746F76E21}" sibTransId="{18B61876-494F-4DB5-98D9-ADB3187C4EDD}"/>
    <dgm:cxn modelId="{F7E7D4E0-E667-42B2-9FD1-BA9200303314}" type="presOf" srcId="{DD86C63A-EAA1-41A8-BB34-93ED78CBBA37}" destId="{C648C4EA-D293-4A25-BC98-2797B5982980}" srcOrd="0" destOrd="1" presId="urn:microsoft.com/office/officeart/2005/8/layout/vList5"/>
    <dgm:cxn modelId="{DED1F3E7-E2E1-454C-B604-9ABEE869B897}" srcId="{2BF37AB9-C260-47F0-96C3-0499E1CB41DA}" destId="{DD86C63A-EAA1-41A8-BB34-93ED78CBBA37}" srcOrd="1" destOrd="0" parTransId="{EF26C5D2-43F2-46FB-A728-11CA3378243C}" sibTransId="{1E789271-B0CB-4F38-9B9B-E0CCE7DBD1AA}"/>
    <dgm:cxn modelId="{11D449E8-7F66-43B7-8E67-39F76AC4D1E4}" type="presOf" srcId="{90F71D5C-F87E-4BF1-8FE9-0650292ED726}" destId="{94816AA1-A6E1-49E2-A0E5-E9D7F75CE846}" srcOrd="0" destOrd="0" presId="urn:microsoft.com/office/officeart/2005/8/layout/vList5"/>
    <dgm:cxn modelId="{80323DFC-0FE5-44E4-9FF5-CAC9A04092D3}" srcId="{0D7C910A-9E18-4689-9BB5-ED398DB802C3}" destId="{90F71D5C-F87E-4BF1-8FE9-0650292ED726}" srcOrd="2" destOrd="0" parTransId="{85B7D51A-0D7A-40D2-BE60-EDD910DE6DAB}" sibTransId="{47D0CD2A-CBD2-43FF-B7D8-FDEEAC7C77A2}"/>
    <dgm:cxn modelId="{E959A752-88DF-4B7C-9973-CFA2D9F0467B}" type="presParOf" srcId="{C2D6E9FF-3858-4F92-8387-035906F349A0}" destId="{77660F44-15C2-4FCB-BE81-8623455E7B97}" srcOrd="0" destOrd="0" presId="urn:microsoft.com/office/officeart/2005/8/layout/vList5"/>
    <dgm:cxn modelId="{FE58B545-8007-4951-B3E8-E71F8A7358A8}" type="presParOf" srcId="{77660F44-15C2-4FCB-BE81-8623455E7B97}" destId="{7D40F6AC-55B1-4F62-9356-AD8B4BCFC516}" srcOrd="0" destOrd="0" presId="urn:microsoft.com/office/officeart/2005/8/layout/vList5"/>
    <dgm:cxn modelId="{BFB81004-2B5E-4808-A837-18A8ECE6C99A}" type="presParOf" srcId="{77660F44-15C2-4FCB-BE81-8623455E7B97}" destId="{C648C4EA-D293-4A25-BC98-2797B5982980}" srcOrd="1" destOrd="0" presId="urn:microsoft.com/office/officeart/2005/8/layout/vList5"/>
    <dgm:cxn modelId="{6DA64B95-18EE-488A-8390-93BBDD3D3CF1}" type="presParOf" srcId="{C2D6E9FF-3858-4F92-8387-035906F349A0}" destId="{5B104BF3-2C49-4051-95A9-2F5FAD4CBFEB}" srcOrd="1" destOrd="0" presId="urn:microsoft.com/office/officeart/2005/8/layout/vList5"/>
    <dgm:cxn modelId="{2F5D35C5-7266-4BE8-8DD2-A6FD7803027B}" type="presParOf" srcId="{C2D6E9FF-3858-4F92-8387-035906F349A0}" destId="{D4A64757-54BB-4022-A1E9-9319B3408FA0}" srcOrd="2" destOrd="0" presId="urn:microsoft.com/office/officeart/2005/8/layout/vList5"/>
    <dgm:cxn modelId="{C6693E9D-1F9F-47F0-9DE4-6461FE03393D}" type="presParOf" srcId="{D4A64757-54BB-4022-A1E9-9319B3408FA0}" destId="{024B0353-877E-460D-B23D-BBB479B8BB6E}" srcOrd="0" destOrd="0" presId="urn:microsoft.com/office/officeart/2005/8/layout/vList5"/>
    <dgm:cxn modelId="{681497D5-5410-4895-B2D9-CCDCA58280E4}" type="presParOf" srcId="{D4A64757-54BB-4022-A1E9-9319B3408FA0}" destId="{67C60D56-8B7B-4100-BACF-C3FA2D4122DF}" srcOrd="1" destOrd="0" presId="urn:microsoft.com/office/officeart/2005/8/layout/vList5"/>
    <dgm:cxn modelId="{626F5561-D41C-4699-A95C-D21EA149FC87}" type="presParOf" srcId="{C2D6E9FF-3858-4F92-8387-035906F349A0}" destId="{3B1DB286-8CC1-4F4A-8620-AFCC111E81C4}" srcOrd="3" destOrd="0" presId="urn:microsoft.com/office/officeart/2005/8/layout/vList5"/>
    <dgm:cxn modelId="{08C6AE92-E6F2-44D6-A1DB-EEEB15E1953C}" type="presParOf" srcId="{C2D6E9FF-3858-4F92-8387-035906F349A0}" destId="{55F4F0C9-921F-4CD0-AE14-485685B4FADB}" srcOrd="4" destOrd="0" presId="urn:microsoft.com/office/officeart/2005/8/layout/vList5"/>
    <dgm:cxn modelId="{4C50B124-4EDA-4AAE-9E61-E405982D00BB}" type="presParOf" srcId="{55F4F0C9-921F-4CD0-AE14-485685B4FADB}" destId="{94816AA1-A6E1-49E2-A0E5-E9D7F75CE846}" srcOrd="0" destOrd="0" presId="urn:microsoft.com/office/officeart/2005/8/layout/vList5"/>
    <dgm:cxn modelId="{8BEA9A26-C6D5-4619-9600-2D622961F9DF}" type="presParOf" srcId="{55F4F0C9-921F-4CD0-AE14-485685B4FADB}" destId="{9F33B89C-BCD1-48BF-99A1-CA3F6D3F584A}" srcOrd="1" destOrd="0" presId="urn:microsoft.com/office/officeart/2005/8/layout/vList5"/>
    <dgm:cxn modelId="{050FFDF1-BDD1-4B54-BCDF-D1211963D123}" type="presParOf" srcId="{C2D6E9FF-3858-4F92-8387-035906F349A0}" destId="{7CD90023-A19E-451E-84F2-7DA7F2B28927}" srcOrd="5" destOrd="0" presId="urn:microsoft.com/office/officeart/2005/8/layout/vList5"/>
    <dgm:cxn modelId="{A4DACD5D-D9E9-4142-B0C6-5154ED3010EE}" type="presParOf" srcId="{C2D6E9FF-3858-4F92-8387-035906F349A0}" destId="{C0ED2F61-5130-4EFD-98C5-9E2F9271544F}" srcOrd="6" destOrd="0" presId="urn:microsoft.com/office/officeart/2005/8/layout/vList5"/>
    <dgm:cxn modelId="{CD1EF526-ADEE-469F-857E-A81D26D20FDF}" type="presParOf" srcId="{C0ED2F61-5130-4EFD-98C5-9E2F9271544F}" destId="{7FA192A2-2D0C-45E1-8B42-12250A481AD1}" srcOrd="0" destOrd="0" presId="urn:microsoft.com/office/officeart/2005/8/layout/vList5"/>
    <dgm:cxn modelId="{C98DF66B-8B0D-4C22-B8C9-91CCB8E049F4}" type="presParOf" srcId="{C0ED2F61-5130-4EFD-98C5-9E2F9271544F}" destId="{5845E446-6E6D-4AD1-8378-D4AD2958290F}" srcOrd="1" destOrd="0" presId="urn:microsoft.com/office/officeart/2005/8/layout/vList5"/>
    <dgm:cxn modelId="{6E831A98-A9C2-40DB-96C2-6F21C458400E}" type="presParOf" srcId="{C2D6E9FF-3858-4F92-8387-035906F349A0}" destId="{3FF02E0E-38A9-48A4-A9A0-EE7D38BAE70A}" srcOrd="7" destOrd="0" presId="urn:microsoft.com/office/officeart/2005/8/layout/vList5"/>
    <dgm:cxn modelId="{2F5532DA-FA0D-49DA-9B2C-C2E82C281A71}" type="presParOf" srcId="{C2D6E9FF-3858-4F92-8387-035906F349A0}" destId="{32E8D963-7A07-48A6-A064-1B416F7674AE}" srcOrd="8" destOrd="0" presId="urn:microsoft.com/office/officeart/2005/8/layout/vList5"/>
    <dgm:cxn modelId="{CF370A07-EB8B-44B6-B8DF-ECF484DC9C64}" type="presParOf" srcId="{32E8D963-7A07-48A6-A064-1B416F7674AE}" destId="{FDEA75B0-4F4A-43A4-8CB7-3FD08017413D}" srcOrd="0" destOrd="0" presId="urn:microsoft.com/office/officeart/2005/8/layout/vList5"/>
    <dgm:cxn modelId="{3D7D6808-5599-4E53-862D-FEA80573DE86}" type="presParOf" srcId="{32E8D963-7A07-48A6-A064-1B416F7674AE}" destId="{35B8740E-7B5C-48A4-A517-A82E458C1ABB}"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683638A-E0E1-4A01-8B7B-ECD553EE92AA}" type="doc">
      <dgm:prSet loTypeId="urn:microsoft.com/office/officeart/2005/8/layout/hierarchy1" loCatId="hierarchy" qsTypeId="urn:microsoft.com/office/officeart/2005/8/quickstyle/simple3" qsCatId="simple" csTypeId="urn:microsoft.com/office/officeart/2005/8/colors/colorful4" csCatId="colorful" phldr="1"/>
      <dgm:spPr/>
      <dgm:t>
        <a:bodyPr/>
        <a:lstStyle/>
        <a:p>
          <a:endParaRPr lang="ru-RU"/>
        </a:p>
      </dgm:t>
    </dgm:pt>
    <dgm:pt modelId="{08E0AC64-87CD-478A-8D41-7B0F82456DAC}">
      <dgm:prSet phldrT="[Текст]" custT="1"/>
      <dgm:spPr/>
      <dgm:t>
        <a:bodyPr/>
        <a:lstStyle/>
        <a:p>
          <a:r>
            <a:rPr lang="ro-MD" sz="2800" b="1" dirty="0"/>
            <a:t>Chestionarul FINDRISC</a:t>
          </a:r>
          <a:endParaRPr lang="ru-RU" sz="2800" b="1" dirty="0"/>
        </a:p>
      </dgm:t>
    </dgm:pt>
    <dgm:pt modelId="{67BF4DEB-20CE-4B74-BA1F-A44A816D5D99}" type="parTrans" cxnId="{B89D7F2F-8231-45DB-8CE0-D704C048F268}">
      <dgm:prSet/>
      <dgm:spPr/>
      <dgm:t>
        <a:bodyPr/>
        <a:lstStyle/>
        <a:p>
          <a:endParaRPr lang="ru-RU"/>
        </a:p>
      </dgm:t>
    </dgm:pt>
    <dgm:pt modelId="{107696EF-F3EA-4900-BC2D-CBDE204E5B66}" type="sibTrans" cxnId="{B89D7F2F-8231-45DB-8CE0-D704C048F268}">
      <dgm:prSet/>
      <dgm:spPr/>
      <dgm:t>
        <a:bodyPr/>
        <a:lstStyle/>
        <a:p>
          <a:endParaRPr lang="ru-RU"/>
        </a:p>
      </dgm:t>
    </dgm:pt>
    <dgm:pt modelId="{695AEB16-1D17-4B55-A8FC-3A3DEB7EB38D}">
      <dgm:prSet phldrT="[Текст]" custT="1"/>
      <dgm:spPr/>
      <dgm:t>
        <a:bodyPr/>
        <a:lstStyle/>
        <a:p>
          <a:r>
            <a:rPr lang="ro-MD" sz="1600" b="0" dirty="0"/>
            <a:t>&lt; 14 puncte – risc redus/moderat</a:t>
          </a:r>
          <a:endParaRPr lang="ru-RU" sz="1600" b="0" dirty="0"/>
        </a:p>
      </dgm:t>
    </dgm:pt>
    <dgm:pt modelId="{D29FB9DF-E64C-4130-B881-448A6BD67A54}" type="parTrans" cxnId="{1AAE7558-80E3-4D70-B5D2-C819DDE963F2}">
      <dgm:prSet/>
      <dgm:spPr/>
      <dgm:t>
        <a:bodyPr/>
        <a:lstStyle/>
        <a:p>
          <a:endParaRPr lang="ru-RU"/>
        </a:p>
      </dgm:t>
    </dgm:pt>
    <dgm:pt modelId="{7F116243-9797-474A-BD7A-2159D1FEC4C8}" type="sibTrans" cxnId="{1AAE7558-80E3-4D70-B5D2-C819DDE963F2}">
      <dgm:prSet/>
      <dgm:spPr/>
      <dgm:t>
        <a:bodyPr/>
        <a:lstStyle/>
        <a:p>
          <a:endParaRPr lang="ru-RU"/>
        </a:p>
      </dgm:t>
    </dgm:pt>
    <dgm:pt modelId="{51F16CC2-51EF-43DF-89F5-E1847F9B11ED}">
      <dgm:prSet phldrT="[Текст]" custT="1"/>
      <dgm:spPr/>
      <dgm:t>
        <a:bodyPr/>
        <a:lstStyle/>
        <a:p>
          <a:r>
            <a:rPr lang="en-US" sz="1600" b="1" dirty="0"/>
            <a:t>≥</a:t>
          </a:r>
          <a:r>
            <a:rPr lang="ro-MD" sz="1600" b="1" dirty="0"/>
            <a:t> 14 puncte – risc majorat</a:t>
          </a:r>
          <a:endParaRPr lang="ru-RU" sz="1600" b="1" dirty="0"/>
        </a:p>
      </dgm:t>
    </dgm:pt>
    <dgm:pt modelId="{C0DE002F-81F0-4B23-9C7F-B9A7F7ED3085}" type="parTrans" cxnId="{1EA2E831-22E9-48B3-8980-7B13AFBB6042}">
      <dgm:prSet/>
      <dgm:spPr/>
      <dgm:t>
        <a:bodyPr/>
        <a:lstStyle/>
        <a:p>
          <a:endParaRPr lang="ru-RU"/>
        </a:p>
      </dgm:t>
    </dgm:pt>
    <dgm:pt modelId="{A201A0A8-87D9-4F8B-AA76-04A53E8895CF}" type="sibTrans" cxnId="{1EA2E831-22E9-48B3-8980-7B13AFBB6042}">
      <dgm:prSet/>
      <dgm:spPr/>
      <dgm:t>
        <a:bodyPr/>
        <a:lstStyle/>
        <a:p>
          <a:endParaRPr lang="ru-RU"/>
        </a:p>
      </dgm:t>
    </dgm:pt>
    <dgm:pt modelId="{41E4B987-8D82-483A-9096-89F1E5B8F0D8}">
      <dgm:prSet phldrT="[Текст]" custT="1"/>
      <dgm:spPr/>
      <dgm:t>
        <a:bodyPr/>
        <a:lstStyle/>
        <a:p>
          <a:r>
            <a:rPr lang="ro-MD" sz="1600" b="1" dirty="0">
              <a:solidFill>
                <a:srgbClr val="C00000"/>
              </a:solidFill>
            </a:rPr>
            <a:t>Testul oral de toleranță la glucoză</a:t>
          </a:r>
          <a:endParaRPr lang="ru-RU" sz="1600" b="1" dirty="0">
            <a:solidFill>
              <a:srgbClr val="C00000"/>
            </a:solidFill>
          </a:endParaRPr>
        </a:p>
      </dgm:t>
    </dgm:pt>
    <dgm:pt modelId="{134C6404-2D78-40EE-A38E-3EB037844583}" type="parTrans" cxnId="{C5DA2EBE-3BCC-41EC-990F-6F57C5805530}">
      <dgm:prSet/>
      <dgm:spPr/>
      <dgm:t>
        <a:bodyPr/>
        <a:lstStyle/>
        <a:p>
          <a:endParaRPr lang="ru-RU"/>
        </a:p>
      </dgm:t>
    </dgm:pt>
    <dgm:pt modelId="{A9F38926-CC41-4061-A782-07AD442A0EA8}" type="sibTrans" cxnId="{C5DA2EBE-3BCC-41EC-990F-6F57C5805530}">
      <dgm:prSet/>
      <dgm:spPr/>
      <dgm:t>
        <a:bodyPr/>
        <a:lstStyle/>
        <a:p>
          <a:endParaRPr lang="ru-RU"/>
        </a:p>
      </dgm:t>
    </dgm:pt>
    <dgm:pt modelId="{A8BE8D49-1882-4782-B6CA-8462716F7EB8}">
      <dgm:prSet phldrT="[Текст]" custT="1"/>
      <dgm:spPr/>
      <dgm:t>
        <a:bodyPr/>
        <a:lstStyle/>
        <a:p>
          <a:r>
            <a:rPr lang="ro-RO" sz="1600" b="1" dirty="0"/>
            <a:t>Optimizarea stilului de viață</a:t>
          </a:r>
        </a:p>
        <a:p>
          <a:r>
            <a:rPr lang="ro-RO" sz="1600" b="1" dirty="0"/>
            <a:t>Revaluarea riscului o dată la </a:t>
          </a:r>
          <a:r>
            <a:rPr lang="en-US" sz="1600" b="1" u="sng" dirty="0">
              <a:solidFill>
                <a:srgbClr val="C00000"/>
              </a:solidFill>
            </a:rPr>
            <a:t>5</a:t>
          </a:r>
          <a:r>
            <a:rPr lang="ro-RO" sz="1600" b="1" u="sng" dirty="0">
              <a:solidFill>
                <a:srgbClr val="C00000"/>
              </a:solidFill>
            </a:rPr>
            <a:t> ani</a:t>
          </a:r>
          <a:endParaRPr lang="ru-RU" sz="1600" b="1" dirty="0">
            <a:solidFill>
              <a:srgbClr val="C00000"/>
            </a:solidFill>
          </a:endParaRPr>
        </a:p>
      </dgm:t>
    </dgm:pt>
    <dgm:pt modelId="{B65DEE91-A746-490F-AFC9-522746EDFF64}" type="parTrans" cxnId="{29EF6427-A7C4-4690-85C4-A3F1E093D242}">
      <dgm:prSet/>
      <dgm:spPr/>
      <dgm:t>
        <a:bodyPr/>
        <a:lstStyle/>
        <a:p>
          <a:endParaRPr lang="ru-RU"/>
        </a:p>
      </dgm:t>
    </dgm:pt>
    <dgm:pt modelId="{6869A151-33AE-4EB0-B7EC-263A5E705548}" type="sibTrans" cxnId="{29EF6427-A7C4-4690-85C4-A3F1E093D242}">
      <dgm:prSet/>
      <dgm:spPr/>
      <dgm:t>
        <a:bodyPr/>
        <a:lstStyle/>
        <a:p>
          <a:endParaRPr lang="ru-RU"/>
        </a:p>
      </dgm:t>
    </dgm:pt>
    <dgm:pt modelId="{6F6557A9-1D0E-40C1-9A79-9C0DDB61C681}">
      <dgm:prSet phldrT="[Текст]" custT="1"/>
      <dgm:spPr/>
      <dgm:t>
        <a:bodyPr/>
        <a:lstStyle/>
        <a:p>
          <a:r>
            <a:rPr lang="ro-MD" sz="1600" b="1" dirty="0"/>
            <a:t>Valori normale</a:t>
          </a:r>
          <a:endParaRPr lang="ru-RU" sz="1600" b="1" dirty="0"/>
        </a:p>
      </dgm:t>
    </dgm:pt>
    <dgm:pt modelId="{2EA483CC-5CCA-4B92-AB79-195B29E39EE0}" type="parTrans" cxnId="{3E08DD4D-D3C9-4E14-8FB5-2913C1671397}">
      <dgm:prSet/>
      <dgm:spPr/>
      <dgm:t>
        <a:bodyPr/>
        <a:lstStyle/>
        <a:p>
          <a:endParaRPr lang="ru-RU"/>
        </a:p>
      </dgm:t>
    </dgm:pt>
    <dgm:pt modelId="{6256CF21-020F-4CCD-841A-9A9F9912833F}" type="sibTrans" cxnId="{3E08DD4D-D3C9-4E14-8FB5-2913C1671397}">
      <dgm:prSet/>
      <dgm:spPr/>
      <dgm:t>
        <a:bodyPr/>
        <a:lstStyle/>
        <a:p>
          <a:endParaRPr lang="ru-RU"/>
        </a:p>
      </dgm:t>
    </dgm:pt>
    <dgm:pt modelId="{4EAF9566-83AE-429F-A34B-44CFB88B6B89}">
      <dgm:prSet phldrT="[Текст]" custT="1"/>
      <dgm:spPr/>
      <dgm:t>
        <a:bodyPr/>
        <a:lstStyle/>
        <a:p>
          <a:r>
            <a:rPr lang="ro-MD" sz="1600" b="1" dirty="0"/>
            <a:t>Prediabet</a:t>
          </a:r>
          <a:endParaRPr lang="ru-RU" sz="1600" b="1" dirty="0"/>
        </a:p>
      </dgm:t>
    </dgm:pt>
    <dgm:pt modelId="{E1D2A5F1-6685-48B4-B400-FB0478B173EB}" type="parTrans" cxnId="{DFD7C6A4-76E6-4448-8D0B-33C559C2024B}">
      <dgm:prSet/>
      <dgm:spPr/>
      <dgm:t>
        <a:bodyPr/>
        <a:lstStyle/>
        <a:p>
          <a:endParaRPr lang="ru-RU"/>
        </a:p>
      </dgm:t>
    </dgm:pt>
    <dgm:pt modelId="{42FFA8CE-B682-4043-8ACE-496DEB8BE299}" type="sibTrans" cxnId="{DFD7C6A4-76E6-4448-8D0B-33C559C2024B}">
      <dgm:prSet/>
      <dgm:spPr/>
      <dgm:t>
        <a:bodyPr/>
        <a:lstStyle/>
        <a:p>
          <a:endParaRPr lang="ru-RU"/>
        </a:p>
      </dgm:t>
    </dgm:pt>
    <dgm:pt modelId="{F9B797A8-D200-4BCE-9DC3-28071EC1FBED}">
      <dgm:prSet phldrT="[Текст]" custT="1"/>
      <dgm:spPr/>
      <dgm:t>
        <a:bodyPr/>
        <a:lstStyle/>
        <a:p>
          <a:r>
            <a:rPr lang="ro-RO" sz="1600" b="1" dirty="0"/>
            <a:t>Optimizarea stilului de viață</a:t>
          </a:r>
        </a:p>
        <a:p>
          <a:r>
            <a:rPr lang="ro-RO" sz="1600" b="1" dirty="0"/>
            <a:t>Revaluarea TOTG odata la </a:t>
          </a:r>
          <a:r>
            <a:rPr lang="ro-RO" sz="1600" b="1" u="sng" dirty="0">
              <a:solidFill>
                <a:srgbClr val="C00000"/>
              </a:solidFill>
            </a:rPr>
            <a:t>3 ani</a:t>
          </a:r>
          <a:endParaRPr lang="ru-RU" sz="1600" b="1" dirty="0">
            <a:solidFill>
              <a:srgbClr val="C00000"/>
            </a:solidFill>
          </a:endParaRPr>
        </a:p>
      </dgm:t>
    </dgm:pt>
    <dgm:pt modelId="{73E85E83-4967-4A25-8650-3059B857EFED}" type="parTrans" cxnId="{68CBAEF1-95D8-4BD4-9343-100EDD2D8C90}">
      <dgm:prSet/>
      <dgm:spPr/>
      <dgm:t>
        <a:bodyPr/>
        <a:lstStyle/>
        <a:p>
          <a:endParaRPr lang="ru-RU"/>
        </a:p>
      </dgm:t>
    </dgm:pt>
    <dgm:pt modelId="{FCA74C48-CA00-4FC4-9933-081261C32831}" type="sibTrans" cxnId="{68CBAEF1-95D8-4BD4-9343-100EDD2D8C90}">
      <dgm:prSet/>
      <dgm:spPr/>
      <dgm:t>
        <a:bodyPr/>
        <a:lstStyle/>
        <a:p>
          <a:endParaRPr lang="ru-RU"/>
        </a:p>
      </dgm:t>
    </dgm:pt>
    <dgm:pt modelId="{CFE53778-32BA-43C8-A4CC-4D49C00D3D47}">
      <dgm:prSet phldrT="[Текст]" custT="1"/>
      <dgm:spPr/>
      <dgm:t>
        <a:bodyPr/>
        <a:lstStyle/>
        <a:p>
          <a:r>
            <a:rPr lang="ro-RO" sz="1600" b="1" dirty="0"/>
            <a:t>Optimizarea stilului de viață</a:t>
          </a:r>
        </a:p>
        <a:p>
          <a:r>
            <a:rPr lang="ro-RO" sz="1600" b="1" dirty="0"/>
            <a:t>IMC &gt; 35 kg/m2 – Metformin</a:t>
          </a:r>
        </a:p>
        <a:p>
          <a:r>
            <a:rPr lang="ro-RO" sz="1600" b="1" dirty="0"/>
            <a:t>Revaluarea TOTG </a:t>
          </a:r>
          <a:r>
            <a:rPr lang="ro-RO" sz="1600" b="1" u="sng" dirty="0">
              <a:solidFill>
                <a:srgbClr val="C00000"/>
              </a:solidFill>
            </a:rPr>
            <a:t>anual</a:t>
          </a:r>
          <a:endParaRPr lang="ru-RU" sz="1600" b="1" dirty="0">
            <a:solidFill>
              <a:srgbClr val="C00000"/>
            </a:solidFill>
          </a:endParaRPr>
        </a:p>
      </dgm:t>
    </dgm:pt>
    <dgm:pt modelId="{04758A11-3F1E-4F31-B3C1-FE94A4812307}" type="parTrans" cxnId="{1ED3F86F-8150-4E1D-B602-4C68945989FB}">
      <dgm:prSet/>
      <dgm:spPr/>
      <dgm:t>
        <a:bodyPr/>
        <a:lstStyle/>
        <a:p>
          <a:endParaRPr lang="ru-RU"/>
        </a:p>
      </dgm:t>
    </dgm:pt>
    <dgm:pt modelId="{1DD1B554-8A2E-4CE2-952D-709261569251}" type="sibTrans" cxnId="{1ED3F86F-8150-4E1D-B602-4C68945989FB}">
      <dgm:prSet/>
      <dgm:spPr/>
      <dgm:t>
        <a:bodyPr/>
        <a:lstStyle/>
        <a:p>
          <a:endParaRPr lang="ru-RU"/>
        </a:p>
      </dgm:t>
    </dgm:pt>
    <dgm:pt modelId="{33FFCC7E-3F4C-4411-B3F9-6B5FD379E288}">
      <dgm:prSet phldrT="[Текст]" custT="1"/>
      <dgm:spPr/>
      <dgm:t>
        <a:bodyPr/>
        <a:lstStyle/>
        <a:p>
          <a:r>
            <a:rPr lang="ro-MD" sz="1600" b="1" dirty="0">
              <a:solidFill>
                <a:srgbClr val="C00000"/>
              </a:solidFill>
            </a:rPr>
            <a:t>DZ 2</a:t>
          </a:r>
          <a:endParaRPr lang="ru-RU" sz="1600" b="1" dirty="0">
            <a:solidFill>
              <a:srgbClr val="C00000"/>
            </a:solidFill>
          </a:endParaRPr>
        </a:p>
      </dgm:t>
    </dgm:pt>
    <dgm:pt modelId="{036FFD86-B50A-4C97-A391-A4B5B0EBC8B8}" type="parTrans" cxnId="{C506135C-2844-4039-8ACA-9EB0DC05658B}">
      <dgm:prSet/>
      <dgm:spPr/>
      <dgm:t>
        <a:bodyPr/>
        <a:lstStyle/>
        <a:p>
          <a:endParaRPr lang="ru-RU"/>
        </a:p>
      </dgm:t>
    </dgm:pt>
    <dgm:pt modelId="{78C8D91C-24AC-4863-A9A4-0F5658AA432C}" type="sibTrans" cxnId="{C506135C-2844-4039-8ACA-9EB0DC05658B}">
      <dgm:prSet/>
      <dgm:spPr/>
      <dgm:t>
        <a:bodyPr/>
        <a:lstStyle/>
        <a:p>
          <a:endParaRPr lang="ru-RU"/>
        </a:p>
      </dgm:t>
    </dgm:pt>
    <dgm:pt modelId="{AED12D0D-9559-4630-925B-A03C81C89442}" type="pres">
      <dgm:prSet presAssocID="{E683638A-E0E1-4A01-8B7B-ECD553EE92AA}" presName="hierChild1" presStyleCnt="0">
        <dgm:presLayoutVars>
          <dgm:chPref val="1"/>
          <dgm:dir/>
          <dgm:animOne val="branch"/>
          <dgm:animLvl val="lvl"/>
          <dgm:resizeHandles/>
        </dgm:presLayoutVars>
      </dgm:prSet>
      <dgm:spPr/>
    </dgm:pt>
    <dgm:pt modelId="{1718DEF4-3A54-4EC4-8A9C-081BA1E99CC6}" type="pres">
      <dgm:prSet presAssocID="{08E0AC64-87CD-478A-8D41-7B0F82456DAC}" presName="hierRoot1" presStyleCnt="0"/>
      <dgm:spPr/>
    </dgm:pt>
    <dgm:pt modelId="{79D0D2C2-BC70-4827-8CFD-9A1B99619329}" type="pres">
      <dgm:prSet presAssocID="{08E0AC64-87CD-478A-8D41-7B0F82456DAC}" presName="composite" presStyleCnt="0"/>
      <dgm:spPr/>
    </dgm:pt>
    <dgm:pt modelId="{97EF4D98-186D-4531-9A2E-C1A3C238A9B6}" type="pres">
      <dgm:prSet presAssocID="{08E0AC64-87CD-478A-8D41-7B0F82456DAC}" presName="background" presStyleLbl="node0" presStyleIdx="0" presStyleCnt="1"/>
      <dgm:spPr/>
    </dgm:pt>
    <dgm:pt modelId="{96A3A6D3-E35C-4984-A936-0D6F31EF172A}" type="pres">
      <dgm:prSet presAssocID="{08E0AC64-87CD-478A-8D41-7B0F82456DAC}" presName="text" presStyleLbl="fgAcc0" presStyleIdx="0" presStyleCnt="1" custScaleX="377426">
        <dgm:presLayoutVars>
          <dgm:chPref val="3"/>
        </dgm:presLayoutVars>
      </dgm:prSet>
      <dgm:spPr/>
    </dgm:pt>
    <dgm:pt modelId="{C4389618-E7A0-4BC7-8913-7813CA4B5E08}" type="pres">
      <dgm:prSet presAssocID="{08E0AC64-87CD-478A-8D41-7B0F82456DAC}" presName="hierChild2" presStyleCnt="0"/>
      <dgm:spPr/>
    </dgm:pt>
    <dgm:pt modelId="{21CB2108-8AE8-4E6E-ABB2-52D19817E464}" type="pres">
      <dgm:prSet presAssocID="{D29FB9DF-E64C-4130-B881-448A6BD67A54}" presName="Name10" presStyleLbl="parChTrans1D2" presStyleIdx="0" presStyleCnt="2"/>
      <dgm:spPr/>
    </dgm:pt>
    <dgm:pt modelId="{01957058-E78F-4DD6-BAF3-BF3C6619B57F}" type="pres">
      <dgm:prSet presAssocID="{695AEB16-1D17-4B55-A8FC-3A3DEB7EB38D}" presName="hierRoot2" presStyleCnt="0"/>
      <dgm:spPr/>
    </dgm:pt>
    <dgm:pt modelId="{1854D53B-ACA1-480C-A7CC-A3D8FD30FC46}" type="pres">
      <dgm:prSet presAssocID="{695AEB16-1D17-4B55-A8FC-3A3DEB7EB38D}" presName="composite2" presStyleCnt="0"/>
      <dgm:spPr/>
    </dgm:pt>
    <dgm:pt modelId="{EC3F1A0F-624C-4D9D-886E-E112ABBC073C}" type="pres">
      <dgm:prSet presAssocID="{695AEB16-1D17-4B55-A8FC-3A3DEB7EB38D}" presName="background2" presStyleLbl="node2" presStyleIdx="0" presStyleCnt="2"/>
      <dgm:spPr/>
    </dgm:pt>
    <dgm:pt modelId="{C90B0BEF-A6E6-4EAD-B07A-46C457465E8B}" type="pres">
      <dgm:prSet presAssocID="{695AEB16-1D17-4B55-A8FC-3A3DEB7EB38D}" presName="text2" presStyleLbl="fgAcc2" presStyleIdx="0" presStyleCnt="2" custScaleX="377426">
        <dgm:presLayoutVars>
          <dgm:chPref val="3"/>
        </dgm:presLayoutVars>
      </dgm:prSet>
      <dgm:spPr/>
    </dgm:pt>
    <dgm:pt modelId="{A07B46F7-665C-4AE8-A25F-3651E29C6D15}" type="pres">
      <dgm:prSet presAssocID="{695AEB16-1D17-4B55-A8FC-3A3DEB7EB38D}" presName="hierChild3" presStyleCnt="0"/>
      <dgm:spPr/>
    </dgm:pt>
    <dgm:pt modelId="{DD569E8E-099E-469B-93A0-1B4079F5AA07}" type="pres">
      <dgm:prSet presAssocID="{B65DEE91-A746-490F-AFC9-522746EDFF64}" presName="Name17" presStyleLbl="parChTrans1D3" presStyleIdx="0" presStyleCnt="2"/>
      <dgm:spPr/>
    </dgm:pt>
    <dgm:pt modelId="{9ABBDF41-8E56-4521-9CA3-3CE72B9279E1}" type="pres">
      <dgm:prSet presAssocID="{A8BE8D49-1882-4782-B6CA-8462716F7EB8}" presName="hierRoot3" presStyleCnt="0"/>
      <dgm:spPr/>
    </dgm:pt>
    <dgm:pt modelId="{8C5D22B5-D954-456A-B299-B429735104FD}" type="pres">
      <dgm:prSet presAssocID="{A8BE8D49-1882-4782-B6CA-8462716F7EB8}" presName="composite3" presStyleCnt="0"/>
      <dgm:spPr/>
    </dgm:pt>
    <dgm:pt modelId="{58FD676F-53A1-4495-818E-0F8C6FBB8CDF}" type="pres">
      <dgm:prSet presAssocID="{A8BE8D49-1882-4782-B6CA-8462716F7EB8}" presName="background3" presStyleLbl="node3" presStyleIdx="0" presStyleCnt="2"/>
      <dgm:spPr/>
    </dgm:pt>
    <dgm:pt modelId="{7EE78BB8-9BE5-40E5-B071-7197340AFCD1}" type="pres">
      <dgm:prSet presAssocID="{A8BE8D49-1882-4782-B6CA-8462716F7EB8}" presName="text3" presStyleLbl="fgAcc3" presStyleIdx="0" presStyleCnt="2" custScaleX="377426">
        <dgm:presLayoutVars>
          <dgm:chPref val="3"/>
        </dgm:presLayoutVars>
      </dgm:prSet>
      <dgm:spPr/>
    </dgm:pt>
    <dgm:pt modelId="{57C2962B-D79D-4036-B42C-2CE4952C8201}" type="pres">
      <dgm:prSet presAssocID="{A8BE8D49-1882-4782-B6CA-8462716F7EB8}" presName="hierChild4" presStyleCnt="0"/>
      <dgm:spPr/>
    </dgm:pt>
    <dgm:pt modelId="{9C9C401A-E498-4BF1-8737-8646007012D8}" type="pres">
      <dgm:prSet presAssocID="{C0DE002F-81F0-4B23-9C7F-B9A7F7ED3085}" presName="Name10" presStyleLbl="parChTrans1D2" presStyleIdx="1" presStyleCnt="2"/>
      <dgm:spPr/>
    </dgm:pt>
    <dgm:pt modelId="{B75342A0-EDA9-4515-8AB6-D7D0BF2261FF}" type="pres">
      <dgm:prSet presAssocID="{51F16CC2-51EF-43DF-89F5-E1847F9B11ED}" presName="hierRoot2" presStyleCnt="0"/>
      <dgm:spPr/>
    </dgm:pt>
    <dgm:pt modelId="{B9E59215-50A5-41BD-B731-C33C88D7D50B}" type="pres">
      <dgm:prSet presAssocID="{51F16CC2-51EF-43DF-89F5-E1847F9B11ED}" presName="composite2" presStyleCnt="0"/>
      <dgm:spPr/>
    </dgm:pt>
    <dgm:pt modelId="{637F7D78-18E1-43AA-8A52-1872B021D778}" type="pres">
      <dgm:prSet presAssocID="{51F16CC2-51EF-43DF-89F5-E1847F9B11ED}" presName="background2" presStyleLbl="node2" presStyleIdx="1" presStyleCnt="2"/>
      <dgm:spPr/>
    </dgm:pt>
    <dgm:pt modelId="{8FD481F7-7218-4ECF-BF2B-EB1A61C7A4FD}" type="pres">
      <dgm:prSet presAssocID="{51F16CC2-51EF-43DF-89F5-E1847F9B11ED}" presName="text2" presStyleLbl="fgAcc2" presStyleIdx="1" presStyleCnt="2" custScaleX="377426">
        <dgm:presLayoutVars>
          <dgm:chPref val="3"/>
        </dgm:presLayoutVars>
      </dgm:prSet>
      <dgm:spPr/>
    </dgm:pt>
    <dgm:pt modelId="{C80415EE-A671-48D4-8FE3-A35ED5E48C03}" type="pres">
      <dgm:prSet presAssocID="{51F16CC2-51EF-43DF-89F5-E1847F9B11ED}" presName="hierChild3" presStyleCnt="0"/>
      <dgm:spPr/>
    </dgm:pt>
    <dgm:pt modelId="{51255745-F932-4F74-9FB6-76A76152BEB5}" type="pres">
      <dgm:prSet presAssocID="{134C6404-2D78-40EE-A38E-3EB037844583}" presName="Name17" presStyleLbl="parChTrans1D3" presStyleIdx="1" presStyleCnt="2"/>
      <dgm:spPr/>
    </dgm:pt>
    <dgm:pt modelId="{4FE987A2-73E7-4983-B062-378757B6E909}" type="pres">
      <dgm:prSet presAssocID="{41E4B987-8D82-483A-9096-89F1E5B8F0D8}" presName="hierRoot3" presStyleCnt="0"/>
      <dgm:spPr/>
    </dgm:pt>
    <dgm:pt modelId="{4C46B7D0-87A3-4DED-8251-780852BF53F5}" type="pres">
      <dgm:prSet presAssocID="{41E4B987-8D82-483A-9096-89F1E5B8F0D8}" presName="composite3" presStyleCnt="0"/>
      <dgm:spPr/>
    </dgm:pt>
    <dgm:pt modelId="{F512C18E-2376-4976-B508-0A04CB788E5D}" type="pres">
      <dgm:prSet presAssocID="{41E4B987-8D82-483A-9096-89F1E5B8F0D8}" presName="background3" presStyleLbl="node3" presStyleIdx="1" presStyleCnt="2"/>
      <dgm:spPr/>
    </dgm:pt>
    <dgm:pt modelId="{10264EF0-EBE0-4BAA-96E5-A4865737063C}" type="pres">
      <dgm:prSet presAssocID="{41E4B987-8D82-483A-9096-89F1E5B8F0D8}" presName="text3" presStyleLbl="fgAcc3" presStyleIdx="1" presStyleCnt="2" custScaleX="377426">
        <dgm:presLayoutVars>
          <dgm:chPref val="3"/>
        </dgm:presLayoutVars>
      </dgm:prSet>
      <dgm:spPr/>
    </dgm:pt>
    <dgm:pt modelId="{E9854132-F133-47A5-95FD-B340699D192A}" type="pres">
      <dgm:prSet presAssocID="{41E4B987-8D82-483A-9096-89F1E5B8F0D8}" presName="hierChild4" presStyleCnt="0"/>
      <dgm:spPr/>
    </dgm:pt>
    <dgm:pt modelId="{A548EE9C-DF89-445F-A454-088F5F0C0B44}" type="pres">
      <dgm:prSet presAssocID="{2EA483CC-5CCA-4B92-AB79-195B29E39EE0}" presName="Name23" presStyleLbl="parChTrans1D4" presStyleIdx="0" presStyleCnt="5"/>
      <dgm:spPr/>
    </dgm:pt>
    <dgm:pt modelId="{84E9F21E-FEC5-48B4-8865-8169B999202A}" type="pres">
      <dgm:prSet presAssocID="{6F6557A9-1D0E-40C1-9A79-9C0DDB61C681}" presName="hierRoot4" presStyleCnt="0"/>
      <dgm:spPr/>
    </dgm:pt>
    <dgm:pt modelId="{BB7FB94C-CDD2-4ED1-9535-7A2765C5F2C7}" type="pres">
      <dgm:prSet presAssocID="{6F6557A9-1D0E-40C1-9A79-9C0DDB61C681}" presName="composite4" presStyleCnt="0"/>
      <dgm:spPr/>
    </dgm:pt>
    <dgm:pt modelId="{2996404A-E2AF-47EE-90BE-8123C3105E50}" type="pres">
      <dgm:prSet presAssocID="{6F6557A9-1D0E-40C1-9A79-9C0DDB61C681}" presName="background4" presStyleLbl="node4" presStyleIdx="0" presStyleCnt="5"/>
      <dgm:spPr/>
    </dgm:pt>
    <dgm:pt modelId="{698E3C54-929D-404F-BBC3-1E624F4668B9}" type="pres">
      <dgm:prSet presAssocID="{6F6557A9-1D0E-40C1-9A79-9C0DDB61C681}" presName="text4" presStyleLbl="fgAcc4" presStyleIdx="0" presStyleCnt="5" custScaleX="377426">
        <dgm:presLayoutVars>
          <dgm:chPref val="3"/>
        </dgm:presLayoutVars>
      </dgm:prSet>
      <dgm:spPr/>
    </dgm:pt>
    <dgm:pt modelId="{ED67224C-1A25-431E-B097-4263D834787A}" type="pres">
      <dgm:prSet presAssocID="{6F6557A9-1D0E-40C1-9A79-9C0DDB61C681}" presName="hierChild5" presStyleCnt="0"/>
      <dgm:spPr/>
    </dgm:pt>
    <dgm:pt modelId="{36998401-A397-4E86-89FB-E56B4E9D851C}" type="pres">
      <dgm:prSet presAssocID="{73E85E83-4967-4A25-8650-3059B857EFED}" presName="Name23" presStyleLbl="parChTrans1D4" presStyleIdx="1" presStyleCnt="5"/>
      <dgm:spPr/>
    </dgm:pt>
    <dgm:pt modelId="{E2FAE6B6-8E5A-4389-9ABE-24848FB225F2}" type="pres">
      <dgm:prSet presAssocID="{F9B797A8-D200-4BCE-9DC3-28071EC1FBED}" presName="hierRoot4" presStyleCnt="0"/>
      <dgm:spPr/>
    </dgm:pt>
    <dgm:pt modelId="{30D0A755-2B96-49EF-A87B-D8267DECC670}" type="pres">
      <dgm:prSet presAssocID="{F9B797A8-D200-4BCE-9DC3-28071EC1FBED}" presName="composite4" presStyleCnt="0"/>
      <dgm:spPr/>
    </dgm:pt>
    <dgm:pt modelId="{3A317488-0DAD-49B3-A9E5-C09E2A2E1C18}" type="pres">
      <dgm:prSet presAssocID="{F9B797A8-D200-4BCE-9DC3-28071EC1FBED}" presName="background4" presStyleLbl="node4" presStyleIdx="1" presStyleCnt="5"/>
      <dgm:spPr/>
    </dgm:pt>
    <dgm:pt modelId="{15A9FB88-7A34-4B61-A991-49B02B1803B0}" type="pres">
      <dgm:prSet presAssocID="{F9B797A8-D200-4BCE-9DC3-28071EC1FBED}" presName="text4" presStyleLbl="fgAcc4" presStyleIdx="1" presStyleCnt="5" custScaleX="377426" custScaleY="129097">
        <dgm:presLayoutVars>
          <dgm:chPref val="3"/>
        </dgm:presLayoutVars>
      </dgm:prSet>
      <dgm:spPr/>
    </dgm:pt>
    <dgm:pt modelId="{51F64A39-CE91-42A7-86F3-35158C55D970}" type="pres">
      <dgm:prSet presAssocID="{F9B797A8-D200-4BCE-9DC3-28071EC1FBED}" presName="hierChild5" presStyleCnt="0"/>
      <dgm:spPr/>
    </dgm:pt>
    <dgm:pt modelId="{3B5E27AE-B51F-427C-805B-59791CF77EBB}" type="pres">
      <dgm:prSet presAssocID="{E1D2A5F1-6685-48B4-B400-FB0478B173EB}" presName="Name23" presStyleLbl="parChTrans1D4" presStyleIdx="2" presStyleCnt="5"/>
      <dgm:spPr/>
    </dgm:pt>
    <dgm:pt modelId="{AAC9EEDA-3328-447A-B491-E0EC7C5BED1C}" type="pres">
      <dgm:prSet presAssocID="{4EAF9566-83AE-429F-A34B-44CFB88B6B89}" presName="hierRoot4" presStyleCnt="0"/>
      <dgm:spPr/>
    </dgm:pt>
    <dgm:pt modelId="{A905C2D8-803E-41AE-AEF7-05A3E7D05134}" type="pres">
      <dgm:prSet presAssocID="{4EAF9566-83AE-429F-A34B-44CFB88B6B89}" presName="composite4" presStyleCnt="0"/>
      <dgm:spPr/>
    </dgm:pt>
    <dgm:pt modelId="{087773E2-B853-42D4-95D4-1FAA6808A66E}" type="pres">
      <dgm:prSet presAssocID="{4EAF9566-83AE-429F-A34B-44CFB88B6B89}" presName="background4" presStyleLbl="node4" presStyleIdx="2" presStyleCnt="5"/>
      <dgm:spPr/>
    </dgm:pt>
    <dgm:pt modelId="{A127B5D6-84AC-419E-A31D-C9C4B7984F21}" type="pres">
      <dgm:prSet presAssocID="{4EAF9566-83AE-429F-A34B-44CFB88B6B89}" presName="text4" presStyleLbl="fgAcc4" presStyleIdx="2" presStyleCnt="5" custScaleX="377426">
        <dgm:presLayoutVars>
          <dgm:chPref val="3"/>
        </dgm:presLayoutVars>
      </dgm:prSet>
      <dgm:spPr/>
    </dgm:pt>
    <dgm:pt modelId="{2CD6AC22-1802-4DFD-9A94-62D9A0A3C0B6}" type="pres">
      <dgm:prSet presAssocID="{4EAF9566-83AE-429F-A34B-44CFB88B6B89}" presName="hierChild5" presStyleCnt="0"/>
      <dgm:spPr/>
    </dgm:pt>
    <dgm:pt modelId="{981A31F5-2033-475C-A207-3F6C314B9240}" type="pres">
      <dgm:prSet presAssocID="{04758A11-3F1E-4F31-B3C1-FE94A4812307}" presName="Name23" presStyleLbl="parChTrans1D4" presStyleIdx="3" presStyleCnt="5"/>
      <dgm:spPr/>
    </dgm:pt>
    <dgm:pt modelId="{BE3CB3FF-B2F6-4447-B2E0-1F41DEBDADD3}" type="pres">
      <dgm:prSet presAssocID="{CFE53778-32BA-43C8-A4CC-4D49C00D3D47}" presName="hierRoot4" presStyleCnt="0"/>
      <dgm:spPr/>
    </dgm:pt>
    <dgm:pt modelId="{99874774-C293-42CC-BA1B-4F63069E72D1}" type="pres">
      <dgm:prSet presAssocID="{CFE53778-32BA-43C8-A4CC-4D49C00D3D47}" presName="composite4" presStyleCnt="0"/>
      <dgm:spPr/>
    </dgm:pt>
    <dgm:pt modelId="{6D52781F-EA79-4877-8455-C82E3028ED14}" type="pres">
      <dgm:prSet presAssocID="{CFE53778-32BA-43C8-A4CC-4D49C00D3D47}" presName="background4" presStyleLbl="node4" presStyleIdx="3" presStyleCnt="5"/>
      <dgm:spPr/>
    </dgm:pt>
    <dgm:pt modelId="{47878989-695A-4322-A82C-2398BBDF67C7}" type="pres">
      <dgm:prSet presAssocID="{CFE53778-32BA-43C8-A4CC-4D49C00D3D47}" presName="text4" presStyleLbl="fgAcc4" presStyleIdx="3" presStyleCnt="5" custScaleX="377426" custScaleY="133393">
        <dgm:presLayoutVars>
          <dgm:chPref val="3"/>
        </dgm:presLayoutVars>
      </dgm:prSet>
      <dgm:spPr/>
    </dgm:pt>
    <dgm:pt modelId="{63F0C2AD-EF76-4A40-906C-DA90446B2FC4}" type="pres">
      <dgm:prSet presAssocID="{CFE53778-32BA-43C8-A4CC-4D49C00D3D47}" presName="hierChild5" presStyleCnt="0"/>
      <dgm:spPr/>
    </dgm:pt>
    <dgm:pt modelId="{D8F3CD1F-0FA9-479B-AA7B-7616C74C6D3F}" type="pres">
      <dgm:prSet presAssocID="{036FFD86-B50A-4C97-A391-A4B5B0EBC8B8}" presName="Name23" presStyleLbl="parChTrans1D4" presStyleIdx="4" presStyleCnt="5"/>
      <dgm:spPr/>
    </dgm:pt>
    <dgm:pt modelId="{AAA9EB96-4C0E-4639-8925-16B2F31D0838}" type="pres">
      <dgm:prSet presAssocID="{33FFCC7E-3F4C-4411-B3F9-6B5FD379E288}" presName="hierRoot4" presStyleCnt="0"/>
      <dgm:spPr/>
    </dgm:pt>
    <dgm:pt modelId="{5B40D4AF-77BA-4D08-9DAA-28E44D8B089C}" type="pres">
      <dgm:prSet presAssocID="{33FFCC7E-3F4C-4411-B3F9-6B5FD379E288}" presName="composite4" presStyleCnt="0"/>
      <dgm:spPr/>
    </dgm:pt>
    <dgm:pt modelId="{F56979B6-5B31-4F59-A70F-5986D23551D9}" type="pres">
      <dgm:prSet presAssocID="{33FFCC7E-3F4C-4411-B3F9-6B5FD379E288}" presName="background4" presStyleLbl="node4" presStyleIdx="4" presStyleCnt="5"/>
      <dgm:spPr/>
    </dgm:pt>
    <dgm:pt modelId="{023E8D6C-1B9F-4F33-89BD-A5AB3C9C3D7C}" type="pres">
      <dgm:prSet presAssocID="{33FFCC7E-3F4C-4411-B3F9-6B5FD379E288}" presName="text4" presStyleLbl="fgAcc4" presStyleIdx="4" presStyleCnt="5">
        <dgm:presLayoutVars>
          <dgm:chPref val="3"/>
        </dgm:presLayoutVars>
      </dgm:prSet>
      <dgm:spPr/>
    </dgm:pt>
    <dgm:pt modelId="{A4549D06-1D95-412D-A09E-9EA77E4086D8}" type="pres">
      <dgm:prSet presAssocID="{33FFCC7E-3F4C-4411-B3F9-6B5FD379E288}" presName="hierChild5" presStyleCnt="0"/>
      <dgm:spPr/>
    </dgm:pt>
  </dgm:ptLst>
  <dgm:cxnLst>
    <dgm:cxn modelId="{6A0ADF19-C5EA-44D3-982A-E14BD575C0B8}" type="presOf" srcId="{6F6557A9-1D0E-40C1-9A79-9C0DDB61C681}" destId="{698E3C54-929D-404F-BBC3-1E624F4668B9}" srcOrd="0" destOrd="0" presId="urn:microsoft.com/office/officeart/2005/8/layout/hierarchy1"/>
    <dgm:cxn modelId="{6474F923-DBA8-43AA-A7DA-9C787B94805A}" type="presOf" srcId="{08E0AC64-87CD-478A-8D41-7B0F82456DAC}" destId="{96A3A6D3-E35C-4984-A936-0D6F31EF172A}" srcOrd="0" destOrd="0" presId="urn:microsoft.com/office/officeart/2005/8/layout/hierarchy1"/>
    <dgm:cxn modelId="{29EF6427-A7C4-4690-85C4-A3F1E093D242}" srcId="{695AEB16-1D17-4B55-A8FC-3A3DEB7EB38D}" destId="{A8BE8D49-1882-4782-B6CA-8462716F7EB8}" srcOrd="0" destOrd="0" parTransId="{B65DEE91-A746-490F-AFC9-522746EDFF64}" sibTransId="{6869A151-33AE-4EB0-B7EC-263A5E705548}"/>
    <dgm:cxn modelId="{B89D7F2F-8231-45DB-8CE0-D704C048F268}" srcId="{E683638A-E0E1-4A01-8B7B-ECD553EE92AA}" destId="{08E0AC64-87CD-478A-8D41-7B0F82456DAC}" srcOrd="0" destOrd="0" parTransId="{67BF4DEB-20CE-4B74-BA1F-A44A816D5D99}" sibTransId="{107696EF-F3EA-4900-BC2D-CBDE204E5B66}"/>
    <dgm:cxn modelId="{1EA2E831-22E9-48B3-8980-7B13AFBB6042}" srcId="{08E0AC64-87CD-478A-8D41-7B0F82456DAC}" destId="{51F16CC2-51EF-43DF-89F5-E1847F9B11ED}" srcOrd="1" destOrd="0" parTransId="{C0DE002F-81F0-4B23-9C7F-B9A7F7ED3085}" sibTransId="{A201A0A8-87D9-4F8B-AA76-04A53E8895CF}"/>
    <dgm:cxn modelId="{0E4E1335-4780-441E-A3BB-103099C7616B}" type="presOf" srcId="{33FFCC7E-3F4C-4411-B3F9-6B5FD379E288}" destId="{023E8D6C-1B9F-4F33-89BD-A5AB3C9C3D7C}" srcOrd="0" destOrd="0" presId="urn:microsoft.com/office/officeart/2005/8/layout/hierarchy1"/>
    <dgm:cxn modelId="{C506135C-2844-4039-8ACA-9EB0DC05658B}" srcId="{41E4B987-8D82-483A-9096-89F1E5B8F0D8}" destId="{33FFCC7E-3F4C-4411-B3F9-6B5FD379E288}" srcOrd="2" destOrd="0" parTransId="{036FFD86-B50A-4C97-A391-A4B5B0EBC8B8}" sibTransId="{78C8D91C-24AC-4863-A9A4-0F5658AA432C}"/>
    <dgm:cxn modelId="{7E0F0E5D-F942-473F-8D51-2964685EFB9D}" type="presOf" srcId="{CFE53778-32BA-43C8-A4CC-4D49C00D3D47}" destId="{47878989-695A-4322-A82C-2398BBDF67C7}" srcOrd="0" destOrd="0" presId="urn:microsoft.com/office/officeart/2005/8/layout/hierarchy1"/>
    <dgm:cxn modelId="{DE11D75E-33B1-402C-81BA-E3815DA1EDF2}" type="presOf" srcId="{F9B797A8-D200-4BCE-9DC3-28071EC1FBED}" destId="{15A9FB88-7A34-4B61-A991-49B02B1803B0}" srcOrd="0" destOrd="0" presId="urn:microsoft.com/office/officeart/2005/8/layout/hierarchy1"/>
    <dgm:cxn modelId="{88AB7567-93C1-4260-AD99-AE2D78077BBE}" type="presOf" srcId="{51F16CC2-51EF-43DF-89F5-E1847F9B11ED}" destId="{8FD481F7-7218-4ECF-BF2B-EB1A61C7A4FD}" srcOrd="0" destOrd="0" presId="urn:microsoft.com/office/officeart/2005/8/layout/hierarchy1"/>
    <dgm:cxn modelId="{F8FF046D-17BC-469A-A794-7B535937E000}" type="presOf" srcId="{B65DEE91-A746-490F-AFC9-522746EDFF64}" destId="{DD569E8E-099E-469B-93A0-1B4079F5AA07}" srcOrd="0" destOrd="0" presId="urn:microsoft.com/office/officeart/2005/8/layout/hierarchy1"/>
    <dgm:cxn modelId="{6C4E9C4D-3509-45E2-842A-3267FC323C35}" type="presOf" srcId="{E1D2A5F1-6685-48B4-B400-FB0478B173EB}" destId="{3B5E27AE-B51F-427C-805B-59791CF77EBB}" srcOrd="0" destOrd="0" presId="urn:microsoft.com/office/officeart/2005/8/layout/hierarchy1"/>
    <dgm:cxn modelId="{3E08DD4D-D3C9-4E14-8FB5-2913C1671397}" srcId="{41E4B987-8D82-483A-9096-89F1E5B8F0D8}" destId="{6F6557A9-1D0E-40C1-9A79-9C0DDB61C681}" srcOrd="0" destOrd="0" parTransId="{2EA483CC-5CCA-4B92-AB79-195B29E39EE0}" sibTransId="{6256CF21-020F-4CCD-841A-9A9F9912833F}"/>
    <dgm:cxn modelId="{1ED3F86F-8150-4E1D-B602-4C68945989FB}" srcId="{4EAF9566-83AE-429F-A34B-44CFB88B6B89}" destId="{CFE53778-32BA-43C8-A4CC-4D49C00D3D47}" srcOrd="0" destOrd="0" parTransId="{04758A11-3F1E-4F31-B3C1-FE94A4812307}" sibTransId="{1DD1B554-8A2E-4CE2-952D-709261569251}"/>
    <dgm:cxn modelId="{1E757F71-C009-4FFD-8D70-C49FC21822DA}" type="presOf" srcId="{D29FB9DF-E64C-4130-B881-448A6BD67A54}" destId="{21CB2108-8AE8-4E6E-ABB2-52D19817E464}" srcOrd="0" destOrd="0" presId="urn:microsoft.com/office/officeart/2005/8/layout/hierarchy1"/>
    <dgm:cxn modelId="{1AAE7558-80E3-4D70-B5D2-C819DDE963F2}" srcId="{08E0AC64-87CD-478A-8D41-7B0F82456DAC}" destId="{695AEB16-1D17-4B55-A8FC-3A3DEB7EB38D}" srcOrd="0" destOrd="0" parTransId="{D29FB9DF-E64C-4130-B881-448A6BD67A54}" sibTransId="{7F116243-9797-474A-BD7A-2159D1FEC4C8}"/>
    <dgm:cxn modelId="{BD7A7559-4C9F-42FB-9541-DDDB8450D8F9}" type="presOf" srcId="{A8BE8D49-1882-4782-B6CA-8462716F7EB8}" destId="{7EE78BB8-9BE5-40E5-B071-7197340AFCD1}" srcOrd="0" destOrd="0" presId="urn:microsoft.com/office/officeart/2005/8/layout/hierarchy1"/>
    <dgm:cxn modelId="{57979F90-2BE6-4584-BC22-FD8095FA331B}" type="presOf" srcId="{036FFD86-B50A-4C97-A391-A4B5B0EBC8B8}" destId="{D8F3CD1F-0FA9-479B-AA7B-7616C74C6D3F}" srcOrd="0" destOrd="0" presId="urn:microsoft.com/office/officeart/2005/8/layout/hierarchy1"/>
    <dgm:cxn modelId="{DFD7C6A4-76E6-4448-8D0B-33C559C2024B}" srcId="{41E4B987-8D82-483A-9096-89F1E5B8F0D8}" destId="{4EAF9566-83AE-429F-A34B-44CFB88B6B89}" srcOrd="1" destOrd="0" parTransId="{E1D2A5F1-6685-48B4-B400-FB0478B173EB}" sibTransId="{42FFA8CE-B682-4043-8ACE-496DEB8BE299}"/>
    <dgm:cxn modelId="{3176ACAB-B25D-4C7B-92DB-486EEF49B49E}" type="presOf" srcId="{41E4B987-8D82-483A-9096-89F1E5B8F0D8}" destId="{10264EF0-EBE0-4BAA-96E5-A4865737063C}" srcOrd="0" destOrd="0" presId="urn:microsoft.com/office/officeart/2005/8/layout/hierarchy1"/>
    <dgm:cxn modelId="{6B7E3AB5-6F66-471C-A731-0A3852484CC6}" type="presOf" srcId="{73E85E83-4967-4A25-8650-3059B857EFED}" destId="{36998401-A397-4E86-89FB-E56B4E9D851C}" srcOrd="0" destOrd="0" presId="urn:microsoft.com/office/officeart/2005/8/layout/hierarchy1"/>
    <dgm:cxn modelId="{D51285B5-8507-41F8-830A-DD9BE42F3A7A}" type="presOf" srcId="{C0DE002F-81F0-4B23-9C7F-B9A7F7ED3085}" destId="{9C9C401A-E498-4BF1-8737-8646007012D8}" srcOrd="0" destOrd="0" presId="urn:microsoft.com/office/officeart/2005/8/layout/hierarchy1"/>
    <dgm:cxn modelId="{C5DA2EBE-3BCC-41EC-990F-6F57C5805530}" srcId="{51F16CC2-51EF-43DF-89F5-E1847F9B11ED}" destId="{41E4B987-8D82-483A-9096-89F1E5B8F0D8}" srcOrd="0" destOrd="0" parTransId="{134C6404-2D78-40EE-A38E-3EB037844583}" sibTransId="{A9F38926-CC41-4061-A782-07AD442A0EA8}"/>
    <dgm:cxn modelId="{AE0042C0-6291-4680-B8F6-3CB876841A3B}" type="presOf" srcId="{4EAF9566-83AE-429F-A34B-44CFB88B6B89}" destId="{A127B5D6-84AC-419E-A31D-C9C4B7984F21}" srcOrd="0" destOrd="0" presId="urn:microsoft.com/office/officeart/2005/8/layout/hierarchy1"/>
    <dgm:cxn modelId="{566519C2-0BF3-4017-93B6-27D84425A538}" type="presOf" srcId="{2EA483CC-5CCA-4B92-AB79-195B29E39EE0}" destId="{A548EE9C-DF89-445F-A454-088F5F0C0B44}" srcOrd="0" destOrd="0" presId="urn:microsoft.com/office/officeart/2005/8/layout/hierarchy1"/>
    <dgm:cxn modelId="{098B75C3-8324-4D0F-893C-71A0E626B140}" type="presOf" srcId="{04758A11-3F1E-4F31-B3C1-FE94A4812307}" destId="{981A31F5-2033-475C-A207-3F6C314B9240}" srcOrd="0" destOrd="0" presId="urn:microsoft.com/office/officeart/2005/8/layout/hierarchy1"/>
    <dgm:cxn modelId="{FD338AD2-2887-4191-853C-0A4C17ABCEAC}" type="presOf" srcId="{134C6404-2D78-40EE-A38E-3EB037844583}" destId="{51255745-F932-4F74-9FB6-76A76152BEB5}" srcOrd="0" destOrd="0" presId="urn:microsoft.com/office/officeart/2005/8/layout/hierarchy1"/>
    <dgm:cxn modelId="{23FD8BED-E52C-49D1-B9DD-18480EC5B912}" type="presOf" srcId="{E683638A-E0E1-4A01-8B7B-ECD553EE92AA}" destId="{AED12D0D-9559-4630-925B-A03C81C89442}" srcOrd="0" destOrd="0" presId="urn:microsoft.com/office/officeart/2005/8/layout/hierarchy1"/>
    <dgm:cxn modelId="{68CBAEF1-95D8-4BD4-9343-100EDD2D8C90}" srcId="{6F6557A9-1D0E-40C1-9A79-9C0DDB61C681}" destId="{F9B797A8-D200-4BCE-9DC3-28071EC1FBED}" srcOrd="0" destOrd="0" parTransId="{73E85E83-4967-4A25-8650-3059B857EFED}" sibTransId="{FCA74C48-CA00-4FC4-9933-081261C32831}"/>
    <dgm:cxn modelId="{6F37EDF4-8DF4-4A32-9719-835A9597BEC3}" type="presOf" srcId="{695AEB16-1D17-4B55-A8FC-3A3DEB7EB38D}" destId="{C90B0BEF-A6E6-4EAD-B07A-46C457465E8B}" srcOrd="0" destOrd="0" presId="urn:microsoft.com/office/officeart/2005/8/layout/hierarchy1"/>
    <dgm:cxn modelId="{50696F1D-3E1A-4426-BC6A-268F17444B1A}" type="presParOf" srcId="{AED12D0D-9559-4630-925B-A03C81C89442}" destId="{1718DEF4-3A54-4EC4-8A9C-081BA1E99CC6}" srcOrd="0" destOrd="0" presId="urn:microsoft.com/office/officeart/2005/8/layout/hierarchy1"/>
    <dgm:cxn modelId="{6BFD9069-99EF-48F4-9227-DBBD43CD9502}" type="presParOf" srcId="{1718DEF4-3A54-4EC4-8A9C-081BA1E99CC6}" destId="{79D0D2C2-BC70-4827-8CFD-9A1B99619329}" srcOrd="0" destOrd="0" presId="urn:microsoft.com/office/officeart/2005/8/layout/hierarchy1"/>
    <dgm:cxn modelId="{0EC71A7F-CBCD-4198-9FA5-0A7546A0AC95}" type="presParOf" srcId="{79D0D2C2-BC70-4827-8CFD-9A1B99619329}" destId="{97EF4D98-186D-4531-9A2E-C1A3C238A9B6}" srcOrd="0" destOrd="0" presId="urn:microsoft.com/office/officeart/2005/8/layout/hierarchy1"/>
    <dgm:cxn modelId="{686402D1-95DA-4FB6-A1DB-F398ACC1C104}" type="presParOf" srcId="{79D0D2C2-BC70-4827-8CFD-9A1B99619329}" destId="{96A3A6D3-E35C-4984-A936-0D6F31EF172A}" srcOrd="1" destOrd="0" presId="urn:microsoft.com/office/officeart/2005/8/layout/hierarchy1"/>
    <dgm:cxn modelId="{940E44DD-5EEF-49BC-A90F-BF667554FD27}" type="presParOf" srcId="{1718DEF4-3A54-4EC4-8A9C-081BA1E99CC6}" destId="{C4389618-E7A0-4BC7-8913-7813CA4B5E08}" srcOrd="1" destOrd="0" presId="urn:microsoft.com/office/officeart/2005/8/layout/hierarchy1"/>
    <dgm:cxn modelId="{A204BC30-ECC3-45EE-A46C-AA7B12255336}" type="presParOf" srcId="{C4389618-E7A0-4BC7-8913-7813CA4B5E08}" destId="{21CB2108-8AE8-4E6E-ABB2-52D19817E464}" srcOrd="0" destOrd="0" presId="urn:microsoft.com/office/officeart/2005/8/layout/hierarchy1"/>
    <dgm:cxn modelId="{A6716E4F-9167-4932-BA49-EE69BA14FA65}" type="presParOf" srcId="{C4389618-E7A0-4BC7-8913-7813CA4B5E08}" destId="{01957058-E78F-4DD6-BAF3-BF3C6619B57F}" srcOrd="1" destOrd="0" presId="urn:microsoft.com/office/officeart/2005/8/layout/hierarchy1"/>
    <dgm:cxn modelId="{C32135D0-1DCA-49DC-81C1-E3C3BFEA529C}" type="presParOf" srcId="{01957058-E78F-4DD6-BAF3-BF3C6619B57F}" destId="{1854D53B-ACA1-480C-A7CC-A3D8FD30FC46}" srcOrd="0" destOrd="0" presId="urn:microsoft.com/office/officeart/2005/8/layout/hierarchy1"/>
    <dgm:cxn modelId="{3C938FE2-8AEA-4128-9528-DDE723482BCC}" type="presParOf" srcId="{1854D53B-ACA1-480C-A7CC-A3D8FD30FC46}" destId="{EC3F1A0F-624C-4D9D-886E-E112ABBC073C}" srcOrd="0" destOrd="0" presId="urn:microsoft.com/office/officeart/2005/8/layout/hierarchy1"/>
    <dgm:cxn modelId="{C05A5599-CD3C-453C-B623-EE41C9E16C90}" type="presParOf" srcId="{1854D53B-ACA1-480C-A7CC-A3D8FD30FC46}" destId="{C90B0BEF-A6E6-4EAD-B07A-46C457465E8B}" srcOrd="1" destOrd="0" presId="urn:microsoft.com/office/officeart/2005/8/layout/hierarchy1"/>
    <dgm:cxn modelId="{7A70F6AB-94A0-4F7E-BD9A-F8128D4D75A9}" type="presParOf" srcId="{01957058-E78F-4DD6-BAF3-BF3C6619B57F}" destId="{A07B46F7-665C-4AE8-A25F-3651E29C6D15}" srcOrd="1" destOrd="0" presId="urn:microsoft.com/office/officeart/2005/8/layout/hierarchy1"/>
    <dgm:cxn modelId="{40CC3896-2BDE-45CF-AD16-A45C50D53922}" type="presParOf" srcId="{A07B46F7-665C-4AE8-A25F-3651E29C6D15}" destId="{DD569E8E-099E-469B-93A0-1B4079F5AA07}" srcOrd="0" destOrd="0" presId="urn:microsoft.com/office/officeart/2005/8/layout/hierarchy1"/>
    <dgm:cxn modelId="{D8A91CF9-C469-4372-BD9D-F646A011F239}" type="presParOf" srcId="{A07B46F7-665C-4AE8-A25F-3651E29C6D15}" destId="{9ABBDF41-8E56-4521-9CA3-3CE72B9279E1}" srcOrd="1" destOrd="0" presId="urn:microsoft.com/office/officeart/2005/8/layout/hierarchy1"/>
    <dgm:cxn modelId="{1D85214B-0EBF-4213-963D-BB7491B1FB7D}" type="presParOf" srcId="{9ABBDF41-8E56-4521-9CA3-3CE72B9279E1}" destId="{8C5D22B5-D954-456A-B299-B429735104FD}" srcOrd="0" destOrd="0" presId="urn:microsoft.com/office/officeart/2005/8/layout/hierarchy1"/>
    <dgm:cxn modelId="{0EE51C50-0536-402C-AC29-2E3A42574F10}" type="presParOf" srcId="{8C5D22B5-D954-456A-B299-B429735104FD}" destId="{58FD676F-53A1-4495-818E-0F8C6FBB8CDF}" srcOrd="0" destOrd="0" presId="urn:microsoft.com/office/officeart/2005/8/layout/hierarchy1"/>
    <dgm:cxn modelId="{F0641C2F-66BD-4E97-9879-5FD75CC118AB}" type="presParOf" srcId="{8C5D22B5-D954-456A-B299-B429735104FD}" destId="{7EE78BB8-9BE5-40E5-B071-7197340AFCD1}" srcOrd="1" destOrd="0" presId="urn:microsoft.com/office/officeart/2005/8/layout/hierarchy1"/>
    <dgm:cxn modelId="{AFB29777-A362-410E-9A8E-379C1477E11E}" type="presParOf" srcId="{9ABBDF41-8E56-4521-9CA3-3CE72B9279E1}" destId="{57C2962B-D79D-4036-B42C-2CE4952C8201}" srcOrd="1" destOrd="0" presId="urn:microsoft.com/office/officeart/2005/8/layout/hierarchy1"/>
    <dgm:cxn modelId="{EF84FFC2-CDE5-4F35-AF68-445ABBA2DD5A}" type="presParOf" srcId="{C4389618-E7A0-4BC7-8913-7813CA4B5E08}" destId="{9C9C401A-E498-4BF1-8737-8646007012D8}" srcOrd="2" destOrd="0" presId="urn:microsoft.com/office/officeart/2005/8/layout/hierarchy1"/>
    <dgm:cxn modelId="{B855AADE-71CF-4AC9-88D3-7681A746DCA1}" type="presParOf" srcId="{C4389618-E7A0-4BC7-8913-7813CA4B5E08}" destId="{B75342A0-EDA9-4515-8AB6-D7D0BF2261FF}" srcOrd="3" destOrd="0" presId="urn:microsoft.com/office/officeart/2005/8/layout/hierarchy1"/>
    <dgm:cxn modelId="{B0484EDA-112E-448F-B080-72CBB0C62403}" type="presParOf" srcId="{B75342A0-EDA9-4515-8AB6-D7D0BF2261FF}" destId="{B9E59215-50A5-41BD-B731-C33C88D7D50B}" srcOrd="0" destOrd="0" presId="urn:microsoft.com/office/officeart/2005/8/layout/hierarchy1"/>
    <dgm:cxn modelId="{3A58B76E-2EBC-4912-8BE6-57C3451FAE93}" type="presParOf" srcId="{B9E59215-50A5-41BD-B731-C33C88D7D50B}" destId="{637F7D78-18E1-43AA-8A52-1872B021D778}" srcOrd="0" destOrd="0" presId="urn:microsoft.com/office/officeart/2005/8/layout/hierarchy1"/>
    <dgm:cxn modelId="{29A7CBF5-253A-47BF-BB0D-3976C211CD89}" type="presParOf" srcId="{B9E59215-50A5-41BD-B731-C33C88D7D50B}" destId="{8FD481F7-7218-4ECF-BF2B-EB1A61C7A4FD}" srcOrd="1" destOrd="0" presId="urn:microsoft.com/office/officeart/2005/8/layout/hierarchy1"/>
    <dgm:cxn modelId="{326DF5FA-3AF6-4D94-91F4-0017D6B9F05A}" type="presParOf" srcId="{B75342A0-EDA9-4515-8AB6-D7D0BF2261FF}" destId="{C80415EE-A671-48D4-8FE3-A35ED5E48C03}" srcOrd="1" destOrd="0" presId="urn:microsoft.com/office/officeart/2005/8/layout/hierarchy1"/>
    <dgm:cxn modelId="{5E9A2D68-7D51-4264-BBA8-5B02214EBCD5}" type="presParOf" srcId="{C80415EE-A671-48D4-8FE3-A35ED5E48C03}" destId="{51255745-F932-4F74-9FB6-76A76152BEB5}" srcOrd="0" destOrd="0" presId="urn:microsoft.com/office/officeart/2005/8/layout/hierarchy1"/>
    <dgm:cxn modelId="{B5C89C8B-6F54-4B45-82CD-1B0AC57A041F}" type="presParOf" srcId="{C80415EE-A671-48D4-8FE3-A35ED5E48C03}" destId="{4FE987A2-73E7-4983-B062-378757B6E909}" srcOrd="1" destOrd="0" presId="urn:microsoft.com/office/officeart/2005/8/layout/hierarchy1"/>
    <dgm:cxn modelId="{21F2F9A1-8578-480B-9B64-F8271A72A2E1}" type="presParOf" srcId="{4FE987A2-73E7-4983-B062-378757B6E909}" destId="{4C46B7D0-87A3-4DED-8251-780852BF53F5}" srcOrd="0" destOrd="0" presId="urn:microsoft.com/office/officeart/2005/8/layout/hierarchy1"/>
    <dgm:cxn modelId="{DEBAD46A-AB8C-4B7A-A477-A045F2AE7FED}" type="presParOf" srcId="{4C46B7D0-87A3-4DED-8251-780852BF53F5}" destId="{F512C18E-2376-4976-B508-0A04CB788E5D}" srcOrd="0" destOrd="0" presId="urn:microsoft.com/office/officeart/2005/8/layout/hierarchy1"/>
    <dgm:cxn modelId="{B4100270-7647-47C4-8BDC-C3F115FF022C}" type="presParOf" srcId="{4C46B7D0-87A3-4DED-8251-780852BF53F5}" destId="{10264EF0-EBE0-4BAA-96E5-A4865737063C}" srcOrd="1" destOrd="0" presId="urn:microsoft.com/office/officeart/2005/8/layout/hierarchy1"/>
    <dgm:cxn modelId="{D4F938C3-D7F1-468D-879C-AF0DB4233C5F}" type="presParOf" srcId="{4FE987A2-73E7-4983-B062-378757B6E909}" destId="{E9854132-F133-47A5-95FD-B340699D192A}" srcOrd="1" destOrd="0" presId="urn:microsoft.com/office/officeart/2005/8/layout/hierarchy1"/>
    <dgm:cxn modelId="{490A9543-8829-421F-A790-0A0CA08AA11B}" type="presParOf" srcId="{E9854132-F133-47A5-95FD-B340699D192A}" destId="{A548EE9C-DF89-445F-A454-088F5F0C0B44}" srcOrd="0" destOrd="0" presId="urn:microsoft.com/office/officeart/2005/8/layout/hierarchy1"/>
    <dgm:cxn modelId="{EEE701BC-FD47-44CD-AC74-0593B1F4E158}" type="presParOf" srcId="{E9854132-F133-47A5-95FD-B340699D192A}" destId="{84E9F21E-FEC5-48B4-8865-8169B999202A}" srcOrd="1" destOrd="0" presId="urn:microsoft.com/office/officeart/2005/8/layout/hierarchy1"/>
    <dgm:cxn modelId="{85916C30-136A-4761-8CC4-C6EBE239213E}" type="presParOf" srcId="{84E9F21E-FEC5-48B4-8865-8169B999202A}" destId="{BB7FB94C-CDD2-4ED1-9535-7A2765C5F2C7}" srcOrd="0" destOrd="0" presId="urn:microsoft.com/office/officeart/2005/8/layout/hierarchy1"/>
    <dgm:cxn modelId="{A2A0DDF8-EB56-43F0-BEA6-421A48DE0DBA}" type="presParOf" srcId="{BB7FB94C-CDD2-4ED1-9535-7A2765C5F2C7}" destId="{2996404A-E2AF-47EE-90BE-8123C3105E50}" srcOrd="0" destOrd="0" presId="urn:microsoft.com/office/officeart/2005/8/layout/hierarchy1"/>
    <dgm:cxn modelId="{6225DA9F-A263-4919-BD63-173B3F4C8E6A}" type="presParOf" srcId="{BB7FB94C-CDD2-4ED1-9535-7A2765C5F2C7}" destId="{698E3C54-929D-404F-BBC3-1E624F4668B9}" srcOrd="1" destOrd="0" presId="urn:microsoft.com/office/officeart/2005/8/layout/hierarchy1"/>
    <dgm:cxn modelId="{8C4B6E44-A827-4FFD-94B0-05BDB09BEF5F}" type="presParOf" srcId="{84E9F21E-FEC5-48B4-8865-8169B999202A}" destId="{ED67224C-1A25-431E-B097-4263D834787A}" srcOrd="1" destOrd="0" presId="urn:microsoft.com/office/officeart/2005/8/layout/hierarchy1"/>
    <dgm:cxn modelId="{30A0BF9F-4ABF-4E61-BA0C-170D0C8B36E6}" type="presParOf" srcId="{ED67224C-1A25-431E-B097-4263D834787A}" destId="{36998401-A397-4E86-89FB-E56B4E9D851C}" srcOrd="0" destOrd="0" presId="urn:microsoft.com/office/officeart/2005/8/layout/hierarchy1"/>
    <dgm:cxn modelId="{A99DCA7E-8FFE-48C4-8FE0-8C270B2A875E}" type="presParOf" srcId="{ED67224C-1A25-431E-B097-4263D834787A}" destId="{E2FAE6B6-8E5A-4389-9ABE-24848FB225F2}" srcOrd="1" destOrd="0" presId="urn:microsoft.com/office/officeart/2005/8/layout/hierarchy1"/>
    <dgm:cxn modelId="{2785BDC3-8939-479C-A05E-3469B9CF485A}" type="presParOf" srcId="{E2FAE6B6-8E5A-4389-9ABE-24848FB225F2}" destId="{30D0A755-2B96-49EF-A87B-D8267DECC670}" srcOrd="0" destOrd="0" presId="urn:microsoft.com/office/officeart/2005/8/layout/hierarchy1"/>
    <dgm:cxn modelId="{6431BFCA-0815-4A45-BAB6-677279DA5CD4}" type="presParOf" srcId="{30D0A755-2B96-49EF-A87B-D8267DECC670}" destId="{3A317488-0DAD-49B3-A9E5-C09E2A2E1C18}" srcOrd="0" destOrd="0" presId="urn:microsoft.com/office/officeart/2005/8/layout/hierarchy1"/>
    <dgm:cxn modelId="{0A992A1C-7083-4FFF-80C7-67BAA1B5CB45}" type="presParOf" srcId="{30D0A755-2B96-49EF-A87B-D8267DECC670}" destId="{15A9FB88-7A34-4B61-A991-49B02B1803B0}" srcOrd="1" destOrd="0" presId="urn:microsoft.com/office/officeart/2005/8/layout/hierarchy1"/>
    <dgm:cxn modelId="{6E36F7F1-B43C-4915-9999-7F7BB87C7E37}" type="presParOf" srcId="{E2FAE6B6-8E5A-4389-9ABE-24848FB225F2}" destId="{51F64A39-CE91-42A7-86F3-35158C55D970}" srcOrd="1" destOrd="0" presId="urn:microsoft.com/office/officeart/2005/8/layout/hierarchy1"/>
    <dgm:cxn modelId="{C336EF43-CEF8-4674-ACA7-6A3090559FBD}" type="presParOf" srcId="{E9854132-F133-47A5-95FD-B340699D192A}" destId="{3B5E27AE-B51F-427C-805B-59791CF77EBB}" srcOrd="2" destOrd="0" presId="urn:microsoft.com/office/officeart/2005/8/layout/hierarchy1"/>
    <dgm:cxn modelId="{4B0A3822-E14A-45C1-8A37-431D321208D8}" type="presParOf" srcId="{E9854132-F133-47A5-95FD-B340699D192A}" destId="{AAC9EEDA-3328-447A-B491-E0EC7C5BED1C}" srcOrd="3" destOrd="0" presId="urn:microsoft.com/office/officeart/2005/8/layout/hierarchy1"/>
    <dgm:cxn modelId="{A71D11DB-8BCD-4486-8F8C-D8705774BC63}" type="presParOf" srcId="{AAC9EEDA-3328-447A-B491-E0EC7C5BED1C}" destId="{A905C2D8-803E-41AE-AEF7-05A3E7D05134}" srcOrd="0" destOrd="0" presId="urn:microsoft.com/office/officeart/2005/8/layout/hierarchy1"/>
    <dgm:cxn modelId="{BA3D902C-227C-441D-8C4F-86A4F3705C31}" type="presParOf" srcId="{A905C2D8-803E-41AE-AEF7-05A3E7D05134}" destId="{087773E2-B853-42D4-95D4-1FAA6808A66E}" srcOrd="0" destOrd="0" presId="urn:microsoft.com/office/officeart/2005/8/layout/hierarchy1"/>
    <dgm:cxn modelId="{1B416FD3-15E1-4F90-BD09-7D151C59F650}" type="presParOf" srcId="{A905C2D8-803E-41AE-AEF7-05A3E7D05134}" destId="{A127B5D6-84AC-419E-A31D-C9C4B7984F21}" srcOrd="1" destOrd="0" presId="urn:microsoft.com/office/officeart/2005/8/layout/hierarchy1"/>
    <dgm:cxn modelId="{B9526A55-D823-44D7-B15E-1D1BCB9DDB22}" type="presParOf" srcId="{AAC9EEDA-3328-447A-B491-E0EC7C5BED1C}" destId="{2CD6AC22-1802-4DFD-9A94-62D9A0A3C0B6}" srcOrd="1" destOrd="0" presId="urn:microsoft.com/office/officeart/2005/8/layout/hierarchy1"/>
    <dgm:cxn modelId="{204A1CC2-B3C0-4685-AD6B-3B7A9338FBC0}" type="presParOf" srcId="{2CD6AC22-1802-4DFD-9A94-62D9A0A3C0B6}" destId="{981A31F5-2033-475C-A207-3F6C314B9240}" srcOrd="0" destOrd="0" presId="urn:microsoft.com/office/officeart/2005/8/layout/hierarchy1"/>
    <dgm:cxn modelId="{B7AA229C-81DA-4E7E-AB86-E4357D6094C9}" type="presParOf" srcId="{2CD6AC22-1802-4DFD-9A94-62D9A0A3C0B6}" destId="{BE3CB3FF-B2F6-4447-B2E0-1F41DEBDADD3}" srcOrd="1" destOrd="0" presId="urn:microsoft.com/office/officeart/2005/8/layout/hierarchy1"/>
    <dgm:cxn modelId="{BD5F9BDC-1C16-4593-8688-EF84B8FA219B}" type="presParOf" srcId="{BE3CB3FF-B2F6-4447-B2E0-1F41DEBDADD3}" destId="{99874774-C293-42CC-BA1B-4F63069E72D1}" srcOrd="0" destOrd="0" presId="urn:microsoft.com/office/officeart/2005/8/layout/hierarchy1"/>
    <dgm:cxn modelId="{BB73F3A3-5B75-4D04-B036-2A5F176952C5}" type="presParOf" srcId="{99874774-C293-42CC-BA1B-4F63069E72D1}" destId="{6D52781F-EA79-4877-8455-C82E3028ED14}" srcOrd="0" destOrd="0" presId="urn:microsoft.com/office/officeart/2005/8/layout/hierarchy1"/>
    <dgm:cxn modelId="{0BC9D42B-66B6-4D32-869F-08126045DB9B}" type="presParOf" srcId="{99874774-C293-42CC-BA1B-4F63069E72D1}" destId="{47878989-695A-4322-A82C-2398BBDF67C7}" srcOrd="1" destOrd="0" presId="urn:microsoft.com/office/officeart/2005/8/layout/hierarchy1"/>
    <dgm:cxn modelId="{36C4E73D-22DA-473C-AEE5-8E170E97015B}" type="presParOf" srcId="{BE3CB3FF-B2F6-4447-B2E0-1F41DEBDADD3}" destId="{63F0C2AD-EF76-4A40-906C-DA90446B2FC4}" srcOrd="1" destOrd="0" presId="urn:microsoft.com/office/officeart/2005/8/layout/hierarchy1"/>
    <dgm:cxn modelId="{B12BC516-6B16-4590-88CA-AA7C19A370F3}" type="presParOf" srcId="{E9854132-F133-47A5-95FD-B340699D192A}" destId="{D8F3CD1F-0FA9-479B-AA7B-7616C74C6D3F}" srcOrd="4" destOrd="0" presId="urn:microsoft.com/office/officeart/2005/8/layout/hierarchy1"/>
    <dgm:cxn modelId="{72B59121-BDF8-4F1F-A10B-D3296969239F}" type="presParOf" srcId="{E9854132-F133-47A5-95FD-B340699D192A}" destId="{AAA9EB96-4C0E-4639-8925-16B2F31D0838}" srcOrd="5" destOrd="0" presId="urn:microsoft.com/office/officeart/2005/8/layout/hierarchy1"/>
    <dgm:cxn modelId="{587355FD-93EC-442E-8F7B-89771A9A9792}" type="presParOf" srcId="{AAA9EB96-4C0E-4639-8925-16B2F31D0838}" destId="{5B40D4AF-77BA-4D08-9DAA-28E44D8B089C}" srcOrd="0" destOrd="0" presId="urn:microsoft.com/office/officeart/2005/8/layout/hierarchy1"/>
    <dgm:cxn modelId="{E1B24F9F-47B5-4D07-84BB-2B595BAF4E9D}" type="presParOf" srcId="{5B40D4AF-77BA-4D08-9DAA-28E44D8B089C}" destId="{F56979B6-5B31-4F59-A70F-5986D23551D9}" srcOrd="0" destOrd="0" presId="urn:microsoft.com/office/officeart/2005/8/layout/hierarchy1"/>
    <dgm:cxn modelId="{75A87738-8922-429D-A08F-3F9A38E2FF8A}" type="presParOf" srcId="{5B40D4AF-77BA-4D08-9DAA-28E44D8B089C}" destId="{023E8D6C-1B9F-4F33-89BD-A5AB3C9C3D7C}" srcOrd="1" destOrd="0" presId="urn:microsoft.com/office/officeart/2005/8/layout/hierarchy1"/>
    <dgm:cxn modelId="{2AD8AD9C-13ED-4F98-9547-748E8698179D}" type="presParOf" srcId="{AAA9EB96-4C0E-4639-8925-16B2F31D0838}" destId="{A4549D06-1D95-412D-A09E-9EA77E4086D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553CA7-3FD9-418C-AC78-FAC29354CEB7}"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ru-RU"/>
        </a:p>
      </dgm:t>
    </dgm:pt>
    <dgm:pt modelId="{4C77457E-66FF-46FD-9DE4-6EC47185EE23}">
      <dgm:prSet phldrT="[Текст]"/>
      <dgm:spPr/>
      <dgm:t>
        <a:bodyPr/>
        <a:lstStyle/>
        <a:p>
          <a:r>
            <a:rPr lang="ro-MD" b="1" dirty="0"/>
            <a:t>Optimizarea stilului de viață</a:t>
          </a:r>
          <a:endParaRPr lang="ru-RU" b="1" dirty="0"/>
        </a:p>
      </dgm:t>
    </dgm:pt>
    <dgm:pt modelId="{72DDB5E6-5C49-4073-81DD-784A3E396763}" type="parTrans" cxnId="{2AEA2856-32DE-4894-9ADA-1A09BE19D62D}">
      <dgm:prSet/>
      <dgm:spPr/>
      <dgm:t>
        <a:bodyPr/>
        <a:lstStyle/>
        <a:p>
          <a:endParaRPr lang="ru-RU" b="1"/>
        </a:p>
      </dgm:t>
    </dgm:pt>
    <dgm:pt modelId="{3A33376C-4B1E-4C38-B636-36F6891ECAB8}" type="sibTrans" cxnId="{2AEA2856-32DE-4894-9ADA-1A09BE19D62D}">
      <dgm:prSet/>
      <dgm:spPr/>
      <dgm:t>
        <a:bodyPr/>
        <a:lstStyle/>
        <a:p>
          <a:endParaRPr lang="ru-RU" b="1"/>
        </a:p>
      </dgm:t>
    </dgm:pt>
    <dgm:pt modelId="{2EDCDD38-068A-47FC-811E-8D0D7EEDB553}">
      <dgm:prSet phldrT="[Текст]"/>
      <dgm:spPr/>
      <dgm:t>
        <a:bodyPr/>
        <a:lstStyle/>
        <a:p>
          <a:r>
            <a:rPr lang="ro-MD" b="1" dirty="0"/>
            <a:t>Educație</a:t>
          </a:r>
          <a:endParaRPr lang="ru-RU" b="1" dirty="0"/>
        </a:p>
      </dgm:t>
    </dgm:pt>
    <dgm:pt modelId="{55B0A63B-77AB-4732-B8A9-896B600E991C}" type="parTrans" cxnId="{C9972CF0-8565-4C70-BCBB-0AA27AA3CC77}">
      <dgm:prSet/>
      <dgm:spPr/>
      <dgm:t>
        <a:bodyPr/>
        <a:lstStyle/>
        <a:p>
          <a:endParaRPr lang="ru-RU" b="1"/>
        </a:p>
      </dgm:t>
    </dgm:pt>
    <dgm:pt modelId="{6FDA177A-74AC-41A9-B423-919F84CF53BC}" type="sibTrans" cxnId="{C9972CF0-8565-4C70-BCBB-0AA27AA3CC77}">
      <dgm:prSet/>
      <dgm:spPr/>
      <dgm:t>
        <a:bodyPr/>
        <a:lstStyle/>
        <a:p>
          <a:endParaRPr lang="ru-RU" b="1"/>
        </a:p>
      </dgm:t>
    </dgm:pt>
    <dgm:pt modelId="{FDBC7701-E10F-4E41-974D-6E1CA138021B}">
      <dgm:prSet phldrT="[Текст]"/>
      <dgm:spPr/>
      <dgm:t>
        <a:bodyPr/>
        <a:lstStyle/>
        <a:p>
          <a:r>
            <a:rPr lang="ro-MD" b="1" dirty="0"/>
            <a:t>Medicație</a:t>
          </a:r>
          <a:endParaRPr lang="ru-RU" b="1" dirty="0"/>
        </a:p>
      </dgm:t>
    </dgm:pt>
    <dgm:pt modelId="{AC4B6DD3-3347-4A06-9B71-BA873C3378A7}" type="parTrans" cxnId="{C4B7C552-0523-4D6E-A27A-950E0D906DB8}">
      <dgm:prSet/>
      <dgm:spPr/>
      <dgm:t>
        <a:bodyPr/>
        <a:lstStyle/>
        <a:p>
          <a:endParaRPr lang="ru-RU" b="1"/>
        </a:p>
      </dgm:t>
    </dgm:pt>
    <dgm:pt modelId="{6A798F16-43B5-44A6-A662-022AFA5A7179}" type="sibTrans" cxnId="{C4B7C552-0523-4D6E-A27A-950E0D906DB8}">
      <dgm:prSet/>
      <dgm:spPr/>
      <dgm:t>
        <a:bodyPr/>
        <a:lstStyle/>
        <a:p>
          <a:endParaRPr lang="ru-RU" b="1"/>
        </a:p>
      </dgm:t>
    </dgm:pt>
    <dgm:pt modelId="{54A830EC-665C-40EE-BB09-810F232B3674}">
      <dgm:prSet phldrT="[Текст]"/>
      <dgm:spPr/>
      <dgm:t>
        <a:bodyPr/>
        <a:lstStyle/>
        <a:p>
          <a:r>
            <a:rPr lang="ro-MD" b="1" dirty="0"/>
            <a:t>Monitorizare periodică</a:t>
          </a:r>
          <a:endParaRPr lang="ru-RU" b="1" dirty="0"/>
        </a:p>
      </dgm:t>
    </dgm:pt>
    <dgm:pt modelId="{66BC8A28-AA42-48AE-9CF6-F97BCB1287F1}" type="parTrans" cxnId="{C0354F49-2DD2-4B09-B288-9F69F35639D4}">
      <dgm:prSet/>
      <dgm:spPr/>
      <dgm:t>
        <a:bodyPr/>
        <a:lstStyle/>
        <a:p>
          <a:endParaRPr lang="ru-RU" b="1"/>
        </a:p>
      </dgm:t>
    </dgm:pt>
    <dgm:pt modelId="{DC081406-96DF-4F72-88B0-41B7B06454EE}" type="sibTrans" cxnId="{C0354F49-2DD2-4B09-B288-9F69F35639D4}">
      <dgm:prSet/>
      <dgm:spPr/>
      <dgm:t>
        <a:bodyPr/>
        <a:lstStyle/>
        <a:p>
          <a:endParaRPr lang="ru-RU" b="1"/>
        </a:p>
      </dgm:t>
    </dgm:pt>
    <dgm:pt modelId="{74837577-4912-43F7-BF5F-B84DC1CF3DA2}">
      <dgm:prSet phldrT="[Текст]" custT="1"/>
      <dgm:spPr/>
      <dgm:t>
        <a:bodyPr/>
        <a:lstStyle/>
        <a:p>
          <a:r>
            <a:rPr lang="ro-MD" sz="1400" b="0" dirty="0"/>
            <a:t>Reducerea greutății 7-10%</a:t>
          </a:r>
          <a:endParaRPr lang="ru-RU" sz="1400" b="0" dirty="0"/>
        </a:p>
      </dgm:t>
    </dgm:pt>
    <dgm:pt modelId="{FCE74A26-29CB-4EAC-9056-461CA7DC3D5F}" type="parTrans" cxnId="{C6F64CD4-979E-4A1E-835F-AA83C931903B}">
      <dgm:prSet/>
      <dgm:spPr/>
      <dgm:t>
        <a:bodyPr/>
        <a:lstStyle/>
        <a:p>
          <a:endParaRPr lang="ru-RU"/>
        </a:p>
      </dgm:t>
    </dgm:pt>
    <dgm:pt modelId="{AB498D63-3D0D-42EB-A920-DF0846D0BFD3}" type="sibTrans" cxnId="{C6F64CD4-979E-4A1E-835F-AA83C931903B}">
      <dgm:prSet/>
      <dgm:spPr/>
      <dgm:t>
        <a:bodyPr/>
        <a:lstStyle/>
        <a:p>
          <a:endParaRPr lang="ru-RU"/>
        </a:p>
      </dgm:t>
    </dgm:pt>
    <dgm:pt modelId="{A1768AF0-CDAB-4CB8-8F51-6843C5E3B865}">
      <dgm:prSet phldrT="[Текст]" custT="1"/>
      <dgm:spPr/>
      <dgm:t>
        <a:bodyPr/>
        <a:lstStyle/>
        <a:p>
          <a:r>
            <a:rPr lang="ro-MD" sz="1400" b="0" dirty="0"/>
            <a:t>Exercițiu fizic 150min/zi</a:t>
          </a:r>
          <a:endParaRPr lang="ru-RU" sz="1400" b="0" dirty="0"/>
        </a:p>
      </dgm:t>
    </dgm:pt>
    <dgm:pt modelId="{540FE928-C9BE-401F-93EA-BFF638C91F86}" type="parTrans" cxnId="{BF8EAAB6-DA66-4063-8085-C05265CB50F7}">
      <dgm:prSet/>
      <dgm:spPr/>
      <dgm:t>
        <a:bodyPr/>
        <a:lstStyle/>
        <a:p>
          <a:endParaRPr lang="ru-RU"/>
        </a:p>
      </dgm:t>
    </dgm:pt>
    <dgm:pt modelId="{D636686B-241B-40D6-9EE7-A69D9F018026}" type="sibTrans" cxnId="{BF8EAAB6-DA66-4063-8085-C05265CB50F7}">
      <dgm:prSet/>
      <dgm:spPr/>
      <dgm:t>
        <a:bodyPr/>
        <a:lstStyle/>
        <a:p>
          <a:endParaRPr lang="ru-RU"/>
        </a:p>
      </dgm:t>
    </dgm:pt>
    <dgm:pt modelId="{B933EDCF-26E1-4E51-9BDB-B11A3EA217AC}">
      <dgm:prSet phldrT="[Текст]"/>
      <dgm:spPr/>
      <dgm:t>
        <a:bodyPr/>
        <a:lstStyle/>
        <a:p>
          <a:r>
            <a:rPr lang="ro-MD" b="0" dirty="0"/>
            <a:t>Inițial, pe parcurs, în situații speciale</a:t>
          </a:r>
          <a:endParaRPr lang="ru-RU" b="0" dirty="0"/>
        </a:p>
      </dgm:t>
    </dgm:pt>
    <dgm:pt modelId="{F37ACEB5-FC0D-48EA-BD08-E483DD007791}" type="parTrans" cxnId="{1710D656-A231-45BF-A35B-F0F007F59DC7}">
      <dgm:prSet/>
      <dgm:spPr/>
      <dgm:t>
        <a:bodyPr/>
        <a:lstStyle/>
        <a:p>
          <a:endParaRPr lang="ru-RU"/>
        </a:p>
      </dgm:t>
    </dgm:pt>
    <dgm:pt modelId="{6F049F67-1FED-4F79-AA49-DBF730F19465}" type="sibTrans" cxnId="{1710D656-A231-45BF-A35B-F0F007F59DC7}">
      <dgm:prSet/>
      <dgm:spPr/>
      <dgm:t>
        <a:bodyPr/>
        <a:lstStyle/>
        <a:p>
          <a:endParaRPr lang="ru-RU"/>
        </a:p>
      </dgm:t>
    </dgm:pt>
    <dgm:pt modelId="{0CB49BA8-A83B-43E5-84BF-D5D393512E99}">
      <dgm:prSet phldrT="[Текст]"/>
      <dgm:spPr/>
      <dgm:t>
        <a:bodyPr/>
        <a:lstStyle/>
        <a:p>
          <a:r>
            <a:rPr lang="ro-MD" b="0" dirty="0"/>
            <a:t>Tratament individualizat</a:t>
          </a:r>
          <a:endParaRPr lang="ru-RU" b="0" dirty="0"/>
        </a:p>
      </dgm:t>
    </dgm:pt>
    <dgm:pt modelId="{4BE5748A-1A1D-4873-A419-68661C326F55}" type="parTrans" cxnId="{DEA29AF6-FAF8-4637-A669-575C61F39FEE}">
      <dgm:prSet/>
      <dgm:spPr/>
      <dgm:t>
        <a:bodyPr/>
        <a:lstStyle/>
        <a:p>
          <a:endParaRPr lang="ru-RU"/>
        </a:p>
      </dgm:t>
    </dgm:pt>
    <dgm:pt modelId="{8497BEE7-EE96-498D-A9AE-9B86CF3E53BC}" type="sibTrans" cxnId="{DEA29AF6-FAF8-4637-A669-575C61F39FEE}">
      <dgm:prSet/>
      <dgm:spPr/>
      <dgm:t>
        <a:bodyPr/>
        <a:lstStyle/>
        <a:p>
          <a:endParaRPr lang="ru-RU"/>
        </a:p>
      </dgm:t>
    </dgm:pt>
    <dgm:pt modelId="{8CE1A27C-540D-4319-9E82-534357908891}">
      <dgm:prSet phldrT="[Текст]"/>
      <dgm:spPr/>
      <dgm:t>
        <a:bodyPr/>
        <a:lstStyle/>
        <a:p>
          <a:r>
            <a:rPr lang="ro-MD" b="0" dirty="0"/>
            <a:t>Evaluarea HbA1c la 3 luni, </a:t>
          </a:r>
          <a:endParaRPr lang="ru-RU" b="0" dirty="0"/>
        </a:p>
      </dgm:t>
    </dgm:pt>
    <dgm:pt modelId="{E685E001-BCD3-44BD-A337-BC941B6EAF60}" type="parTrans" cxnId="{AF4C8088-A166-40B9-B803-39C01ADBB496}">
      <dgm:prSet/>
      <dgm:spPr/>
      <dgm:t>
        <a:bodyPr/>
        <a:lstStyle/>
        <a:p>
          <a:endParaRPr lang="ru-RU"/>
        </a:p>
      </dgm:t>
    </dgm:pt>
    <dgm:pt modelId="{85DC3080-2B77-4033-A06F-A7C0B2E0BDB2}" type="sibTrans" cxnId="{AF4C8088-A166-40B9-B803-39C01ADBB496}">
      <dgm:prSet/>
      <dgm:spPr/>
      <dgm:t>
        <a:bodyPr/>
        <a:lstStyle/>
        <a:p>
          <a:endParaRPr lang="ru-RU"/>
        </a:p>
      </dgm:t>
    </dgm:pt>
    <dgm:pt modelId="{BE8743E1-F69A-4447-A91B-605B8412A68C}">
      <dgm:prSet phldrT="[Текст]"/>
      <dgm:spPr/>
      <dgm:t>
        <a:bodyPr/>
        <a:lstStyle/>
        <a:p>
          <a:r>
            <a:rPr lang="ro-MD" b="0" dirty="0"/>
            <a:t>Screening anual al complicațiilor</a:t>
          </a:r>
          <a:endParaRPr lang="ru-RU" b="0" dirty="0"/>
        </a:p>
      </dgm:t>
    </dgm:pt>
    <dgm:pt modelId="{C96C4B54-4835-4ED8-93EB-860F406457A6}" type="parTrans" cxnId="{5C221251-23C1-4065-9340-7930C463BB89}">
      <dgm:prSet/>
      <dgm:spPr/>
      <dgm:t>
        <a:bodyPr/>
        <a:lstStyle/>
        <a:p>
          <a:endParaRPr lang="ru-RU"/>
        </a:p>
      </dgm:t>
    </dgm:pt>
    <dgm:pt modelId="{5FA80605-F7BC-4BF7-9F3A-E73CAB8FA5EF}" type="sibTrans" cxnId="{5C221251-23C1-4065-9340-7930C463BB89}">
      <dgm:prSet/>
      <dgm:spPr/>
      <dgm:t>
        <a:bodyPr/>
        <a:lstStyle/>
        <a:p>
          <a:endParaRPr lang="ru-RU"/>
        </a:p>
      </dgm:t>
    </dgm:pt>
    <dgm:pt modelId="{B97892DF-AD3F-4DF9-89D7-FE3B4FF239EB}" type="pres">
      <dgm:prSet presAssocID="{87553CA7-3FD9-418C-AC78-FAC29354CEB7}" presName="linear" presStyleCnt="0">
        <dgm:presLayoutVars>
          <dgm:dir/>
          <dgm:animLvl val="lvl"/>
          <dgm:resizeHandles val="exact"/>
        </dgm:presLayoutVars>
      </dgm:prSet>
      <dgm:spPr/>
    </dgm:pt>
    <dgm:pt modelId="{89BC1335-506B-49E1-AE11-BB8431F30423}" type="pres">
      <dgm:prSet presAssocID="{4C77457E-66FF-46FD-9DE4-6EC47185EE23}" presName="parentLin" presStyleCnt="0"/>
      <dgm:spPr/>
    </dgm:pt>
    <dgm:pt modelId="{4B744303-2BD9-4B1E-B3EF-FD2661B3260A}" type="pres">
      <dgm:prSet presAssocID="{4C77457E-66FF-46FD-9DE4-6EC47185EE23}" presName="parentLeftMargin" presStyleLbl="node1" presStyleIdx="0" presStyleCnt="4"/>
      <dgm:spPr/>
    </dgm:pt>
    <dgm:pt modelId="{1B864B4E-6ED4-4543-8F03-DDA16D72C410}" type="pres">
      <dgm:prSet presAssocID="{4C77457E-66FF-46FD-9DE4-6EC47185EE23}" presName="parentText" presStyleLbl="node1" presStyleIdx="0" presStyleCnt="4">
        <dgm:presLayoutVars>
          <dgm:chMax val="0"/>
          <dgm:bulletEnabled val="1"/>
        </dgm:presLayoutVars>
      </dgm:prSet>
      <dgm:spPr/>
    </dgm:pt>
    <dgm:pt modelId="{AF46ED73-EBF1-4B00-8A30-35E7355ACBD5}" type="pres">
      <dgm:prSet presAssocID="{4C77457E-66FF-46FD-9DE4-6EC47185EE23}" presName="negativeSpace" presStyleCnt="0"/>
      <dgm:spPr/>
    </dgm:pt>
    <dgm:pt modelId="{C6269648-0791-4A53-BEA0-62B6109A1E40}" type="pres">
      <dgm:prSet presAssocID="{4C77457E-66FF-46FD-9DE4-6EC47185EE23}" presName="childText" presStyleLbl="conFgAcc1" presStyleIdx="0" presStyleCnt="4">
        <dgm:presLayoutVars>
          <dgm:bulletEnabled val="1"/>
        </dgm:presLayoutVars>
      </dgm:prSet>
      <dgm:spPr/>
    </dgm:pt>
    <dgm:pt modelId="{1E54840B-EF95-4ABE-99EF-D7CF02E0D39B}" type="pres">
      <dgm:prSet presAssocID="{3A33376C-4B1E-4C38-B636-36F6891ECAB8}" presName="spaceBetweenRectangles" presStyleCnt="0"/>
      <dgm:spPr/>
    </dgm:pt>
    <dgm:pt modelId="{7D282E7D-9065-4514-B087-749D82B5BC28}" type="pres">
      <dgm:prSet presAssocID="{2EDCDD38-068A-47FC-811E-8D0D7EEDB553}" presName="parentLin" presStyleCnt="0"/>
      <dgm:spPr/>
    </dgm:pt>
    <dgm:pt modelId="{0A6657FB-0646-4533-932F-A14BA58608B2}" type="pres">
      <dgm:prSet presAssocID="{2EDCDD38-068A-47FC-811E-8D0D7EEDB553}" presName="parentLeftMargin" presStyleLbl="node1" presStyleIdx="0" presStyleCnt="4"/>
      <dgm:spPr/>
    </dgm:pt>
    <dgm:pt modelId="{54A52CF8-B2A8-4D8A-AC79-996F023E5DD9}" type="pres">
      <dgm:prSet presAssocID="{2EDCDD38-068A-47FC-811E-8D0D7EEDB553}" presName="parentText" presStyleLbl="node1" presStyleIdx="1" presStyleCnt="4">
        <dgm:presLayoutVars>
          <dgm:chMax val="0"/>
          <dgm:bulletEnabled val="1"/>
        </dgm:presLayoutVars>
      </dgm:prSet>
      <dgm:spPr/>
    </dgm:pt>
    <dgm:pt modelId="{9887F72B-75B7-4C6F-BC71-16C7DAADCA6B}" type="pres">
      <dgm:prSet presAssocID="{2EDCDD38-068A-47FC-811E-8D0D7EEDB553}" presName="negativeSpace" presStyleCnt="0"/>
      <dgm:spPr/>
    </dgm:pt>
    <dgm:pt modelId="{0EC8498F-9EA5-4ADE-94D0-4018BE6029A9}" type="pres">
      <dgm:prSet presAssocID="{2EDCDD38-068A-47FC-811E-8D0D7EEDB553}" presName="childText" presStyleLbl="conFgAcc1" presStyleIdx="1" presStyleCnt="4">
        <dgm:presLayoutVars>
          <dgm:bulletEnabled val="1"/>
        </dgm:presLayoutVars>
      </dgm:prSet>
      <dgm:spPr/>
    </dgm:pt>
    <dgm:pt modelId="{5A5B0110-F727-42B7-A6D7-828F6B3DD2F3}" type="pres">
      <dgm:prSet presAssocID="{6FDA177A-74AC-41A9-B423-919F84CF53BC}" presName="spaceBetweenRectangles" presStyleCnt="0"/>
      <dgm:spPr/>
    </dgm:pt>
    <dgm:pt modelId="{1A6613CB-A815-4EDF-9073-1CF082361286}" type="pres">
      <dgm:prSet presAssocID="{FDBC7701-E10F-4E41-974D-6E1CA138021B}" presName="parentLin" presStyleCnt="0"/>
      <dgm:spPr/>
    </dgm:pt>
    <dgm:pt modelId="{A1E7189B-D5FD-4CC7-B826-F8BC53C38BD6}" type="pres">
      <dgm:prSet presAssocID="{FDBC7701-E10F-4E41-974D-6E1CA138021B}" presName="parentLeftMargin" presStyleLbl="node1" presStyleIdx="1" presStyleCnt="4"/>
      <dgm:spPr/>
    </dgm:pt>
    <dgm:pt modelId="{EA6B8EA4-D101-421B-B225-5C41F2B4A952}" type="pres">
      <dgm:prSet presAssocID="{FDBC7701-E10F-4E41-974D-6E1CA138021B}" presName="parentText" presStyleLbl="node1" presStyleIdx="2" presStyleCnt="4">
        <dgm:presLayoutVars>
          <dgm:chMax val="0"/>
          <dgm:bulletEnabled val="1"/>
        </dgm:presLayoutVars>
      </dgm:prSet>
      <dgm:spPr/>
    </dgm:pt>
    <dgm:pt modelId="{769D07B8-9010-4F19-BC45-5C4842AB11BB}" type="pres">
      <dgm:prSet presAssocID="{FDBC7701-E10F-4E41-974D-6E1CA138021B}" presName="negativeSpace" presStyleCnt="0"/>
      <dgm:spPr/>
    </dgm:pt>
    <dgm:pt modelId="{14D56FC1-6725-4E54-BBA4-CDC344F7E984}" type="pres">
      <dgm:prSet presAssocID="{FDBC7701-E10F-4E41-974D-6E1CA138021B}" presName="childText" presStyleLbl="conFgAcc1" presStyleIdx="2" presStyleCnt="4">
        <dgm:presLayoutVars>
          <dgm:bulletEnabled val="1"/>
        </dgm:presLayoutVars>
      </dgm:prSet>
      <dgm:spPr/>
    </dgm:pt>
    <dgm:pt modelId="{5A4C1BD5-2D55-4057-8C77-BB1A8A61BED3}" type="pres">
      <dgm:prSet presAssocID="{6A798F16-43B5-44A6-A662-022AFA5A7179}" presName="spaceBetweenRectangles" presStyleCnt="0"/>
      <dgm:spPr/>
    </dgm:pt>
    <dgm:pt modelId="{94DA01A3-614D-4F06-B2A7-D2922BB0E87F}" type="pres">
      <dgm:prSet presAssocID="{54A830EC-665C-40EE-BB09-810F232B3674}" presName="parentLin" presStyleCnt="0"/>
      <dgm:spPr/>
    </dgm:pt>
    <dgm:pt modelId="{02BFA688-85B6-4582-AB1A-D7FFAB504A4F}" type="pres">
      <dgm:prSet presAssocID="{54A830EC-665C-40EE-BB09-810F232B3674}" presName="parentLeftMargin" presStyleLbl="node1" presStyleIdx="2" presStyleCnt="4"/>
      <dgm:spPr/>
    </dgm:pt>
    <dgm:pt modelId="{9064FC2F-669F-48F2-902B-8856C20B5054}" type="pres">
      <dgm:prSet presAssocID="{54A830EC-665C-40EE-BB09-810F232B3674}" presName="parentText" presStyleLbl="node1" presStyleIdx="3" presStyleCnt="4">
        <dgm:presLayoutVars>
          <dgm:chMax val="0"/>
          <dgm:bulletEnabled val="1"/>
        </dgm:presLayoutVars>
      </dgm:prSet>
      <dgm:spPr/>
    </dgm:pt>
    <dgm:pt modelId="{5ECE4AC5-AAE3-45C6-B115-5F4DEBCD1350}" type="pres">
      <dgm:prSet presAssocID="{54A830EC-665C-40EE-BB09-810F232B3674}" presName="negativeSpace" presStyleCnt="0"/>
      <dgm:spPr/>
    </dgm:pt>
    <dgm:pt modelId="{0CC0FFCD-2FB5-4598-BD18-8B3EA9E873DC}" type="pres">
      <dgm:prSet presAssocID="{54A830EC-665C-40EE-BB09-810F232B3674}" presName="childText" presStyleLbl="conFgAcc1" presStyleIdx="3" presStyleCnt="4">
        <dgm:presLayoutVars>
          <dgm:bulletEnabled val="1"/>
        </dgm:presLayoutVars>
      </dgm:prSet>
      <dgm:spPr/>
    </dgm:pt>
  </dgm:ptLst>
  <dgm:cxnLst>
    <dgm:cxn modelId="{0FE02200-77B8-4B5A-AEC8-798B147ED9FB}" type="presOf" srcId="{FDBC7701-E10F-4E41-974D-6E1CA138021B}" destId="{EA6B8EA4-D101-421B-B225-5C41F2B4A952}" srcOrd="1" destOrd="0" presId="urn:microsoft.com/office/officeart/2005/8/layout/list1"/>
    <dgm:cxn modelId="{D55D3716-2B35-4BF0-AA77-5AE94E909BFD}" type="presOf" srcId="{74837577-4912-43F7-BF5F-B84DC1CF3DA2}" destId="{C6269648-0791-4A53-BEA0-62B6109A1E40}" srcOrd="0" destOrd="0" presId="urn:microsoft.com/office/officeart/2005/8/layout/list1"/>
    <dgm:cxn modelId="{EE65D72F-DAD0-43EA-B00D-96D8D40E534A}" type="presOf" srcId="{BE8743E1-F69A-4447-A91B-605B8412A68C}" destId="{0CC0FFCD-2FB5-4598-BD18-8B3EA9E873DC}" srcOrd="0" destOrd="1" presId="urn:microsoft.com/office/officeart/2005/8/layout/list1"/>
    <dgm:cxn modelId="{9F030B36-BBB8-4062-9EFC-3D20A24A8885}" type="presOf" srcId="{8CE1A27C-540D-4319-9E82-534357908891}" destId="{0CC0FFCD-2FB5-4598-BD18-8B3EA9E873DC}" srcOrd="0" destOrd="0" presId="urn:microsoft.com/office/officeart/2005/8/layout/list1"/>
    <dgm:cxn modelId="{6C224560-F197-4FCE-A71A-CEDB31C19BB0}" type="presOf" srcId="{4C77457E-66FF-46FD-9DE4-6EC47185EE23}" destId="{1B864B4E-6ED4-4543-8F03-DDA16D72C410}" srcOrd="1" destOrd="0" presId="urn:microsoft.com/office/officeart/2005/8/layout/list1"/>
    <dgm:cxn modelId="{1D741A43-9787-4099-B1C1-D657E78D7CA9}" type="presOf" srcId="{4C77457E-66FF-46FD-9DE4-6EC47185EE23}" destId="{4B744303-2BD9-4B1E-B3EF-FD2661B3260A}" srcOrd="0" destOrd="0" presId="urn:microsoft.com/office/officeart/2005/8/layout/list1"/>
    <dgm:cxn modelId="{C0354F49-2DD2-4B09-B288-9F69F35639D4}" srcId="{87553CA7-3FD9-418C-AC78-FAC29354CEB7}" destId="{54A830EC-665C-40EE-BB09-810F232B3674}" srcOrd="3" destOrd="0" parTransId="{66BC8A28-AA42-48AE-9CF6-F97BCB1287F1}" sibTransId="{DC081406-96DF-4F72-88B0-41B7B06454EE}"/>
    <dgm:cxn modelId="{5C221251-23C1-4065-9340-7930C463BB89}" srcId="{54A830EC-665C-40EE-BB09-810F232B3674}" destId="{BE8743E1-F69A-4447-A91B-605B8412A68C}" srcOrd="1" destOrd="0" parTransId="{C96C4B54-4835-4ED8-93EB-860F406457A6}" sibTransId="{5FA80605-F7BC-4BF7-9F3A-E73CAB8FA5EF}"/>
    <dgm:cxn modelId="{C4B7C552-0523-4D6E-A27A-950E0D906DB8}" srcId="{87553CA7-3FD9-418C-AC78-FAC29354CEB7}" destId="{FDBC7701-E10F-4E41-974D-6E1CA138021B}" srcOrd="2" destOrd="0" parTransId="{AC4B6DD3-3347-4A06-9B71-BA873C3378A7}" sibTransId="{6A798F16-43B5-44A6-A662-022AFA5A7179}"/>
    <dgm:cxn modelId="{2AEA2856-32DE-4894-9ADA-1A09BE19D62D}" srcId="{87553CA7-3FD9-418C-AC78-FAC29354CEB7}" destId="{4C77457E-66FF-46FD-9DE4-6EC47185EE23}" srcOrd="0" destOrd="0" parTransId="{72DDB5E6-5C49-4073-81DD-784A3E396763}" sibTransId="{3A33376C-4B1E-4C38-B636-36F6891ECAB8}"/>
    <dgm:cxn modelId="{1710D656-A231-45BF-A35B-F0F007F59DC7}" srcId="{2EDCDD38-068A-47FC-811E-8D0D7EEDB553}" destId="{B933EDCF-26E1-4E51-9BDB-B11A3EA217AC}" srcOrd="0" destOrd="0" parTransId="{F37ACEB5-FC0D-48EA-BD08-E483DD007791}" sibTransId="{6F049F67-1FED-4F79-AA49-DBF730F19465}"/>
    <dgm:cxn modelId="{B9AE3A80-90EC-4607-8859-5A28DF7C2DD2}" type="presOf" srcId="{2EDCDD38-068A-47FC-811E-8D0D7EEDB553}" destId="{0A6657FB-0646-4533-932F-A14BA58608B2}" srcOrd="0" destOrd="0" presId="urn:microsoft.com/office/officeart/2005/8/layout/list1"/>
    <dgm:cxn modelId="{AF4C8088-A166-40B9-B803-39C01ADBB496}" srcId="{54A830EC-665C-40EE-BB09-810F232B3674}" destId="{8CE1A27C-540D-4319-9E82-534357908891}" srcOrd="0" destOrd="0" parTransId="{E685E001-BCD3-44BD-A337-BC941B6EAF60}" sibTransId="{85DC3080-2B77-4033-A06F-A7C0B2E0BDB2}"/>
    <dgm:cxn modelId="{DB3411B5-2CA8-42BE-9AF3-90996B490946}" type="presOf" srcId="{54A830EC-665C-40EE-BB09-810F232B3674}" destId="{9064FC2F-669F-48F2-902B-8856C20B5054}" srcOrd="1" destOrd="0" presId="urn:microsoft.com/office/officeart/2005/8/layout/list1"/>
    <dgm:cxn modelId="{BF8EAAB6-DA66-4063-8085-C05265CB50F7}" srcId="{4C77457E-66FF-46FD-9DE4-6EC47185EE23}" destId="{A1768AF0-CDAB-4CB8-8F51-6843C5E3B865}" srcOrd="1" destOrd="0" parTransId="{540FE928-C9BE-401F-93EA-BFF638C91F86}" sibTransId="{D636686B-241B-40D6-9EE7-A69D9F018026}"/>
    <dgm:cxn modelId="{59F091BB-ED39-41A9-B610-861ED7FA5BEE}" type="presOf" srcId="{B933EDCF-26E1-4E51-9BDB-B11A3EA217AC}" destId="{0EC8498F-9EA5-4ADE-94D0-4018BE6029A9}" srcOrd="0" destOrd="0" presId="urn:microsoft.com/office/officeart/2005/8/layout/list1"/>
    <dgm:cxn modelId="{F47FAEC3-930F-44C6-BAA0-89AF300ECB7C}" type="presOf" srcId="{0CB49BA8-A83B-43E5-84BF-D5D393512E99}" destId="{14D56FC1-6725-4E54-BBA4-CDC344F7E984}" srcOrd="0" destOrd="0" presId="urn:microsoft.com/office/officeart/2005/8/layout/list1"/>
    <dgm:cxn modelId="{C471B7D1-E887-4939-95F7-5752F809E4D9}" type="presOf" srcId="{2EDCDD38-068A-47FC-811E-8D0D7EEDB553}" destId="{54A52CF8-B2A8-4D8A-AC79-996F023E5DD9}" srcOrd="1" destOrd="0" presId="urn:microsoft.com/office/officeart/2005/8/layout/list1"/>
    <dgm:cxn modelId="{25723CD2-F2B1-4D31-94E8-BCA38019D97B}" type="presOf" srcId="{87553CA7-3FD9-418C-AC78-FAC29354CEB7}" destId="{B97892DF-AD3F-4DF9-89D7-FE3B4FF239EB}" srcOrd="0" destOrd="0" presId="urn:microsoft.com/office/officeart/2005/8/layout/list1"/>
    <dgm:cxn modelId="{C6F64CD4-979E-4A1E-835F-AA83C931903B}" srcId="{4C77457E-66FF-46FD-9DE4-6EC47185EE23}" destId="{74837577-4912-43F7-BF5F-B84DC1CF3DA2}" srcOrd="0" destOrd="0" parTransId="{FCE74A26-29CB-4EAC-9056-461CA7DC3D5F}" sibTransId="{AB498D63-3D0D-42EB-A920-DF0846D0BFD3}"/>
    <dgm:cxn modelId="{4A46A9E2-4CD6-44E4-9064-70F27B755E2F}" type="presOf" srcId="{FDBC7701-E10F-4E41-974D-6E1CA138021B}" destId="{A1E7189B-D5FD-4CC7-B826-F8BC53C38BD6}" srcOrd="0" destOrd="0" presId="urn:microsoft.com/office/officeart/2005/8/layout/list1"/>
    <dgm:cxn modelId="{15D5A4E6-464C-4995-B956-F2605D1E7686}" type="presOf" srcId="{A1768AF0-CDAB-4CB8-8F51-6843C5E3B865}" destId="{C6269648-0791-4A53-BEA0-62B6109A1E40}" srcOrd="0" destOrd="1" presId="urn:microsoft.com/office/officeart/2005/8/layout/list1"/>
    <dgm:cxn modelId="{04E208EE-3B90-4F2D-B422-9BDA9FA67181}" type="presOf" srcId="{54A830EC-665C-40EE-BB09-810F232B3674}" destId="{02BFA688-85B6-4582-AB1A-D7FFAB504A4F}" srcOrd="0" destOrd="0" presId="urn:microsoft.com/office/officeart/2005/8/layout/list1"/>
    <dgm:cxn modelId="{C9972CF0-8565-4C70-BCBB-0AA27AA3CC77}" srcId="{87553CA7-3FD9-418C-AC78-FAC29354CEB7}" destId="{2EDCDD38-068A-47FC-811E-8D0D7EEDB553}" srcOrd="1" destOrd="0" parTransId="{55B0A63B-77AB-4732-B8A9-896B600E991C}" sibTransId="{6FDA177A-74AC-41A9-B423-919F84CF53BC}"/>
    <dgm:cxn modelId="{DEA29AF6-FAF8-4637-A669-575C61F39FEE}" srcId="{FDBC7701-E10F-4E41-974D-6E1CA138021B}" destId="{0CB49BA8-A83B-43E5-84BF-D5D393512E99}" srcOrd="0" destOrd="0" parTransId="{4BE5748A-1A1D-4873-A419-68661C326F55}" sibTransId="{8497BEE7-EE96-498D-A9AE-9B86CF3E53BC}"/>
    <dgm:cxn modelId="{74834111-F5D1-4F37-A1AA-56F4FD918810}" type="presParOf" srcId="{B97892DF-AD3F-4DF9-89D7-FE3B4FF239EB}" destId="{89BC1335-506B-49E1-AE11-BB8431F30423}" srcOrd="0" destOrd="0" presId="urn:microsoft.com/office/officeart/2005/8/layout/list1"/>
    <dgm:cxn modelId="{39670C2C-62AB-48B0-B9E0-644300E7FE17}" type="presParOf" srcId="{89BC1335-506B-49E1-AE11-BB8431F30423}" destId="{4B744303-2BD9-4B1E-B3EF-FD2661B3260A}" srcOrd="0" destOrd="0" presId="urn:microsoft.com/office/officeart/2005/8/layout/list1"/>
    <dgm:cxn modelId="{B77B5AB4-840B-4EB0-9899-C25FFE6EBA01}" type="presParOf" srcId="{89BC1335-506B-49E1-AE11-BB8431F30423}" destId="{1B864B4E-6ED4-4543-8F03-DDA16D72C410}" srcOrd="1" destOrd="0" presId="urn:microsoft.com/office/officeart/2005/8/layout/list1"/>
    <dgm:cxn modelId="{03283666-4DA5-40F8-A0CA-F4D798B164E0}" type="presParOf" srcId="{B97892DF-AD3F-4DF9-89D7-FE3B4FF239EB}" destId="{AF46ED73-EBF1-4B00-8A30-35E7355ACBD5}" srcOrd="1" destOrd="0" presId="urn:microsoft.com/office/officeart/2005/8/layout/list1"/>
    <dgm:cxn modelId="{0E2B9E0B-EE6D-4557-9599-8696AAD80C28}" type="presParOf" srcId="{B97892DF-AD3F-4DF9-89D7-FE3B4FF239EB}" destId="{C6269648-0791-4A53-BEA0-62B6109A1E40}" srcOrd="2" destOrd="0" presId="urn:microsoft.com/office/officeart/2005/8/layout/list1"/>
    <dgm:cxn modelId="{D9C5867E-7897-408A-AFB7-AE1C494CB508}" type="presParOf" srcId="{B97892DF-AD3F-4DF9-89D7-FE3B4FF239EB}" destId="{1E54840B-EF95-4ABE-99EF-D7CF02E0D39B}" srcOrd="3" destOrd="0" presId="urn:microsoft.com/office/officeart/2005/8/layout/list1"/>
    <dgm:cxn modelId="{09A152B6-3E1B-4595-B567-114BA69D069E}" type="presParOf" srcId="{B97892DF-AD3F-4DF9-89D7-FE3B4FF239EB}" destId="{7D282E7D-9065-4514-B087-749D82B5BC28}" srcOrd="4" destOrd="0" presId="urn:microsoft.com/office/officeart/2005/8/layout/list1"/>
    <dgm:cxn modelId="{BA5D5950-F836-4F06-B0D4-96232C002CC6}" type="presParOf" srcId="{7D282E7D-9065-4514-B087-749D82B5BC28}" destId="{0A6657FB-0646-4533-932F-A14BA58608B2}" srcOrd="0" destOrd="0" presId="urn:microsoft.com/office/officeart/2005/8/layout/list1"/>
    <dgm:cxn modelId="{7AE7618A-5E7A-4FC4-B1E5-90F3DC19CB45}" type="presParOf" srcId="{7D282E7D-9065-4514-B087-749D82B5BC28}" destId="{54A52CF8-B2A8-4D8A-AC79-996F023E5DD9}" srcOrd="1" destOrd="0" presId="urn:microsoft.com/office/officeart/2005/8/layout/list1"/>
    <dgm:cxn modelId="{33AC7508-2B27-4F9A-85A1-D4A464263552}" type="presParOf" srcId="{B97892DF-AD3F-4DF9-89D7-FE3B4FF239EB}" destId="{9887F72B-75B7-4C6F-BC71-16C7DAADCA6B}" srcOrd="5" destOrd="0" presId="urn:microsoft.com/office/officeart/2005/8/layout/list1"/>
    <dgm:cxn modelId="{48ADEE57-8930-4D9E-832A-4B2EF6022131}" type="presParOf" srcId="{B97892DF-AD3F-4DF9-89D7-FE3B4FF239EB}" destId="{0EC8498F-9EA5-4ADE-94D0-4018BE6029A9}" srcOrd="6" destOrd="0" presId="urn:microsoft.com/office/officeart/2005/8/layout/list1"/>
    <dgm:cxn modelId="{943F3BF2-738E-45FF-BD2C-FEB060AEB6E0}" type="presParOf" srcId="{B97892DF-AD3F-4DF9-89D7-FE3B4FF239EB}" destId="{5A5B0110-F727-42B7-A6D7-828F6B3DD2F3}" srcOrd="7" destOrd="0" presId="urn:microsoft.com/office/officeart/2005/8/layout/list1"/>
    <dgm:cxn modelId="{7A1960AC-1DF3-4699-A582-854184CD0452}" type="presParOf" srcId="{B97892DF-AD3F-4DF9-89D7-FE3B4FF239EB}" destId="{1A6613CB-A815-4EDF-9073-1CF082361286}" srcOrd="8" destOrd="0" presId="urn:microsoft.com/office/officeart/2005/8/layout/list1"/>
    <dgm:cxn modelId="{30069129-07B4-42F8-9F56-DB9B8711A620}" type="presParOf" srcId="{1A6613CB-A815-4EDF-9073-1CF082361286}" destId="{A1E7189B-D5FD-4CC7-B826-F8BC53C38BD6}" srcOrd="0" destOrd="0" presId="urn:microsoft.com/office/officeart/2005/8/layout/list1"/>
    <dgm:cxn modelId="{AD0159A3-22ED-49A7-AECD-A797709C5C0D}" type="presParOf" srcId="{1A6613CB-A815-4EDF-9073-1CF082361286}" destId="{EA6B8EA4-D101-421B-B225-5C41F2B4A952}" srcOrd="1" destOrd="0" presId="urn:microsoft.com/office/officeart/2005/8/layout/list1"/>
    <dgm:cxn modelId="{6EB09C26-5E50-445E-9FA2-471688DFB629}" type="presParOf" srcId="{B97892DF-AD3F-4DF9-89D7-FE3B4FF239EB}" destId="{769D07B8-9010-4F19-BC45-5C4842AB11BB}" srcOrd="9" destOrd="0" presId="urn:microsoft.com/office/officeart/2005/8/layout/list1"/>
    <dgm:cxn modelId="{1DA7AB75-B771-413D-AB4D-227E86EF9761}" type="presParOf" srcId="{B97892DF-AD3F-4DF9-89D7-FE3B4FF239EB}" destId="{14D56FC1-6725-4E54-BBA4-CDC344F7E984}" srcOrd="10" destOrd="0" presId="urn:microsoft.com/office/officeart/2005/8/layout/list1"/>
    <dgm:cxn modelId="{F1C13701-977D-407C-8E96-230EE19BDE36}" type="presParOf" srcId="{B97892DF-AD3F-4DF9-89D7-FE3B4FF239EB}" destId="{5A4C1BD5-2D55-4057-8C77-BB1A8A61BED3}" srcOrd="11" destOrd="0" presId="urn:microsoft.com/office/officeart/2005/8/layout/list1"/>
    <dgm:cxn modelId="{CCC5D659-3468-45EB-BB61-EDF5EBA3DAE9}" type="presParOf" srcId="{B97892DF-AD3F-4DF9-89D7-FE3B4FF239EB}" destId="{94DA01A3-614D-4F06-B2A7-D2922BB0E87F}" srcOrd="12" destOrd="0" presId="urn:microsoft.com/office/officeart/2005/8/layout/list1"/>
    <dgm:cxn modelId="{6373A1B6-473D-4EF0-97DC-6B209CCD9245}" type="presParOf" srcId="{94DA01A3-614D-4F06-B2A7-D2922BB0E87F}" destId="{02BFA688-85B6-4582-AB1A-D7FFAB504A4F}" srcOrd="0" destOrd="0" presId="urn:microsoft.com/office/officeart/2005/8/layout/list1"/>
    <dgm:cxn modelId="{ECC1FEE3-2F58-4484-8BCD-6584614635F5}" type="presParOf" srcId="{94DA01A3-614D-4F06-B2A7-D2922BB0E87F}" destId="{9064FC2F-669F-48F2-902B-8856C20B5054}" srcOrd="1" destOrd="0" presId="urn:microsoft.com/office/officeart/2005/8/layout/list1"/>
    <dgm:cxn modelId="{DC95DF5E-1320-47F6-BF2C-46E6F0AC5626}" type="presParOf" srcId="{B97892DF-AD3F-4DF9-89D7-FE3B4FF239EB}" destId="{5ECE4AC5-AAE3-45C6-B115-5F4DEBCD1350}" srcOrd="13" destOrd="0" presId="urn:microsoft.com/office/officeart/2005/8/layout/list1"/>
    <dgm:cxn modelId="{C52C8399-FC55-4F4A-9DEF-5A07469F23FE}" type="presParOf" srcId="{B97892DF-AD3F-4DF9-89D7-FE3B4FF239EB}" destId="{0CC0FFCD-2FB5-4598-BD18-8B3EA9E873DC}" srcOrd="14" destOrd="0" presId="urn:microsoft.com/office/officeart/2005/8/layout/list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D0C2B-7BDF-4445-BE9A-02682569E73A}">
      <dsp:nvSpPr>
        <dsp:cNvPr id="0" name=""/>
        <dsp:cNvSpPr/>
      </dsp:nvSpPr>
      <dsp:spPr>
        <a:xfrm>
          <a:off x="0" y="0"/>
          <a:ext cx="7471996" cy="0"/>
        </a:xfrm>
        <a:prstGeom prst="line">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w="9525" cap="flat" cmpd="sng" algn="ctr">
          <a:solidFill>
            <a:schemeClr val="accent2">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C18232C1-D69C-4992-BC78-78F0AD1A831E}">
      <dsp:nvSpPr>
        <dsp:cNvPr id="0" name=""/>
        <dsp:cNvSpPr/>
      </dsp:nvSpPr>
      <dsp:spPr>
        <a:xfrm>
          <a:off x="0" y="0"/>
          <a:ext cx="1494399" cy="99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b="1" kern="1200" dirty="0">
              <a:solidFill>
                <a:srgbClr val="800000"/>
              </a:solidFill>
              <a:latin typeface="+mn-lt"/>
            </a:rPr>
            <a:t>Diabet zaharat tip 1</a:t>
          </a:r>
          <a:endParaRPr lang="ru-RU" sz="1600" b="1" kern="1200" dirty="0">
            <a:solidFill>
              <a:srgbClr val="800000"/>
            </a:solidFill>
            <a:latin typeface="+mn-lt"/>
          </a:endParaRPr>
        </a:p>
      </dsp:txBody>
      <dsp:txXfrm>
        <a:off x="0" y="0"/>
        <a:ext cx="1494399" cy="990390"/>
      </dsp:txXfrm>
    </dsp:sp>
    <dsp:sp modelId="{066DA7B4-3F43-472D-8262-8E2306E0E00C}">
      <dsp:nvSpPr>
        <dsp:cNvPr id="0" name=""/>
        <dsp:cNvSpPr/>
      </dsp:nvSpPr>
      <dsp:spPr>
        <a:xfrm>
          <a:off x="1606479" y="15474"/>
          <a:ext cx="5865516" cy="30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kern="1200" dirty="0"/>
            <a:t>Destrucție autoimună a celulelor </a:t>
          </a:r>
          <a:r>
            <a:rPr lang="el-GR" sz="1600" kern="1200" dirty="0"/>
            <a:t>β</a:t>
          </a:r>
          <a:endParaRPr lang="ru-RU" sz="1600" kern="1200" dirty="0"/>
        </a:p>
      </dsp:txBody>
      <dsp:txXfrm>
        <a:off x="1606479" y="15474"/>
        <a:ext cx="5865516" cy="309496"/>
      </dsp:txXfrm>
    </dsp:sp>
    <dsp:sp modelId="{F5E830B5-F3F2-4D9A-9094-33035CC53DA0}">
      <dsp:nvSpPr>
        <dsp:cNvPr id="0" name=""/>
        <dsp:cNvSpPr/>
      </dsp:nvSpPr>
      <dsp:spPr>
        <a:xfrm>
          <a:off x="1494399" y="324971"/>
          <a:ext cx="5977596"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C246EAAD-0101-419F-8061-82B477914387}">
      <dsp:nvSpPr>
        <dsp:cNvPr id="0" name=""/>
        <dsp:cNvSpPr/>
      </dsp:nvSpPr>
      <dsp:spPr>
        <a:xfrm>
          <a:off x="1606479" y="340446"/>
          <a:ext cx="5865516" cy="30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kern="1200" dirty="0"/>
            <a:t>Deficit absolut de insulină</a:t>
          </a:r>
          <a:endParaRPr lang="ru-RU" sz="1600" kern="1200" dirty="0"/>
        </a:p>
      </dsp:txBody>
      <dsp:txXfrm>
        <a:off x="1606479" y="340446"/>
        <a:ext cx="5865516" cy="309496"/>
      </dsp:txXfrm>
    </dsp:sp>
    <dsp:sp modelId="{0E5DA463-D792-4901-B9C7-A1F7C31E4167}">
      <dsp:nvSpPr>
        <dsp:cNvPr id="0" name=""/>
        <dsp:cNvSpPr/>
      </dsp:nvSpPr>
      <dsp:spPr>
        <a:xfrm>
          <a:off x="1494399" y="649943"/>
          <a:ext cx="5977596"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DF1733BE-4FD1-4E70-BE13-D6AA629DE10D}">
      <dsp:nvSpPr>
        <dsp:cNvPr id="0" name=""/>
        <dsp:cNvSpPr/>
      </dsp:nvSpPr>
      <dsp:spPr>
        <a:xfrm>
          <a:off x="1606479" y="665418"/>
          <a:ext cx="5865516" cy="30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kern="1200" dirty="0"/>
            <a:t>Include LADA</a:t>
          </a:r>
          <a:endParaRPr lang="ru-RU" sz="1600" kern="1200" dirty="0"/>
        </a:p>
      </dsp:txBody>
      <dsp:txXfrm>
        <a:off x="1606479" y="665418"/>
        <a:ext cx="5865516" cy="309496"/>
      </dsp:txXfrm>
    </dsp:sp>
    <dsp:sp modelId="{E0213712-5A1E-4838-A5EB-531F736A6580}">
      <dsp:nvSpPr>
        <dsp:cNvPr id="0" name=""/>
        <dsp:cNvSpPr/>
      </dsp:nvSpPr>
      <dsp:spPr>
        <a:xfrm>
          <a:off x="1494399" y="974915"/>
          <a:ext cx="5977596"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F5929299-3310-4B74-A362-88619B9538C6}">
      <dsp:nvSpPr>
        <dsp:cNvPr id="0" name=""/>
        <dsp:cNvSpPr/>
      </dsp:nvSpPr>
      <dsp:spPr>
        <a:xfrm>
          <a:off x="0" y="990390"/>
          <a:ext cx="7471996" cy="0"/>
        </a:xfrm>
        <a:prstGeom prst="line">
          <a:avLst/>
        </a:prstGeom>
        <a:gradFill rotWithShape="0">
          <a:gsLst>
            <a:gs pos="0">
              <a:schemeClr val="accent2">
                <a:shade val="50000"/>
                <a:hueOff val="-20742"/>
                <a:satOff val="-4204"/>
                <a:lumOff val="23125"/>
                <a:alphaOff val="0"/>
                <a:shade val="51000"/>
                <a:satMod val="130000"/>
              </a:schemeClr>
            </a:gs>
            <a:gs pos="80000">
              <a:schemeClr val="accent2">
                <a:shade val="50000"/>
                <a:hueOff val="-20742"/>
                <a:satOff val="-4204"/>
                <a:lumOff val="23125"/>
                <a:alphaOff val="0"/>
                <a:shade val="93000"/>
                <a:satMod val="130000"/>
              </a:schemeClr>
            </a:gs>
            <a:gs pos="100000">
              <a:schemeClr val="accent2">
                <a:shade val="50000"/>
                <a:hueOff val="-20742"/>
                <a:satOff val="-4204"/>
                <a:lumOff val="23125"/>
                <a:alphaOff val="0"/>
                <a:shade val="94000"/>
                <a:satMod val="135000"/>
              </a:schemeClr>
            </a:gs>
          </a:gsLst>
          <a:lin ang="16200000" scaled="0"/>
        </a:gradFill>
        <a:ln w="9525" cap="flat" cmpd="sng" algn="ctr">
          <a:solidFill>
            <a:schemeClr val="accent2">
              <a:shade val="50000"/>
              <a:hueOff val="-20742"/>
              <a:satOff val="-4204"/>
              <a:lumOff val="2312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AC4A87F-6852-4C2C-9E85-CB79F60DF88D}">
      <dsp:nvSpPr>
        <dsp:cNvPr id="0" name=""/>
        <dsp:cNvSpPr/>
      </dsp:nvSpPr>
      <dsp:spPr>
        <a:xfrm>
          <a:off x="0" y="990390"/>
          <a:ext cx="1494399" cy="99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b="1" kern="1200" dirty="0">
              <a:solidFill>
                <a:srgbClr val="800000"/>
              </a:solidFill>
            </a:rPr>
            <a:t>Diabet zaharat tip 2</a:t>
          </a:r>
          <a:endParaRPr lang="ru-RU" sz="1600" b="1" kern="1200" dirty="0">
            <a:solidFill>
              <a:srgbClr val="800000"/>
            </a:solidFill>
          </a:endParaRPr>
        </a:p>
      </dsp:txBody>
      <dsp:txXfrm>
        <a:off x="0" y="990390"/>
        <a:ext cx="1494399" cy="990390"/>
      </dsp:txXfrm>
    </dsp:sp>
    <dsp:sp modelId="{0696F669-1114-42E5-ACDE-5C289BEBE4D2}">
      <dsp:nvSpPr>
        <dsp:cNvPr id="0" name=""/>
        <dsp:cNvSpPr/>
      </dsp:nvSpPr>
      <dsp:spPr>
        <a:xfrm>
          <a:off x="1606479" y="1013408"/>
          <a:ext cx="5865516" cy="460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kern="1200" dirty="0"/>
            <a:t>Pierderea progresivă a funcției de secreție a insulinei a celulelor </a:t>
          </a:r>
          <a:r>
            <a:rPr lang="el-GR" sz="1600" kern="1200" dirty="0"/>
            <a:t>β</a:t>
          </a:r>
          <a:endParaRPr lang="ru-RU" sz="1600" kern="1200" dirty="0"/>
        </a:p>
      </dsp:txBody>
      <dsp:txXfrm>
        <a:off x="1606479" y="1013408"/>
        <a:ext cx="5865516" cy="460376"/>
      </dsp:txXfrm>
    </dsp:sp>
    <dsp:sp modelId="{A2B9E057-8671-4C49-A1AC-69C5C006C524}">
      <dsp:nvSpPr>
        <dsp:cNvPr id="0" name=""/>
        <dsp:cNvSpPr/>
      </dsp:nvSpPr>
      <dsp:spPr>
        <a:xfrm>
          <a:off x="1494399" y="1473785"/>
          <a:ext cx="5977596"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210BD179-07DE-42A0-AAAE-F4EBB8EA8642}">
      <dsp:nvSpPr>
        <dsp:cNvPr id="0" name=""/>
        <dsp:cNvSpPr/>
      </dsp:nvSpPr>
      <dsp:spPr>
        <a:xfrm>
          <a:off x="1606479" y="1496804"/>
          <a:ext cx="5865516" cy="4603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kern="1200" dirty="0"/>
            <a:t>Insulinorezistență și sindrom metabolic</a:t>
          </a:r>
          <a:endParaRPr lang="ru-RU" sz="1600" kern="1200" dirty="0"/>
        </a:p>
      </dsp:txBody>
      <dsp:txXfrm>
        <a:off x="1606479" y="1496804"/>
        <a:ext cx="5865516" cy="460376"/>
      </dsp:txXfrm>
    </dsp:sp>
    <dsp:sp modelId="{0A0104E8-7717-431B-B8CE-C193EEFD7F3E}">
      <dsp:nvSpPr>
        <dsp:cNvPr id="0" name=""/>
        <dsp:cNvSpPr/>
      </dsp:nvSpPr>
      <dsp:spPr>
        <a:xfrm>
          <a:off x="1494399" y="1957180"/>
          <a:ext cx="5977596"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6354EC47-B247-439D-904D-C34D3BFCE3D3}">
      <dsp:nvSpPr>
        <dsp:cNvPr id="0" name=""/>
        <dsp:cNvSpPr/>
      </dsp:nvSpPr>
      <dsp:spPr>
        <a:xfrm>
          <a:off x="0" y="1980780"/>
          <a:ext cx="7471996" cy="0"/>
        </a:xfrm>
        <a:prstGeom prst="line">
          <a:avLst/>
        </a:prstGeom>
        <a:gradFill rotWithShape="0">
          <a:gsLst>
            <a:gs pos="0">
              <a:schemeClr val="accent2">
                <a:shade val="50000"/>
                <a:hueOff val="-41484"/>
                <a:satOff val="-8409"/>
                <a:lumOff val="46251"/>
                <a:alphaOff val="0"/>
                <a:shade val="51000"/>
                <a:satMod val="130000"/>
              </a:schemeClr>
            </a:gs>
            <a:gs pos="80000">
              <a:schemeClr val="accent2">
                <a:shade val="50000"/>
                <a:hueOff val="-41484"/>
                <a:satOff val="-8409"/>
                <a:lumOff val="46251"/>
                <a:alphaOff val="0"/>
                <a:shade val="93000"/>
                <a:satMod val="130000"/>
              </a:schemeClr>
            </a:gs>
            <a:gs pos="100000">
              <a:schemeClr val="accent2">
                <a:shade val="50000"/>
                <a:hueOff val="-41484"/>
                <a:satOff val="-8409"/>
                <a:lumOff val="46251"/>
                <a:alphaOff val="0"/>
                <a:shade val="94000"/>
                <a:satMod val="135000"/>
              </a:schemeClr>
            </a:gs>
          </a:gsLst>
          <a:lin ang="16200000" scaled="0"/>
        </a:gradFill>
        <a:ln w="9525" cap="flat" cmpd="sng" algn="ctr">
          <a:solidFill>
            <a:schemeClr val="accent2">
              <a:shade val="50000"/>
              <a:hueOff val="-41484"/>
              <a:satOff val="-8409"/>
              <a:lumOff val="46251"/>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FF994B72-5E5F-464A-8FBA-2CACCE0EE67C}">
      <dsp:nvSpPr>
        <dsp:cNvPr id="0" name=""/>
        <dsp:cNvSpPr/>
      </dsp:nvSpPr>
      <dsp:spPr>
        <a:xfrm>
          <a:off x="0" y="1980780"/>
          <a:ext cx="1494399" cy="99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b="1" kern="1200" dirty="0">
              <a:solidFill>
                <a:srgbClr val="800000"/>
              </a:solidFill>
            </a:rPr>
            <a:t>Tipuri specifice de diabet</a:t>
          </a:r>
          <a:endParaRPr lang="ru-RU" sz="1600" b="1" kern="1200" dirty="0">
            <a:solidFill>
              <a:srgbClr val="800000"/>
            </a:solidFill>
          </a:endParaRPr>
        </a:p>
      </dsp:txBody>
      <dsp:txXfrm>
        <a:off x="0" y="1980780"/>
        <a:ext cx="1494399" cy="990390"/>
      </dsp:txXfrm>
    </dsp:sp>
    <dsp:sp modelId="{7531CB7B-C6F4-4388-9E69-8501AAF6F231}">
      <dsp:nvSpPr>
        <dsp:cNvPr id="0" name=""/>
        <dsp:cNvSpPr/>
      </dsp:nvSpPr>
      <dsp:spPr>
        <a:xfrm>
          <a:off x="1606479" y="1996254"/>
          <a:ext cx="5865516" cy="30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kern="1200" dirty="0"/>
            <a:t>Diabetul monogenic</a:t>
          </a:r>
          <a:endParaRPr lang="ru-RU" sz="1600" kern="1200" dirty="0"/>
        </a:p>
      </dsp:txBody>
      <dsp:txXfrm>
        <a:off x="1606479" y="1996254"/>
        <a:ext cx="5865516" cy="309496"/>
      </dsp:txXfrm>
    </dsp:sp>
    <dsp:sp modelId="{E77DAB7E-4FEE-4DCE-8C7C-26F0AF4EFF98}">
      <dsp:nvSpPr>
        <dsp:cNvPr id="0" name=""/>
        <dsp:cNvSpPr/>
      </dsp:nvSpPr>
      <dsp:spPr>
        <a:xfrm>
          <a:off x="1494399" y="2305751"/>
          <a:ext cx="5977596"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BF59CCF3-2743-4199-9FE6-A8E04EA66696}">
      <dsp:nvSpPr>
        <dsp:cNvPr id="0" name=""/>
        <dsp:cNvSpPr/>
      </dsp:nvSpPr>
      <dsp:spPr>
        <a:xfrm>
          <a:off x="1606479" y="2321226"/>
          <a:ext cx="5865516" cy="30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kern="1200" dirty="0"/>
            <a:t>Patologii ale pancreasuluiexocrin (fibroza chistică, pancreatite)</a:t>
          </a:r>
          <a:endParaRPr lang="ru-RU" sz="1600" kern="1200" dirty="0"/>
        </a:p>
      </dsp:txBody>
      <dsp:txXfrm>
        <a:off x="1606479" y="2321226"/>
        <a:ext cx="5865516" cy="309496"/>
      </dsp:txXfrm>
    </dsp:sp>
    <dsp:sp modelId="{086C994A-11EE-4648-A07F-7938E31CE264}">
      <dsp:nvSpPr>
        <dsp:cNvPr id="0" name=""/>
        <dsp:cNvSpPr/>
      </dsp:nvSpPr>
      <dsp:spPr>
        <a:xfrm>
          <a:off x="1494399" y="2630723"/>
          <a:ext cx="5977596"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F9311943-FF26-4A82-AAF6-E24B408DD270}">
      <dsp:nvSpPr>
        <dsp:cNvPr id="0" name=""/>
        <dsp:cNvSpPr/>
      </dsp:nvSpPr>
      <dsp:spPr>
        <a:xfrm>
          <a:off x="1606479" y="2646198"/>
          <a:ext cx="5865516" cy="309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kern="1200" dirty="0"/>
            <a:t>Medicamentos indus (GCS, tratamentul în HIV/SIDA, posttransplant)</a:t>
          </a:r>
          <a:endParaRPr lang="ru-RU" sz="1600" kern="1200" dirty="0"/>
        </a:p>
      </dsp:txBody>
      <dsp:txXfrm>
        <a:off x="1606479" y="2646198"/>
        <a:ext cx="5865516" cy="309496"/>
      </dsp:txXfrm>
    </dsp:sp>
    <dsp:sp modelId="{870016A2-4CFB-448D-871C-F73840A2C585}">
      <dsp:nvSpPr>
        <dsp:cNvPr id="0" name=""/>
        <dsp:cNvSpPr/>
      </dsp:nvSpPr>
      <dsp:spPr>
        <a:xfrm>
          <a:off x="1494399" y="2976550"/>
          <a:ext cx="5977596"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 modelId="{12FE281B-2E2F-47F2-8152-5CDD99DF0DC8}">
      <dsp:nvSpPr>
        <dsp:cNvPr id="0" name=""/>
        <dsp:cNvSpPr/>
      </dsp:nvSpPr>
      <dsp:spPr>
        <a:xfrm>
          <a:off x="0" y="2971170"/>
          <a:ext cx="7471996" cy="0"/>
        </a:xfrm>
        <a:prstGeom prst="line">
          <a:avLst/>
        </a:prstGeom>
        <a:gradFill rotWithShape="0">
          <a:gsLst>
            <a:gs pos="0">
              <a:schemeClr val="accent2">
                <a:shade val="50000"/>
                <a:hueOff val="-20742"/>
                <a:satOff val="-4204"/>
                <a:lumOff val="23125"/>
                <a:alphaOff val="0"/>
                <a:shade val="51000"/>
                <a:satMod val="130000"/>
              </a:schemeClr>
            </a:gs>
            <a:gs pos="80000">
              <a:schemeClr val="accent2">
                <a:shade val="50000"/>
                <a:hueOff val="-20742"/>
                <a:satOff val="-4204"/>
                <a:lumOff val="23125"/>
                <a:alphaOff val="0"/>
                <a:shade val="93000"/>
                <a:satMod val="130000"/>
              </a:schemeClr>
            </a:gs>
            <a:gs pos="100000">
              <a:schemeClr val="accent2">
                <a:shade val="50000"/>
                <a:hueOff val="-20742"/>
                <a:satOff val="-4204"/>
                <a:lumOff val="23125"/>
                <a:alphaOff val="0"/>
                <a:shade val="94000"/>
                <a:satMod val="135000"/>
              </a:schemeClr>
            </a:gs>
          </a:gsLst>
          <a:lin ang="16200000" scaled="0"/>
        </a:gradFill>
        <a:ln w="9525" cap="flat" cmpd="sng" algn="ctr">
          <a:solidFill>
            <a:schemeClr val="accent2">
              <a:shade val="50000"/>
              <a:hueOff val="-20742"/>
              <a:satOff val="-4204"/>
              <a:lumOff val="2312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3179768C-E128-4081-B617-7A332FC9A6FA}">
      <dsp:nvSpPr>
        <dsp:cNvPr id="0" name=""/>
        <dsp:cNvSpPr/>
      </dsp:nvSpPr>
      <dsp:spPr>
        <a:xfrm>
          <a:off x="0" y="2971170"/>
          <a:ext cx="1494399" cy="990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b="1" kern="1200" dirty="0">
              <a:solidFill>
                <a:srgbClr val="800000"/>
              </a:solidFill>
            </a:rPr>
            <a:t>Diabet gestațional</a:t>
          </a:r>
          <a:endParaRPr lang="ru-RU" sz="1600" b="1" kern="1200" dirty="0">
            <a:solidFill>
              <a:srgbClr val="800000"/>
            </a:solidFill>
          </a:endParaRPr>
        </a:p>
      </dsp:txBody>
      <dsp:txXfrm>
        <a:off x="0" y="2971170"/>
        <a:ext cx="1494399" cy="990390"/>
      </dsp:txXfrm>
    </dsp:sp>
    <dsp:sp modelId="{C4466514-5984-4541-AB45-121D1B749E8A}">
      <dsp:nvSpPr>
        <dsp:cNvPr id="0" name=""/>
        <dsp:cNvSpPr/>
      </dsp:nvSpPr>
      <dsp:spPr>
        <a:xfrm>
          <a:off x="1606479" y="3016143"/>
          <a:ext cx="5865516" cy="8994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ro-MD" sz="1600" kern="1200" dirty="0"/>
            <a:t>Diabet diagnosticat în trimestrul II sau III de sarcină</a:t>
          </a:r>
          <a:endParaRPr lang="ru-RU" sz="1600" kern="1200" dirty="0"/>
        </a:p>
      </dsp:txBody>
      <dsp:txXfrm>
        <a:off x="1606479" y="3016143"/>
        <a:ext cx="5865516" cy="899475"/>
      </dsp:txXfrm>
    </dsp:sp>
    <dsp:sp modelId="{5ECDADC1-A91A-4349-92CC-E934A802D7BF}">
      <dsp:nvSpPr>
        <dsp:cNvPr id="0" name=""/>
        <dsp:cNvSpPr/>
      </dsp:nvSpPr>
      <dsp:spPr>
        <a:xfrm>
          <a:off x="1494399" y="3915619"/>
          <a:ext cx="5977596" cy="0"/>
        </a:xfrm>
        <a:prstGeom prst="line">
          <a:avLst/>
        </a:prstGeom>
        <a:noFill/>
        <a:ln w="9525"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0">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8C4EA-D293-4A25-BC98-2797B5982980}">
      <dsp:nvSpPr>
        <dsp:cNvPr id="0" name=""/>
        <dsp:cNvSpPr/>
      </dsp:nvSpPr>
      <dsp:spPr>
        <a:xfrm rot="5400000">
          <a:off x="3303885" y="-1344324"/>
          <a:ext cx="536078" cy="3361811"/>
        </a:xfrm>
        <a:prstGeom prst="round2SameRect">
          <a:avLst/>
        </a:prstGeom>
        <a:solidFill>
          <a:schemeClr val="accent6">
            <a:lumMod val="20000"/>
            <a:lumOff val="80000"/>
            <a:alpha val="9000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x-none" sz="2000" kern="1200" dirty="0"/>
            <a:t>&lt;</a:t>
          </a:r>
          <a:r>
            <a:rPr lang="ro-MD" sz="2000" kern="1200" dirty="0"/>
            <a:t> 7 puncte</a:t>
          </a:r>
          <a:endParaRPr lang="ru-RU" sz="2000" kern="1200" dirty="0"/>
        </a:p>
        <a:p>
          <a:pPr marL="228600" lvl="1" indent="-228600" algn="l" defTabSz="889000">
            <a:lnSpc>
              <a:spcPct val="90000"/>
            </a:lnSpc>
            <a:spcBef>
              <a:spcPct val="0"/>
            </a:spcBef>
            <a:spcAft>
              <a:spcPct val="15000"/>
            </a:spcAft>
            <a:buChar char="•"/>
          </a:pPr>
          <a:r>
            <a:rPr lang="x-none" sz="2000" kern="1200" dirty="0"/>
            <a:t>1 din 100</a:t>
          </a:r>
          <a:r>
            <a:rPr lang="ro-MD" sz="2000" kern="1200" dirty="0"/>
            <a:t> persoane</a:t>
          </a:r>
          <a:endParaRPr lang="ru-RU" sz="2000" kern="1200" dirty="0"/>
        </a:p>
      </dsp:txBody>
      <dsp:txXfrm rot="-5400000">
        <a:off x="1891019" y="94711"/>
        <a:ext cx="3335642" cy="483740"/>
      </dsp:txXfrm>
    </dsp:sp>
    <dsp:sp modelId="{7D40F6AC-55B1-4F62-9356-AD8B4BCFC516}">
      <dsp:nvSpPr>
        <dsp:cNvPr id="0" name=""/>
        <dsp:cNvSpPr/>
      </dsp:nvSpPr>
      <dsp:spPr>
        <a:xfrm>
          <a:off x="0" y="1532"/>
          <a:ext cx="1891019" cy="670097"/>
        </a:xfrm>
        <a:prstGeom prst="roundRect">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ro-MD" sz="2400" b="1" kern="1200" dirty="0">
              <a:solidFill>
                <a:schemeClr val="tx1"/>
              </a:solidFill>
            </a:rPr>
            <a:t>Risc redus</a:t>
          </a:r>
          <a:endParaRPr lang="ru-RU" sz="2400" b="1" kern="1200" dirty="0">
            <a:solidFill>
              <a:schemeClr val="tx1"/>
            </a:solidFill>
          </a:endParaRPr>
        </a:p>
      </dsp:txBody>
      <dsp:txXfrm>
        <a:off x="32711" y="34243"/>
        <a:ext cx="1825597" cy="604675"/>
      </dsp:txXfrm>
    </dsp:sp>
    <dsp:sp modelId="{67C60D56-8B7B-4100-BACF-C3FA2D4122DF}">
      <dsp:nvSpPr>
        <dsp:cNvPr id="0" name=""/>
        <dsp:cNvSpPr/>
      </dsp:nvSpPr>
      <dsp:spPr>
        <a:xfrm rot="5400000">
          <a:off x="3303885" y="-640721"/>
          <a:ext cx="536078" cy="3361811"/>
        </a:xfrm>
        <a:prstGeom prst="round2SameRect">
          <a:avLst/>
        </a:prstGeom>
        <a:solidFill>
          <a:schemeClr val="accent4">
            <a:lumMod val="20000"/>
            <a:lumOff val="80000"/>
            <a:alpha val="90000"/>
          </a:schemeClr>
        </a:solidFill>
        <a:ln w="25400" cap="flat" cmpd="sng" algn="ctr">
          <a:solidFill>
            <a:schemeClr val="accent4">
              <a:tint val="40000"/>
              <a:alpha val="90000"/>
              <a:hueOff val="-986427"/>
              <a:satOff val="5539"/>
              <a:lumOff val="3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x-none" sz="2000" kern="1200" dirty="0"/>
            <a:t>7-11</a:t>
          </a:r>
          <a:r>
            <a:rPr lang="ro-MD" sz="2000" kern="1200" dirty="0"/>
            <a:t> puncte</a:t>
          </a:r>
          <a:endParaRPr lang="ru-RU" sz="2000" kern="1200" dirty="0"/>
        </a:p>
        <a:p>
          <a:pPr marL="228600" lvl="1" indent="-228600" algn="l" defTabSz="889000">
            <a:lnSpc>
              <a:spcPct val="90000"/>
            </a:lnSpc>
            <a:spcBef>
              <a:spcPct val="0"/>
            </a:spcBef>
            <a:spcAft>
              <a:spcPct val="15000"/>
            </a:spcAft>
            <a:buChar char="•"/>
          </a:pPr>
          <a:r>
            <a:rPr lang="x-none" sz="2000" kern="1200" dirty="0"/>
            <a:t>1 din 25</a:t>
          </a:r>
          <a:r>
            <a:rPr lang="ro-MD" sz="2000" kern="1200" dirty="0"/>
            <a:t> persoane</a:t>
          </a:r>
          <a:endParaRPr lang="ru-RU" sz="2000" kern="1200" dirty="0"/>
        </a:p>
      </dsp:txBody>
      <dsp:txXfrm rot="-5400000">
        <a:off x="1891019" y="798314"/>
        <a:ext cx="3335642" cy="483740"/>
      </dsp:txXfrm>
    </dsp:sp>
    <dsp:sp modelId="{024B0353-877E-460D-B23D-BBB479B8BB6E}">
      <dsp:nvSpPr>
        <dsp:cNvPr id="0" name=""/>
        <dsp:cNvSpPr/>
      </dsp:nvSpPr>
      <dsp:spPr>
        <a:xfrm>
          <a:off x="0" y="705135"/>
          <a:ext cx="1891019" cy="670097"/>
        </a:xfrm>
        <a:prstGeom prst="roundRect">
          <a:avLst/>
        </a:prstGeom>
        <a:solidFill>
          <a:schemeClr val="accent4">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R</a:t>
          </a:r>
          <a:r>
            <a:rPr lang="x-none" sz="2400" b="1" kern="1200" dirty="0">
              <a:solidFill>
                <a:schemeClr val="tx1"/>
              </a:solidFill>
            </a:rPr>
            <a:t>isc ușor crescut:</a:t>
          </a:r>
          <a:endParaRPr lang="ru-RU" sz="2400" b="1" kern="1200" dirty="0">
            <a:solidFill>
              <a:schemeClr val="tx1"/>
            </a:solidFill>
          </a:endParaRPr>
        </a:p>
      </dsp:txBody>
      <dsp:txXfrm>
        <a:off x="32711" y="737846"/>
        <a:ext cx="1825597" cy="604675"/>
      </dsp:txXfrm>
    </dsp:sp>
    <dsp:sp modelId="{9F33B89C-BCD1-48BF-99A1-CA3F6D3F584A}">
      <dsp:nvSpPr>
        <dsp:cNvPr id="0" name=""/>
        <dsp:cNvSpPr/>
      </dsp:nvSpPr>
      <dsp:spPr>
        <a:xfrm rot="5400000">
          <a:off x="3303885" y="62881"/>
          <a:ext cx="536078" cy="3361811"/>
        </a:xfrm>
        <a:prstGeom prst="round2SameRect">
          <a:avLst/>
        </a:prstGeom>
        <a:solidFill>
          <a:schemeClr val="accent2">
            <a:lumMod val="20000"/>
            <a:lumOff val="80000"/>
            <a:alpha val="9000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x-none" sz="2000" kern="1200" dirty="0"/>
            <a:t>12-14</a:t>
          </a:r>
          <a:r>
            <a:rPr lang="ro-MD" sz="2000" kern="1200" dirty="0"/>
            <a:t> puncte</a:t>
          </a:r>
          <a:endParaRPr lang="x-none" sz="2000" kern="1200" dirty="0"/>
        </a:p>
        <a:p>
          <a:pPr marL="228600" lvl="1" indent="-228600" algn="l" defTabSz="889000">
            <a:lnSpc>
              <a:spcPct val="90000"/>
            </a:lnSpc>
            <a:spcBef>
              <a:spcPct val="0"/>
            </a:spcBef>
            <a:spcAft>
              <a:spcPct val="15000"/>
            </a:spcAft>
            <a:buChar char="•"/>
          </a:pPr>
          <a:r>
            <a:rPr lang="x-none" sz="2000" kern="1200" dirty="0"/>
            <a:t>1 din </a:t>
          </a:r>
          <a:r>
            <a:rPr lang="ro-MD" sz="2000" kern="1200" dirty="0"/>
            <a:t>6 persoane</a:t>
          </a:r>
          <a:endParaRPr lang="x-none" sz="2000" kern="1200" dirty="0"/>
        </a:p>
      </dsp:txBody>
      <dsp:txXfrm rot="-5400000">
        <a:off x="1891019" y="1501917"/>
        <a:ext cx="3335642" cy="483740"/>
      </dsp:txXfrm>
    </dsp:sp>
    <dsp:sp modelId="{94816AA1-A6E1-49E2-A0E5-E9D7F75CE846}">
      <dsp:nvSpPr>
        <dsp:cNvPr id="0" name=""/>
        <dsp:cNvSpPr/>
      </dsp:nvSpPr>
      <dsp:spPr>
        <a:xfrm>
          <a:off x="0" y="1408738"/>
          <a:ext cx="1891019" cy="670097"/>
        </a:xfrm>
        <a:prstGeom prst="round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R</a:t>
          </a:r>
          <a:r>
            <a:rPr lang="x-none" sz="2400" b="1" kern="1200" dirty="0">
              <a:solidFill>
                <a:schemeClr val="tx1"/>
              </a:solidFill>
            </a:rPr>
            <a:t>isc</a:t>
          </a:r>
          <a:r>
            <a:rPr lang="ro-MD" sz="2400" b="1" kern="1200" dirty="0">
              <a:solidFill>
                <a:schemeClr val="tx1"/>
              </a:solidFill>
            </a:rPr>
            <a:t> </a:t>
          </a:r>
          <a:r>
            <a:rPr lang="x-none" sz="2400" b="1" kern="1200" dirty="0">
              <a:solidFill>
                <a:schemeClr val="tx1"/>
              </a:solidFill>
            </a:rPr>
            <a:t> moderat crescut:</a:t>
          </a:r>
        </a:p>
      </dsp:txBody>
      <dsp:txXfrm>
        <a:off x="32711" y="1441449"/>
        <a:ext cx="1825597" cy="604675"/>
      </dsp:txXfrm>
    </dsp:sp>
    <dsp:sp modelId="{5845E446-6E6D-4AD1-8378-D4AD2958290F}">
      <dsp:nvSpPr>
        <dsp:cNvPr id="0" name=""/>
        <dsp:cNvSpPr/>
      </dsp:nvSpPr>
      <dsp:spPr>
        <a:xfrm rot="5400000">
          <a:off x="3303885" y="766483"/>
          <a:ext cx="536078" cy="3361811"/>
        </a:xfrm>
        <a:prstGeom prst="round2SameRect">
          <a:avLst/>
        </a:prstGeom>
        <a:solidFill>
          <a:srgbClr val="FFC000">
            <a:alpha val="90000"/>
          </a:srgbClr>
        </a:solidFill>
        <a:ln w="25400" cap="flat" cmpd="sng" algn="ctr">
          <a:solidFill>
            <a:schemeClr val="accent4">
              <a:tint val="40000"/>
              <a:alpha val="90000"/>
              <a:hueOff val="-2959282"/>
              <a:satOff val="16618"/>
              <a:lumOff val="10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ro-MD" sz="2000" b="1" kern="1200" dirty="0">
              <a:solidFill>
                <a:schemeClr val="tx1"/>
              </a:solidFill>
            </a:rPr>
            <a:t>15-20 puncte</a:t>
          </a:r>
          <a:endParaRPr lang="ru-RU" sz="2000" b="1" kern="1200" dirty="0">
            <a:solidFill>
              <a:schemeClr val="tx1"/>
            </a:solidFill>
          </a:endParaRPr>
        </a:p>
        <a:p>
          <a:pPr marL="228600" lvl="1" indent="-228600" algn="l" defTabSz="889000">
            <a:lnSpc>
              <a:spcPct val="90000"/>
            </a:lnSpc>
            <a:spcBef>
              <a:spcPct val="0"/>
            </a:spcBef>
            <a:spcAft>
              <a:spcPct val="15000"/>
            </a:spcAft>
            <a:buChar char="•"/>
          </a:pPr>
          <a:r>
            <a:rPr lang="x-none" sz="2000" b="1" kern="1200" dirty="0">
              <a:solidFill>
                <a:schemeClr val="tx1"/>
              </a:solidFill>
            </a:rPr>
            <a:t>1 din 3</a:t>
          </a:r>
          <a:r>
            <a:rPr lang="ro-MD" sz="2000" b="1" kern="1200" dirty="0">
              <a:solidFill>
                <a:schemeClr val="tx1"/>
              </a:solidFill>
            </a:rPr>
            <a:t> persoane</a:t>
          </a:r>
          <a:endParaRPr lang="ru-RU" sz="2000" b="1" kern="1200" dirty="0">
            <a:solidFill>
              <a:schemeClr val="tx1"/>
            </a:solidFill>
          </a:endParaRPr>
        </a:p>
      </dsp:txBody>
      <dsp:txXfrm rot="-5400000">
        <a:off x="1891019" y="2205519"/>
        <a:ext cx="3335642" cy="483740"/>
      </dsp:txXfrm>
    </dsp:sp>
    <dsp:sp modelId="{7FA192A2-2D0C-45E1-8B42-12250A481AD1}">
      <dsp:nvSpPr>
        <dsp:cNvPr id="0" name=""/>
        <dsp:cNvSpPr/>
      </dsp:nvSpPr>
      <dsp:spPr>
        <a:xfrm>
          <a:off x="0" y="2112340"/>
          <a:ext cx="1891019" cy="670097"/>
        </a:xfrm>
        <a:prstGeom prst="roundRect">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ro-MD" sz="2400" b="1" kern="1200" dirty="0">
              <a:solidFill>
                <a:schemeClr val="tx1"/>
              </a:solidFill>
              <a:latin typeface="+mn-lt"/>
            </a:rPr>
            <a:t>Risc înalt</a:t>
          </a:r>
          <a:endParaRPr lang="ru-RU" sz="2400" b="1" kern="1200" dirty="0">
            <a:solidFill>
              <a:schemeClr val="tx1"/>
            </a:solidFill>
            <a:latin typeface="+mn-lt"/>
          </a:endParaRPr>
        </a:p>
      </dsp:txBody>
      <dsp:txXfrm>
        <a:off x="32711" y="2145051"/>
        <a:ext cx="1825597" cy="604675"/>
      </dsp:txXfrm>
    </dsp:sp>
    <dsp:sp modelId="{35B8740E-7B5C-48A4-A517-A82E458C1ABB}">
      <dsp:nvSpPr>
        <dsp:cNvPr id="0" name=""/>
        <dsp:cNvSpPr/>
      </dsp:nvSpPr>
      <dsp:spPr>
        <a:xfrm rot="5400000">
          <a:off x="3303885" y="1470086"/>
          <a:ext cx="536078" cy="3361811"/>
        </a:xfrm>
        <a:prstGeom prst="round2SameRect">
          <a:avLst/>
        </a:prstGeom>
        <a:solidFill>
          <a:srgbClr val="FF0000">
            <a:alpha val="90000"/>
          </a:srgb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ru-RU" sz="2000" b="1" kern="1200" dirty="0">
              <a:solidFill>
                <a:schemeClr val="bg1"/>
              </a:solidFill>
            </a:rPr>
            <a:t>&gt;</a:t>
          </a:r>
          <a:r>
            <a:rPr lang="ro-MD" sz="2000" b="1" kern="1200" dirty="0">
              <a:solidFill>
                <a:schemeClr val="bg1"/>
              </a:solidFill>
            </a:rPr>
            <a:t> 20 puncte</a:t>
          </a:r>
          <a:endParaRPr lang="ru-RU" sz="2000" b="1" kern="1200" dirty="0">
            <a:solidFill>
              <a:schemeClr val="bg1"/>
            </a:solidFill>
          </a:endParaRPr>
        </a:p>
        <a:p>
          <a:pPr marL="228600" lvl="1" indent="-228600" algn="l" defTabSz="889000">
            <a:lnSpc>
              <a:spcPct val="90000"/>
            </a:lnSpc>
            <a:spcBef>
              <a:spcPct val="0"/>
            </a:spcBef>
            <a:spcAft>
              <a:spcPct val="15000"/>
            </a:spcAft>
            <a:buChar char="•"/>
          </a:pPr>
          <a:r>
            <a:rPr lang="ro-MD" sz="2000" b="1" kern="1200" dirty="0">
              <a:solidFill>
                <a:schemeClr val="bg1"/>
              </a:solidFill>
            </a:rPr>
            <a:t>1 din 2 persoane</a:t>
          </a:r>
          <a:endParaRPr lang="ru-RU" sz="2000" b="1" kern="1200" dirty="0">
            <a:solidFill>
              <a:schemeClr val="bg1"/>
            </a:solidFill>
          </a:endParaRPr>
        </a:p>
      </dsp:txBody>
      <dsp:txXfrm rot="-5400000">
        <a:off x="1891019" y="2909122"/>
        <a:ext cx="3335642" cy="483740"/>
      </dsp:txXfrm>
    </dsp:sp>
    <dsp:sp modelId="{FDEA75B0-4F4A-43A4-8CB7-3FD08017413D}">
      <dsp:nvSpPr>
        <dsp:cNvPr id="0" name=""/>
        <dsp:cNvSpPr/>
      </dsp:nvSpPr>
      <dsp:spPr>
        <a:xfrm>
          <a:off x="0" y="2815943"/>
          <a:ext cx="1891019" cy="670097"/>
        </a:xfrm>
        <a:prstGeom prst="roundRect">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ro-MD" sz="2400" b="1" kern="1200" dirty="0">
              <a:latin typeface="+mn-lt"/>
            </a:rPr>
            <a:t>Risc foarte înalt</a:t>
          </a:r>
          <a:endParaRPr lang="ru-RU" sz="2400" b="1" kern="1200" dirty="0">
            <a:latin typeface="+mn-lt"/>
          </a:endParaRPr>
        </a:p>
      </dsp:txBody>
      <dsp:txXfrm>
        <a:off x="32711" y="2848654"/>
        <a:ext cx="1825597" cy="604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3CD1F-0FA9-479B-AA7B-7616C74C6D3F}">
      <dsp:nvSpPr>
        <dsp:cNvPr id="0" name=""/>
        <dsp:cNvSpPr/>
      </dsp:nvSpPr>
      <dsp:spPr>
        <a:xfrm>
          <a:off x="4593423" y="2652324"/>
          <a:ext cx="3118173" cy="226916"/>
        </a:xfrm>
        <a:custGeom>
          <a:avLst/>
          <a:gdLst/>
          <a:ahLst/>
          <a:cxnLst/>
          <a:rect l="0" t="0" r="0" b="0"/>
          <a:pathLst>
            <a:path>
              <a:moveTo>
                <a:pt x="0" y="0"/>
              </a:moveTo>
              <a:lnTo>
                <a:pt x="0" y="154637"/>
              </a:lnTo>
              <a:lnTo>
                <a:pt x="3118173" y="154637"/>
              </a:lnTo>
              <a:lnTo>
                <a:pt x="3118173" y="22691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1A31F5-2033-475C-A207-3F6C314B9240}">
      <dsp:nvSpPr>
        <dsp:cNvPr id="0" name=""/>
        <dsp:cNvSpPr/>
      </dsp:nvSpPr>
      <dsp:spPr>
        <a:xfrm>
          <a:off x="5629982" y="3374686"/>
          <a:ext cx="91440" cy="226916"/>
        </a:xfrm>
        <a:custGeom>
          <a:avLst/>
          <a:gdLst/>
          <a:ahLst/>
          <a:cxnLst/>
          <a:rect l="0" t="0" r="0" b="0"/>
          <a:pathLst>
            <a:path>
              <a:moveTo>
                <a:pt x="45720" y="0"/>
              </a:moveTo>
              <a:lnTo>
                <a:pt x="45720" y="22691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5E27AE-B51F-427C-805B-59791CF77EBB}">
      <dsp:nvSpPr>
        <dsp:cNvPr id="0" name=""/>
        <dsp:cNvSpPr/>
      </dsp:nvSpPr>
      <dsp:spPr>
        <a:xfrm>
          <a:off x="4593423" y="2652324"/>
          <a:ext cx="1082279" cy="226916"/>
        </a:xfrm>
        <a:custGeom>
          <a:avLst/>
          <a:gdLst/>
          <a:ahLst/>
          <a:cxnLst/>
          <a:rect l="0" t="0" r="0" b="0"/>
          <a:pathLst>
            <a:path>
              <a:moveTo>
                <a:pt x="0" y="0"/>
              </a:moveTo>
              <a:lnTo>
                <a:pt x="0" y="154637"/>
              </a:lnTo>
              <a:lnTo>
                <a:pt x="1082279" y="154637"/>
              </a:lnTo>
              <a:lnTo>
                <a:pt x="1082279" y="22691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998401-A397-4E86-89FB-E56B4E9D851C}">
      <dsp:nvSpPr>
        <dsp:cNvPr id="0" name=""/>
        <dsp:cNvSpPr/>
      </dsp:nvSpPr>
      <dsp:spPr>
        <a:xfrm>
          <a:off x="2511809" y="3374686"/>
          <a:ext cx="91440" cy="226916"/>
        </a:xfrm>
        <a:custGeom>
          <a:avLst/>
          <a:gdLst/>
          <a:ahLst/>
          <a:cxnLst/>
          <a:rect l="0" t="0" r="0" b="0"/>
          <a:pathLst>
            <a:path>
              <a:moveTo>
                <a:pt x="45720" y="0"/>
              </a:moveTo>
              <a:lnTo>
                <a:pt x="45720" y="22691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48EE9C-DF89-445F-A454-088F5F0C0B44}">
      <dsp:nvSpPr>
        <dsp:cNvPr id="0" name=""/>
        <dsp:cNvSpPr/>
      </dsp:nvSpPr>
      <dsp:spPr>
        <a:xfrm>
          <a:off x="2557529" y="2652324"/>
          <a:ext cx="2035893" cy="226916"/>
        </a:xfrm>
        <a:custGeom>
          <a:avLst/>
          <a:gdLst/>
          <a:ahLst/>
          <a:cxnLst/>
          <a:rect l="0" t="0" r="0" b="0"/>
          <a:pathLst>
            <a:path>
              <a:moveTo>
                <a:pt x="2035893" y="0"/>
              </a:moveTo>
              <a:lnTo>
                <a:pt x="2035893" y="154637"/>
              </a:lnTo>
              <a:lnTo>
                <a:pt x="0" y="154637"/>
              </a:lnTo>
              <a:lnTo>
                <a:pt x="0" y="22691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255745-F932-4F74-9FB6-76A76152BEB5}">
      <dsp:nvSpPr>
        <dsp:cNvPr id="0" name=""/>
        <dsp:cNvSpPr/>
      </dsp:nvSpPr>
      <dsp:spPr>
        <a:xfrm>
          <a:off x="4547703" y="1929962"/>
          <a:ext cx="91440" cy="226916"/>
        </a:xfrm>
        <a:custGeom>
          <a:avLst/>
          <a:gdLst/>
          <a:ahLst/>
          <a:cxnLst/>
          <a:rect l="0" t="0" r="0" b="0"/>
          <a:pathLst>
            <a:path>
              <a:moveTo>
                <a:pt x="45720" y="0"/>
              </a:moveTo>
              <a:lnTo>
                <a:pt x="45720" y="2269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9C401A-E498-4BF1-8737-8646007012D8}">
      <dsp:nvSpPr>
        <dsp:cNvPr id="0" name=""/>
        <dsp:cNvSpPr/>
      </dsp:nvSpPr>
      <dsp:spPr>
        <a:xfrm>
          <a:off x="3034336" y="1207599"/>
          <a:ext cx="1559086" cy="226916"/>
        </a:xfrm>
        <a:custGeom>
          <a:avLst/>
          <a:gdLst/>
          <a:ahLst/>
          <a:cxnLst/>
          <a:rect l="0" t="0" r="0" b="0"/>
          <a:pathLst>
            <a:path>
              <a:moveTo>
                <a:pt x="0" y="0"/>
              </a:moveTo>
              <a:lnTo>
                <a:pt x="0" y="154637"/>
              </a:lnTo>
              <a:lnTo>
                <a:pt x="1559086" y="154637"/>
              </a:lnTo>
              <a:lnTo>
                <a:pt x="1559086" y="22691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569E8E-099E-469B-93A0-1B4079F5AA07}">
      <dsp:nvSpPr>
        <dsp:cNvPr id="0" name=""/>
        <dsp:cNvSpPr/>
      </dsp:nvSpPr>
      <dsp:spPr>
        <a:xfrm>
          <a:off x="1429530" y="1929962"/>
          <a:ext cx="91440" cy="226916"/>
        </a:xfrm>
        <a:custGeom>
          <a:avLst/>
          <a:gdLst/>
          <a:ahLst/>
          <a:cxnLst/>
          <a:rect l="0" t="0" r="0" b="0"/>
          <a:pathLst>
            <a:path>
              <a:moveTo>
                <a:pt x="45720" y="0"/>
              </a:moveTo>
              <a:lnTo>
                <a:pt x="45720" y="22691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CB2108-8AE8-4E6E-ABB2-52D19817E464}">
      <dsp:nvSpPr>
        <dsp:cNvPr id="0" name=""/>
        <dsp:cNvSpPr/>
      </dsp:nvSpPr>
      <dsp:spPr>
        <a:xfrm>
          <a:off x="1475250" y="1207599"/>
          <a:ext cx="1559086" cy="226916"/>
        </a:xfrm>
        <a:custGeom>
          <a:avLst/>
          <a:gdLst/>
          <a:ahLst/>
          <a:cxnLst/>
          <a:rect l="0" t="0" r="0" b="0"/>
          <a:pathLst>
            <a:path>
              <a:moveTo>
                <a:pt x="1559086" y="0"/>
              </a:moveTo>
              <a:lnTo>
                <a:pt x="1559086" y="154637"/>
              </a:lnTo>
              <a:lnTo>
                <a:pt x="0" y="154637"/>
              </a:lnTo>
              <a:lnTo>
                <a:pt x="0" y="22691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EF4D98-186D-4531-9A2E-C1A3C238A9B6}">
      <dsp:nvSpPr>
        <dsp:cNvPr id="0" name=""/>
        <dsp:cNvSpPr/>
      </dsp:nvSpPr>
      <dsp:spPr>
        <a:xfrm>
          <a:off x="1561942" y="712153"/>
          <a:ext cx="2944788" cy="495445"/>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6A3A6D3-E35C-4984-A936-0D6F31EF172A}">
      <dsp:nvSpPr>
        <dsp:cNvPr id="0" name=""/>
        <dsp:cNvSpPr/>
      </dsp:nvSpPr>
      <dsp:spPr>
        <a:xfrm>
          <a:off x="1648634" y="794511"/>
          <a:ext cx="2944788" cy="495445"/>
        </a:xfrm>
        <a:prstGeom prst="roundRect">
          <a:avLst>
            <a:gd name="adj" fmla="val 10000"/>
          </a:avLst>
        </a:prstGeom>
        <a:solidFill>
          <a:schemeClr val="lt1">
            <a:alpha val="90000"/>
            <a:hueOff val="0"/>
            <a:satOff val="0"/>
            <a:lumOff val="0"/>
            <a:alphaOff val="0"/>
          </a:schemeClr>
        </a:solidFill>
        <a:ln w="952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ro-MD" sz="2800" b="1" kern="1200" dirty="0"/>
            <a:t>Chestionarul FINDRISC</a:t>
          </a:r>
          <a:endParaRPr lang="ru-RU" sz="2800" b="1" kern="1200" dirty="0"/>
        </a:p>
      </dsp:txBody>
      <dsp:txXfrm>
        <a:off x="1663145" y="809022"/>
        <a:ext cx="2915766" cy="466423"/>
      </dsp:txXfrm>
    </dsp:sp>
    <dsp:sp modelId="{EC3F1A0F-624C-4D9D-886E-E112ABBC073C}">
      <dsp:nvSpPr>
        <dsp:cNvPr id="0" name=""/>
        <dsp:cNvSpPr/>
      </dsp:nvSpPr>
      <dsp:spPr>
        <a:xfrm>
          <a:off x="2855" y="1434516"/>
          <a:ext cx="2944788" cy="495445"/>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90B0BEF-A6E6-4EAD-B07A-46C457465E8B}">
      <dsp:nvSpPr>
        <dsp:cNvPr id="0" name=""/>
        <dsp:cNvSpPr/>
      </dsp:nvSpPr>
      <dsp:spPr>
        <a:xfrm>
          <a:off x="89548" y="1516873"/>
          <a:ext cx="2944788" cy="495445"/>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MD" sz="1600" b="0" kern="1200" dirty="0"/>
            <a:t>&lt; 14 puncte – risc redus/moderat</a:t>
          </a:r>
          <a:endParaRPr lang="ru-RU" sz="1600" b="0" kern="1200" dirty="0"/>
        </a:p>
      </dsp:txBody>
      <dsp:txXfrm>
        <a:off x="104059" y="1531384"/>
        <a:ext cx="2915766" cy="466423"/>
      </dsp:txXfrm>
    </dsp:sp>
    <dsp:sp modelId="{58FD676F-53A1-4495-818E-0F8C6FBB8CDF}">
      <dsp:nvSpPr>
        <dsp:cNvPr id="0" name=""/>
        <dsp:cNvSpPr/>
      </dsp:nvSpPr>
      <dsp:spPr>
        <a:xfrm>
          <a:off x="2855" y="2156878"/>
          <a:ext cx="2944788" cy="495445"/>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7EE78BB8-9BE5-40E5-B071-7197340AFCD1}">
      <dsp:nvSpPr>
        <dsp:cNvPr id="0" name=""/>
        <dsp:cNvSpPr/>
      </dsp:nvSpPr>
      <dsp:spPr>
        <a:xfrm>
          <a:off x="89548" y="2239236"/>
          <a:ext cx="2944788" cy="49544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RO" sz="1600" b="1" kern="1200" dirty="0"/>
            <a:t>Optimizarea stilului de viață</a:t>
          </a:r>
        </a:p>
        <a:p>
          <a:pPr marL="0" lvl="0" indent="0" algn="ctr" defTabSz="711200">
            <a:lnSpc>
              <a:spcPct val="90000"/>
            </a:lnSpc>
            <a:spcBef>
              <a:spcPct val="0"/>
            </a:spcBef>
            <a:spcAft>
              <a:spcPct val="35000"/>
            </a:spcAft>
            <a:buNone/>
          </a:pPr>
          <a:r>
            <a:rPr lang="ro-RO" sz="1600" b="1" kern="1200" dirty="0"/>
            <a:t>Revaluarea riscului o dată la </a:t>
          </a:r>
          <a:r>
            <a:rPr lang="en-US" sz="1600" b="1" u="sng" kern="1200" dirty="0">
              <a:solidFill>
                <a:srgbClr val="C00000"/>
              </a:solidFill>
            </a:rPr>
            <a:t>5</a:t>
          </a:r>
          <a:r>
            <a:rPr lang="ro-RO" sz="1600" b="1" u="sng" kern="1200" dirty="0">
              <a:solidFill>
                <a:srgbClr val="C00000"/>
              </a:solidFill>
            </a:rPr>
            <a:t> ani</a:t>
          </a:r>
          <a:endParaRPr lang="ru-RU" sz="1600" b="1" kern="1200" dirty="0">
            <a:solidFill>
              <a:srgbClr val="C00000"/>
            </a:solidFill>
          </a:endParaRPr>
        </a:p>
      </dsp:txBody>
      <dsp:txXfrm>
        <a:off x="104059" y="2253747"/>
        <a:ext cx="2915766" cy="466423"/>
      </dsp:txXfrm>
    </dsp:sp>
    <dsp:sp modelId="{637F7D78-18E1-43AA-8A52-1872B021D778}">
      <dsp:nvSpPr>
        <dsp:cNvPr id="0" name=""/>
        <dsp:cNvSpPr/>
      </dsp:nvSpPr>
      <dsp:spPr>
        <a:xfrm>
          <a:off x="3121028" y="1434516"/>
          <a:ext cx="2944788" cy="495445"/>
        </a:xfrm>
        <a:prstGeom prst="roundRect">
          <a:avLst>
            <a:gd name="adj" fmla="val 1000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FD481F7-7218-4ECF-BF2B-EB1A61C7A4FD}">
      <dsp:nvSpPr>
        <dsp:cNvPr id="0" name=""/>
        <dsp:cNvSpPr/>
      </dsp:nvSpPr>
      <dsp:spPr>
        <a:xfrm>
          <a:off x="3207721" y="1516873"/>
          <a:ext cx="2944788" cy="495445"/>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t>
          </a:r>
          <a:r>
            <a:rPr lang="ro-MD" sz="1600" b="1" kern="1200" dirty="0"/>
            <a:t> 14 puncte – risc majorat</a:t>
          </a:r>
          <a:endParaRPr lang="ru-RU" sz="1600" b="1" kern="1200" dirty="0"/>
        </a:p>
      </dsp:txBody>
      <dsp:txXfrm>
        <a:off x="3222232" y="1531384"/>
        <a:ext cx="2915766" cy="466423"/>
      </dsp:txXfrm>
    </dsp:sp>
    <dsp:sp modelId="{F512C18E-2376-4976-B508-0A04CB788E5D}">
      <dsp:nvSpPr>
        <dsp:cNvPr id="0" name=""/>
        <dsp:cNvSpPr/>
      </dsp:nvSpPr>
      <dsp:spPr>
        <a:xfrm>
          <a:off x="3121028" y="2156878"/>
          <a:ext cx="2944788" cy="495445"/>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0264EF0-EBE0-4BAA-96E5-A4865737063C}">
      <dsp:nvSpPr>
        <dsp:cNvPr id="0" name=""/>
        <dsp:cNvSpPr/>
      </dsp:nvSpPr>
      <dsp:spPr>
        <a:xfrm>
          <a:off x="3207721" y="2239236"/>
          <a:ext cx="2944788" cy="495445"/>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MD" sz="1600" b="1" kern="1200" dirty="0">
              <a:solidFill>
                <a:srgbClr val="C00000"/>
              </a:solidFill>
            </a:rPr>
            <a:t>Testul oral de toleranță la glucoză</a:t>
          </a:r>
          <a:endParaRPr lang="ru-RU" sz="1600" b="1" kern="1200" dirty="0">
            <a:solidFill>
              <a:srgbClr val="C00000"/>
            </a:solidFill>
          </a:endParaRPr>
        </a:p>
      </dsp:txBody>
      <dsp:txXfrm>
        <a:off x="3222232" y="2253747"/>
        <a:ext cx="2915766" cy="466423"/>
      </dsp:txXfrm>
    </dsp:sp>
    <dsp:sp modelId="{2996404A-E2AF-47EE-90BE-8123C3105E50}">
      <dsp:nvSpPr>
        <dsp:cNvPr id="0" name=""/>
        <dsp:cNvSpPr/>
      </dsp:nvSpPr>
      <dsp:spPr>
        <a:xfrm>
          <a:off x="1085135" y="2879241"/>
          <a:ext cx="2944788" cy="49544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98E3C54-929D-404F-BBC3-1E624F4668B9}">
      <dsp:nvSpPr>
        <dsp:cNvPr id="0" name=""/>
        <dsp:cNvSpPr/>
      </dsp:nvSpPr>
      <dsp:spPr>
        <a:xfrm>
          <a:off x="1171827" y="2961598"/>
          <a:ext cx="2944788" cy="49544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MD" sz="1600" b="1" kern="1200" dirty="0"/>
            <a:t>Valori normale</a:t>
          </a:r>
          <a:endParaRPr lang="ru-RU" sz="1600" b="1" kern="1200" dirty="0"/>
        </a:p>
      </dsp:txBody>
      <dsp:txXfrm>
        <a:off x="1186338" y="2976109"/>
        <a:ext cx="2915766" cy="466423"/>
      </dsp:txXfrm>
    </dsp:sp>
    <dsp:sp modelId="{3A317488-0DAD-49B3-A9E5-C09E2A2E1C18}">
      <dsp:nvSpPr>
        <dsp:cNvPr id="0" name=""/>
        <dsp:cNvSpPr/>
      </dsp:nvSpPr>
      <dsp:spPr>
        <a:xfrm>
          <a:off x="1085135" y="3601603"/>
          <a:ext cx="2944788" cy="63960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5A9FB88-7A34-4B61-A991-49B02B1803B0}">
      <dsp:nvSpPr>
        <dsp:cNvPr id="0" name=""/>
        <dsp:cNvSpPr/>
      </dsp:nvSpPr>
      <dsp:spPr>
        <a:xfrm>
          <a:off x="1171827" y="3683961"/>
          <a:ext cx="2944788" cy="63960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RO" sz="1600" b="1" kern="1200" dirty="0"/>
            <a:t>Optimizarea stilului de viață</a:t>
          </a:r>
        </a:p>
        <a:p>
          <a:pPr marL="0" lvl="0" indent="0" algn="ctr" defTabSz="711200">
            <a:lnSpc>
              <a:spcPct val="90000"/>
            </a:lnSpc>
            <a:spcBef>
              <a:spcPct val="0"/>
            </a:spcBef>
            <a:spcAft>
              <a:spcPct val="35000"/>
            </a:spcAft>
            <a:buNone/>
          </a:pPr>
          <a:r>
            <a:rPr lang="ro-RO" sz="1600" b="1" kern="1200" dirty="0"/>
            <a:t>Revaluarea TOTG odata la </a:t>
          </a:r>
          <a:r>
            <a:rPr lang="ro-RO" sz="1600" b="1" u="sng" kern="1200" dirty="0">
              <a:solidFill>
                <a:srgbClr val="C00000"/>
              </a:solidFill>
            </a:rPr>
            <a:t>3 ani</a:t>
          </a:r>
          <a:endParaRPr lang="ru-RU" sz="1600" b="1" kern="1200" dirty="0">
            <a:solidFill>
              <a:srgbClr val="C00000"/>
            </a:solidFill>
          </a:endParaRPr>
        </a:p>
      </dsp:txBody>
      <dsp:txXfrm>
        <a:off x="1190560" y="3702694"/>
        <a:ext cx="2907322" cy="602139"/>
      </dsp:txXfrm>
    </dsp:sp>
    <dsp:sp modelId="{087773E2-B853-42D4-95D4-1FAA6808A66E}">
      <dsp:nvSpPr>
        <dsp:cNvPr id="0" name=""/>
        <dsp:cNvSpPr/>
      </dsp:nvSpPr>
      <dsp:spPr>
        <a:xfrm>
          <a:off x="4203308" y="2879241"/>
          <a:ext cx="2944788" cy="49544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127B5D6-84AC-419E-A31D-C9C4B7984F21}">
      <dsp:nvSpPr>
        <dsp:cNvPr id="0" name=""/>
        <dsp:cNvSpPr/>
      </dsp:nvSpPr>
      <dsp:spPr>
        <a:xfrm>
          <a:off x="4290000" y="2961598"/>
          <a:ext cx="2944788" cy="49544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MD" sz="1600" b="1" kern="1200" dirty="0"/>
            <a:t>Prediabet</a:t>
          </a:r>
          <a:endParaRPr lang="ru-RU" sz="1600" b="1" kern="1200" dirty="0"/>
        </a:p>
      </dsp:txBody>
      <dsp:txXfrm>
        <a:off x="4304511" y="2976109"/>
        <a:ext cx="2915766" cy="466423"/>
      </dsp:txXfrm>
    </dsp:sp>
    <dsp:sp modelId="{6D52781F-EA79-4877-8455-C82E3028ED14}">
      <dsp:nvSpPr>
        <dsp:cNvPr id="0" name=""/>
        <dsp:cNvSpPr/>
      </dsp:nvSpPr>
      <dsp:spPr>
        <a:xfrm>
          <a:off x="4203308" y="3601603"/>
          <a:ext cx="2944788" cy="660889"/>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7878989-695A-4322-A82C-2398BBDF67C7}">
      <dsp:nvSpPr>
        <dsp:cNvPr id="0" name=""/>
        <dsp:cNvSpPr/>
      </dsp:nvSpPr>
      <dsp:spPr>
        <a:xfrm>
          <a:off x="4290000" y="3683961"/>
          <a:ext cx="2944788" cy="660889"/>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RO" sz="1600" b="1" kern="1200" dirty="0"/>
            <a:t>Optimizarea stilului de viață</a:t>
          </a:r>
        </a:p>
        <a:p>
          <a:pPr marL="0" lvl="0" indent="0" algn="ctr" defTabSz="711200">
            <a:lnSpc>
              <a:spcPct val="90000"/>
            </a:lnSpc>
            <a:spcBef>
              <a:spcPct val="0"/>
            </a:spcBef>
            <a:spcAft>
              <a:spcPct val="35000"/>
            </a:spcAft>
            <a:buNone/>
          </a:pPr>
          <a:r>
            <a:rPr lang="ro-RO" sz="1600" b="1" kern="1200" dirty="0"/>
            <a:t>IMC &gt; 35 kg/m2 – Metformin</a:t>
          </a:r>
        </a:p>
        <a:p>
          <a:pPr marL="0" lvl="0" indent="0" algn="ctr" defTabSz="711200">
            <a:lnSpc>
              <a:spcPct val="90000"/>
            </a:lnSpc>
            <a:spcBef>
              <a:spcPct val="0"/>
            </a:spcBef>
            <a:spcAft>
              <a:spcPct val="35000"/>
            </a:spcAft>
            <a:buNone/>
          </a:pPr>
          <a:r>
            <a:rPr lang="ro-RO" sz="1600" b="1" kern="1200" dirty="0"/>
            <a:t>Revaluarea TOTG </a:t>
          </a:r>
          <a:r>
            <a:rPr lang="ro-RO" sz="1600" b="1" u="sng" kern="1200" dirty="0">
              <a:solidFill>
                <a:srgbClr val="C00000"/>
              </a:solidFill>
            </a:rPr>
            <a:t>anual</a:t>
          </a:r>
          <a:endParaRPr lang="ru-RU" sz="1600" b="1" kern="1200" dirty="0">
            <a:solidFill>
              <a:srgbClr val="C00000"/>
            </a:solidFill>
          </a:endParaRPr>
        </a:p>
      </dsp:txBody>
      <dsp:txXfrm>
        <a:off x="4309357" y="3703318"/>
        <a:ext cx="2906074" cy="622175"/>
      </dsp:txXfrm>
    </dsp:sp>
    <dsp:sp modelId="{F56979B6-5B31-4F59-A70F-5986D23551D9}">
      <dsp:nvSpPr>
        <dsp:cNvPr id="0" name=""/>
        <dsp:cNvSpPr/>
      </dsp:nvSpPr>
      <dsp:spPr>
        <a:xfrm>
          <a:off x="7321481" y="2879241"/>
          <a:ext cx="780229" cy="495445"/>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23E8D6C-1B9F-4F33-89BD-A5AB3C9C3D7C}">
      <dsp:nvSpPr>
        <dsp:cNvPr id="0" name=""/>
        <dsp:cNvSpPr/>
      </dsp:nvSpPr>
      <dsp:spPr>
        <a:xfrm>
          <a:off x="7408173" y="2961598"/>
          <a:ext cx="780229" cy="495445"/>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ro-MD" sz="1600" b="1" kern="1200" dirty="0">
              <a:solidFill>
                <a:srgbClr val="C00000"/>
              </a:solidFill>
            </a:rPr>
            <a:t>DZ 2</a:t>
          </a:r>
          <a:endParaRPr lang="ru-RU" sz="1600" b="1" kern="1200" dirty="0">
            <a:solidFill>
              <a:srgbClr val="C00000"/>
            </a:solidFill>
          </a:endParaRPr>
        </a:p>
      </dsp:txBody>
      <dsp:txXfrm>
        <a:off x="7422684" y="2976109"/>
        <a:ext cx="751207" cy="4664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69648-0791-4A53-BEA0-62B6109A1E40}">
      <dsp:nvSpPr>
        <dsp:cNvPr id="0" name=""/>
        <dsp:cNvSpPr/>
      </dsp:nvSpPr>
      <dsp:spPr>
        <a:xfrm>
          <a:off x="0" y="209991"/>
          <a:ext cx="3919753" cy="7623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216" tIns="229108" rIns="304216" bIns="99568" numCol="1" spcCol="1270" anchor="t" anchorCtr="0">
          <a:noAutofit/>
        </a:bodyPr>
        <a:lstStyle/>
        <a:p>
          <a:pPr marL="114300" lvl="1" indent="-114300" algn="l" defTabSz="622300">
            <a:lnSpc>
              <a:spcPct val="90000"/>
            </a:lnSpc>
            <a:spcBef>
              <a:spcPct val="0"/>
            </a:spcBef>
            <a:spcAft>
              <a:spcPct val="15000"/>
            </a:spcAft>
            <a:buChar char="•"/>
          </a:pPr>
          <a:r>
            <a:rPr lang="ro-MD" sz="1400" b="0" kern="1200" dirty="0"/>
            <a:t>Reducerea greutății 7-10%</a:t>
          </a:r>
          <a:endParaRPr lang="ru-RU" sz="1400" b="0" kern="1200" dirty="0"/>
        </a:p>
        <a:p>
          <a:pPr marL="114300" lvl="1" indent="-114300" algn="l" defTabSz="622300">
            <a:lnSpc>
              <a:spcPct val="90000"/>
            </a:lnSpc>
            <a:spcBef>
              <a:spcPct val="0"/>
            </a:spcBef>
            <a:spcAft>
              <a:spcPct val="15000"/>
            </a:spcAft>
            <a:buChar char="•"/>
          </a:pPr>
          <a:r>
            <a:rPr lang="ro-MD" sz="1400" b="0" kern="1200" dirty="0"/>
            <a:t>Exercițiu fizic 150min/zi</a:t>
          </a:r>
          <a:endParaRPr lang="ru-RU" sz="1400" b="0" kern="1200" dirty="0"/>
        </a:p>
      </dsp:txBody>
      <dsp:txXfrm>
        <a:off x="0" y="209991"/>
        <a:ext cx="3919753" cy="762300"/>
      </dsp:txXfrm>
    </dsp:sp>
    <dsp:sp modelId="{1B864B4E-6ED4-4543-8F03-DDA16D72C410}">
      <dsp:nvSpPr>
        <dsp:cNvPr id="0" name=""/>
        <dsp:cNvSpPr/>
      </dsp:nvSpPr>
      <dsp:spPr>
        <a:xfrm>
          <a:off x="195987" y="47631"/>
          <a:ext cx="2743827" cy="3247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10" tIns="0" rIns="103710" bIns="0" numCol="1" spcCol="1270" anchor="ctr" anchorCtr="0">
          <a:noAutofit/>
        </a:bodyPr>
        <a:lstStyle/>
        <a:p>
          <a:pPr marL="0" lvl="0" indent="0" algn="l" defTabSz="488950">
            <a:lnSpc>
              <a:spcPct val="90000"/>
            </a:lnSpc>
            <a:spcBef>
              <a:spcPct val="0"/>
            </a:spcBef>
            <a:spcAft>
              <a:spcPct val="35000"/>
            </a:spcAft>
            <a:buNone/>
          </a:pPr>
          <a:r>
            <a:rPr lang="ro-MD" sz="1100" b="1" kern="1200" dirty="0"/>
            <a:t>Optimizarea stilului de viață</a:t>
          </a:r>
          <a:endParaRPr lang="ru-RU" sz="1100" b="1" kern="1200" dirty="0"/>
        </a:p>
      </dsp:txBody>
      <dsp:txXfrm>
        <a:off x="211839" y="63483"/>
        <a:ext cx="2712123" cy="293016"/>
      </dsp:txXfrm>
    </dsp:sp>
    <dsp:sp modelId="{0EC8498F-9EA5-4ADE-94D0-4018BE6029A9}">
      <dsp:nvSpPr>
        <dsp:cNvPr id="0" name=""/>
        <dsp:cNvSpPr/>
      </dsp:nvSpPr>
      <dsp:spPr>
        <a:xfrm>
          <a:off x="0" y="1194051"/>
          <a:ext cx="3919753" cy="467775"/>
        </a:xfrm>
        <a:prstGeom prst="rect">
          <a:avLst/>
        </a:prstGeom>
        <a:solidFill>
          <a:schemeClr val="lt1">
            <a:alpha val="90000"/>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216" tIns="229108" rIns="304216" bIns="78232" numCol="1" spcCol="1270" anchor="t" anchorCtr="0">
          <a:noAutofit/>
        </a:bodyPr>
        <a:lstStyle/>
        <a:p>
          <a:pPr marL="57150" lvl="1" indent="-57150" algn="l" defTabSz="488950">
            <a:lnSpc>
              <a:spcPct val="90000"/>
            </a:lnSpc>
            <a:spcBef>
              <a:spcPct val="0"/>
            </a:spcBef>
            <a:spcAft>
              <a:spcPct val="15000"/>
            </a:spcAft>
            <a:buChar char="•"/>
          </a:pPr>
          <a:r>
            <a:rPr lang="ro-MD" sz="1100" b="0" kern="1200" dirty="0"/>
            <a:t>Inițial, pe parcurs, în situații speciale</a:t>
          </a:r>
          <a:endParaRPr lang="ru-RU" sz="1100" b="0" kern="1200" dirty="0"/>
        </a:p>
      </dsp:txBody>
      <dsp:txXfrm>
        <a:off x="0" y="1194051"/>
        <a:ext cx="3919753" cy="467775"/>
      </dsp:txXfrm>
    </dsp:sp>
    <dsp:sp modelId="{54A52CF8-B2A8-4D8A-AC79-996F023E5DD9}">
      <dsp:nvSpPr>
        <dsp:cNvPr id="0" name=""/>
        <dsp:cNvSpPr/>
      </dsp:nvSpPr>
      <dsp:spPr>
        <a:xfrm>
          <a:off x="195987" y="1031691"/>
          <a:ext cx="2743827" cy="324720"/>
        </a:xfrm>
        <a:prstGeom prst="round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10" tIns="0" rIns="103710" bIns="0" numCol="1" spcCol="1270" anchor="ctr" anchorCtr="0">
          <a:noAutofit/>
        </a:bodyPr>
        <a:lstStyle/>
        <a:p>
          <a:pPr marL="0" lvl="0" indent="0" algn="l" defTabSz="488950">
            <a:lnSpc>
              <a:spcPct val="90000"/>
            </a:lnSpc>
            <a:spcBef>
              <a:spcPct val="0"/>
            </a:spcBef>
            <a:spcAft>
              <a:spcPct val="35000"/>
            </a:spcAft>
            <a:buNone/>
          </a:pPr>
          <a:r>
            <a:rPr lang="ro-MD" sz="1100" b="1" kern="1200" dirty="0"/>
            <a:t>Educație</a:t>
          </a:r>
          <a:endParaRPr lang="ru-RU" sz="1100" b="1" kern="1200" dirty="0"/>
        </a:p>
      </dsp:txBody>
      <dsp:txXfrm>
        <a:off x="211839" y="1047543"/>
        <a:ext cx="2712123" cy="293016"/>
      </dsp:txXfrm>
    </dsp:sp>
    <dsp:sp modelId="{14D56FC1-6725-4E54-BBA4-CDC344F7E984}">
      <dsp:nvSpPr>
        <dsp:cNvPr id="0" name=""/>
        <dsp:cNvSpPr/>
      </dsp:nvSpPr>
      <dsp:spPr>
        <a:xfrm>
          <a:off x="0" y="1883587"/>
          <a:ext cx="3919753" cy="467775"/>
        </a:xfrm>
        <a:prstGeom prst="rect">
          <a:avLst/>
        </a:prstGeom>
        <a:solidFill>
          <a:schemeClr val="lt1">
            <a:alpha val="90000"/>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216" tIns="229108" rIns="304216" bIns="78232" numCol="1" spcCol="1270" anchor="t" anchorCtr="0">
          <a:noAutofit/>
        </a:bodyPr>
        <a:lstStyle/>
        <a:p>
          <a:pPr marL="57150" lvl="1" indent="-57150" algn="l" defTabSz="488950">
            <a:lnSpc>
              <a:spcPct val="90000"/>
            </a:lnSpc>
            <a:spcBef>
              <a:spcPct val="0"/>
            </a:spcBef>
            <a:spcAft>
              <a:spcPct val="15000"/>
            </a:spcAft>
            <a:buChar char="•"/>
          </a:pPr>
          <a:r>
            <a:rPr lang="ro-MD" sz="1100" b="0" kern="1200" dirty="0"/>
            <a:t>Tratament individualizat</a:t>
          </a:r>
          <a:endParaRPr lang="ru-RU" sz="1100" b="0" kern="1200" dirty="0"/>
        </a:p>
      </dsp:txBody>
      <dsp:txXfrm>
        <a:off x="0" y="1883587"/>
        <a:ext cx="3919753" cy="467775"/>
      </dsp:txXfrm>
    </dsp:sp>
    <dsp:sp modelId="{EA6B8EA4-D101-421B-B225-5C41F2B4A952}">
      <dsp:nvSpPr>
        <dsp:cNvPr id="0" name=""/>
        <dsp:cNvSpPr/>
      </dsp:nvSpPr>
      <dsp:spPr>
        <a:xfrm>
          <a:off x="195987" y="1721227"/>
          <a:ext cx="2743827" cy="324720"/>
        </a:xfrm>
        <a:prstGeom prst="round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10" tIns="0" rIns="103710" bIns="0" numCol="1" spcCol="1270" anchor="ctr" anchorCtr="0">
          <a:noAutofit/>
        </a:bodyPr>
        <a:lstStyle/>
        <a:p>
          <a:pPr marL="0" lvl="0" indent="0" algn="l" defTabSz="488950">
            <a:lnSpc>
              <a:spcPct val="90000"/>
            </a:lnSpc>
            <a:spcBef>
              <a:spcPct val="0"/>
            </a:spcBef>
            <a:spcAft>
              <a:spcPct val="35000"/>
            </a:spcAft>
            <a:buNone/>
          </a:pPr>
          <a:r>
            <a:rPr lang="ro-MD" sz="1100" b="1" kern="1200" dirty="0"/>
            <a:t>Medicație</a:t>
          </a:r>
          <a:endParaRPr lang="ru-RU" sz="1100" b="1" kern="1200" dirty="0"/>
        </a:p>
      </dsp:txBody>
      <dsp:txXfrm>
        <a:off x="211839" y="1737079"/>
        <a:ext cx="2712123" cy="293016"/>
      </dsp:txXfrm>
    </dsp:sp>
    <dsp:sp modelId="{0CC0FFCD-2FB5-4598-BD18-8B3EA9E873DC}">
      <dsp:nvSpPr>
        <dsp:cNvPr id="0" name=""/>
        <dsp:cNvSpPr/>
      </dsp:nvSpPr>
      <dsp:spPr>
        <a:xfrm>
          <a:off x="0" y="2573122"/>
          <a:ext cx="3919753" cy="641024"/>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216" tIns="229108" rIns="304216" bIns="78232" numCol="1" spcCol="1270" anchor="t" anchorCtr="0">
          <a:noAutofit/>
        </a:bodyPr>
        <a:lstStyle/>
        <a:p>
          <a:pPr marL="57150" lvl="1" indent="-57150" algn="l" defTabSz="488950">
            <a:lnSpc>
              <a:spcPct val="90000"/>
            </a:lnSpc>
            <a:spcBef>
              <a:spcPct val="0"/>
            </a:spcBef>
            <a:spcAft>
              <a:spcPct val="15000"/>
            </a:spcAft>
            <a:buChar char="•"/>
          </a:pPr>
          <a:r>
            <a:rPr lang="ro-MD" sz="1100" b="0" kern="1200" dirty="0"/>
            <a:t>Evaluarea HbA1c la 3 luni, </a:t>
          </a:r>
          <a:endParaRPr lang="ru-RU" sz="1100" b="0" kern="1200" dirty="0"/>
        </a:p>
        <a:p>
          <a:pPr marL="57150" lvl="1" indent="-57150" algn="l" defTabSz="488950">
            <a:lnSpc>
              <a:spcPct val="90000"/>
            </a:lnSpc>
            <a:spcBef>
              <a:spcPct val="0"/>
            </a:spcBef>
            <a:spcAft>
              <a:spcPct val="15000"/>
            </a:spcAft>
            <a:buChar char="•"/>
          </a:pPr>
          <a:r>
            <a:rPr lang="ro-MD" sz="1100" b="0" kern="1200" dirty="0"/>
            <a:t>Screening anual al complicațiilor</a:t>
          </a:r>
          <a:endParaRPr lang="ru-RU" sz="1100" b="0" kern="1200" dirty="0"/>
        </a:p>
      </dsp:txBody>
      <dsp:txXfrm>
        <a:off x="0" y="2573122"/>
        <a:ext cx="3919753" cy="641024"/>
      </dsp:txXfrm>
    </dsp:sp>
    <dsp:sp modelId="{9064FC2F-669F-48F2-902B-8856C20B5054}">
      <dsp:nvSpPr>
        <dsp:cNvPr id="0" name=""/>
        <dsp:cNvSpPr/>
      </dsp:nvSpPr>
      <dsp:spPr>
        <a:xfrm>
          <a:off x="195987" y="2410762"/>
          <a:ext cx="2743827" cy="32472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3710" tIns="0" rIns="103710" bIns="0" numCol="1" spcCol="1270" anchor="ctr" anchorCtr="0">
          <a:noAutofit/>
        </a:bodyPr>
        <a:lstStyle/>
        <a:p>
          <a:pPr marL="0" lvl="0" indent="0" algn="l" defTabSz="488950">
            <a:lnSpc>
              <a:spcPct val="90000"/>
            </a:lnSpc>
            <a:spcBef>
              <a:spcPct val="0"/>
            </a:spcBef>
            <a:spcAft>
              <a:spcPct val="35000"/>
            </a:spcAft>
            <a:buNone/>
          </a:pPr>
          <a:r>
            <a:rPr lang="ro-MD" sz="1100" b="1" kern="1200" dirty="0"/>
            <a:t>Monitorizare periodică</a:t>
          </a:r>
          <a:endParaRPr lang="ru-RU" sz="1100" b="1" kern="1200" dirty="0"/>
        </a:p>
      </dsp:txBody>
      <dsp:txXfrm>
        <a:off x="211839" y="2426614"/>
        <a:ext cx="2712123" cy="29301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ubstituent dată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188269-6AF9-47A3-8BBA-6D3000C53D3A}" type="datetimeFigureOut">
              <a:rPr lang="en-US" smtClean="0"/>
              <a:t>11/15/2023</a:t>
            </a:fld>
            <a:endParaRPr lang="en-US"/>
          </a:p>
        </p:txBody>
      </p:sp>
      <p:sp>
        <p:nvSpPr>
          <p:cNvPr id="4" name="Substituent imagine diapozitiv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ubstituent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6" name="Substituent subsol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ubstituent număr diapozitiv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7BF08D-1600-4356-9238-8E3E52B76A6C}" type="slidenum">
              <a:rPr lang="en-US" smtClean="0"/>
              <a:t>‹#›</a:t>
            </a:fld>
            <a:endParaRPr lang="en-US"/>
          </a:p>
        </p:txBody>
      </p:sp>
    </p:spTree>
    <p:extLst>
      <p:ext uri="{BB962C8B-B14F-4D97-AF65-F5344CB8AC3E}">
        <p14:creationId xmlns:p14="http://schemas.microsoft.com/office/powerpoint/2010/main" val="525348310"/>
      </p:ext>
    </p:extLst>
  </p:cSld>
  <p:clrMap bg1="lt1" tx1="dk1" bg2="lt2" tx2="dk2" accent1="accent1" accent2="accent2" accent3="accent3" accent4="accent4" accent5="accent5" accent6="accent6" hlink="hlink" folHlink="folHlink"/>
  <p:notesStyle>
    <a:lvl1pPr marL="0" algn="l" defTabSz="912465" rtl="0" eaLnBrk="1" latinLnBrk="0" hangingPunct="1">
      <a:defRPr sz="1200" kern="1200">
        <a:solidFill>
          <a:schemeClr val="tx1"/>
        </a:solidFill>
        <a:latin typeface="+mn-lt"/>
        <a:ea typeface="+mn-ea"/>
        <a:cs typeface="+mn-cs"/>
      </a:defRPr>
    </a:lvl1pPr>
    <a:lvl2pPr marL="456170" algn="l" defTabSz="912465" rtl="0" eaLnBrk="1" latinLnBrk="0" hangingPunct="1">
      <a:defRPr sz="1200" kern="1200">
        <a:solidFill>
          <a:schemeClr val="tx1"/>
        </a:solidFill>
        <a:latin typeface="+mn-lt"/>
        <a:ea typeface="+mn-ea"/>
        <a:cs typeface="+mn-cs"/>
      </a:defRPr>
    </a:lvl2pPr>
    <a:lvl3pPr marL="912465" algn="l" defTabSz="912465" rtl="0" eaLnBrk="1" latinLnBrk="0" hangingPunct="1">
      <a:defRPr sz="1200" kern="1200">
        <a:solidFill>
          <a:schemeClr val="tx1"/>
        </a:solidFill>
        <a:latin typeface="+mn-lt"/>
        <a:ea typeface="+mn-ea"/>
        <a:cs typeface="+mn-cs"/>
      </a:defRPr>
    </a:lvl3pPr>
    <a:lvl4pPr marL="1368676" algn="l" defTabSz="912465" rtl="0" eaLnBrk="1" latinLnBrk="0" hangingPunct="1">
      <a:defRPr sz="1200" kern="1200">
        <a:solidFill>
          <a:schemeClr val="tx1"/>
        </a:solidFill>
        <a:latin typeface="+mn-lt"/>
        <a:ea typeface="+mn-ea"/>
        <a:cs typeface="+mn-cs"/>
      </a:defRPr>
    </a:lvl4pPr>
    <a:lvl5pPr marL="1824929" algn="l" defTabSz="912465" rtl="0" eaLnBrk="1" latinLnBrk="0" hangingPunct="1">
      <a:defRPr sz="1200" kern="1200">
        <a:solidFill>
          <a:schemeClr val="tx1"/>
        </a:solidFill>
        <a:latin typeface="+mn-lt"/>
        <a:ea typeface="+mn-ea"/>
        <a:cs typeface="+mn-cs"/>
      </a:defRPr>
    </a:lvl5pPr>
    <a:lvl6pPr marL="2281098" algn="l" defTabSz="912465" rtl="0" eaLnBrk="1" latinLnBrk="0" hangingPunct="1">
      <a:defRPr sz="1200" kern="1200">
        <a:solidFill>
          <a:schemeClr val="tx1"/>
        </a:solidFill>
        <a:latin typeface="+mn-lt"/>
        <a:ea typeface="+mn-ea"/>
        <a:cs typeface="+mn-cs"/>
      </a:defRPr>
    </a:lvl6pPr>
    <a:lvl7pPr marL="2737268" algn="l" defTabSz="912465" rtl="0" eaLnBrk="1" latinLnBrk="0" hangingPunct="1">
      <a:defRPr sz="1200" kern="1200">
        <a:solidFill>
          <a:schemeClr val="tx1"/>
        </a:solidFill>
        <a:latin typeface="+mn-lt"/>
        <a:ea typeface="+mn-ea"/>
        <a:cs typeface="+mn-cs"/>
      </a:defRPr>
    </a:lvl7pPr>
    <a:lvl8pPr marL="3193529" algn="l" defTabSz="912465" rtl="0" eaLnBrk="1" latinLnBrk="0" hangingPunct="1">
      <a:defRPr sz="1200" kern="1200">
        <a:solidFill>
          <a:schemeClr val="tx1"/>
        </a:solidFill>
        <a:latin typeface="+mn-lt"/>
        <a:ea typeface="+mn-ea"/>
        <a:cs typeface="+mn-cs"/>
      </a:defRPr>
    </a:lvl8pPr>
    <a:lvl9pPr marL="3649760" algn="l" defTabSz="91246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o-MD" dirty="0"/>
              <a:t>Deoarece</a:t>
            </a:r>
            <a:r>
              <a:rPr lang="ro-MD" baseline="0" dirty="0"/>
              <a:t> suntem în plină desfășurarea a măsurilor de conștientizare a diabetului zaharat vom incerca să expunem unele date generale despre diabet</a:t>
            </a:r>
          </a:p>
          <a:p>
            <a:r>
              <a:rPr lang="ro-MD" baseline="0" dirty="0"/>
              <a:t>Vom porni de la simpla definiție a bolii care </a:t>
            </a:r>
            <a:endParaRPr lang="en-US" dirty="0"/>
          </a:p>
        </p:txBody>
      </p:sp>
      <p:sp>
        <p:nvSpPr>
          <p:cNvPr id="4" name="Номер слайда 3"/>
          <p:cNvSpPr>
            <a:spLocks noGrp="1"/>
          </p:cNvSpPr>
          <p:nvPr>
            <p:ph type="sldNum" sz="quarter" idx="10"/>
          </p:nvPr>
        </p:nvSpPr>
        <p:spPr/>
        <p:txBody>
          <a:bodyPr/>
          <a:lstStyle/>
          <a:p>
            <a:fld id="{AE7BF08D-1600-4356-9238-8E3E52B76A6C}" type="slidenum">
              <a:rPr lang="en-US" smtClean="0"/>
              <a:t>2</a:t>
            </a:fld>
            <a:endParaRPr lang="en-US"/>
          </a:p>
        </p:txBody>
      </p:sp>
    </p:spTree>
    <p:extLst>
      <p:ext uri="{BB962C8B-B14F-4D97-AF65-F5344CB8AC3E}">
        <p14:creationId xmlns:p14="http://schemas.microsoft.com/office/powerpoint/2010/main" val="3258045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o-MD" dirty="0"/>
              <a:t>Dora</a:t>
            </a:r>
            <a:r>
              <a:rPr lang="ro-MD" baseline="0" dirty="0"/>
              <a:t> – După cum vedem diabetul zaharat este o hiperglicemie cronică, este oare atât de important sa atragem atit de multa atenție acestor valori ale glicemiei. </a:t>
            </a:r>
            <a:endParaRPr lang="en-US" dirty="0"/>
          </a:p>
        </p:txBody>
      </p:sp>
      <p:sp>
        <p:nvSpPr>
          <p:cNvPr id="4" name="Номер слайда 3"/>
          <p:cNvSpPr>
            <a:spLocks noGrp="1"/>
          </p:cNvSpPr>
          <p:nvPr>
            <p:ph type="sldNum" sz="quarter" idx="10"/>
          </p:nvPr>
        </p:nvSpPr>
        <p:spPr/>
        <p:txBody>
          <a:bodyPr/>
          <a:lstStyle/>
          <a:p>
            <a:fld id="{AE7BF08D-1600-4356-9238-8E3E52B76A6C}" type="slidenum">
              <a:rPr lang="en-US" smtClean="0"/>
              <a:t>37</a:t>
            </a:fld>
            <a:endParaRPr lang="en-US"/>
          </a:p>
        </p:txBody>
      </p:sp>
    </p:spTree>
    <p:extLst>
      <p:ext uri="{BB962C8B-B14F-4D97-AF65-F5344CB8AC3E}">
        <p14:creationId xmlns:p14="http://schemas.microsoft.com/office/powerpoint/2010/main" val="3266544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Systematic Coronary Risk Estimation 2 and Systematic Coronary Risk Estimation 2-Older Persons risk charts for fatal and non-fatal (myocardial infarction, stroke) cardiovascular disease.68,72 ASCVD = atherosclerotic cardiovascular disease; CV = cardiovascular; CVD = cardiovascular disease; SBP = systolic blood pressure; HDL-C = high-density lipoprotein cholesterol; SCORE2 = Systematic Coronary Risk Estimation 2; SCORE2-OP = Systematic Coronary Risk Estimation 2-Older Persons; TFYR = The Former Yugoslav Republic; UK = United Kingdom. </a:t>
            </a:r>
            <a:r>
              <a:rPr lang="en-US" altLang="en-US" dirty="0">
                <a:latin typeface="Arial" pitchFamily="34" charset="0"/>
                <a:ea typeface="Arial" pitchFamily="34" charset="0"/>
              </a:rPr>
              <a:t>For apparently healthy people aged 40–69 years, the SCORE2 algorithm68 is used to estimate 10-year risk of fatal and non-fatal (myocardial infarction, stroke) CVD. For apparently healthy people ≥70 years of age, the SCORE2-OP is used.72. Low-risk countries: Belgium, Denmark, France, Israel, Luxembourg, Norway, Spain, Switzerland, the Netherlands, and the UK. Moderate-risk countries: Austria, Cyprus, Finland, Germany, Greece, Iceland, Ireland, Italy, Malta, Portugal, San Marino, Slovenia, and Sweden. High-risk countries: Albania, Bosnia and Herzegovina, Croatia, Czech Republic, Estonia, Hungary, Kazakhstan, Poland, Slovakia, and Turkey. Very-high-risk countries: Algeria, Armenia, Azerbaijan, Belarus, Bulgaria, Egypt, Georgia, Kyrgyzstan, Latvia, Lebanon, Libya, Lithuania, Montenegro, Morocco, Republic of Moldova, Romania, Russian Federation, Serbia, Syria, TFYR (Macedonia), Tunisia, Ukraine, and Uzbekistan.
</a:t>
            </a:r>
          </a:p>
          <a:p>
            <a:pPr marL="0" lvl="0" indent="0"/>
            <a:r>
              <a:rPr lang="en-US" altLang="en-US" dirty="0">
                <a:latin typeface="Arial" pitchFamily="34" charset="0"/>
                <a:ea typeface="Arial" pitchFamily="34" charset="0"/>
              </a:rPr>
              <a:t>Unless provided in the caption above, the following copyright applies to the content of this slide: This article has been co-published with permission in the European Heart Journal and the European Journal of Preventive Cardiology. © The European Society of Cardiology 2021. All rights reserved. The articles are identical except for minor stylistic and spelling differences in keeping with each journal’s style. Either citation can be used when citing this article. For </a:t>
            </a:r>
            <a:r>
              <a:rPr lang="en-US" altLang="en-US" dirty="0" err="1">
                <a:latin typeface="Arial" pitchFamily="34" charset="0"/>
                <a:ea typeface="Arial" pitchFamily="34" charset="0"/>
              </a:rPr>
              <a:t>ermissions</a:t>
            </a:r>
            <a:r>
              <a:rPr lang="en-US" altLang="en-US" dirty="0">
                <a:latin typeface="Arial" pitchFamily="34" charset="0"/>
                <a:ea typeface="Arial" pitchFamily="34" charset="0"/>
              </a:rPr>
              <a:t>, please email: </a:t>
            </a:r>
            <a:r>
              <a:rPr lang="en-US" altLang="en-US" dirty="0" err="1">
                <a:latin typeface="Arial" pitchFamily="34" charset="0"/>
                <a:ea typeface="Arial" pitchFamily="34" charset="0"/>
              </a:rPr>
              <a:t>journals.permissions@oup.com.This</a:t>
            </a:r>
            <a:r>
              <a:rPr lang="en-US" altLang="en-US" dirty="0">
                <a:latin typeface="Arial" pitchFamily="34" charset="0"/>
                <a:ea typeface="Arial" pitchFamily="34" charset="0"/>
              </a:rPr>
              <a:t>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552F644-3F1D-4EC8-ABD4-E1AAA910ABAF}" type="slidenum">
              <a:rPr lang="en-US" altLang="en-US" sz="1200"/>
              <a:t>39</a:t>
            </a:fld>
            <a:endParaRPr lang="en-US" altLang="en-US" sz="1200"/>
          </a:p>
        </p:txBody>
      </p:sp>
    </p:spTree>
    <p:extLst>
      <p:ext uri="{BB962C8B-B14F-4D97-AF65-F5344CB8AC3E}">
        <p14:creationId xmlns:p14="http://schemas.microsoft.com/office/powerpoint/2010/main" val="1382719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3777936" y="9380024"/>
            <a:ext cx="2891230" cy="494129"/>
          </a:xfrm>
          <a:prstGeom prst="rect">
            <a:avLst/>
          </a:prstGeom>
          <a:noFill/>
          <a:ln w="9525">
            <a:noFill/>
            <a:miter lim="800000"/>
            <a:headEnd/>
            <a:tailEnd/>
          </a:ln>
        </p:spPr>
        <p:txBody>
          <a:bodyPr lIns="96617" tIns="48310" rIns="96617" bIns="48310" anchor="b"/>
          <a:lstStyle/>
          <a:p>
            <a:pPr marL="0" marR="0" lvl="0" indent="0" algn="r" defTabSz="609585" rtl="0" eaLnBrk="1" fontAlgn="auto" latinLnBrk="0" hangingPunct="1">
              <a:lnSpc>
                <a:spcPct val="100000"/>
              </a:lnSpc>
              <a:spcBef>
                <a:spcPts val="0"/>
              </a:spcBef>
              <a:spcAft>
                <a:spcPts val="0"/>
              </a:spcAft>
              <a:buClrTx/>
              <a:buSzTx/>
              <a:buFontTx/>
              <a:buNone/>
              <a:tabLst/>
              <a:defRPr/>
            </a:pPr>
            <a:fld id="{912DCE36-6B99-4871-874B-CA72C9BD3674}" type="slidenum">
              <a:rPr kumimoji="0" 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
        <p:nvSpPr>
          <p:cNvPr id="106499" name="Rectangle 2"/>
          <p:cNvSpPr>
            <a:spLocks noGrp="1" noRot="1" noChangeAspect="1" noChangeArrowheads="1" noTextEdit="1"/>
          </p:cNvSpPr>
          <p:nvPr>
            <p:ph type="sldImg"/>
          </p:nvPr>
        </p:nvSpPr>
        <p:spPr bwMode="auto">
          <a:xfrm>
            <a:off x="138113" y="573088"/>
            <a:ext cx="6400800" cy="3602037"/>
          </a:xfrm>
          <a:solidFill>
            <a:srgbClr val="FFFFFF"/>
          </a:solidFill>
          <a:ln>
            <a:solidFill>
              <a:srgbClr val="000000"/>
            </a:solidFill>
            <a:miter lim="800000"/>
            <a:headEnd/>
            <a:tailEnd/>
          </a:ln>
        </p:spPr>
      </p:sp>
      <p:sp>
        <p:nvSpPr>
          <p:cNvPr id="106500" name="Rectangle 3"/>
          <p:cNvSpPr>
            <a:spLocks noGrp="1" noChangeArrowheads="1"/>
          </p:cNvSpPr>
          <p:nvPr>
            <p:ph type="body" idx="1"/>
          </p:nvPr>
        </p:nvSpPr>
        <p:spPr bwMode="auto">
          <a:xfrm>
            <a:off x="296074" y="5101508"/>
            <a:ext cx="6078531" cy="3787761"/>
          </a:xfrm>
          <a:solidFill>
            <a:srgbClr val="FFFFFF"/>
          </a:solidFill>
          <a:ln>
            <a:solidFill>
              <a:srgbClr val="000000"/>
            </a:solidFill>
            <a:miter lim="800000"/>
            <a:headEnd/>
            <a:tailEnd/>
          </a:ln>
        </p:spPr>
        <p:txBody>
          <a:bodyPr wrap="square" lIns="95563" tIns="47783" rIns="95563" bIns="47783" numCol="1" anchor="t" anchorCtr="0" compatLnSpc="1">
            <a:prstTxWarp prst="textNoShape">
              <a:avLst/>
            </a:prstTxWarp>
          </a:bodyPr>
          <a:lstStyle/>
          <a:p>
            <a:pPr eaLnBrk="1" hangingPunct="1">
              <a:spcBef>
                <a:spcPct val="0"/>
              </a:spcBef>
            </a:pPr>
            <a:r>
              <a:rPr lang="en-US" dirty="0"/>
              <a:t>The primary complication of diabetes is cardiovascular disease because more than half of the patients with diabetes will die of a heart attack, a stroke, or heart failure.  In fact, coronary artery disease death rates are two to four times higher in patients with type 2 diabetes.  The same for the stroke risk; it’s two to fourfold increased risk if you have diabetes, and then heart failure occurs twice as frequently in men and five times more frequently in women between the age of 45 to 75 years old if you have type 2 diabetes.  And, in heart failure, there is both, but mostly diastolic heart failure but as well as systolic heart failure.</a:t>
            </a:r>
          </a:p>
        </p:txBody>
      </p:sp>
      <p:sp>
        <p:nvSpPr>
          <p:cNvPr id="106501" name="Text Box 4"/>
          <p:cNvSpPr txBox="1">
            <a:spLocks noChangeArrowheads="1"/>
          </p:cNvSpPr>
          <p:nvPr/>
        </p:nvSpPr>
        <p:spPr bwMode="auto">
          <a:xfrm>
            <a:off x="296074" y="4655093"/>
            <a:ext cx="6078531" cy="282827"/>
          </a:xfrm>
          <a:prstGeom prst="rect">
            <a:avLst/>
          </a:prstGeom>
          <a:noFill/>
          <a:ln w="25400">
            <a:noFill/>
            <a:miter lim="800000"/>
            <a:headEnd/>
            <a:tailEnd/>
          </a:ln>
        </p:spPr>
        <p:txBody>
          <a:bodyPr lIns="0" tIns="48606" rIns="0" bIns="48606" anchor="b">
            <a:spAutoFit/>
          </a:bodyPr>
          <a:lstStyle/>
          <a:p>
            <a:pPr marL="0" marR="0" lvl="0" indent="0" algn="ctr" defTabSz="974563" rtl="0" eaLnBrk="0" fontAlgn="auto" latinLnBrk="0" hangingPunct="0">
              <a:lnSpc>
                <a:spcPct val="100000"/>
              </a:lnSpc>
              <a:spcBef>
                <a:spcPct val="5000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a:t>
            </a:r>
            <a:r>
              <a:rPr kumimoji="0" lang="en-US" sz="1200" b="1" i="0" u="none" strike="noStrike" kern="1200" cap="none" spc="0" normalizeH="0" baseline="0" noProof="0" dirty="0">
                <a:ln>
                  <a:noFill/>
                </a:ln>
                <a:solidFill>
                  <a:srgbClr val="000000"/>
                </a:solidFill>
                <a:effectLst/>
                <a:uLnTx/>
                <a:uFillTx/>
                <a:latin typeface="Calibri" pitchFamily="34" charset="0"/>
                <a:ea typeface="+mn-ea"/>
                <a:cs typeface="+mn-cs"/>
              </a:rPr>
              <a:t>Cardiovascular disease and diabetes</a:t>
            </a: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mn-cs"/>
              </a:rPr>
              <a:t> </a:t>
            </a:r>
          </a:p>
        </p:txBody>
      </p:sp>
      <p:sp>
        <p:nvSpPr>
          <p:cNvPr id="106502" name="Rectangle 5"/>
          <p:cNvSpPr>
            <a:spLocks noChangeArrowheads="1"/>
          </p:cNvSpPr>
          <p:nvPr/>
        </p:nvSpPr>
        <p:spPr bwMode="auto">
          <a:xfrm>
            <a:off x="293054" y="9238345"/>
            <a:ext cx="4380121" cy="249624"/>
          </a:xfrm>
          <a:prstGeom prst="rect">
            <a:avLst/>
          </a:prstGeom>
          <a:noFill/>
          <a:ln w="19050">
            <a:noFill/>
            <a:miter lim="800000"/>
            <a:headEnd/>
            <a:tailEnd/>
          </a:ln>
        </p:spPr>
        <p:txBody>
          <a:bodyPr wrap="none" lIns="94811" tIns="47405" rIns="94811" bIns="47405" anchor="ctr">
            <a:spAutoFit/>
          </a:bodyPr>
          <a:lstStyle/>
          <a:p>
            <a:pPr marL="0" marR="0" lvl="0" indent="0" algn="l" defTabSz="944930" rtl="0" eaLnBrk="0" fontAlgn="auto" latinLnBrk="0" hangingPunct="0">
              <a:lnSpc>
                <a:spcPct val="100000"/>
              </a:lnSpc>
              <a:spcBef>
                <a:spcPct val="5000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pitchFamily="34" charset="0"/>
                <a:ea typeface="+mn-ea"/>
                <a:cs typeface="+mn-cs"/>
              </a:rPr>
              <a:t>1. American Heart Association. </a:t>
            </a:r>
            <a:r>
              <a:rPr kumimoji="0" lang="en-US" sz="1000" b="0" i="1" u="none" strike="noStrike" kern="1200" cap="none" spc="0" normalizeH="0" baseline="0" noProof="0" dirty="0">
                <a:ln>
                  <a:noFill/>
                </a:ln>
                <a:solidFill>
                  <a:srgbClr val="000000"/>
                </a:solidFill>
                <a:effectLst/>
                <a:uLnTx/>
                <a:uFillTx/>
                <a:latin typeface="Calibri" pitchFamily="34" charset="0"/>
                <a:ea typeface="+mn-ea"/>
                <a:cs typeface="+mn-cs"/>
              </a:rPr>
              <a:t>Heart Disease and Stroke Statistics</a:t>
            </a:r>
            <a:r>
              <a:rPr kumimoji="0" lang="en-US" sz="1000" b="0" i="0" u="none" strike="noStrike" kern="1200" cap="none" spc="0" normalizeH="0" baseline="0" noProof="0" dirty="0">
                <a:ln>
                  <a:noFill/>
                </a:ln>
                <a:solidFill>
                  <a:srgbClr val="000000"/>
                </a:solidFill>
                <a:effectLst/>
                <a:uLnTx/>
                <a:uFillTx/>
                <a:latin typeface="Calibri" pitchFamily="34" charset="0"/>
                <a:ea typeface="+mn-ea"/>
                <a:cs typeface="+mn-cs"/>
              </a:rPr>
              <a:t>. 2007 Update.</a:t>
            </a:r>
          </a:p>
        </p:txBody>
      </p:sp>
      <p:sp>
        <p:nvSpPr>
          <p:cNvPr id="106503" name="Line 6"/>
          <p:cNvSpPr>
            <a:spLocks noChangeShapeType="1"/>
          </p:cNvSpPr>
          <p:nvPr/>
        </p:nvSpPr>
        <p:spPr bwMode="auto">
          <a:xfrm>
            <a:off x="280967" y="9233302"/>
            <a:ext cx="6048320" cy="0"/>
          </a:xfrm>
          <a:prstGeom prst="line">
            <a:avLst/>
          </a:prstGeom>
          <a:noFill/>
          <a:ln w="6350">
            <a:solidFill>
              <a:schemeClr val="tx1"/>
            </a:solidFill>
            <a:round/>
            <a:headEnd/>
            <a:tailEnd/>
          </a:ln>
        </p:spPr>
        <p:txBody>
          <a:bodyPr lIns="96617" tIns="48310" rIns="96617" bIns="48310"/>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5531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dirty="0"/>
              <a:t>Dora –</a:t>
            </a:r>
            <a:r>
              <a:rPr lang="ro-MD" baseline="0" dirty="0"/>
              <a:t> am inteles că persoanele cu diabet au risc crescut de a face patologie cardiovasculara (infarct, ictus sau insuficienta cardiacă). Sa inteleg că doar ei prezintă risc foarte inalt de boli de inimă, sau mai există și alte categorii de persoane cu risc crescut de a dezvolta patologia cardiovasculara</a:t>
            </a:r>
            <a:endParaRPr lang="en-US" dirty="0"/>
          </a:p>
        </p:txBody>
      </p:sp>
      <p:sp>
        <p:nvSpPr>
          <p:cNvPr id="4" name="Slide Number Placeholder 3"/>
          <p:cNvSpPr>
            <a:spLocks noGrp="1"/>
          </p:cNvSpPr>
          <p:nvPr>
            <p:ph type="sldNum" sz="quarter" idx="5"/>
          </p:nvPr>
        </p:nvSpPr>
        <p:spPr/>
        <p:txBody>
          <a:bodyPr/>
          <a:lstStyle/>
          <a:p>
            <a:fld id="{B4A55CF2-256D-44FD-9430-5B63A079CF51}" type="slidenum">
              <a:rPr lang="en-US" smtClean="0"/>
              <a:t>43</a:t>
            </a:fld>
            <a:endParaRPr lang="en-US" dirty="0"/>
          </a:p>
        </p:txBody>
      </p:sp>
    </p:spTree>
    <p:extLst>
      <p:ext uri="{BB962C8B-B14F-4D97-AF65-F5344CB8AC3E}">
        <p14:creationId xmlns:p14="http://schemas.microsoft.com/office/powerpoint/2010/main" val="3388512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Systematic Coronary Risk Estimation 2 and Systematic Coronary Risk Estimation 2-Older Persons risk charts for fatal and non-fatal (myocardial infarction, stroke) cardiovascular disease.68,72 ASCVD = atherosclerotic cardiovascular disease; CV = cardiovascular; CVD = cardiovascular disease; SBP = systolic blood pressure; HDL-C = high-density lipoprotein cholesterol; SCORE2 = Systematic Coronary Risk Estimation 2; SCORE2-OP = Systematic Coronary Risk Estimation 2-Older Persons; TFYR = The Former Yugoslav Republic; UK = United Kingdom. For apparently healthy people aged 40–69 years, the SCORE2 algorithm68 is used to estimate 10-year risk of fatal and non-fatal (myocardial infarction, stroke) CVD. For apparently healthy people ≥70 years of age, the SCORE2-OP is used.72. Low-risk countries: Belgium, Denmark, France, Israel, Luxembourg, Norway, Spain, Switzerland, the Netherlands, and the UK. Moderate-risk countries: Austria, Cyprus, Finland, Germany, Greece, Iceland, Ireland, Italy, Malta, Portugal, San Marino, Slovenia, and Sweden. High-risk countries: Albania, Bosnia and Herzegovina, Croatia, Czech Republic, Estonia, Hungary, Kazakhstan, Poland, Slovakia, and Turkey. Very-high-risk countries: Algeria, Armenia, Azerbaijan, Belarus, Bulgaria, Egypt, Georgia, Kyrgyzstan, Latvia, Lebanon, Libya, Lithuania, Montenegro, Morocco, Republic of Moldova, Romania, Russian Federation, Serbia, Syria, TFYR (Macedonia), Tunisia, Ukraine, and Uzbekistan.
</a:t>
            </a:r>
          </a:p>
          <a:p>
            <a:pPr marL="0" lvl="0" indent="0"/>
            <a:r>
              <a:rPr lang="en-US" altLang="en-US">
                <a:latin typeface="Arial" pitchFamily="34" charset="0"/>
                <a:ea typeface="Arial" pitchFamily="34" charset="0"/>
              </a:rPr>
              <a:t>Unless provided in the caption above, the following copyright applies to the content of this slide: This article has been co-published with permission in the European Heart Journal and the European Journal of Preventive Cardiology. © The European Society of Cardiology 2021. All rights reserved. The articles are identical except for minor stylistic and spelling differences in keeping with each journal’s style. Either citation can be used when citing this article. For ermissions, please email: journals.permissions@oup.com.This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552F644-3F1D-4EC8-ABD4-E1AAA910ABAF}" type="slidenum">
              <a:rPr lang="en-US" altLang="en-US" sz="1200"/>
              <a:t>44</a:t>
            </a:fld>
            <a:endParaRPr lang="en-US" alt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Systematic Coronary Risk Estimation 2 and Systematic Coronary Risk Estimation 2-Older Persons risk charts for fatal and non-fatal (myocardial infarction, stroke) cardiovascular disease.68,72 ASCVD = atherosclerotic cardiovascular disease; CV = cardiovascular; CVD = cardiovascular disease; SBP = systolic blood pressure; HDL-C = high-density lipoprotein cholesterol; SCORE2 = Systematic Coronary Risk Estimation 2; SCORE2-OP = Systematic Coronary Risk Estimation 2-Older Persons; TFYR = The Former Yugoslav Republic; UK = United Kingdom. For apparently healthy people aged 40–69 years, the SCORE2 algorithm68 is used to estimate 10-year risk of fatal and non-fatal (myocardial infarction, stroke) CVD. For apparently healthy people ≥70 years of age, the SCORE2-OP is used.72. Low-risk countries: Belgium, Denmark, France, Israel, Luxembourg, Norway, Spain, Switzerland, the Netherlands, and the UK. Moderate-risk countries: Austria, Cyprus, Finland, Germany, Greece, Iceland, Ireland, Italy, Malta, Portugal, San Marino, Slovenia, and Sweden. High-risk countries: Albania, Bosnia and Herzegovina, Croatia, Czech Republic, Estonia, Hungary, Kazakhstan, Poland, Slovakia, and Turkey. Very-high-risk countries: Algeria, Armenia, Azerbaijan, Belarus, Bulgaria, Egypt, Georgia, Kyrgyzstan, Latvia, Lebanon, Libya, Lithuania, Montenegro, Morocco, Republic of Moldova, Romania, Russian Federation, Serbia, Syria, TFYR (Macedonia), Tunisia, Ukraine, and Uzbekistan.
</a:t>
            </a:r>
          </a:p>
          <a:p>
            <a:pPr marL="0" lvl="0" indent="0"/>
            <a:r>
              <a:rPr lang="en-US" altLang="en-US">
                <a:latin typeface="Arial" pitchFamily="34" charset="0"/>
                <a:ea typeface="Arial" pitchFamily="34" charset="0"/>
              </a:rPr>
              <a:t>Unless provided in the caption above, the following copyright applies to the content of this slide: This article has been co-published with permission in the European Heart Journal and the European Journal of Preventive Cardiology. © The European Society of Cardiology 2021. All rights reserved. The articles are identical except for minor stylistic and spelling differences in keeping with each journal’s style. Either citation can be used when citing this article. For ermissions, please email: journals.permissions@oup.com.This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552F644-3F1D-4EC8-ABD4-E1AAA910ABAF}" type="slidenum">
              <a:rPr lang="en-US" altLang="en-US" sz="1200"/>
              <a:t>45</a:t>
            </a:fld>
            <a:endParaRPr lang="en-US" alt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Systematic Coronary Risk Estimation 2 and Systematic Coronary Risk Estimation 2-Older Persons risk charts for fatal and non-fatal (myocardial infarction, stroke) cardiovascular disease.68,72 ASCVD = atherosclerotic cardiovascular disease; CV = cardiovascular; CVD = cardiovascular disease; SBP = systolic blood pressure; HDL-C = high-density lipoprotein cholesterol; SCORE2 = Systematic Coronary Risk Estimation 2; SCORE2-OP = Systematic Coronary Risk Estimation 2-Older Persons; TFYR = The Former Yugoslav Republic; UK = United Kingdom. For apparently healthy people aged 40–69 years, the SCORE2 algorithm68 is used to estimate 10-year risk of fatal and non-fatal (myocardial infarction, stroke) CVD. For apparently healthy people ≥70 years of age, the SCORE2-OP is used.72. Low-risk countries: Belgium, Denmark, France, Israel, Luxembourg, Norway, Spain, Switzerland, the Netherlands, and the UK. Moderate-risk countries: Austria, Cyprus, Finland, Germany, Greece, Iceland, Ireland, Italy, Malta, Portugal, San Marino, Slovenia, and Sweden. High-risk countries: Albania, Bosnia and Herzegovina, Croatia, Czech Republic, Estonia, Hungary, Kazakhstan, Poland, Slovakia, and Turkey. Very-high-risk countries: Algeria, Armenia, Azerbaijan, Belarus, Bulgaria, Egypt, Georgia, Kyrgyzstan, Latvia, Lebanon, Libya, Lithuania, Montenegro, Morocco, Republic of Moldova, Romania, Russian Federation, Serbia, Syria, TFYR (Macedonia), Tunisia, Ukraine, and Uzbekistan.
</a:t>
            </a:r>
          </a:p>
          <a:p>
            <a:pPr marL="0" lvl="0" indent="0"/>
            <a:r>
              <a:rPr lang="en-US" altLang="en-US">
                <a:latin typeface="Arial" pitchFamily="34" charset="0"/>
                <a:ea typeface="Arial" pitchFamily="34" charset="0"/>
              </a:rPr>
              <a:t>Unless provided in the caption above, the following copyright applies to the content of this slide: This article has been co-published with permission in the European Heart Journal and the European Journal of Preventive Cardiology. © The European Society of Cardiology 2021. All rights reserved. The articles are identical except for minor stylistic and spelling differences in keeping with each journal’s style. Either citation can be used when citing this article. For ermissions, please email: journals.permissions@oup.com.This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552F644-3F1D-4EC8-ABD4-E1AAA910ABAF}" type="slidenum">
              <a:rPr lang="en-US" altLang="en-US" sz="1200"/>
              <a:t>48</a:t>
            </a:fld>
            <a:endParaRPr lang="en-US" alt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ro-MD" altLang="en-US" dirty="0">
                <a:latin typeface="Arial" pitchFamily="34" charset="0"/>
                <a:ea typeface="Arial" pitchFamily="34" charset="0"/>
              </a:rPr>
              <a:t>Dora</a:t>
            </a:r>
            <a:r>
              <a:rPr lang="ro-MD" altLang="en-US" baseline="0" dirty="0">
                <a:latin typeface="Arial" pitchFamily="34" charset="0"/>
                <a:ea typeface="Arial" pitchFamily="34" charset="0"/>
              </a:rPr>
              <a:t> – dacă patologia cardiovasculARĂ ESTE ATIT DE FRECVENT INTILNITĂ ȘI ARE CONSECINȚE ATIT DE GRAVE – CUM AM PUTEA TOTUSI REDUCE RISCUL DE PATOLOGIE CARDIOVASCULARA</a:t>
            </a:r>
            <a:endParaRPr lang="en-US" altLang="en-US" dirty="0">
              <a:latin typeface="Arial" pitchFamily="34" charset="0"/>
              <a:ea typeface="Arial" pitchFamily="34" charset="0"/>
            </a:endParaRP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552F644-3F1D-4EC8-ABD4-E1AAA910ABAF}" type="slidenum">
              <a:rPr lang="en-US" altLang="en-US" sz="1200"/>
              <a:t>49</a:t>
            </a:fld>
            <a:endParaRPr lang="en-US" alt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Systematic Coronary Risk Estimation 2 and Systematic Coronary Risk Estimation 2-Older Persons risk charts for fatal and non-fatal (myocardial infarction, stroke) cardiovascular disease.68,72 ASCVD = atherosclerotic cardiovascular disease; CV = cardiovascular; CVD = cardiovascular disease; SBP = systolic blood pressure; HDL-C = high-density lipoprotein cholesterol; SCORE2 = Systematic Coronary Risk Estimation 2; SCORE2-OP = Systematic Coronary Risk Estimation 2-Older Persons; TFYR = The Former Yugoslav Republic; UK = United Kingdom. For apparently healthy people aged 40–69 years, the SCORE2 algorithm68 is used to estimate 10-year risk of fatal and non-fatal (myocardial infarction, stroke) CVD. For apparently healthy people ≥70 years of age, the SCORE2-OP is used.72. Low-risk countries: Belgium, Denmark, France, Israel, Luxembourg, Norway, Spain, Switzerland, the Netherlands, and the UK. Moderate-risk countries: Austria, Cyprus, Finland, Germany, Greece, Iceland, Ireland, Italy, Malta, Portugal, San Marino, Slovenia, and Sweden. High-risk countries: Albania, Bosnia and Herzegovina, Croatia, Czech Republic, Estonia, Hungary, Kazakhstan, Poland, Slovakia, and Turkey. Very-high-risk countries: Algeria, Armenia, Azerbaijan, Belarus, Bulgaria, Egypt, Georgia, Kyrgyzstan, Latvia, Lebanon, Libya, Lithuania, Montenegro, Morocco, Republic of Moldova, Romania, Russian Federation, Serbia, Syria, TFYR (Macedonia), Tunisia, Ukraine, and Uzbekistan.
</a:t>
            </a:r>
          </a:p>
          <a:p>
            <a:pPr marL="0" lvl="0" indent="0"/>
            <a:r>
              <a:rPr lang="en-US" altLang="en-US">
                <a:latin typeface="Arial" pitchFamily="34" charset="0"/>
                <a:ea typeface="Arial" pitchFamily="34" charset="0"/>
              </a:rPr>
              <a:t>Unless provided in the caption above, the following copyright applies to the content of this slide: This article has been co-published with permission in the European Heart Journal and the European Journal of Preventive Cardiology. © The European Society of Cardiology 2021. All rights reserved. The articles are identical except for minor stylistic and spelling differences in keeping with each journal’s style. Either citation can be used when citing this article. For ermissions, please email: journals.permissions@oup.com.This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552F644-3F1D-4EC8-ABD4-E1AAA910ABAF}" type="slidenum">
              <a:rPr lang="en-US" altLang="en-US" sz="1200"/>
              <a:t>50</a:t>
            </a:fld>
            <a:endParaRPr lang="en-US" alt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Systematic Coronary Risk Estimation 2 and Systematic Coronary Risk Estimation 2-Older Persons risk charts for fatal and non-fatal (myocardial infarction, stroke) cardiovascular disease.68,72 ASCVD = atherosclerotic cardiovascular disease; CV = cardiovascular; CVD = cardiovascular disease; SBP = systolic blood pressure; HDL-C = high-density lipoprotein cholesterol; SCORE2 = Systematic Coronary Risk Estimation 2; SCORE2-OP = Systematic Coronary Risk Estimation 2-Older Persons; TFYR = The Former Yugoslav Republic; UK = United Kingdom. For apparently healthy people aged 40–69 years, the SCORE2 algorithm68 is used to estimate 10-year risk of fatal and non-fatal (myocardial infarction, stroke) CVD. For apparently healthy people ≥70 years of age, the SCORE2-OP is used.72. Low-risk countries: Belgium, Denmark, France, Israel, Luxembourg, Norway, Spain, Switzerland, the Netherlands, and the UK. Moderate-risk countries: Austria, Cyprus, Finland, Germany, Greece, Iceland, Ireland, Italy, Malta, Portugal, San Marino, Slovenia, and Sweden. High-risk countries: Albania, Bosnia and Herzegovina, Croatia, Czech Republic, Estonia, Hungary, Kazakhstan, Poland, Slovakia, and Turkey. Very-high-risk countries: Algeria, Armenia, Azerbaijan, Belarus, Bulgaria, Egypt, Georgia, Kyrgyzstan, Latvia, Lebanon, Libya, Lithuania, Montenegro, Morocco, Republic of Moldova, Romania, Russian Federation, Serbia, Syria, TFYR (Macedonia), Tunisia, Ukraine, and Uzbekistan.
</a:t>
            </a:r>
          </a:p>
          <a:p>
            <a:pPr marL="0" lvl="0" indent="0"/>
            <a:r>
              <a:rPr lang="en-US" altLang="en-US">
                <a:latin typeface="Arial" pitchFamily="34" charset="0"/>
                <a:ea typeface="Arial" pitchFamily="34" charset="0"/>
              </a:rPr>
              <a:t>Unless provided in the caption above, the following copyright applies to the content of this slide: This article has been co-published with permission in the European Heart Journal and the European Journal of Preventive Cardiology. © The European Society of Cardiology 2021. All rights reserved. The articles are identical except for minor stylistic and spelling differences in keeping with each journal’s style. Either citation can be used when citing this article. For ermissions, please email: journals.permissions@oup.com.This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552F644-3F1D-4EC8-ABD4-E1AAA910ABAF}" type="slidenum">
              <a:rPr lang="en-US" altLang="en-US" sz="1200"/>
              <a:t>51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o-MD" dirty="0"/>
              <a:t>Povara</a:t>
            </a:r>
            <a:r>
              <a:rPr lang="ro-MD" baseline="0" dirty="0"/>
              <a:t> diabetului zaharat pentru întreaga societate se manifestă atât prin numărul crescut al pacienților cât și de consecințele acestuia. </a:t>
            </a:r>
          </a:p>
          <a:p>
            <a:r>
              <a:rPr lang="ro-MD" baseline="0" dirty="0"/>
              <a:t>Si dacă vorbim numeric fiecare a 10 persoana conform datelor IDF ar putea avea DZ</a:t>
            </a:r>
          </a:p>
          <a:p>
            <a:r>
              <a:rPr lang="ro-MD" baseline="0" dirty="0"/>
              <a:t>Iar fiecare a 18 o crestere ușoara a valorilor de glicemie sau fiecare a 13 va avea scaderea tolerantei la glucoza</a:t>
            </a:r>
            <a:endParaRPr lang="en-US" dirty="0"/>
          </a:p>
        </p:txBody>
      </p:sp>
      <p:sp>
        <p:nvSpPr>
          <p:cNvPr id="4" name="Номер слайда 3"/>
          <p:cNvSpPr>
            <a:spLocks noGrp="1"/>
          </p:cNvSpPr>
          <p:nvPr>
            <p:ph type="sldNum" sz="quarter" idx="10"/>
          </p:nvPr>
        </p:nvSpPr>
        <p:spPr/>
        <p:txBody>
          <a:bodyPr/>
          <a:lstStyle/>
          <a:p>
            <a:fld id="{244D8A50-8E5A-4B3A-8A60-35C26EB42086}" type="slidenum">
              <a:rPr lang="en-US" smtClean="0"/>
              <a:pPr/>
              <a:t>4</a:t>
            </a:fld>
            <a:endParaRPr lang="en-US"/>
          </a:p>
        </p:txBody>
      </p:sp>
    </p:spTree>
    <p:extLst>
      <p:ext uri="{BB962C8B-B14F-4D97-AF65-F5344CB8AC3E}">
        <p14:creationId xmlns:p14="http://schemas.microsoft.com/office/powerpoint/2010/main" val="2910986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381000" y="685800"/>
            <a:ext cx="6096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3 </a:t>
            </a:r>
            <a:r>
              <a:rPr lang="en-US" altLang="en-US">
                <a:latin typeface="Arial" pitchFamily="34" charset="0"/>
                <a:ea typeface="Arial" pitchFamily="34" charset="0"/>
              </a:rPr>
              <a:t>Systematic Coronary Risk Estimation 2 and Systematic Coronary Risk Estimation 2-Older Persons risk charts for fatal and non-fatal (myocardial infarction, stroke) cardiovascular disease.68,72 ASCVD = atherosclerotic cardiovascular disease; CV = cardiovascular; CVD = cardiovascular disease; SBP = systolic blood pressure; HDL-C = high-density lipoprotein cholesterol; SCORE2 = Systematic Coronary Risk Estimation 2; SCORE2-OP = Systematic Coronary Risk Estimation 2-Older Persons; TFYR = The Former Yugoslav Republic; UK = United Kingdom. </a:t>
            </a:r>
            <a:r>
              <a:rPr lang="en-US" altLang="en-US" dirty="0">
                <a:latin typeface="Arial" pitchFamily="34" charset="0"/>
                <a:ea typeface="Arial" pitchFamily="34" charset="0"/>
              </a:rPr>
              <a:t>For apparently healthy people aged 40–69 years, the SCORE2 algorithm68 is used to estimate 10-year risk of fatal and non-fatal (myocardial infarction, stroke) CVD. For apparently healthy people ≥70 years of age, the SCORE2-OP is used.72. Low-risk countries: Belgium, Denmark, France, Israel, Luxembourg, Norway, Spain, Switzerland, the Netherlands, and the UK. Moderate-risk countries: Austria, Cyprus, Finland, Germany, Greece, Iceland, Ireland, Italy, Malta, Portugal, San Marino, Slovenia, and Sweden. High-risk countries: Albania, Bosnia and Herzegovina, Croatia, Czech Republic, Estonia, Hungary, Kazakhstan, Poland, Slovakia, and Turkey. Very-high-risk countries: Algeria, Armenia, Azerbaijan, Belarus, Bulgaria, Egypt, Georgia, Kyrgyzstan, Latvia, Lebanon, Libya, Lithuania, Montenegro, Morocco, Republic of Moldova, Romania, Russian Federation, Serbia, Syria, TFYR (Macedonia), Tunisia, Ukraine, and Uzbekistan.
</a:t>
            </a:r>
          </a:p>
          <a:p>
            <a:pPr marL="0" lvl="0" indent="0"/>
            <a:r>
              <a:rPr lang="en-US" altLang="en-US" dirty="0">
                <a:latin typeface="Arial" pitchFamily="34" charset="0"/>
                <a:ea typeface="Arial" pitchFamily="34" charset="0"/>
              </a:rPr>
              <a:t>Unless provided in the caption above, the following copyright applies to the content of this slide: This article has been co-published with permission in the European Heart Journal and the European Journal of Preventive Cardiology. © The European Society of Cardiology 2021. All rights reserved. The articles are identical except for minor stylistic and spelling differences in keeping with each journal’s style. Either citation can be used when citing this article. For </a:t>
            </a:r>
            <a:r>
              <a:rPr lang="en-US" altLang="en-US" dirty="0" err="1">
                <a:latin typeface="Arial" pitchFamily="34" charset="0"/>
                <a:ea typeface="Arial" pitchFamily="34" charset="0"/>
              </a:rPr>
              <a:t>ermissions</a:t>
            </a:r>
            <a:r>
              <a:rPr lang="en-US" altLang="en-US" dirty="0">
                <a:latin typeface="Arial" pitchFamily="34" charset="0"/>
                <a:ea typeface="Arial" pitchFamily="34" charset="0"/>
              </a:rPr>
              <a:t>, please email: </a:t>
            </a:r>
            <a:r>
              <a:rPr lang="en-US" altLang="en-US" dirty="0" err="1">
                <a:latin typeface="Arial" pitchFamily="34" charset="0"/>
                <a:ea typeface="Arial" pitchFamily="34" charset="0"/>
              </a:rPr>
              <a:t>journals.permissions@oup.com.This</a:t>
            </a:r>
            <a:r>
              <a:rPr lang="en-US" altLang="en-US" dirty="0">
                <a:latin typeface="Arial" pitchFamily="34" charset="0"/>
                <a:ea typeface="Arial" pitchFamily="34" charset="0"/>
              </a:rPr>
              <a:t> article is published and distributed under the terms of the Oxford University Press, Standard Journals Publication Model (https://academic.oup.com/journals/pages/open_access/funder_policies/chorus/standard_publication_model)</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0552F644-3F1D-4EC8-ABD4-E1AAA910ABAF}" type="slidenum">
              <a:rPr lang="en-US" altLang="en-US" sz="1200"/>
              <a:t>53</a:t>
            </a:fld>
            <a:endParaRPr lang="en-US" alt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o-MD" dirty="0"/>
              <a:t>Dora –</a:t>
            </a:r>
            <a:r>
              <a:rPr lang="ro-MD" baseline="0" dirty="0"/>
              <a:t> am inteles că persoanele cu diabet au risc crescut de a face patologie cardiovasculara (infarct, ictus sau insuficienta cardiacă). Sa inteleg că doar ei prezintă risc foarte inalt de boli de inimă, sau mai există și alte categorii de persoane cu risc crescut de a dezvolta patologia cardiovasculara</a:t>
            </a:r>
            <a:endParaRPr lang="en-US" dirty="0"/>
          </a:p>
        </p:txBody>
      </p:sp>
      <p:sp>
        <p:nvSpPr>
          <p:cNvPr id="4" name="Slide Number Placeholder 3"/>
          <p:cNvSpPr>
            <a:spLocks noGrp="1"/>
          </p:cNvSpPr>
          <p:nvPr>
            <p:ph type="sldNum" sz="quarter" idx="5"/>
          </p:nvPr>
        </p:nvSpPr>
        <p:spPr/>
        <p:txBody>
          <a:bodyPr/>
          <a:lstStyle/>
          <a:p>
            <a:fld id="{B4A55CF2-256D-44FD-9430-5B63A079CF51}" type="slidenum">
              <a:rPr lang="en-US" smtClean="0"/>
              <a:t>55</a:t>
            </a:fld>
            <a:endParaRPr lang="en-US" dirty="0"/>
          </a:p>
        </p:txBody>
      </p:sp>
    </p:spTree>
    <p:extLst>
      <p:ext uri="{BB962C8B-B14F-4D97-AF65-F5344CB8AC3E}">
        <p14:creationId xmlns:p14="http://schemas.microsoft.com/office/powerpoint/2010/main" val="86659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o-MD" dirty="0"/>
              <a:t>Diabetul</a:t>
            </a:r>
            <a:r>
              <a:rPr lang="ro-MD" baseline="0" dirty="0"/>
              <a:t> afectează tot patul vascular astfel afectând toate sistemele și organele</a:t>
            </a:r>
            <a:endParaRPr lang="en-US" dirty="0"/>
          </a:p>
        </p:txBody>
      </p:sp>
      <p:sp>
        <p:nvSpPr>
          <p:cNvPr id="4" name="Номер слайда 3"/>
          <p:cNvSpPr>
            <a:spLocks noGrp="1"/>
          </p:cNvSpPr>
          <p:nvPr>
            <p:ph type="sldNum" sz="quarter" idx="10"/>
          </p:nvPr>
        </p:nvSpPr>
        <p:spPr/>
        <p:txBody>
          <a:bodyPr/>
          <a:lstStyle/>
          <a:p>
            <a:fld id="{AE7BF08D-1600-4356-9238-8E3E52B76A6C}" type="slidenum">
              <a:rPr lang="en-US" smtClean="0"/>
              <a:t>5</a:t>
            </a:fld>
            <a:endParaRPr lang="en-US"/>
          </a:p>
        </p:txBody>
      </p:sp>
    </p:spTree>
    <p:extLst>
      <p:ext uri="{BB962C8B-B14F-4D97-AF65-F5344CB8AC3E}">
        <p14:creationId xmlns:p14="http://schemas.microsoft.com/office/powerpoint/2010/main" val="2760217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lIns="87480" tIns="43740" rIns="87480" bIns="43740" numCol="1" anchor="t" anchorCtr="0" compatLnSpc="1">
            <a:prstTxWarp prst="textNoShape">
              <a:avLst/>
            </a:prstTxWarp>
          </a:bodyPr>
          <a:lstStyle/>
          <a:p>
            <a:pPr eaLnBrk="1" hangingPunct="1"/>
            <a:endParaRPr lang="en-GB" dirty="0"/>
          </a:p>
          <a:p>
            <a:pPr eaLnBrk="1" hangingPunct="1"/>
            <a:r>
              <a:rPr lang="fr-FR" dirty="0" err="1"/>
              <a:t>which</a:t>
            </a:r>
            <a:r>
              <a:rPr lang="fr-FR" dirty="0"/>
              <a:t> poses =</a:t>
            </a:r>
            <a:r>
              <a:rPr lang="fr-FR" dirty="0" err="1"/>
              <a:t>ceea</a:t>
            </a:r>
            <a:r>
              <a:rPr lang="fr-FR" dirty="0"/>
              <a:t> ce </a:t>
            </a:r>
            <a:r>
              <a:rPr lang="fr-FR" dirty="0" err="1"/>
              <a:t>constituie</a:t>
            </a:r>
            <a:endParaRPr lang="en-GB" dirty="0"/>
          </a:p>
          <a:p>
            <a:pPr eaLnBrk="1" hangingPunct="1"/>
            <a:r>
              <a:rPr lang="en-GB" dirty="0"/>
              <a:t>In WHO </a:t>
            </a:r>
            <a:r>
              <a:rPr lang="en-GB" b="1" dirty="0"/>
              <a:t>you are very familiar with statistics on diabetes</a:t>
            </a:r>
          </a:p>
          <a:p>
            <a:pPr eaLnBrk="1" hangingPunct="1"/>
            <a:endParaRPr lang="en-GB" dirty="0"/>
          </a:p>
          <a:p>
            <a:pPr eaLnBrk="1" hangingPunct="1"/>
            <a:r>
              <a:rPr lang="en-GB" dirty="0"/>
              <a:t>But there is </a:t>
            </a:r>
            <a:r>
              <a:rPr lang="en-GB" b="1" dirty="0"/>
              <a:t>still widespread ignorance about diabetes as a disease and its prevalence.</a:t>
            </a:r>
          </a:p>
          <a:p>
            <a:pPr eaLnBrk="1" hangingPunct="1"/>
            <a:endParaRPr lang="en-GB" dirty="0"/>
          </a:p>
          <a:p>
            <a:pPr eaLnBrk="1" hangingPunct="1"/>
            <a:r>
              <a:rPr lang="en-GB" dirty="0"/>
              <a:t>We </a:t>
            </a:r>
            <a:r>
              <a:rPr lang="en-GB" b="1" dirty="0"/>
              <a:t>still have work to do to spread awareness about diabetes </a:t>
            </a:r>
            <a:r>
              <a:rPr lang="en-GB" dirty="0"/>
              <a:t>and </a:t>
            </a:r>
            <a:r>
              <a:rPr lang="en-GB" b="1" dirty="0"/>
              <a:t>confront the misperception that it is only a disease of the rich world or the elderly.</a:t>
            </a:r>
          </a:p>
        </p:txBody>
      </p:sp>
    </p:spTree>
    <p:extLst>
      <p:ext uri="{BB962C8B-B14F-4D97-AF65-F5344CB8AC3E}">
        <p14:creationId xmlns:p14="http://schemas.microsoft.com/office/powerpoint/2010/main" val="4040804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o-MD" dirty="0"/>
              <a:t>Vera – Cum credeți DVs ar exista șanse de a opri această epidemie a diabetului zaharat.</a:t>
            </a:r>
            <a:endParaRPr lang="en-US" dirty="0"/>
          </a:p>
        </p:txBody>
      </p:sp>
      <p:sp>
        <p:nvSpPr>
          <p:cNvPr id="4" name="Номер слайда 3"/>
          <p:cNvSpPr>
            <a:spLocks noGrp="1"/>
          </p:cNvSpPr>
          <p:nvPr>
            <p:ph type="sldNum" sz="quarter" idx="10"/>
          </p:nvPr>
        </p:nvSpPr>
        <p:spPr/>
        <p:txBody>
          <a:bodyPr/>
          <a:lstStyle/>
          <a:p>
            <a:fld id="{AE7BF08D-1600-4356-9238-8E3E52B76A6C}" type="slidenum">
              <a:rPr lang="en-US" smtClean="0"/>
              <a:t>7</a:t>
            </a:fld>
            <a:endParaRPr lang="en-US"/>
          </a:p>
        </p:txBody>
      </p:sp>
    </p:spTree>
    <p:extLst>
      <p:ext uri="{BB962C8B-B14F-4D97-AF65-F5344CB8AC3E}">
        <p14:creationId xmlns:p14="http://schemas.microsoft.com/office/powerpoint/2010/main" val="2566918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o-MD" dirty="0"/>
              <a:t>Vera - </a:t>
            </a:r>
            <a:endParaRPr lang="en-US" dirty="0"/>
          </a:p>
        </p:txBody>
      </p:sp>
      <p:sp>
        <p:nvSpPr>
          <p:cNvPr id="4" name="Номер слайда 3"/>
          <p:cNvSpPr>
            <a:spLocks noGrp="1"/>
          </p:cNvSpPr>
          <p:nvPr>
            <p:ph type="sldNum" sz="quarter" idx="10"/>
          </p:nvPr>
        </p:nvSpPr>
        <p:spPr/>
        <p:txBody>
          <a:bodyPr/>
          <a:lstStyle/>
          <a:p>
            <a:fld id="{AE7BF08D-1600-4356-9238-8E3E52B76A6C}" type="slidenum">
              <a:rPr lang="en-US" smtClean="0"/>
              <a:t>14</a:t>
            </a:fld>
            <a:endParaRPr lang="en-US"/>
          </a:p>
        </p:txBody>
      </p:sp>
    </p:spTree>
    <p:extLst>
      <p:ext uri="{BB962C8B-B14F-4D97-AF65-F5344CB8AC3E}">
        <p14:creationId xmlns:p14="http://schemas.microsoft.com/office/powerpoint/2010/main" val="346188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o-MD" dirty="0"/>
              <a:t>Vera – Am inteles ca</a:t>
            </a:r>
            <a:r>
              <a:rPr lang="ro-MD" baseline="0" dirty="0"/>
              <a:t> reducerea în greutatea are beneficii asupra sănătății. Dar care ar fi acțiunile pe care ar trebui sa le intreprindem pentru a scapa de aceste kg in plus</a:t>
            </a:r>
            <a:endParaRPr lang="en-US" dirty="0"/>
          </a:p>
        </p:txBody>
      </p:sp>
      <p:sp>
        <p:nvSpPr>
          <p:cNvPr id="4" name="Номер слайда 3"/>
          <p:cNvSpPr>
            <a:spLocks noGrp="1"/>
          </p:cNvSpPr>
          <p:nvPr>
            <p:ph type="sldNum" sz="quarter" idx="10"/>
          </p:nvPr>
        </p:nvSpPr>
        <p:spPr/>
        <p:txBody>
          <a:bodyPr/>
          <a:lstStyle/>
          <a:p>
            <a:fld id="{AE7BF08D-1600-4356-9238-8E3E52B76A6C}" type="slidenum">
              <a:rPr lang="en-US" smtClean="0"/>
              <a:t>22</a:t>
            </a:fld>
            <a:endParaRPr lang="en-US"/>
          </a:p>
        </p:txBody>
      </p:sp>
    </p:spTree>
    <p:extLst>
      <p:ext uri="{BB962C8B-B14F-4D97-AF65-F5344CB8AC3E}">
        <p14:creationId xmlns:p14="http://schemas.microsoft.com/office/powerpoint/2010/main" val="954132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o-MD" dirty="0"/>
              <a:t>Dora</a:t>
            </a:r>
            <a:r>
              <a:rPr lang="ro-MD" baseline="0" dirty="0"/>
              <a:t> – am tot vorbit pina acum despre obezitate ca factor de risc pentru dezvoltarea diabetului zaharat. Cum credeți mai există și alți factori care ar contribui la dezvoltarea diabetului?</a:t>
            </a:r>
            <a:endParaRPr lang="en-US" dirty="0"/>
          </a:p>
        </p:txBody>
      </p:sp>
      <p:sp>
        <p:nvSpPr>
          <p:cNvPr id="4" name="Номер слайда 3"/>
          <p:cNvSpPr>
            <a:spLocks noGrp="1"/>
          </p:cNvSpPr>
          <p:nvPr>
            <p:ph type="sldNum" sz="quarter" idx="10"/>
          </p:nvPr>
        </p:nvSpPr>
        <p:spPr/>
        <p:txBody>
          <a:bodyPr/>
          <a:lstStyle/>
          <a:p>
            <a:fld id="{AE7BF08D-1600-4356-9238-8E3E52B76A6C}" type="slidenum">
              <a:rPr lang="en-US" smtClean="0"/>
              <a:t>31</a:t>
            </a:fld>
            <a:endParaRPr lang="en-US"/>
          </a:p>
        </p:txBody>
      </p:sp>
    </p:spTree>
    <p:extLst>
      <p:ext uri="{BB962C8B-B14F-4D97-AF65-F5344CB8AC3E}">
        <p14:creationId xmlns:p14="http://schemas.microsoft.com/office/powerpoint/2010/main" val="1249316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o-MD" dirty="0"/>
              <a:t>Cu siguranta au</a:t>
            </a:r>
            <a:r>
              <a:rPr lang="ro-MD" baseline="0" dirty="0"/>
              <a:t> fost demonstrai mai mulți facotir de risc pentru apariția diabetului. Si acestia ar trebui sa fie cunoscuti de catre populatie și de personalul medicalpentru a cunoaste ce ar trebui sa facem in continuare</a:t>
            </a:r>
            <a:endParaRPr lang="en-US" dirty="0"/>
          </a:p>
        </p:txBody>
      </p:sp>
      <p:sp>
        <p:nvSpPr>
          <p:cNvPr id="4" name="Номер слайда 3"/>
          <p:cNvSpPr>
            <a:spLocks noGrp="1"/>
          </p:cNvSpPr>
          <p:nvPr>
            <p:ph type="sldNum" sz="quarter" idx="10"/>
          </p:nvPr>
        </p:nvSpPr>
        <p:spPr/>
        <p:txBody>
          <a:bodyPr/>
          <a:lstStyle/>
          <a:p>
            <a:fld id="{AE7BF08D-1600-4356-9238-8E3E52B76A6C}" type="slidenum">
              <a:rPr lang="en-US" smtClean="0"/>
              <a:t>32</a:t>
            </a:fld>
            <a:endParaRPr lang="en-US"/>
          </a:p>
        </p:txBody>
      </p:sp>
    </p:spTree>
    <p:extLst>
      <p:ext uri="{BB962C8B-B14F-4D97-AF65-F5344CB8AC3E}">
        <p14:creationId xmlns:p14="http://schemas.microsoft.com/office/powerpoint/2010/main" val="2952937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p:cNvSpPr>
            <a:spLocks noGrp="1"/>
          </p:cNvSpPr>
          <p:nvPr>
            <p:ph type="ctrTitle"/>
          </p:nvPr>
        </p:nvSpPr>
        <p:spPr>
          <a:xfrm>
            <a:off x="685800" y="1597907"/>
            <a:ext cx="7772400" cy="1102519"/>
          </a:xfrm>
        </p:spPr>
        <p:txBody>
          <a:bodyPr/>
          <a:lstStyle/>
          <a:p>
            <a:r>
              <a:rPr lang="ro-RO"/>
              <a:t>Clic pentru editare stil titlu</a:t>
            </a:r>
            <a:endParaRPr lang="en-US"/>
          </a:p>
        </p:txBody>
      </p:sp>
      <p:sp>
        <p:nvSpPr>
          <p:cNvPr id="3" name="Subtitlu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6170" indent="0" algn="ctr">
              <a:buNone/>
              <a:defRPr>
                <a:solidFill>
                  <a:schemeClr val="tx1">
                    <a:tint val="75000"/>
                  </a:schemeClr>
                </a:solidFill>
              </a:defRPr>
            </a:lvl2pPr>
            <a:lvl3pPr marL="912465" indent="0" algn="ctr">
              <a:buNone/>
              <a:defRPr>
                <a:solidFill>
                  <a:schemeClr val="tx1">
                    <a:tint val="75000"/>
                  </a:schemeClr>
                </a:solidFill>
              </a:defRPr>
            </a:lvl3pPr>
            <a:lvl4pPr marL="1368676" indent="0" algn="ctr">
              <a:buNone/>
              <a:defRPr>
                <a:solidFill>
                  <a:schemeClr val="tx1">
                    <a:tint val="75000"/>
                  </a:schemeClr>
                </a:solidFill>
              </a:defRPr>
            </a:lvl4pPr>
            <a:lvl5pPr marL="1824929" indent="0" algn="ctr">
              <a:buNone/>
              <a:defRPr>
                <a:solidFill>
                  <a:schemeClr val="tx1">
                    <a:tint val="75000"/>
                  </a:schemeClr>
                </a:solidFill>
              </a:defRPr>
            </a:lvl5pPr>
            <a:lvl6pPr marL="2281098" indent="0" algn="ctr">
              <a:buNone/>
              <a:defRPr>
                <a:solidFill>
                  <a:schemeClr val="tx1">
                    <a:tint val="75000"/>
                  </a:schemeClr>
                </a:solidFill>
              </a:defRPr>
            </a:lvl6pPr>
            <a:lvl7pPr marL="2737268" indent="0" algn="ctr">
              <a:buNone/>
              <a:defRPr>
                <a:solidFill>
                  <a:schemeClr val="tx1">
                    <a:tint val="75000"/>
                  </a:schemeClr>
                </a:solidFill>
              </a:defRPr>
            </a:lvl7pPr>
            <a:lvl8pPr marL="3193529" indent="0" algn="ctr">
              <a:buNone/>
              <a:defRPr>
                <a:solidFill>
                  <a:schemeClr val="tx1">
                    <a:tint val="75000"/>
                  </a:schemeClr>
                </a:solidFill>
              </a:defRPr>
            </a:lvl8pPr>
            <a:lvl9pPr marL="3649760" indent="0" algn="ctr">
              <a:buNone/>
              <a:defRPr>
                <a:solidFill>
                  <a:schemeClr val="tx1">
                    <a:tint val="75000"/>
                  </a:schemeClr>
                </a:solidFill>
              </a:defRPr>
            </a:lvl9pPr>
          </a:lstStyle>
          <a:p>
            <a:r>
              <a:rPr lang="ro-RO"/>
              <a:t>Clic pentru a edita stilul de subtitlu</a:t>
            </a:r>
            <a:endParaRPr lang="en-US"/>
          </a:p>
        </p:txBody>
      </p:sp>
      <p:sp>
        <p:nvSpPr>
          <p:cNvPr id="4" name="Substituent dată 3"/>
          <p:cNvSpPr>
            <a:spLocks noGrp="1"/>
          </p:cNvSpPr>
          <p:nvPr>
            <p:ph type="dt" sz="half" idx="10"/>
          </p:nvPr>
        </p:nvSpPr>
        <p:spPr/>
        <p:txBody>
          <a:bodyPr/>
          <a:lstStyle/>
          <a:p>
            <a:fld id="{133EF921-EFD0-4881-A5D8-08C45E339FAA}" type="datetimeFigureOut">
              <a:rPr lang="en-US" smtClean="0"/>
              <a:t>11/15/2023</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94B6DA93-0B9B-46CB-8EEE-D5B784EE3895}" type="slidenum">
              <a:rPr lang="en-US" smtClean="0"/>
              <a:t>‹#›</a:t>
            </a:fld>
            <a:endParaRPr lang="en-US"/>
          </a:p>
        </p:txBody>
      </p:sp>
    </p:spTree>
    <p:extLst>
      <p:ext uri="{BB962C8B-B14F-4D97-AF65-F5344CB8AC3E}">
        <p14:creationId xmlns:p14="http://schemas.microsoft.com/office/powerpoint/2010/main" val="3556816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endParaRPr lang="en-US"/>
          </a:p>
        </p:txBody>
      </p:sp>
      <p:sp>
        <p:nvSpPr>
          <p:cNvPr id="3" name="Substituent text vertical 2"/>
          <p:cNvSpPr>
            <a:spLocks noGrp="1"/>
          </p:cNvSpPr>
          <p:nvPr>
            <p:ph type="body" orient="vert" idx="1"/>
          </p:nvPr>
        </p:nvSpPr>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p:cNvSpPr>
            <a:spLocks noGrp="1"/>
          </p:cNvSpPr>
          <p:nvPr>
            <p:ph type="dt" sz="half" idx="10"/>
          </p:nvPr>
        </p:nvSpPr>
        <p:spPr/>
        <p:txBody>
          <a:bodyPr/>
          <a:lstStyle/>
          <a:p>
            <a:fld id="{133EF921-EFD0-4881-A5D8-08C45E339FAA}" type="datetimeFigureOut">
              <a:rPr lang="en-US" smtClean="0"/>
              <a:t>11/15/2023</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94B6DA93-0B9B-46CB-8EEE-D5B784EE3895}" type="slidenum">
              <a:rPr lang="en-US" smtClean="0"/>
              <a:t>‹#›</a:t>
            </a:fld>
            <a:endParaRPr lang="en-US"/>
          </a:p>
        </p:txBody>
      </p:sp>
    </p:spTree>
    <p:extLst>
      <p:ext uri="{BB962C8B-B14F-4D97-AF65-F5344CB8AC3E}">
        <p14:creationId xmlns:p14="http://schemas.microsoft.com/office/powerpoint/2010/main" val="1050050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6629400" y="154783"/>
            <a:ext cx="2057400" cy="3290888"/>
          </a:xfrm>
        </p:spPr>
        <p:txBody>
          <a:bodyPr vert="eaVert"/>
          <a:lstStyle/>
          <a:p>
            <a:r>
              <a:rPr lang="ro-RO"/>
              <a:t>Clic pentru editare stil titlu</a:t>
            </a:r>
            <a:endParaRPr lang="en-US"/>
          </a:p>
        </p:txBody>
      </p:sp>
      <p:sp>
        <p:nvSpPr>
          <p:cNvPr id="3" name="Substituent text vertical 2"/>
          <p:cNvSpPr>
            <a:spLocks noGrp="1"/>
          </p:cNvSpPr>
          <p:nvPr>
            <p:ph type="body" orient="vert" idx="1"/>
          </p:nvPr>
        </p:nvSpPr>
        <p:spPr>
          <a:xfrm>
            <a:off x="457200" y="154783"/>
            <a:ext cx="6019800" cy="3290888"/>
          </a:xfrm>
        </p:spPr>
        <p:txBody>
          <a:bodyPr vert="eaVert"/>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p:cNvSpPr>
            <a:spLocks noGrp="1"/>
          </p:cNvSpPr>
          <p:nvPr>
            <p:ph type="dt" sz="half" idx="10"/>
          </p:nvPr>
        </p:nvSpPr>
        <p:spPr/>
        <p:txBody>
          <a:bodyPr/>
          <a:lstStyle/>
          <a:p>
            <a:fld id="{133EF921-EFD0-4881-A5D8-08C45E339FAA}" type="datetimeFigureOut">
              <a:rPr lang="en-US" smtClean="0"/>
              <a:t>11/15/2023</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94B6DA93-0B9B-46CB-8EEE-D5B784EE3895}" type="slidenum">
              <a:rPr lang="en-US" smtClean="0"/>
              <a:t>‹#›</a:t>
            </a:fld>
            <a:endParaRPr lang="en-US"/>
          </a:p>
        </p:txBody>
      </p:sp>
    </p:spTree>
    <p:extLst>
      <p:ext uri="{BB962C8B-B14F-4D97-AF65-F5344CB8AC3E}">
        <p14:creationId xmlns:p14="http://schemas.microsoft.com/office/powerpoint/2010/main" val="23426262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60550"/>
            <a:ext cx="8229600" cy="33313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87" y="319177"/>
            <a:ext cx="6108853" cy="459581"/>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4495800"/>
            <a:ext cx="7677150" cy="647700"/>
          </a:xfrm>
          <a:prstGeom prst="rect">
            <a:avLst/>
          </a:prstGeom>
        </p:spPr>
        <p:txBody>
          <a:bodyPr vert="horz" lIns="134742" tIns="0" rIns="134742" bIns="0" rtlCol="0" anchor="ctr"/>
          <a:lstStyle>
            <a:lvl1pPr eaLnBrk="0" hangingPunct="0">
              <a:defRPr sz="800"/>
            </a:lvl1pPr>
          </a:lstStyle>
          <a:p>
            <a:pPr algn="l" defTabSz="684338" fontAlgn="base">
              <a:spcBef>
                <a:spcPct val="0"/>
              </a:spcBef>
              <a:spcAft>
                <a:spcPts val="450"/>
              </a:spcAft>
              <a:defRPr/>
            </a:pPr>
            <a:endParaRPr lang="en-US">
              <a:solidFill>
                <a:srgbClr val="2A2A2A"/>
              </a:solidFill>
              <a:latin typeface="Arial" pitchFamily="34" charset="0"/>
              <a:ea typeface="ＭＳ Ｐゴシック" pitchFamily="34" charset="-128"/>
            </a:endParaRPr>
          </a:p>
        </p:txBody>
      </p:sp>
    </p:spTree>
    <p:extLst>
      <p:ext uri="{BB962C8B-B14F-4D97-AF65-F5344CB8AC3E}">
        <p14:creationId xmlns:p14="http://schemas.microsoft.com/office/powerpoint/2010/main" val="164507445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841772"/>
            <a:ext cx="6858000" cy="1790700"/>
          </a:xfrm>
        </p:spPr>
        <p:txBody>
          <a:bodyPr anchor="b"/>
          <a:lstStyle>
            <a:lvl1pPr algn="ctr">
              <a:defRPr sz="4500"/>
            </a:lvl1pPr>
          </a:lstStyle>
          <a:p>
            <a:r>
              <a:rPr lang="ru-RU"/>
              <a:t>Образец заголовка</a:t>
            </a:r>
            <a:endParaRPr lang="en-US"/>
          </a:p>
        </p:txBody>
      </p:sp>
      <p:sp>
        <p:nvSpPr>
          <p:cNvPr id="3" name="Подзаголовок 2"/>
          <p:cNvSpPr>
            <a:spLocks noGrp="1"/>
          </p:cNvSpPr>
          <p:nvPr>
            <p:ph type="subTitle" idx="1"/>
          </p:nvPr>
        </p:nvSpPr>
        <p:spPr>
          <a:xfrm>
            <a:off x="1143000" y="2701528"/>
            <a:ext cx="6858000" cy="1241822"/>
          </a:xfrm>
        </p:spPr>
        <p:txBody>
          <a:bodyPr/>
          <a:lstStyle>
            <a:lvl1pPr marL="0" indent="0" algn="ctr">
              <a:buNone/>
              <a:defRPr sz="1800"/>
            </a:lvl1pPr>
            <a:lvl2pPr marL="342137" indent="0" algn="ctr">
              <a:buNone/>
              <a:defRPr sz="1500"/>
            </a:lvl2pPr>
            <a:lvl3pPr marL="684355" indent="0" algn="ctr">
              <a:buNone/>
              <a:defRPr sz="1400"/>
            </a:lvl3pPr>
            <a:lvl4pPr marL="1026533" indent="0" algn="ctr">
              <a:buNone/>
              <a:defRPr sz="1200"/>
            </a:lvl4pPr>
            <a:lvl5pPr marL="1368710" indent="0" algn="ctr">
              <a:buNone/>
              <a:defRPr sz="1200"/>
            </a:lvl5pPr>
            <a:lvl6pPr marL="1710929" indent="0" algn="ctr">
              <a:buNone/>
              <a:defRPr sz="1200"/>
            </a:lvl6pPr>
            <a:lvl7pPr marL="2053064" indent="0" algn="ctr">
              <a:buNone/>
              <a:defRPr sz="1200"/>
            </a:lvl7pPr>
            <a:lvl8pPr marL="2395200" indent="0" algn="ctr">
              <a:buNone/>
              <a:defRPr sz="1200"/>
            </a:lvl8pPr>
            <a:lvl9pPr marL="2737337" indent="0" algn="ctr">
              <a:buNone/>
              <a:defRPr sz="1200"/>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F24552AE-58E1-44AB-B524-5A1F84E26294}" type="datetimeFigureOut">
              <a:rPr lang="en-US" smtClean="0">
                <a:solidFill>
                  <a:prstClr val="black">
                    <a:tint val="75000"/>
                  </a:prstClr>
                </a:solidFill>
              </a:rPr>
              <a:pPr/>
              <a:t>11/15/2023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EDF8D568-A3C4-4E86-A23D-A30BF3DA9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1770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F24552AE-58E1-44AB-B524-5A1F84E26294}" type="datetimeFigureOut">
              <a:rPr lang="en-US" smtClean="0">
                <a:solidFill>
                  <a:prstClr val="black">
                    <a:tint val="75000"/>
                  </a:prstClr>
                </a:solidFill>
              </a:rPr>
              <a:pPr/>
              <a:t>11/15/2023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EDF8D568-A3C4-4E86-A23D-A30BF3DA9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0694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282389"/>
            <a:ext cx="7886700" cy="2139553"/>
          </a:xfrm>
        </p:spPr>
        <p:txBody>
          <a:bodyPr anchor="b"/>
          <a:lstStyle>
            <a:lvl1pPr>
              <a:defRPr sz="4500"/>
            </a:lvl1pPr>
          </a:lstStyle>
          <a:p>
            <a:r>
              <a:rPr lang="ru-RU"/>
              <a:t>Образец заголовка</a:t>
            </a:r>
            <a:endParaRPr lang="en-US"/>
          </a:p>
        </p:txBody>
      </p:sp>
      <p:sp>
        <p:nvSpPr>
          <p:cNvPr id="3" name="Текст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137" indent="0">
              <a:buNone/>
              <a:defRPr sz="1500">
                <a:solidFill>
                  <a:schemeClr val="tx1">
                    <a:tint val="75000"/>
                  </a:schemeClr>
                </a:solidFill>
              </a:defRPr>
            </a:lvl2pPr>
            <a:lvl3pPr marL="684355" indent="0">
              <a:buNone/>
              <a:defRPr sz="1400">
                <a:solidFill>
                  <a:schemeClr val="tx1">
                    <a:tint val="75000"/>
                  </a:schemeClr>
                </a:solidFill>
              </a:defRPr>
            </a:lvl3pPr>
            <a:lvl4pPr marL="1026533" indent="0">
              <a:buNone/>
              <a:defRPr sz="1200">
                <a:solidFill>
                  <a:schemeClr val="tx1">
                    <a:tint val="75000"/>
                  </a:schemeClr>
                </a:solidFill>
              </a:defRPr>
            </a:lvl4pPr>
            <a:lvl5pPr marL="1368710" indent="0">
              <a:buNone/>
              <a:defRPr sz="1200">
                <a:solidFill>
                  <a:schemeClr val="tx1">
                    <a:tint val="75000"/>
                  </a:schemeClr>
                </a:solidFill>
              </a:defRPr>
            </a:lvl5pPr>
            <a:lvl6pPr marL="1710929" indent="0">
              <a:buNone/>
              <a:defRPr sz="1200">
                <a:solidFill>
                  <a:schemeClr val="tx1">
                    <a:tint val="75000"/>
                  </a:schemeClr>
                </a:solidFill>
              </a:defRPr>
            </a:lvl6pPr>
            <a:lvl7pPr marL="2053064" indent="0">
              <a:buNone/>
              <a:defRPr sz="1200">
                <a:solidFill>
                  <a:schemeClr val="tx1">
                    <a:tint val="75000"/>
                  </a:schemeClr>
                </a:solidFill>
              </a:defRPr>
            </a:lvl7pPr>
            <a:lvl8pPr marL="2395200" indent="0">
              <a:buNone/>
              <a:defRPr sz="1200">
                <a:solidFill>
                  <a:schemeClr val="tx1">
                    <a:tint val="75000"/>
                  </a:schemeClr>
                </a:solidFill>
              </a:defRPr>
            </a:lvl8pPr>
            <a:lvl9pPr marL="2737337"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24552AE-58E1-44AB-B524-5A1F84E26294}" type="datetimeFigureOut">
              <a:rPr lang="en-US" smtClean="0">
                <a:solidFill>
                  <a:prstClr val="black">
                    <a:tint val="75000"/>
                  </a:prstClr>
                </a:solidFill>
              </a:rPr>
              <a:pPr/>
              <a:t>11/15/2023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EDF8D568-A3C4-4E86-A23D-A30BF3DA9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8937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Объект 2"/>
          <p:cNvSpPr>
            <a:spLocks noGrp="1"/>
          </p:cNvSpPr>
          <p:nvPr>
            <p:ph sz="half" idx="1"/>
          </p:nvPr>
        </p:nvSpPr>
        <p:spPr>
          <a:xfrm>
            <a:off x="6286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p:cNvSpPr>
            <a:spLocks noGrp="1"/>
          </p:cNvSpPr>
          <p:nvPr>
            <p:ph sz="half" idx="2"/>
          </p:nvPr>
        </p:nvSpPr>
        <p:spPr>
          <a:xfrm>
            <a:off x="4629150" y="1369219"/>
            <a:ext cx="3886200" cy="326350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F24552AE-58E1-44AB-B524-5A1F84E26294}" type="datetimeFigureOut">
              <a:rPr lang="en-US" smtClean="0">
                <a:solidFill>
                  <a:prstClr val="black">
                    <a:tint val="75000"/>
                  </a:prstClr>
                </a:solidFill>
              </a:rPr>
              <a:pPr/>
              <a:t>11/15/2023</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EDF8D568-A3C4-4E86-A23D-A30BF3DA9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026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273844"/>
            <a:ext cx="7886700" cy="994172"/>
          </a:xfrm>
        </p:spPr>
        <p:txBody>
          <a:bodyPr/>
          <a:lstStyle/>
          <a:p>
            <a:r>
              <a:rPr lang="ru-RU"/>
              <a:t>Образец заголовка</a:t>
            </a:r>
            <a:endParaRPr lang="en-US"/>
          </a:p>
        </p:txBody>
      </p:sp>
      <p:sp>
        <p:nvSpPr>
          <p:cNvPr id="3" name="Текст 2"/>
          <p:cNvSpPr>
            <a:spLocks noGrp="1"/>
          </p:cNvSpPr>
          <p:nvPr>
            <p:ph type="body" idx="1"/>
          </p:nvPr>
        </p:nvSpPr>
        <p:spPr>
          <a:xfrm>
            <a:off x="629842" y="1260872"/>
            <a:ext cx="3868340" cy="617934"/>
          </a:xfrm>
        </p:spPr>
        <p:txBody>
          <a:bodyPr anchor="b"/>
          <a:lstStyle>
            <a:lvl1pPr marL="0" indent="0">
              <a:buNone/>
              <a:defRPr sz="1800" b="1"/>
            </a:lvl1pPr>
            <a:lvl2pPr marL="342137" indent="0">
              <a:buNone/>
              <a:defRPr sz="1500" b="1"/>
            </a:lvl2pPr>
            <a:lvl3pPr marL="684355" indent="0">
              <a:buNone/>
              <a:defRPr sz="1400" b="1"/>
            </a:lvl3pPr>
            <a:lvl4pPr marL="1026533" indent="0">
              <a:buNone/>
              <a:defRPr sz="1200" b="1"/>
            </a:lvl4pPr>
            <a:lvl5pPr marL="1368710" indent="0">
              <a:buNone/>
              <a:defRPr sz="1200" b="1"/>
            </a:lvl5pPr>
            <a:lvl6pPr marL="1710929" indent="0">
              <a:buNone/>
              <a:defRPr sz="1200" b="1"/>
            </a:lvl6pPr>
            <a:lvl7pPr marL="2053064" indent="0">
              <a:buNone/>
              <a:defRPr sz="1200" b="1"/>
            </a:lvl7pPr>
            <a:lvl8pPr marL="2395200" indent="0">
              <a:buNone/>
              <a:defRPr sz="1200" b="1"/>
            </a:lvl8pPr>
            <a:lvl9pPr marL="2737337" indent="0">
              <a:buNone/>
              <a:defRPr sz="1200" b="1"/>
            </a:lvl9pPr>
          </a:lstStyle>
          <a:p>
            <a:pPr lvl="0"/>
            <a:r>
              <a:rPr lang="ru-RU"/>
              <a:t>Образец текста</a:t>
            </a:r>
          </a:p>
        </p:txBody>
      </p:sp>
      <p:sp>
        <p:nvSpPr>
          <p:cNvPr id="4" name="Объект 3"/>
          <p:cNvSpPr>
            <a:spLocks noGrp="1"/>
          </p:cNvSpPr>
          <p:nvPr>
            <p:ph sz="half" idx="2"/>
          </p:nvPr>
        </p:nvSpPr>
        <p:spPr>
          <a:xfrm>
            <a:off x="629842" y="1878806"/>
            <a:ext cx="3868340"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29152" y="1260872"/>
            <a:ext cx="3887391" cy="617934"/>
          </a:xfrm>
        </p:spPr>
        <p:txBody>
          <a:bodyPr anchor="b"/>
          <a:lstStyle>
            <a:lvl1pPr marL="0" indent="0">
              <a:buNone/>
              <a:defRPr sz="1800" b="1"/>
            </a:lvl1pPr>
            <a:lvl2pPr marL="342137" indent="0">
              <a:buNone/>
              <a:defRPr sz="1500" b="1"/>
            </a:lvl2pPr>
            <a:lvl3pPr marL="684355" indent="0">
              <a:buNone/>
              <a:defRPr sz="1400" b="1"/>
            </a:lvl3pPr>
            <a:lvl4pPr marL="1026533" indent="0">
              <a:buNone/>
              <a:defRPr sz="1200" b="1"/>
            </a:lvl4pPr>
            <a:lvl5pPr marL="1368710" indent="0">
              <a:buNone/>
              <a:defRPr sz="1200" b="1"/>
            </a:lvl5pPr>
            <a:lvl6pPr marL="1710929" indent="0">
              <a:buNone/>
              <a:defRPr sz="1200" b="1"/>
            </a:lvl6pPr>
            <a:lvl7pPr marL="2053064" indent="0">
              <a:buNone/>
              <a:defRPr sz="1200" b="1"/>
            </a:lvl7pPr>
            <a:lvl8pPr marL="2395200" indent="0">
              <a:buNone/>
              <a:defRPr sz="1200" b="1"/>
            </a:lvl8pPr>
            <a:lvl9pPr marL="2737337" indent="0">
              <a:buNone/>
              <a:defRPr sz="1200" b="1"/>
            </a:lvl9pPr>
          </a:lstStyle>
          <a:p>
            <a:pPr lvl="0"/>
            <a:r>
              <a:rPr lang="ru-RU"/>
              <a:t>Образец текста</a:t>
            </a:r>
          </a:p>
        </p:txBody>
      </p:sp>
      <p:sp>
        <p:nvSpPr>
          <p:cNvPr id="6" name="Объект 5"/>
          <p:cNvSpPr>
            <a:spLocks noGrp="1"/>
          </p:cNvSpPr>
          <p:nvPr>
            <p:ph sz="quarter" idx="4"/>
          </p:nvPr>
        </p:nvSpPr>
        <p:spPr>
          <a:xfrm>
            <a:off x="4629152" y="1878806"/>
            <a:ext cx="3887391" cy="276344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F24552AE-58E1-44AB-B524-5A1F84E26294}" type="datetimeFigureOut">
              <a:rPr lang="en-US" smtClean="0">
                <a:solidFill>
                  <a:prstClr val="black">
                    <a:tint val="75000"/>
                  </a:prstClr>
                </a:solidFill>
              </a:rPr>
              <a:pPr/>
              <a:t>11/15/2023</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EDF8D568-A3C4-4E86-A23D-A30BF3DA9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4726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F24552AE-58E1-44AB-B524-5A1F84E26294}" type="datetimeFigureOut">
              <a:rPr lang="en-US" smtClean="0">
                <a:solidFill>
                  <a:prstClr val="black">
                    <a:tint val="75000"/>
                  </a:prstClr>
                </a:solidFill>
              </a:rPr>
              <a:pPr/>
              <a:t>11/15/2023</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EDF8D568-A3C4-4E86-A23D-A30BF3DA9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622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24552AE-58E1-44AB-B524-5A1F84E26294}" type="datetimeFigureOut">
              <a:rPr lang="en-US" smtClean="0">
                <a:solidFill>
                  <a:prstClr val="black">
                    <a:tint val="75000"/>
                  </a:prstClr>
                </a:solidFill>
              </a:rPr>
              <a:pPr/>
              <a:t>11/15/2023</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EDF8D568-A3C4-4E86-A23D-A30BF3DA9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9522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endParaRPr lang="en-US"/>
          </a:p>
        </p:txBody>
      </p:sp>
      <p:sp>
        <p:nvSpPr>
          <p:cNvPr id="3" name="Substituent conținut 2"/>
          <p:cNvSpPr>
            <a:spLocks noGrp="1"/>
          </p:cNvSpPr>
          <p:nvPr>
            <p:ph idx="1"/>
          </p:nvPr>
        </p:nvSpPr>
        <p:spPr/>
        <p:txBody>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p:cNvSpPr>
            <a:spLocks noGrp="1"/>
          </p:cNvSpPr>
          <p:nvPr>
            <p:ph type="dt" sz="half" idx="10"/>
          </p:nvPr>
        </p:nvSpPr>
        <p:spPr/>
        <p:txBody>
          <a:bodyPr/>
          <a:lstStyle/>
          <a:p>
            <a:fld id="{133EF921-EFD0-4881-A5D8-08C45E339FAA}" type="datetimeFigureOut">
              <a:rPr lang="en-US" smtClean="0"/>
              <a:t>11/15/2023</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94B6DA93-0B9B-46CB-8EEE-D5B784EE3895}" type="slidenum">
              <a:rPr lang="en-US" smtClean="0"/>
              <a:t>‹#›</a:t>
            </a:fld>
            <a:endParaRPr lang="en-US"/>
          </a:p>
        </p:txBody>
      </p:sp>
    </p:spTree>
    <p:extLst>
      <p:ext uri="{BB962C8B-B14F-4D97-AF65-F5344CB8AC3E}">
        <p14:creationId xmlns:p14="http://schemas.microsoft.com/office/powerpoint/2010/main" val="12794658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a:p>
        </p:txBody>
      </p:sp>
      <p:sp>
        <p:nvSpPr>
          <p:cNvPr id="3" name="Объект 2"/>
          <p:cNvSpPr>
            <a:spLocks noGrp="1"/>
          </p:cNvSpPr>
          <p:nvPr>
            <p:ph idx="1"/>
          </p:nvPr>
        </p:nvSpPr>
        <p:spPr>
          <a:xfrm>
            <a:off x="3887391" y="74065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629841" y="1543052"/>
            <a:ext cx="2949178" cy="2858691"/>
          </a:xfrm>
        </p:spPr>
        <p:txBody>
          <a:bodyPr/>
          <a:lstStyle>
            <a:lvl1pPr marL="0" indent="0">
              <a:buNone/>
              <a:defRPr sz="1200"/>
            </a:lvl1pPr>
            <a:lvl2pPr marL="342137" indent="0">
              <a:buNone/>
              <a:defRPr sz="1100"/>
            </a:lvl2pPr>
            <a:lvl3pPr marL="684355" indent="0">
              <a:buNone/>
              <a:defRPr sz="900"/>
            </a:lvl3pPr>
            <a:lvl4pPr marL="1026533" indent="0">
              <a:buNone/>
              <a:defRPr sz="800"/>
            </a:lvl4pPr>
            <a:lvl5pPr marL="1368710" indent="0">
              <a:buNone/>
              <a:defRPr sz="800"/>
            </a:lvl5pPr>
            <a:lvl6pPr marL="1710929" indent="0">
              <a:buNone/>
              <a:defRPr sz="800"/>
            </a:lvl6pPr>
            <a:lvl7pPr marL="2053064" indent="0">
              <a:buNone/>
              <a:defRPr sz="800"/>
            </a:lvl7pPr>
            <a:lvl8pPr marL="2395200" indent="0">
              <a:buNone/>
              <a:defRPr sz="800"/>
            </a:lvl8pPr>
            <a:lvl9pPr marL="2737337" indent="0">
              <a:buNone/>
              <a:defRPr sz="800"/>
            </a:lvl9pPr>
          </a:lstStyle>
          <a:p>
            <a:pPr lvl="0"/>
            <a:r>
              <a:rPr lang="ru-RU"/>
              <a:t>Образец текста</a:t>
            </a:r>
          </a:p>
        </p:txBody>
      </p:sp>
      <p:sp>
        <p:nvSpPr>
          <p:cNvPr id="5" name="Дата 4"/>
          <p:cNvSpPr>
            <a:spLocks noGrp="1"/>
          </p:cNvSpPr>
          <p:nvPr>
            <p:ph type="dt" sz="half" idx="10"/>
          </p:nvPr>
        </p:nvSpPr>
        <p:spPr/>
        <p:txBody>
          <a:bodyPr/>
          <a:lstStyle/>
          <a:p>
            <a:fld id="{F24552AE-58E1-44AB-B524-5A1F84E26294}" type="datetimeFigureOut">
              <a:rPr lang="en-US" smtClean="0">
                <a:solidFill>
                  <a:prstClr val="black">
                    <a:tint val="75000"/>
                  </a:prstClr>
                </a:solidFill>
              </a:rPr>
              <a:pPr/>
              <a:t>11/15/2023</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EDF8D568-A3C4-4E86-A23D-A30BF3DA9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33759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42900"/>
            <a:ext cx="2949178" cy="1200150"/>
          </a:xfrm>
        </p:spPr>
        <p:txBody>
          <a:bodyPr anchor="b"/>
          <a:lstStyle>
            <a:lvl1pPr>
              <a:defRPr sz="2400"/>
            </a:lvl1pPr>
          </a:lstStyle>
          <a:p>
            <a:r>
              <a:rPr lang="ru-RU"/>
              <a:t>Образец заголовка</a:t>
            </a:r>
            <a:endParaRPr lang="en-US"/>
          </a:p>
        </p:txBody>
      </p:sp>
      <p:sp>
        <p:nvSpPr>
          <p:cNvPr id="3" name="Рисунок 2"/>
          <p:cNvSpPr>
            <a:spLocks noGrp="1"/>
          </p:cNvSpPr>
          <p:nvPr>
            <p:ph type="pic" idx="1"/>
          </p:nvPr>
        </p:nvSpPr>
        <p:spPr>
          <a:xfrm>
            <a:off x="3887391" y="740654"/>
            <a:ext cx="4629150" cy="3655219"/>
          </a:xfrm>
        </p:spPr>
        <p:txBody>
          <a:bodyPr/>
          <a:lstStyle>
            <a:lvl1pPr marL="0" indent="0">
              <a:buNone/>
              <a:defRPr sz="2400"/>
            </a:lvl1pPr>
            <a:lvl2pPr marL="342137" indent="0">
              <a:buNone/>
              <a:defRPr sz="2100"/>
            </a:lvl2pPr>
            <a:lvl3pPr marL="684355" indent="0">
              <a:buNone/>
              <a:defRPr sz="1800"/>
            </a:lvl3pPr>
            <a:lvl4pPr marL="1026533" indent="0">
              <a:buNone/>
              <a:defRPr sz="1500"/>
            </a:lvl4pPr>
            <a:lvl5pPr marL="1368710" indent="0">
              <a:buNone/>
              <a:defRPr sz="1500"/>
            </a:lvl5pPr>
            <a:lvl6pPr marL="1710929" indent="0">
              <a:buNone/>
              <a:defRPr sz="1500"/>
            </a:lvl6pPr>
            <a:lvl7pPr marL="2053064" indent="0">
              <a:buNone/>
              <a:defRPr sz="1500"/>
            </a:lvl7pPr>
            <a:lvl8pPr marL="2395200" indent="0">
              <a:buNone/>
              <a:defRPr sz="1500"/>
            </a:lvl8pPr>
            <a:lvl9pPr marL="2737337" indent="0">
              <a:buNone/>
              <a:defRPr sz="1500"/>
            </a:lvl9pPr>
          </a:lstStyle>
          <a:p>
            <a:endParaRPr lang="en-US"/>
          </a:p>
        </p:txBody>
      </p:sp>
      <p:sp>
        <p:nvSpPr>
          <p:cNvPr id="4" name="Текст 3"/>
          <p:cNvSpPr>
            <a:spLocks noGrp="1"/>
          </p:cNvSpPr>
          <p:nvPr>
            <p:ph type="body" sz="half" idx="2"/>
          </p:nvPr>
        </p:nvSpPr>
        <p:spPr>
          <a:xfrm>
            <a:off x="629841" y="1543052"/>
            <a:ext cx="2949178" cy="2858691"/>
          </a:xfrm>
        </p:spPr>
        <p:txBody>
          <a:bodyPr/>
          <a:lstStyle>
            <a:lvl1pPr marL="0" indent="0">
              <a:buNone/>
              <a:defRPr sz="1200"/>
            </a:lvl1pPr>
            <a:lvl2pPr marL="342137" indent="0">
              <a:buNone/>
              <a:defRPr sz="1100"/>
            </a:lvl2pPr>
            <a:lvl3pPr marL="684355" indent="0">
              <a:buNone/>
              <a:defRPr sz="900"/>
            </a:lvl3pPr>
            <a:lvl4pPr marL="1026533" indent="0">
              <a:buNone/>
              <a:defRPr sz="800"/>
            </a:lvl4pPr>
            <a:lvl5pPr marL="1368710" indent="0">
              <a:buNone/>
              <a:defRPr sz="800"/>
            </a:lvl5pPr>
            <a:lvl6pPr marL="1710929" indent="0">
              <a:buNone/>
              <a:defRPr sz="800"/>
            </a:lvl6pPr>
            <a:lvl7pPr marL="2053064" indent="0">
              <a:buNone/>
              <a:defRPr sz="800"/>
            </a:lvl7pPr>
            <a:lvl8pPr marL="2395200" indent="0">
              <a:buNone/>
              <a:defRPr sz="800"/>
            </a:lvl8pPr>
            <a:lvl9pPr marL="2737337" indent="0">
              <a:buNone/>
              <a:defRPr sz="800"/>
            </a:lvl9pPr>
          </a:lstStyle>
          <a:p>
            <a:pPr lvl="0"/>
            <a:r>
              <a:rPr lang="ru-RU"/>
              <a:t>Образец текста</a:t>
            </a:r>
          </a:p>
        </p:txBody>
      </p:sp>
      <p:sp>
        <p:nvSpPr>
          <p:cNvPr id="5" name="Дата 4"/>
          <p:cNvSpPr>
            <a:spLocks noGrp="1"/>
          </p:cNvSpPr>
          <p:nvPr>
            <p:ph type="dt" sz="half" idx="10"/>
          </p:nvPr>
        </p:nvSpPr>
        <p:spPr/>
        <p:txBody>
          <a:bodyPr/>
          <a:lstStyle/>
          <a:p>
            <a:fld id="{F24552AE-58E1-44AB-B524-5A1F84E26294}" type="datetimeFigureOut">
              <a:rPr lang="en-US" smtClean="0">
                <a:solidFill>
                  <a:prstClr val="black">
                    <a:tint val="75000"/>
                  </a:prstClr>
                </a:solidFill>
              </a:rPr>
              <a:pPr/>
              <a:t>11/15/2023</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EDF8D568-A3C4-4E86-A23D-A30BF3DA9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6833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F24552AE-58E1-44AB-B524-5A1F84E26294}" type="datetimeFigureOut">
              <a:rPr lang="en-US" smtClean="0">
                <a:solidFill>
                  <a:prstClr val="black">
                    <a:tint val="75000"/>
                  </a:prstClr>
                </a:solidFill>
              </a:rPr>
              <a:pPr/>
              <a:t>11/15/2023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EDF8D568-A3C4-4E86-A23D-A30BF3DA9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356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6" y="273929"/>
            <a:ext cx="1971675" cy="4358879"/>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628652" y="273929"/>
            <a:ext cx="5800725" cy="4358879"/>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F24552AE-58E1-44AB-B524-5A1F84E26294}" type="datetimeFigureOut">
              <a:rPr lang="en-US" smtClean="0">
                <a:solidFill>
                  <a:prstClr val="black">
                    <a:tint val="75000"/>
                  </a:prstClr>
                </a:solidFill>
              </a:rPr>
              <a:pPr/>
              <a:t>11/15/2023</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EDF8D568-A3C4-4E86-A23D-A30BF3DA9A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066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60550"/>
            <a:ext cx="8229600" cy="33313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86" y="319174"/>
            <a:ext cx="6108853" cy="459581"/>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4495800"/>
            <a:ext cx="7677150" cy="647700"/>
          </a:xfrm>
          <a:prstGeom prst="rect">
            <a:avLst/>
          </a:prstGeom>
        </p:spPr>
        <p:txBody>
          <a:bodyPr vert="horz" lIns="134745" tIns="0" rIns="134745" bIns="0" rtlCol="0" anchor="ctr"/>
          <a:lstStyle>
            <a:lvl1pPr eaLnBrk="0" hangingPunct="0">
              <a:defRPr sz="800"/>
            </a:lvl1pPr>
          </a:lstStyle>
          <a:p>
            <a:pPr algn="l" fontAlgn="base">
              <a:spcBef>
                <a:spcPct val="0"/>
              </a:spcBef>
              <a:spcAft>
                <a:spcPts val="450"/>
              </a:spcAft>
              <a:defRPr/>
            </a:pPr>
            <a:endParaRPr lang="en-US">
              <a:solidFill>
                <a:srgbClr val="2A2A2A"/>
              </a:solidFill>
              <a:latin typeface="Arial" pitchFamily="34" charset="0"/>
              <a:ea typeface="ＭＳ Ｐゴシック" pitchFamily="34" charset="-128"/>
            </a:endParaRPr>
          </a:p>
        </p:txBody>
      </p:sp>
    </p:spTree>
    <p:extLst>
      <p:ext uri="{BB962C8B-B14F-4D97-AF65-F5344CB8AC3E}">
        <p14:creationId xmlns:p14="http://schemas.microsoft.com/office/powerpoint/2010/main" val="181077543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457245"/>
          </a:xfrm>
        </p:spPr>
        <p:txBody>
          <a:bodyPr>
            <a:normAutofit/>
          </a:bodyPr>
          <a:lstStyle>
            <a:lvl1pPr algn="ctr">
              <a:defRPr sz="3000"/>
            </a:lvl1pPr>
          </a:lstStyle>
          <a:p>
            <a:r>
              <a:rPr lang="en-US" dirty="0"/>
              <a:t>Click to edit Master title style</a:t>
            </a:r>
          </a:p>
        </p:txBody>
      </p:sp>
    </p:spTree>
    <p:extLst>
      <p:ext uri="{BB962C8B-B14F-4D97-AF65-F5344CB8AC3E}">
        <p14:creationId xmlns:p14="http://schemas.microsoft.com/office/powerpoint/2010/main" val="1221230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722313" y="3305176"/>
            <a:ext cx="7772400" cy="1021556"/>
          </a:xfrm>
        </p:spPr>
        <p:txBody>
          <a:bodyPr anchor="t"/>
          <a:lstStyle>
            <a:lvl1pPr algn="l">
              <a:defRPr sz="4000" b="1" cap="all"/>
            </a:lvl1pPr>
          </a:lstStyle>
          <a:p>
            <a:r>
              <a:rPr lang="ro-RO"/>
              <a:t>Clic pentru editare stil titlu</a:t>
            </a:r>
            <a:endParaRPr lang="en-US"/>
          </a:p>
        </p:txBody>
      </p:sp>
      <p:sp>
        <p:nvSpPr>
          <p:cNvPr id="3" name="Substituent text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170" indent="0">
              <a:buNone/>
              <a:defRPr sz="1800">
                <a:solidFill>
                  <a:schemeClr val="tx1">
                    <a:tint val="75000"/>
                  </a:schemeClr>
                </a:solidFill>
              </a:defRPr>
            </a:lvl2pPr>
            <a:lvl3pPr marL="912465" indent="0">
              <a:buNone/>
              <a:defRPr sz="1600">
                <a:solidFill>
                  <a:schemeClr val="tx1">
                    <a:tint val="75000"/>
                  </a:schemeClr>
                </a:solidFill>
              </a:defRPr>
            </a:lvl3pPr>
            <a:lvl4pPr marL="1368676" indent="0">
              <a:buNone/>
              <a:defRPr sz="1400">
                <a:solidFill>
                  <a:schemeClr val="tx1">
                    <a:tint val="75000"/>
                  </a:schemeClr>
                </a:solidFill>
              </a:defRPr>
            </a:lvl4pPr>
            <a:lvl5pPr marL="1824929" indent="0">
              <a:buNone/>
              <a:defRPr sz="1400">
                <a:solidFill>
                  <a:schemeClr val="tx1">
                    <a:tint val="75000"/>
                  </a:schemeClr>
                </a:solidFill>
              </a:defRPr>
            </a:lvl5pPr>
            <a:lvl6pPr marL="2281098" indent="0">
              <a:buNone/>
              <a:defRPr sz="1400">
                <a:solidFill>
                  <a:schemeClr val="tx1">
                    <a:tint val="75000"/>
                  </a:schemeClr>
                </a:solidFill>
              </a:defRPr>
            </a:lvl6pPr>
            <a:lvl7pPr marL="2737268" indent="0">
              <a:buNone/>
              <a:defRPr sz="1400">
                <a:solidFill>
                  <a:schemeClr val="tx1">
                    <a:tint val="75000"/>
                  </a:schemeClr>
                </a:solidFill>
              </a:defRPr>
            </a:lvl7pPr>
            <a:lvl8pPr marL="3193529" indent="0">
              <a:buNone/>
              <a:defRPr sz="1400">
                <a:solidFill>
                  <a:schemeClr val="tx1">
                    <a:tint val="75000"/>
                  </a:schemeClr>
                </a:solidFill>
              </a:defRPr>
            </a:lvl8pPr>
            <a:lvl9pPr marL="3649760" indent="0">
              <a:buNone/>
              <a:defRPr sz="1400">
                <a:solidFill>
                  <a:schemeClr val="tx1">
                    <a:tint val="75000"/>
                  </a:schemeClr>
                </a:solidFill>
              </a:defRPr>
            </a:lvl9pPr>
          </a:lstStyle>
          <a:p>
            <a:pPr lvl="0"/>
            <a:r>
              <a:rPr lang="ro-RO"/>
              <a:t>Clic pentru editare stiluri text Coordonator</a:t>
            </a:r>
          </a:p>
        </p:txBody>
      </p:sp>
      <p:sp>
        <p:nvSpPr>
          <p:cNvPr id="4" name="Substituent dată 3"/>
          <p:cNvSpPr>
            <a:spLocks noGrp="1"/>
          </p:cNvSpPr>
          <p:nvPr>
            <p:ph type="dt" sz="half" idx="10"/>
          </p:nvPr>
        </p:nvSpPr>
        <p:spPr/>
        <p:txBody>
          <a:bodyPr/>
          <a:lstStyle/>
          <a:p>
            <a:fld id="{133EF921-EFD0-4881-A5D8-08C45E339FAA}" type="datetimeFigureOut">
              <a:rPr lang="en-US" smtClean="0"/>
              <a:t>11/15/2023</a:t>
            </a:fld>
            <a:endParaRPr lang="en-US"/>
          </a:p>
        </p:txBody>
      </p:sp>
      <p:sp>
        <p:nvSpPr>
          <p:cNvPr id="5" name="Substituent subsol 4"/>
          <p:cNvSpPr>
            <a:spLocks noGrp="1"/>
          </p:cNvSpPr>
          <p:nvPr>
            <p:ph type="ftr" sz="quarter" idx="11"/>
          </p:nvPr>
        </p:nvSpPr>
        <p:spPr/>
        <p:txBody>
          <a:bodyPr/>
          <a:lstStyle/>
          <a:p>
            <a:endParaRPr lang="en-US"/>
          </a:p>
        </p:txBody>
      </p:sp>
      <p:sp>
        <p:nvSpPr>
          <p:cNvPr id="6" name="Substituent număr diapozitiv 5"/>
          <p:cNvSpPr>
            <a:spLocks noGrp="1"/>
          </p:cNvSpPr>
          <p:nvPr>
            <p:ph type="sldNum" sz="quarter" idx="12"/>
          </p:nvPr>
        </p:nvSpPr>
        <p:spPr/>
        <p:txBody>
          <a:bodyPr/>
          <a:lstStyle/>
          <a:p>
            <a:fld id="{94B6DA93-0B9B-46CB-8EEE-D5B784EE3895}" type="slidenum">
              <a:rPr lang="en-US" smtClean="0"/>
              <a:t>‹#›</a:t>
            </a:fld>
            <a:endParaRPr lang="en-US"/>
          </a:p>
        </p:txBody>
      </p:sp>
    </p:spTree>
    <p:extLst>
      <p:ext uri="{BB962C8B-B14F-4D97-AF65-F5344CB8AC3E}">
        <p14:creationId xmlns:p14="http://schemas.microsoft.com/office/powerpoint/2010/main" val="1824452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endParaRPr lang="en-US"/>
          </a:p>
        </p:txBody>
      </p:sp>
      <p:sp>
        <p:nvSpPr>
          <p:cNvPr id="3" name="Substituent conținut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conținut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dată 4"/>
          <p:cNvSpPr>
            <a:spLocks noGrp="1"/>
          </p:cNvSpPr>
          <p:nvPr>
            <p:ph type="dt" sz="half" idx="10"/>
          </p:nvPr>
        </p:nvSpPr>
        <p:spPr/>
        <p:txBody>
          <a:bodyPr/>
          <a:lstStyle/>
          <a:p>
            <a:fld id="{133EF921-EFD0-4881-A5D8-08C45E339FAA}" type="datetimeFigureOut">
              <a:rPr lang="en-US" smtClean="0"/>
              <a:t>11/15/2023</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94B6DA93-0B9B-46CB-8EEE-D5B784EE3895}" type="slidenum">
              <a:rPr lang="en-US" smtClean="0"/>
              <a:t>‹#›</a:t>
            </a:fld>
            <a:endParaRPr lang="en-US"/>
          </a:p>
        </p:txBody>
      </p:sp>
    </p:spTree>
    <p:extLst>
      <p:ext uri="{BB962C8B-B14F-4D97-AF65-F5344CB8AC3E}">
        <p14:creationId xmlns:p14="http://schemas.microsoft.com/office/powerpoint/2010/main" val="1248952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457200" y="205979"/>
            <a:ext cx="8229600" cy="857250"/>
          </a:xfrm>
        </p:spPr>
        <p:txBody>
          <a:bodyPr/>
          <a:lstStyle>
            <a:lvl1pPr>
              <a:defRPr/>
            </a:lvl1pPr>
          </a:lstStyle>
          <a:p>
            <a:r>
              <a:rPr lang="ro-RO"/>
              <a:t>Clic pentru editare stil titlu</a:t>
            </a:r>
            <a:endParaRPr lang="en-US"/>
          </a:p>
        </p:txBody>
      </p:sp>
      <p:sp>
        <p:nvSpPr>
          <p:cNvPr id="3" name="Substituent text 2"/>
          <p:cNvSpPr>
            <a:spLocks noGrp="1"/>
          </p:cNvSpPr>
          <p:nvPr>
            <p:ph type="body" idx="1"/>
          </p:nvPr>
        </p:nvSpPr>
        <p:spPr>
          <a:xfrm>
            <a:off x="457200" y="1151335"/>
            <a:ext cx="4040188" cy="479822"/>
          </a:xfrm>
        </p:spPr>
        <p:txBody>
          <a:bodyPr anchor="b"/>
          <a:lstStyle>
            <a:lvl1pPr marL="0" indent="0">
              <a:buNone/>
              <a:defRPr sz="2400" b="1"/>
            </a:lvl1pPr>
            <a:lvl2pPr marL="456170" indent="0">
              <a:buNone/>
              <a:defRPr sz="2000" b="1"/>
            </a:lvl2pPr>
            <a:lvl3pPr marL="912465" indent="0">
              <a:buNone/>
              <a:defRPr sz="1800" b="1"/>
            </a:lvl3pPr>
            <a:lvl4pPr marL="1368676" indent="0">
              <a:buNone/>
              <a:defRPr sz="1600" b="1"/>
            </a:lvl4pPr>
            <a:lvl5pPr marL="1824929" indent="0">
              <a:buNone/>
              <a:defRPr sz="1600" b="1"/>
            </a:lvl5pPr>
            <a:lvl6pPr marL="2281098" indent="0">
              <a:buNone/>
              <a:defRPr sz="1600" b="1"/>
            </a:lvl6pPr>
            <a:lvl7pPr marL="2737268" indent="0">
              <a:buNone/>
              <a:defRPr sz="1600" b="1"/>
            </a:lvl7pPr>
            <a:lvl8pPr marL="3193529" indent="0">
              <a:buNone/>
              <a:defRPr sz="1600" b="1"/>
            </a:lvl8pPr>
            <a:lvl9pPr marL="3649760" indent="0">
              <a:buNone/>
              <a:defRPr sz="1600" b="1"/>
            </a:lvl9pPr>
          </a:lstStyle>
          <a:p>
            <a:pPr lvl="0"/>
            <a:r>
              <a:rPr lang="ro-RO"/>
              <a:t>Clic pentru editare stiluri text Coordonator</a:t>
            </a:r>
          </a:p>
        </p:txBody>
      </p:sp>
      <p:sp>
        <p:nvSpPr>
          <p:cNvPr id="4" name="Substituent conținut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text 4"/>
          <p:cNvSpPr>
            <a:spLocks noGrp="1"/>
          </p:cNvSpPr>
          <p:nvPr>
            <p:ph type="body" sz="quarter" idx="3"/>
          </p:nvPr>
        </p:nvSpPr>
        <p:spPr>
          <a:xfrm>
            <a:off x="4645116" y="1151335"/>
            <a:ext cx="4041775" cy="479822"/>
          </a:xfrm>
        </p:spPr>
        <p:txBody>
          <a:bodyPr anchor="b"/>
          <a:lstStyle>
            <a:lvl1pPr marL="0" indent="0">
              <a:buNone/>
              <a:defRPr sz="2400" b="1"/>
            </a:lvl1pPr>
            <a:lvl2pPr marL="456170" indent="0">
              <a:buNone/>
              <a:defRPr sz="2000" b="1"/>
            </a:lvl2pPr>
            <a:lvl3pPr marL="912465" indent="0">
              <a:buNone/>
              <a:defRPr sz="1800" b="1"/>
            </a:lvl3pPr>
            <a:lvl4pPr marL="1368676" indent="0">
              <a:buNone/>
              <a:defRPr sz="1600" b="1"/>
            </a:lvl4pPr>
            <a:lvl5pPr marL="1824929" indent="0">
              <a:buNone/>
              <a:defRPr sz="1600" b="1"/>
            </a:lvl5pPr>
            <a:lvl6pPr marL="2281098" indent="0">
              <a:buNone/>
              <a:defRPr sz="1600" b="1"/>
            </a:lvl6pPr>
            <a:lvl7pPr marL="2737268" indent="0">
              <a:buNone/>
              <a:defRPr sz="1600" b="1"/>
            </a:lvl7pPr>
            <a:lvl8pPr marL="3193529" indent="0">
              <a:buNone/>
              <a:defRPr sz="1600" b="1"/>
            </a:lvl8pPr>
            <a:lvl9pPr marL="3649760" indent="0">
              <a:buNone/>
              <a:defRPr sz="1600" b="1"/>
            </a:lvl9pPr>
          </a:lstStyle>
          <a:p>
            <a:pPr lvl="0"/>
            <a:r>
              <a:rPr lang="ro-RO"/>
              <a:t>Clic pentru editare stiluri text Coordonator</a:t>
            </a:r>
          </a:p>
        </p:txBody>
      </p:sp>
      <p:sp>
        <p:nvSpPr>
          <p:cNvPr id="6" name="Substituent conținut 5"/>
          <p:cNvSpPr>
            <a:spLocks noGrp="1"/>
          </p:cNvSpPr>
          <p:nvPr>
            <p:ph sz="quarter" idx="4"/>
          </p:nvPr>
        </p:nvSpPr>
        <p:spPr>
          <a:xfrm>
            <a:off x="464511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7" name="Substituent dată 6"/>
          <p:cNvSpPr>
            <a:spLocks noGrp="1"/>
          </p:cNvSpPr>
          <p:nvPr>
            <p:ph type="dt" sz="half" idx="10"/>
          </p:nvPr>
        </p:nvSpPr>
        <p:spPr/>
        <p:txBody>
          <a:bodyPr/>
          <a:lstStyle/>
          <a:p>
            <a:fld id="{133EF921-EFD0-4881-A5D8-08C45E339FAA}" type="datetimeFigureOut">
              <a:rPr lang="en-US" smtClean="0"/>
              <a:t>11/15/2023</a:t>
            </a:fld>
            <a:endParaRPr lang="en-US"/>
          </a:p>
        </p:txBody>
      </p:sp>
      <p:sp>
        <p:nvSpPr>
          <p:cNvPr id="8" name="Substituent subsol 7"/>
          <p:cNvSpPr>
            <a:spLocks noGrp="1"/>
          </p:cNvSpPr>
          <p:nvPr>
            <p:ph type="ftr" sz="quarter" idx="11"/>
          </p:nvPr>
        </p:nvSpPr>
        <p:spPr/>
        <p:txBody>
          <a:bodyPr/>
          <a:lstStyle/>
          <a:p>
            <a:endParaRPr lang="en-US"/>
          </a:p>
        </p:txBody>
      </p:sp>
      <p:sp>
        <p:nvSpPr>
          <p:cNvPr id="9" name="Substituent număr diapozitiv 8"/>
          <p:cNvSpPr>
            <a:spLocks noGrp="1"/>
          </p:cNvSpPr>
          <p:nvPr>
            <p:ph type="sldNum" sz="quarter" idx="12"/>
          </p:nvPr>
        </p:nvSpPr>
        <p:spPr/>
        <p:txBody>
          <a:bodyPr/>
          <a:lstStyle/>
          <a:p>
            <a:fld id="{94B6DA93-0B9B-46CB-8EEE-D5B784EE3895}" type="slidenum">
              <a:rPr lang="en-US" smtClean="0"/>
              <a:t>‹#›</a:t>
            </a:fld>
            <a:endParaRPr lang="en-US"/>
          </a:p>
        </p:txBody>
      </p:sp>
    </p:spTree>
    <p:extLst>
      <p:ext uri="{BB962C8B-B14F-4D97-AF65-F5344CB8AC3E}">
        <p14:creationId xmlns:p14="http://schemas.microsoft.com/office/powerpoint/2010/main" val="455486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a:t>Clic pentru editare stil titlu</a:t>
            </a:r>
            <a:endParaRPr lang="en-US"/>
          </a:p>
        </p:txBody>
      </p:sp>
      <p:sp>
        <p:nvSpPr>
          <p:cNvPr id="3" name="Substituent dată 2"/>
          <p:cNvSpPr>
            <a:spLocks noGrp="1"/>
          </p:cNvSpPr>
          <p:nvPr>
            <p:ph type="dt" sz="half" idx="10"/>
          </p:nvPr>
        </p:nvSpPr>
        <p:spPr/>
        <p:txBody>
          <a:bodyPr/>
          <a:lstStyle/>
          <a:p>
            <a:fld id="{133EF921-EFD0-4881-A5D8-08C45E339FAA}" type="datetimeFigureOut">
              <a:rPr lang="en-US" smtClean="0"/>
              <a:t>11/15/2023</a:t>
            </a:fld>
            <a:endParaRPr lang="en-US"/>
          </a:p>
        </p:txBody>
      </p:sp>
      <p:sp>
        <p:nvSpPr>
          <p:cNvPr id="4" name="Substituent subsol 3"/>
          <p:cNvSpPr>
            <a:spLocks noGrp="1"/>
          </p:cNvSpPr>
          <p:nvPr>
            <p:ph type="ftr" sz="quarter" idx="11"/>
          </p:nvPr>
        </p:nvSpPr>
        <p:spPr/>
        <p:txBody>
          <a:bodyPr/>
          <a:lstStyle/>
          <a:p>
            <a:endParaRPr lang="en-US"/>
          </a:p>
        </p:txBody>
      </p:sp>
      <p:sp>
        <p:nvSpPr>
          <p:cNvPr id="5" name="Substituent număr diapozitiv 4"/>
          <p:cNvSpPr>
            <a:spLocks noGrp="1"/>
          </p:cNvSpPr>
          <p:nvPr>
            <p:ph type="sldNum" sz="quarter" idx="12"/>
          </p:nvPr>
        </p:nvSpPr>
        <p:spPr/>
        <p:txBody>
          <a:bodyPr/>
          <a:lstStyle/>
          <a:p>
            <a:fld id="{94B6DA93-0B9B-46CB-8EEE-D5B784EE3895}" type="slidenum">
              <a:rPr lang="en-US" smtClean="0"/>
              <a:t>‹#›</a:t>
            </a:fld>
            <a:endParaRPr lang="en-US"/>
          </a:p>
        </p:txBody>
      </p:sp>
    </p:spTree>
    <p:extLst>
      <p:ext uri="{BB962C8B-B14F-4D97-AF65-F5344CB8AC3E}">
        <p14:creationId xmlns:p14="http://schemas.microsoft.com/office/powerpoint/2010/main" val="3236579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133EF921-EFD0-4881-A5D8-08C45E339FAA}" type="datetimeFigureOut">
              <a:rPr lang="en-US" smtClean="0"/>
              <a:t>11/15/2023</a:t>
            </a:fld>
            <a:endParaRPr lang="en-US"/>
          </a:p>
        </p:txBody>
      </p:sp>
      <p:sp>
        <p:nvSpPr>
          <p:cNvPr id="3" name="Substituent subsol 2"/>
          <p:cNvSpPr>
            <a:spLocks noGrp="1"/>
          </p:cNvSpPr>
          <p:nvPr>
            <p:ph type="ftr" sz="quarter" idx="11"/>
          </p:nvPr>
        </p:nvSpPr>
        <p:spPr/>
        <p:txBody>
          <a:bodyPr/>
          <a:lstStyle/>
          <a:p>
            <a:endParaRPr lang="en-US"/>
          </a:p>
        </p:txBody>
      </p:sp>
      <p:sp>
        <p:nvSpPr>
          <p:cNvPr id="4" name="Substituent număr diapozitiv 3"/>
          <p:cNvSpPr>
            <a:spLocks noGrp="1"/>
          </p:cNvSpPr>
          <p:nvPr>
            <p:ph type="sldNum" sz="quarter" idx="12"/>
          </p:nvPr>
        </p:nvSpPr>
        <p:spPr/>
        <p:txBody>
          <a:bodyPr/>
          <a:lstStyle/>
          <a:p>
            <a:fld id="{94B6DA93-0B9B-46CB-8EEE-D5B784EE3895}" type="slidenum">
              <a:rPr lang="en-US" smtClean="0"/>
              <a:t>‹#›</a:t>
            </a:fld>
            <a:endParaRPr lang="en-US"/>
          </a:p>
        </p:txBody>
      </p:sp>
    </p:spTree>
    <p:extLst>
      <p:ext uri="{BB962C8B-B14F-4D97-AF65-F5344CB8AC3E}">
        <p14:creationId xmlns:p14="http://schemas.microsoft.com/office/powerpoint/2010/main" val="174202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457205" y="204787"/>
            <a:ext cx="3008313" cy="871538"/>
          </a:xfrm>
        </p:spPr>
        <p:txBody>
          <a:bodyPr anchor="b"/>
          <a:lstStyle>
            <a:lvl1pPr algn="l">
              <a:defRPr sz="2000" b="1"/>
            </a:lvl1pPr>
          </a:lstStyle>
          <a:p>
            <a:r>
              <a:rPr lang="ro-RO"/>
              <a:t>Clic pentru editare stil titlu</a:t>
            </a:r>
            <a:endParaRPr lang="en-US"/>
          </a:p>
        </p:txBody>
      </p:sp>
      <p:sp>
        <p:nvSpPr>
          <p:cNvPr id="3" name="Substituent conținut 2"/>
          <p:cNvSpPr>
            <a:spLocks noGrp="1"/>
          </p:cNvSpPr>
          <p:nvPr>
            <p:ph idx="1"/>
          </p:nvPr>
        </p:nvSpPr>
        <p:spPr>
          <a:xfrm>
            <a:off x="3575050" y="20487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text 3"/>
          <p:cNvSpPr>
            <a:spLocks noGrp="1"/>
          </p:cNvSpPr>
          <p:nvPr>
            <p:ph type="body" sz="half" idx="2"/>
          </p:nvPr>
        </p:nvSpPr>
        <p:spPr>
          <a:xfrm>
            <a:off x="457205" y="1076328"/>
            <a:ext cx="3008313" cy="3518297"/>
          </a:xfrm>
        </p:spPr>
        <p:txBody>
          <a:bodyPr/>
          <a:lstStyle>
            <a:lvl1pPr marL="0" indent="0">
              <a:buNone/>
              <a:defRPr sz="1400"/>
            </a:lvl1pPr>
            <a:lvl2pPr marL="456170" indent="0">
              <a:buNone/>
              <a:defRPr sz="1200"/>
            </a:lvl2pPr>
            <a:lvl3pPr marL="912465" indent="0">
              <a:buNone/>
              <a:defRPr sz="1000"/>
            </a:lvl3pPr>
            <a:lvl4pPr marL="1368676" indent="0">
              <a:buNone/>
              <a:defRPr sz="900"/>
            </a:lvl4pPr>
            <a:lvl5pPr marL="1824929" indent="0">
              <a:buNone/>
              <a:defRPr sz="900"/>
            </a:lvl5pPr>
            <a:lvl6pPr marL="2281098" indent="0">
              <a:buNone/>
              <a:defRPr sz="900"/>
            </a:lvl6pPr>
            <a:lvl7pPr marL="2737268" indent="0">
              <a:buNone/>
              <a:defRPr sz="900"/>
            </a:lvl7pPr>
            <a:lvl8pPr marL="3193529" indent="0">
              <a:buNone/>
              <a:defRPr sz="900"/>
            </a:lvl8pPr>
            <a:lvl9pPr marL="3649760" indent="0">
              <a:buNone/>
              <a:defRPr sz="900"/>
            </a:lvl9pPr>
          </a:lstStyle>
          <a:p>
            <a:pPr lvl="0"/>
            <a:r>
              <a:rPr lang="ro-RO"/>
              <a:t>Clic pentru editare stiluri text Coordonator</a:t>
            </a:r>
          </a:p>
        </p:txBody>
      </p:sp>
      <p:sp>
        <p:nvSpPr>
          <p:cNvPr id="5" name="Substituent dată 4"/>
          <p:cNvSpPr>
            <a:spLocks noGrp="1"/>
          </p:cNvSpPr>
          <p:nvPr>
            <p:ph type="dt" sz="half" idx="10"/>
          </p:nvPr>
        </p:nvSpPr>
        <p:spPr/>
        <p:txBody>
          <a:bodyPr/>
          <a:lstStyle/>
          <a:p>
            <a:fld id="{133EF921-EFD0-4881-A5D8-08C45E339FAA}" type="datetimeFigureOut">
              <a:rPr lang="en-US" smtClean="0"/>
              <a:t>11/15/2023</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94B6DA93-0B9B-46CB-8EEE-D5B784EE3895}" type="slidenum">
              <a:rPr lang="en-US" smtClean="0"/>
              <a:t>‹#›</a:t>
            </a:fld>
            <a:endParaRPr lang="en-US"/>
          </a:p>
        </p:txBody>
      </p:sp>
    </p:spTree>
    <p:extLst>
      <p:ext uri="{BB962C8B-B14F-4D97-AF65-F5344CB8AC3E}">
        <p14:creationId xmlns:p14="http://schemas.microsoft.com/office/powerpoint/2010/main" val="2081130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1792288" y="3600451"/>
            <a:ext cx="5486400" cy="425054"/>
          </a:xfrm>
        </p:spPr>
        <p:txBody>
          <a:bodyPr anchor="b"/>
          <a:lstStyle>
            <a:lvl1pPr algn="l">
              <a:defRPr sz="2000" b="1"/>
            </a:lvl1pPr>
          </a:lstStyle>
          <a:p>
            <a:r>
              <a:rPr lang="ro-RO"/>
              <a:t>Clic pentru editare stil titlu</a:t>
            </a:r>
            <a:endParaRPr lang="en-US"/>
          </a:p>
        </p:txBody>
      </p:sp>
      <p:sp>
        <p:nvSpPr>
          <p:cNvPr id="3" name="Substituent imagine 2"/>
          <p:cNvSpPr>
            <a:spLocks noGrp="1"/>
          </p:cNvSpPr>
          <p:nvPr>
            <p:ph type="pic" idx="1"/>
          </p:nvPr>
        </p:nvSpPr>
        <p:spPr>
          <a:xfrm>
            <a:off x="1792288" y="459581"/>
            <a:ext cx="5486400" cy="3086100"/>
          </a:xfrm>
        </p:spPr>
        <p:txBody>
          <a:bodyPr/>
          <a:lstStyle>
            <a:lvl1pPr marL="0" indent="0">
              <a:buNone/>
              <a:defRPr sz="3200"/>
            </a:lvl1pPr>
            <a:lvl2pPr marL="456170" indent="0">
              <a:buNone/>
              <a:defRPr sz="2800"/>
            </a:lvl2pPr>
            <a:lvl3pPr marL="912465" indent="0">
              <a:buNone/>
              <a:defRPr sz="2400"/>
            </a:lvl3pPr>
            <a:lvl4pPr marL="1368676" indent="0">
              <a:buNone/>
              <a:defRPr sz="2000"/>
            </a:lvl4pPr>
            <a:lvl5pPr marL="1824929" indent="0">
              <a:buNone/>
              <a:defRPr sz="2000"/>
            </a:lvl5pPr>
            <a:lvl6pPr marL="2281098" indent="0">
              <a:buNone/>
              <a:defRPr sz="2000"/>
            </a:lvl6pPr>
            <a:lvl7pPr marL="2737268" indent="0">
              <a:buNone/>
              <a:defRPr sz="2000"/>
            </a:lvl7pPr>
            <a:lvl8pPr marL="3193529" indent="0">
              <a:buNone/>
              <a:defRPr sz="2000"/>
            </a:lvl8pPr>
            <a:lvl9pPr marL="3649760" indent="0">
              <a:buNone/>
              <a:defRPr sz="2000"/>
            </a:lvl9pPr>
          </a:lstStyle>
          <a:p>
            <a:endParaRPr lang="en-US"/>
          </a:p>
        </p:txBody>
      </p:sp>
      <p:sp>
        <p:nvSpPr>
          <p:cNvPr id="4" name="Substituent text 3"/>
          <p:cNvSpPr>
            <a:spLocks noGrp="1"/>
          </p:cNvSpPr>
          <p:nvPr>
            <p:ph type="body" sz="half" idx="2"/>
          </p:nvPr>
        </p:nvSpPr>
        <p:spPr>
          <a:xfrm>
            <a:off x="1792288" y="4025591"/>
            <a:ext cx="5486400" cy="603647"/>
          </a:xfrm>
        </p:spPr>
        <p:txBody>
          <a:bodyPr/>
          <a:lstStyle>
            <a:lvl1pPr marL="0" indent="0">
              <a:buNone/>
              <a:defRPr sz="1400"/>
            </a:lvl1pPr>
            <a:lvl2pPr marL="456170" indent="0">
              <a:buNone/>
              <a:defRPr sz="1200"/>
            </a:lvl2pPr>
            <a:lvl3pPr marL="912465" indent="0">
              <a:buNone/>
              <a:defRPr sz="1000"/>
            </a:lvl3pPr>
            <a:lvl4pPr marL="1368676" indent="0">
              <a:buNone/>
              <a:defRPr sz="900"/>
            </a:lvl4pPr>
            <a:lvl5pPr marL="1824929" indent="0">
              <a:buNone/>
              <a:defRPr sz="900"/>
            </a:lvl5pPr>
            <a:lvl6pPr marL="2281098" indent="0">
              <a:buNone/>
              <a:defRPr sz="900"/>
            </a:lvl6pPr>
            <a:lvl7pPr marL="2737268" indent="0">
              <a:buNone/>
              <a:defRPr sz="900"/>
            </a:lvl7pPr>
            <a:lvl8pPr marL="3193529" indent="0">
              <a:buNone/>
              <a:defRPr sz="900"/>
            </a:lvl8pPr>
            <a:lvl9pPr marL="3649760" indent="0">
              <a:buNone/>
              <a:defRPr sz="900"/>
            </a:lvl9pPr>
          </a:lstStyle>
          <a:p>
            <a:pPr lvl="0"/>
            <a:r>
              <a:rPr lang="ro-RO"/>
              <a:t>Clic pentru editare stiluri text Coordonator</a:t>
            </a:r>
          </a:p>
        </p:txBody>
      </p:sp>
      <p:sp>
        <p:nvSpPr>
          <p:cNvPr id="5" name="Substituent dată 4"/>
          <p:cNvSpPr>
            <a:spLocks noGrp="1"/>
          </p:cNvSpPr>
          <p:nvPr>
            <p:ph type="dt" sz="half" idx="10"/>
          </p:nvPr>
        </p:nvSpPr>
        <p:spPr/>
        <p:txBody>
          <a:bodyPr/>
          <a:lstStyle/>
          <a:p>
            <a:fld id="{133EF921-EFD0-4881-A5D8-08C45E339FAA}" type="datetimeFigureOut">
              <a:rPr lang="en-US" smtClean="0"/>
              <a:t>11/15/2023</a:t>
            </a:fld>
            <a:endParaRPr lang="en-US"/>
          </a:p>
        </p:txBody>
      </p:sp>
      <p:sp>
        <p:nvSpPr>
          <p:cNvPr id="6" name="Substituent subsol 5"/>
          <p:cNvSpPr>
            <a:spLocks noGrp="1"/>
          </p:cNvSpPr>
          <p:nvPr>
            <p:ph type="ftr" sz="quarter" idx="11"/>
          </p:nvPr>
        </p:nvSpPr>
        <p:spPr/>
        <p:txBody>
          <a:bodyPr/>
          <a:lstStyle/>
          <a:p>
            <a:endParaRPr lang="en-US"/>
          </a:p>
        </p:txBody>
      </p:sp>
      <p:sp>
        <p:nvSpPr>
          <p:cNvPr id="7" name="Substituent număr diapozitiv 6"/>
          <p:cNvSpPr>
            <a:spLocks noGrp="1"/>
          </p:cNvSpPr>
          <p:nvPr>
            <p:ph type="sldNum" sz="quarter" idx="12"/>
          </p:nvPr>
        </p:nvSpPr>
        <p:spPr/>
        <p:txBody>
          <a:bodyPr/>
          <a:lstStyle/>
          <a:p>
            <a:fld id="{94B6DA93-0B9B-46CB-8EEE-D5B784EE3895}" type="slidenum">
              <a:rPr lang="en-US" smtClean="0"/>
              <a:t>‹#›</a:t>
            </a:fld>
            <a:endParaRPr lang="en-US"/>
          </a:p>
        </p:txBody>
      </p:sp>
    </p:spTree>
    <p:extLst>
      <p:ext uri="{BB962C8B-B14F-4D97-AF65-F5344CB8AC3E}">
        <p14:creationId xmlns:p14="http://schemas.microsoft.com/office/powerpoint/2010/main" val="1307201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457200" y="205979"/>
            <a:ext cx="8229600" cy="857250"/>
          </a:xfrm>
          <a:prstGeom prst="rect">
            <a:avLst/>
          </a:prstGeom>
        </p:spPr>
        <p:txBody>
          <a:bodyPr vert="horz" lIns="91268" tIns="45634" rIns="91268" bIns="45634" rtlCol="0" anchor="ctr">
            <a:normAutofit/>
          </a:bodyPr>
          <a:lstStyle/>
          <a:p>
            <a:r>
              <a:rPr lang="ro-RO"/>
              <a:t>Clic pentru editare stil titlu</a:t>
            </a:r>
            <a:endParaRPr lang="en-US"/>
          </a:p>
        </p:txBody>
      </p:sp>
      <p:sp>
        <p:nvSpPr>
          <p:cNvPr id="3" name="Substituent text 2"/>
          <p:cNvSpPr>
            <a:spLocks noGrp="1"/>
          </p:cNvSpPr>
          <p:nvPr>
            <p:ph type="body" idx="1"/>
          </p:nvPr>
        </p:nvSpPr>
        <p:spPr>
          <a:xfrm>
            <a:off x="457200" y="1200151"/>
            <a:ext cx="8229600" cy="3394472"/>
          </a:xfrm>
          <a:prstGeom prst="rect">
            <a:avLst/>
          </a:prstGeom>
        </p:spPr>
        <p:txBody>
          <a:bodyPr vert="horz" lIns="91268" tIns="45634" rIns="91268" bIns="45634" rtlCol="0">
            <a:normAutofit/>
          </a:bodyPr>
          <a:lstStyle/>
          <a:p>
            <a:pPr lvl="0"/>
            <a:r>
              <a:rPr lang="ro-RO"/>
              <a:t>Clic pentru editare stiluri text Coordonator</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p:cNvSpPr>
            <a:spLocks noGrp="1"/>
          </p:cNvSpPr>
          <p:nvPr>
            <p:ph type="dt" sz="half" idx="2"/>
          </p:nvPr>
        </p:nvSpPr>
        <p:spPr>
          <a:xfrm>
            <a:off x="457200" y="4767264"/>
            <a:ext cx="2133600" cy="273844"/>
          </a:xfrm>
          <a:prstGeom prst="rect">
            <a:avLst/>
          </a:prstGeom>
        </p:spPr>
        <p:txBody>
          <a:bodyPr vert="horz" lIns="91268" tIns="45634" rIns="91268" bIns="45634" rtlCol="0" anchor="ctr"/>
          <a:lstStyle>
            <a:lvl1pPr algn="l">
              <a:defRPr sz="1200">
                <a:solidFill>
                  <a:schemeClr val="tx1">
                    <a:tint val="75000"/>
                  </a:schemeClr>
                </a:solidFill>
              </a:defRPr>
            </a:lvl1pPr>
          </a:lstStyle>
          <a:p>
            <a:fld id="{133EF921-EFD0-4881-A5D8-08C45E339FAA}" type="datetimeFigureOut">
              <a:rPr lang="en-US" smtClean="0"/>
              <a:t>11/15/2023</a:t>
            </a:fld>
            <a:endParaRPr lang="en-US"/>
          </a:p>
        </p:txBody>
      </p:sp>
      <p:sp>
        <p:nvSpPr>
          <p:cNvPr id="5" name="Substituent subsol 4"/>
          <p:cNvSpPr>
            <a:spLocks noGrp="1"/>
          </p:cNvSpPr>
          <p:nvPr>
            <p:ph type="ftr" sz="quarter" idx="3"/>
          </p:nvPr>
        </p:nvSpPr>
        <p:spPr>
          <a:xfrm>
            <a:off x="3124200" y="4767264"/>
            <a:ext cx="2895600" cy="273844"/>
          </a:xfrm>
          <a:prstGeom prst="rect">
            <a:avLst/>
          </a:prstGeom>
        </p:spPr>
        <p:txBody>
          <a:bodyPr vert="horz" lIns="91268" tIns="45634" rIns="91268" bIns="45634" rtlCol="0" anchor="ctr"/>
          <a:lstStyle>
            <a:lvl1pPr algn="ctr">
              <a:defRPr sz="1200">
                <a:solidFill>
                  <a:schemeClr val="tx1">
                    <a:tint val="75000"/>
                  </a:schemeClr>
                </a:solidFill>
              </a:defRPr>
            </a:lvl1pPr>
          </a:lstStyle>
          <a:p>
            <a:endParaRPr lang="en-US"/>
          </a:p>
        </p:txBody>
      </p:sp>
      <p:sp>
        <p:nvSpPr>
          <p:cNvPr id="6" name="Substituent număr diapozitiv 5"/>
          <p:cNvSpPr>
            <a:spLocks noGrp="1"/>
          </p:cNvSpPr>
          <p:nvPr>
            <p:ph type="sldNum" sz="quarter" idx="4"/>
          </p:nvPr>
        </p:nvSpPr>
        <p:spPr>
          <a:xfrm>
            <a:off x="6553200" y="4767264"/>
            <a:ext cx="2133600" cy="273844"/>
          </a:xfrm>
          <a:prstGeom prst="rect">
            <a:avLst/>
          </a:prstGeom>
        </p:spPr>
        <p:txBody>
          <a:bodyPr vert="horz" lIns="91268" tIns="45634" rIns="91268" bIns="45634" rtlCol="0" anchor="ctr"/>
          <a:lstStyle>
            <a:lvl1pPr algn="r">
              <a:defRPr sz="1200">
                <a:solidFill>
                  <a:schemeClr val="tx1">
                    <a:tint val="75000"/>
                  </a:schemeClr>
                </a:solidFill>
              </a:defRPr>
            </a:lvl1pPr>
          </a:lstStyle>
          <a:p>
            <a:fld id="{94B6DA93-0B9B-46CB-8EEE-D5B784EE3895}" type="slidenum">
              <a:rPr lang="en-US" smtClean="0"/>
              <a:t>‹#›</a:t>
            </a:fld>
            <a:endParaRPr lang="en-US"/>
          </a:p>
        </p:txBody>
      </p:sp>
    </p:spTree>
    <p:extLst>
      <p:ext uri="{BB962C8B-B14F-4D97-AF65-F5344CB8AC3E}">
        <p14:creationId xmlns:p14="http://schemas.microsoft.com/office/powerpoint/2010/main" val="303478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2465" rtl="0" eaLnBrk="1" latinLnBrk="0" hangingPunct="1">
        <a:spcBef>
          <a:spcPct val="0"/>
        </a:spcBef>
        <a:buNone/>
        <a:defRPr sz="4400" kern="1200">
          <a:solidFill>
            <a:schemeClr val="tx1"/>
          </a:solidFill>
          <a:latin typeface="+mj-lt"/>
          <a:ea typeface="+mj-ea"/>
          <a:cs typeface="+mj-cs"/>
        </a:defRPr>
      </a:lvl1pPr>
    </p:titleStyle>
    <p:bodyStyle>
      <a:lvl1pPr marL="342128" indent="-342128" algn="l" defTabSz="9124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401" indent="-285148" algn="l" defTabSz="91246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0550" indent="-228084" algn="l" defTabSz="91246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6760" indent="-228084" algn="l" defTabSz="9124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3013" indent="-228084" algn="l" defTabSz="9124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9182" indent="-228084" algn="l" defTabSz="9124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5436" indent="-228084" algn="l" defTabSz="9124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1648" indent="-228084" algn="l" defTabSz="9124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7858" indent="-228084" algn="l" defTabSz="9124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2465" rtl="0" eaLnBrk="1" latinLnBrk="0" hangingPunct="1">
        <a:defRPr sz="1800" kern="1200">
          <a:solidFill>
            <a:schemeClr val="tx1"/>
          </a:solidFill>
          <a:latin typeface="+mn-lt"/>
          <a:ea typeface="+mn-ea"/>
          <a:cs typeface="+mn-cs"/>
        </a:defRPr>
      </a:lvl1pPr>
      <a:lvl2pPr marL="456170" algn="l" defTabSz="912465" rtl="0" eaLnBrk="1" latinLnBrk="0" hangingPunct="1">
        <a:defRPr sz="1800" kern="1200">
          <a:solidFill>
            <a:schemeClr val="tx1"/>
          </a:solidFill>
          <a:latin typeface="+mn-lt"/>
          <a:ea typeface="+mn-ea"/>
          <a:cs typeface="+mn-cs"/>
        </a:defRPr>
      </a:lvl2pPr>
      <a:lvl3pPr marL="912465" algn="l" defTabSz="912465" rtl="0" eaLnBrk="1" latinLnBrk="0" hangingPunct="1">
        <a:defRPr sz="1800" kern="1200">
          <a:solidFill>
            <a:schemeClr val="tx1"/>
          </a:solidFill>
          <a:latin typeface="+mn-lt"/>
          <a:ea typeface="+mn-ea"/>
          <a:cs typeface="+mn-cs"/>
        </a:defRPr>
      </a:lvl3pPr>
      <a:lvl4pPr marL="1368676" algn="l" defTabSz="912465" rtl="0" eaLnBrk="1" latinLnBrk="0" hangingPunct="1">
        <a:defRPr sz="1800" kern="1200">
          <a:solidFill>
            <a:schemeClr val="tx1"/>
          </a:solidFill>
          <a:latin typeface="+mn-lt"/>
          <a:ea typeface="+mn-ea"/>
          <a:cs typeface="+mn-cs"/>
        </a:defRPr>
      </a:lvl4pPr>
      <a:lvl5pPr marL="1824929" algn="l" defTabSz="912465" rtl="0" eaLnBrk="1" latinLnBrk="0" hangingPunct="1">
        <a:defRPr sz="1800" kern="1200">
          <a:solidFill>
            <a:schemeClr val="tx1"/>
          </a:solidFill>
          <a:latin typeface="+mn-lt"/>
          <a:ea typeface="+mn-ea"/>
          <a:cs typeface="+mn-cs"/>
        </a:defRPr>
      </a:lvl5pPr>
      <a:lvl6pPr marL="2281098" algn="l" defTabSz="912465" rtl="0" eaLnBrk="1" latinLnBrk="0" hangingPunct="1">
        <a:defRPr sz="1800" kern="1200">
          <a:solidFill>
            <a:schemeClr val="tx1"/>
          </a:solidFill>
          <a:latin typeface="+mn-lt"/>
          <a:ea typeface="+mn-ea"/>
          <a:cs typeface="+mn-cs"/>
        </a:defRPr>
      </a:lvl6pPr>
      <a:lvl7pPr marL="2737268" algn="l" defTabSz="912465" rtl="0" eaLnBrk="1" latinLnBrk="0" hangingPunct="1">
        <a:defRPr sz="1800" kern="1200">
          <a:solidFill>
            <a:schemeClr val="tx1"/>
          </a:solidFill>
          <a:latin typeface="+mn-lt"/>
          <a:ea typeface="+mn-ea"/>
          <a:cs typeface="+mn-cs"/>
        </a:defRPr>
      </a:lvl7pPr>
      <a:lvl8pPr marL="3193529" algn="l" defTabSz="912465" rtl="0" eaLnBrk="1" latinLnBrk="0" hangingPunct="1">
        <a:defRPr sz="1800" kern="1200">
          <a:solidFill>
            <a:schemeClr val="tx1"/>
          </a:solidFill>
          <a:latin typeface="+mn-lt"/>
          <a:ea typeface="+mn-ea"/>
          <a:cs typeface="+mn-cs"/>
        </a:defRPr>
      </a:lvl8pPr>
      <a:lvl9pPr marL="3649760" algn="l" defTabSz="9124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4"/>
            <a:ext cx="7886700" cy="994172"/>
          </a:xfrm>
          <a:prstGeom prst="rect">
            <a:avLst/>
          </a:prstGeom>
        </p:spPr>
        <p:txBody>
          <a:bodyPr vert="horz" lIns="68453" tIns="34289" rIns="68453" bIns="34289" rtlCol="0" anchor="ctr">
            <a:normAutofit/>
          </a:bodyPr>
          <a:lstStyle/>
          <a:p>
            <a:r>
              <a:rPr lang="ru-RU"/>
              <a:t>Образец заголовка</a:t>
            </a:r>
            <a:endParaRPr lang="en-US"/>
          </a:p>
        </p:txBody>
      </p:sp>
      <p:sp>
        <p:nvSpPr>
          <p:cNvPr id="3" name="Текст 2"/>
          <p:cNvSpPr>
            <a:spLocks noGrp="1"/>
          </p:cNvSpPr>
          <p:nvPr>
            <p:ph type="body" idx="1"/>
          </p:nvPr>
        </p:nvSpPr>
        <p:spPr>
          <a:xfrm>
            <a:off x="628650" y="1369219"/>
            <a:ext cx="7886700" cy="3263504"/>
          </a:xfrm>
          <a:prstGeom prst="rect">
            <a:avLst/>
          </a:prstGeom>
        </p:spPr>
        <p:txBody>
          <a:bodyPr vert="horz" lIns="68453" tIns="34289" rIns="68453" bIns="34289"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628650" y="4767264"/>
            <a:ext cx="2057400" cy="273844"/>
          </a:xfrm>
          <a:prstGeom prst="rect">
            <a:avLst/>
          </a:prstGeom>
        </p:spPr>
        <p:txBody>
          <a:bodyPr vert="horz" lIns="68453" tIns="34289" rIns="68453" bIns="34289" rtlCol="0" anchor="ctr"/>
          <a:lstStyle>
            <a:lvl1pPr algn="l">
              <a:defRPr sz="900">
                <a:solidFill>
                  <a:schemeClr val="tx1">
                    <a:tint val="75000"/>
                  </a:schemeClr>
                </a:solidFill>
              </a:defRPr>
            </a:lvl1pPr>
          </a:lstStyle>
          <a:p>
            <a:pPr defTabSz="684355"/>
            <a:fld id="{F24552AE-58E1-44AB-B524-5A1F84E26294}" type="datetimeFigureOut">
              <a:rPr lang="en-US" smtClean="0">
                <a:solidFill>
                  <a:prstClr val="black">
                    <a:tint val="75000"/>
                  </a:prstClr>
                </a:solidFill>
              </a:rPr>
              <a:pPr defTabSz="684355"/>
              <a:t>11/15/2023</a:t>
            </a:fld>
            <a:endParaRPr lang="en-US">
              <a:solidFill>
                <a:prstClr val="black">
                  <a:tint val="75000"/>
                </a:prstClr>
              </a:solidFill>
            </a:endParaRPr>
          </a:p>
        </p:txBody>
      </p:sp>
      <p:sp>
        <p:nvSpPr>
          <p:cNvPr id="5" name="Нижний колонтитул 4"/>
          <p:cNvSpPr>
            <a:spLocks noGrp="1"/>
          </p:cNvSpPr>
          <p:nvPr>
            <p:ph type="ftr" sz="quarter" idx="3"/>
          </p:nvPr>
        </p:nvSpPr>
        <p:spPr>
          <a:xfrm>
            <a:off x="3028950" y="4767264"/>
            <a:ext cx="3086100" cy="273844"/>
          </a:xfrm>
          <a:prstGeom prst="rect">
            <a:avLst/>
          </a:prstGeom>
        </p:spPr>
        <p:txBody>
          <a:bodyPr vert="horz" lIns="68453" tIns="34289" rIns="68453" bIns="34289" rtlCol="0" anchor="ctr"/>
          <a:lstStyle>
            <a:lvl1pPr algn="ctr">
              <a:defRPr sz="900">
                <a:solidFill>
                  <a:schemeClr val="tx1">
                    <a:tint val="75000"/>
                  </a:schemeClr>
                </a:solidFill>
              </a:defRPr>
            </a:lvl1pPr>
          </a:lstStyle>
          <a:p>
            <a:pPr defTabSz="684355"/>
            <a:endParaRPr lang="en-US">
              <a:solidFill>
                <a:prstClr val="black">
                  <a:tint val="75000"/>
                </a:prstClr>
              </a:solidFill>
            </a:endParaRPr>
          </a:p>
        </p:txBody>
      </p:sp>
      <p:sp>
        <p:nvSpPr>
          <p:cNvPr id="6" name="Номер слайда 5"/>
          <p:cNvSpPr>
            <a:spLocks noGrp="1"/>
          </p:cNvSpPr>
          <p:nvPr>
            <p:ph type="sldNum" sz="quarter" idx="4"/>
          </p:nvPr>
        </p:nvSpPr>
        <p:spPr>
          <a:xfrm>
            <a:off x="6457950" y="4767264"/>
            <a:ext cx="2057400" cy="273844"/>
          </a:xfrm>
          <a:prstGeom prst="rect">
            <a:avLst/>
          </a:prstGeom>
        </p:spPr>
        <p:txBody>
          <a:bodyPr vert="horz" lIns="68453" tIns="34289" rIns="68453" bIns="34289" rtlCol="0" anchor="ctr"/>
          <a:lstStyle>
            <a:lvl1pPr algn="r">
              <a:defRPr sz="900">
                <a:solidFill>
                  <a:schemeClr val="tx1">
                    <a:tint val="75000"/>
                  </a:schemeClr>
                </a:solidFill>
              </a:defRPr>
            </a:lvl1pPr>
          </a:lstStyle>
          <a:p>
            <a:pPr defTabSz="684355"/>
            <a:fld id="{EDF8D568-A3C4-4E86-A23D-A30BF3DA9AC0}" type="slidenum">
              <a:rPr lang="en-US" smtClean="0">
                <a:solidFill>
                  <a:prstClr val="black">
                    <a:tint val="75000"/>
                  </a:prstClr>
                </a:solidFill>
              </a:rPr>
              <a:pPr defTabSz="684355"/>
              <a:t>‹#›</a:t>
            </a:fld>
            <a:endParaRPr lang="en-US">
              <a:solidFill>
                <a:prstClr val="black">
                  <a:tint val="75000"/>
                </a:prstClr>
              </a:solidFill>
            </a:endParaRPr>
          </a:p>
        </p:txBody>
      </p:sp>
    </p:spTree>
    <p:extLst>
      <p:ext uri="{BB962C8B-B14F-4D97-AF65-F5344CB8AC3E}">
        <p14:creationId xmlns:p14="http://schemas.microsoft.com/office/powerpoint/2010/main" val="247012732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l" defTabSz="68435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110" indent="-171110" algn="l" defTabSz="68435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329" indent="-171110" algn="l" defTabSz="68435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5464" indent="-171110" algn="l" defTabSz="68435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7600" indent="-171110" algn="l" defTabSz="68435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39737" indent="-171110" algn="l" defTabSz="68435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1955" indent="-171110" algn="l" defTabSz="68435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4133" indent="-171110" algn="l" defTabSz="68435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6310" indent="-171110" algn="l" defTabSz="68435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08529" indent="-171110" algn="l" defTabSz="68435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4355" rtl="0" eaLnBrk="1" latinLnBrk="0" hangingPunct="1">
        <a:defRPr sz="1400" kern="1200">
          <a:solidFill>
            <a:schemeClr val="tx1"/>
          </a:solidFill>
          <a:latin typeface="+mn-lt"/>
          <a:ea typeface="+mn-ea"/>
          <a:cs typeface="+mn-cs"/>
        </a:defRPr>
      </a:lvl1pPr>
      <a:lvl2pPr marL="342137" algn="l" defTabSz="684355" rtl="0" eaLnBrk="1" latinLnBrk="0" hangingPunct="1">
        <a:defRPr sz="1400" kern="1200">
          <a:solidFill>
            <a:schemeClr val="tx1"/>
          </a:solidFill>
          <a:latin typeface="+mn-lt"/>
          <a:ea typeface="+mn-ea"/>
          <a:cs typeface="+mn-cs"/>
        </a:defRPr>
      </a:lvl2pPr>
      <a:lvl3pPr marL="684355" algn="l" defTabSz="684355" rtl="0" eaLnBrk="1" latinLnBrk="0" hangingPunct="1">
        <a:defRPr sz="1400" kern="1200">
          <a:solidFill>
            <a:schemeClr val="tx1"/>
          </a:solidFill>
          <a:latin typeface="+mn-lt"/>
          <a:ea typeface="+mn-ea"/>
          <a:cs typeface="+mn-cs"/>
        </a:defRPr>
      </a:lvl3pPr>
      <a:lvl4pPr marL="1026533" algn="l" defTabSz="684355" rtl="0" eaLnBrk="1" latinLnBrk="0" hangingPunct="1">
        <a:defRPr sz="1400" kern="1200">
          <a:solidFill>
            <a:schemeClr val="tx1"/>
          </a:solidFill>
          <a:latin typeface="+mn-lt"/>
          <a:ea typeface="+mn-ea"/>
          <a:cs typeface="+mn-cs"/>
        </a:defRPr>
      </a:lvl4pPr>
      <a:lvl5pPr marL="1368710" algn="l" defTabSz="684355" rtl="0" eaLnBrk="1" latinLnBrk="0" hangingPunct="1">
        <a:defRPr sz="1400" kern="1200">
          <a:solidFill>
            <a:schemeClr val="tx1"/>
          </a:solidFill>
          <a:latin typeface="+mn-lt"/>
          <a:ea typeface="+mn-ea"/>
          <a:cs typeface="+mn-cs"/>
        </a:defRPr>
      </a:lvl5pPr>
      <a:lvl6pPr marL="1710929" algn="l" defTabSz="684355" rtl="0" eaLnBrk="1" latinLnBrk="0" hangingPunct="1">
        <a:defRPr sz="1400" kern="1200">
          <a:solidFill>
            <a:schemeClr val="tx1"/>
          </a:solidFill>
          <a:latin typeface="+mn-lt"/>
          <a:ea typeface="+mn-ea"/>
          <a:cs typeface="+mn-cs"/>
        </a:defRPr>
      </a:lvl6pPr>
      <a:lvl7pPr marL="2053064" algn="l" defTabSz="684355" rtl="0" eaLnBrk="1" latinLnBrk="0" hangingPunct="1">
        <a:defRPr sz="1400" kern="1200">
          <a:solidFill>
            <a:schemeClr val="tx1"/>
          </a:solidFill>
          <a:latin typeface="+mn-lt"/>
          <a:ea typeface="+mn-ea"/>
          <a:cs typeface="+mn-cs"/>
        </a:defRPr>
      </a:lvl7pPr>
      <a:lvl8pPr marL="2395200" algn="l" defTabSz="684355" rtl="0" eaLnBrk="1" latinLnBrk="0" hangingPunct="1">
        <a:defRPr sz="1400" kern="1200">
          <a:solidFill>
            <a:schemeClr val="tx1"/>
          </a:solidFill>
          <a:latin typeface="+mn-lt"/>
          <a:ea typeface="+mn-ea"/>
          <a:cs typeface="+mn-cs"/>
        </a:defRPr>
      </a:lvl8pPr>
      <a:lvl9pPr marL="2737337" algn="l" defTabSz="684355"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health.clevelandclinic.org/topics/health-a-z/diabetes-endocrinology/"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diabetesjournals.org/care/article/doi/10.2337/dc23-er05/148384" TargetMode="External"/><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Layout" Target="../diagrams/layout2.xml"/><Relationship Id="rId7" Type="http://schemas.openxmlformats.org/officeDocument/2006/relationships/image" Target="../media/image5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hyperlink" Target="http://www.cdc.gov/" TargetMode="External"/><Relationship Id="rId4"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diabetesatlas.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1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18" Type="http://schemas.microsoft.com/office/2007/relationships/diagramDrawing" Target="../diagrams/drawing4.xml"/><Relationship Id="rId3" Type="http://schemas.openxmlformats.org/officeDocument/2006/relationships/image" Target="../media/image79.svg"/><Relationship Id="rId7" Type="http://schemas.openxmlformats.org/officeDocument/2006/relationships/image" Target="../media/image83.svg"/><Relationship Id="rId12" Type="http://schemas.openxmlformats.org/officeDocument/2006/relationships/image" Target="../media/image88.png"/><Relationship Id="rId17" Type="http://schemas.openxmlformats.org/officeDocument/2006/relationships/diagramColors" Target="../diagrams/colors4.xml"/><Relationship Id="rId2" Type="http://schemas.openxmlformats.org/officeDocument/2006/relationships/image" Target="../media/image78.png"/><Relationship Id="rId16"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87.svg"/><Relationship Id="rId5" Type="http://schemas.openxmlformats.org/officeDocument/2006/relationships/image" Target="../media/image81.svg"/><Relationship Id="rId15" Type="http://schemas.openxmlformats.org/officeDocument/2006/relationships/diagramLayout" Target="../diagrams/layout4.xml"/><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svg"/><Relationship Id="rId14" Type="http://schemas.openxmlformats.org/officeDocument/2006/relationships/diagramData" Target="../diagrams/data4.xml"/></Relationships>
</file>

<file path=ppt/slides/_rels/slide5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1304172"/>
            <a:ext cx="7653334" cy="1116526"/>
          </a:xfrm>
        </p:spPr>
        <p:txBody>
          <a:bodyPr>
            <a:normAutofit/>
          </a:bodyPr>
          <a:lstStyle/>
          <a:p>
            <a:r>
              <a:rPr lang="en-US" sz="3600" dirty="0">
                <a:solidFill>
                  <a:srgbClr val="210B8F"/>
                </a:solidFill>
              </a:rPr>
              <a:t>"</a:t>
            </a:r>
            <a:r>
              <a:rPr lang="en-US" sz="3600" b="1" dirty="0" err="1">
                <a:solidFill>
                  <a:srgbClr val="210B8F"/>
                </a:solidFill>
              </a:rPr>
              <a:t>Cuno</a:t>
            </a:r>
            <a:r>
              <a:rPr lang="ro-MD" sz="3600" b="1" dirty="0">
                <a:solidFill>
                  <a:srgbClr val="210B8F"/>
                </a:solidFill>
              </a:rPr>
              <a:t>ști</a:t>
            </a:r>
            <a:r>
              <a:rPr lang="en-US" sz="3600" b="1" dirty="0">
                <a:solidFill>
                  <a:srgbClr val="210B8F"/>
                </a:solidFill>
              </a:rPr>
              <a:t> </a:t>
            </a:r>
            <a:r>
              <a:rPr lang="en-US" sz="3600" b="1" dirty="0" err="1">
                <a:solidFill>
                  <a:srgbClr val="210B8F"/>
                </a:solidFill>
              </a:rPr>
              <a:t>riscu</a:t>
            </a:r>
            <a:r>
              <a:rPr lang="ro-MD" sz="3600" b="1" dirty="0">
                <a:solidFill>
                  <a:srgbClr val="210B8F"/>
                </a:solidFill>
              </a:rPr>
              <a:t>rile</a:t>
            </a:r>
            <a:r>
              <a:rPr lang="en-US" sz="3600" b="1" dirty="0">
                <a:solidFill>
                  <a:srgbClr val="210B8F"/>
                </a:solidFill>
              </a:rPr>
              <a:t>, </a:t>
            </a:r>
            <a:r>
              <a:rPr lang="ro-MD" sz="3600" b="1" dirty="0">
                <a:solidFill>
                  <a:srgbClr val="C00000"/>
                </a:solidFill>
              </a:rPr>
              <a:t>eviți consecințele</a:t>
            </a:r>
            <a:r>
              <a:rPr lang="en-US" sz="3600" b="1" dirty="0">
                <a:solidFill>
                  <a:srgbClr val="C00000"/>
                </a:solidFill>
              </a:rPr>
              <a:t> </a:t>
            </a:r>
            <a:r>
              <a:rPr lang="en-US" sz="3600" b="1" dirty="0">
                <a:solidFill>
                  <a:srgbClr val="210B8F"/>
                </a:solidFill>
              </a:rPr>
              <a:t>"</a:t>
            </a:r>
          </a:p>
        </p:txBody>
      </p:sp>
      <p:pic>
        <p:nvPicPr>
          <p:cNvPr id="4" name="Рисунок 3"/>
          <p:cNvPicPr>
            <a:picLocks noChangeAspect="1"/>
          </p:cNvPicPr>
          <p:nvPr/>
        </p:nvPicPr>
        <p:blipFill rotWithShape="1">
          <a:blip r:embed="rId2"/>
          <a:srcRect l="37971" t="4720" b="3602"/>
          <a:stretch/>
        </p:blipFill>
        <p:spPr>
          <a:xfrm>
            <a:off x="1968450" y="2420698"/>
            <a:ext cx="4752528" cy="2622329"/>
          </a:xfrm>
          <a:prstGeom prst="rect">
            <a:avLst/>
          </a:prstGeom>
        </p:spPr>
      </p:pic>
      <p:pic>
        <p:nvPicPr>
          <p:cNvPr id="5" name="Picture 2" descr="File:Blue circle for diabetes.svg - Wikip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2785" y="111718"/>
            <a:ext cx="924546" cy="924546"/>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300192" y="61312"/>
            <a:ext cx="2671763" cy="8953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2060"/>
                </a:solidFill>
              </a:rPr>
              <a:t>14 </a:t>
            </a:r>
            <a:r>
              <a:rPr lang="en-US" sz="1500" b="1" dirty="0" err="1">
                <a:solidFill>
                  <a:srgbClr val="002060"/>
                </a:solidFill>
              </a:rPr>
              <a:t>noiembrie</a:t>
            </a:r>
            <a:endParaRPr lang="en-US" sz="1500" b="1" dirty="0">
              <a:solidFill>
                <a:srgbClr val="002060"/>
              </a:solidFill>
            </a:endParaRPr>
          </a:p>
          <a:p>
            <a:pPr algn="ctr"/>
            <a:r>
              <a:rPr lang="en-US" sz="1500" b="1" dirty="0" err="1">
                <a:solidFill>
                  <a:srgbClr val="002060"/>
                </a:solidFill>
              </a:rPr>
              <a:t>Ziua</a:t>
            </a:r>
            <a:r>
              <a:rPr lang="en-US" sz="1500" b="1" dirty="0">
                <a:solidFill>
                  <a:srgbClr val="002060"/>
                </a:solidFill>
              </a:rPr>
              <a:t> </a:t>
            </a:r>
            <a:r>
              <a:rPr lang="en-US" sz="1500" b="1" dirty="0" err="1">
                <a:solidFill>
                  <a:srgbClr val="002060"/>
                </a:solidFill>
              </a:rPr>
              <a:t>Mond</a:t>
            </a:r>
            <a:r>
              <a:rPr lang="ro-MD" sz="1500" b="1" dirty="0">
                <a:solidFill>
                  <a:srgbClr val="002060"/>
                </a:solidFill>
              </a:rPr>
              <a:t>i</a:t>
            </a:r>
            <a:r>
              <a:rPr lang="en-US" sz="1500" b="1" dirty="0">
                <a:solidFill>
                  <a:srgbClr val="002060"/>
                </a:solidFill>
              </a:rPr>
              <a:t>al</a:t>
            </a:r>
            <a:r>
              <a:rPr lang="ro-MD" sz="1500" b="1" dirty="0">
                <a:solidFill>
                  <a:srgbClr val="002060"/>
                </a:solidFill>
              </a:rPr>
              <a:t>ă a diabetului</a:t>
            </a:r>
            <a:endParaRPr lang="en-US" sz="1500" b="1" dirty="0">
              <a:solidFill>
                <a:srgbClr val="002060"/>
              </a:solidFill>
            </a:endParaRPr>
          </a:p>
        </p:txBody>
      </p:sp>
      <p:pic>
        <p:nvPicPr>
          <p:cNvPr id="8" name="Рисунок 7"/>
          <p:cNvPicPr>
            <a:picLocks noChangeAspect="1"/>
          </p:cNvPicPr>
          <p:nvPr/>
        </p:nvPicPr>
        <p:blipFill rotWithShape="1">
          <a:blip r:embed="rId4"/>
          <a:srcRect l="17822" t="9047" r="16138" b="35341"/>
          <a:stretch/>
        </p:blipFill>
        <p:spPr>
          <a:xfrm>
            <a:off x="645034" y="111718"/>
            <a:ext cx="820264" cy="977273"/>
          </a:xfrm>
          <a:prstGeom prst="rect">
            <a:avLst/>
          </a:prstGeom>
        </p:spPr>
      </p:pic>
      <p:sp>
        <p:nvSpPr>
          <p:cNvPr id="9" name="Прямоугольник 8"/>
          <p:cNvSpPr/>
          <p:nvPr/>
        </p:nvSpPr>
        <p:spPr>
          <a:xfrm>
            <a:off x="1331640" y="243816"/>
            <a:ext cx="3816424" cy="646331"/>
          </a:xfrm>
          <a:prstGeom prst="rect">
            <a:avLst/>
          </a:prstGeom>
        </p:spPr>
        <p:txBody>
          <a:bodyPr wrap="square">
            <a:spAutoFit/>
          </a:bodyPr>
          <a:lstStyle/>
          <a:p>
            <a:pPr algn="ctr"/>
            <a:r>
              <a:rPr lang="ro-RO" b="1" dirty="0"/>
              <a:t>IMSP Spitalul Clinic Republican </a:t>
            </a:r>
          </a:p>
          <a:p>
            <a:pPr algn="ctr"/>
            <a:r>
              <a:rPr lang="ro-RO" b="1" dirty="0"/>
              <a:t>„Timofei Moșneaga” </a:t>
            </a:r>
            <a:endParaRPr lang="en-US" b="1" dirty="0"/>
          </a:p>
        </p:txBody>
      </p:sp>
      <p:sp>
        <p:nvSpPr>
          <p:cNvPr id="10" name="Прямоугольник 9"/>
          <p:cNvSpPr/>
          <p:nvPr/>
        </p:nvSpPr>
        <p:spPr>
          <a:xfrm>
            <a:off x="83058" y="4155926"/>
            <a:ext cx="194421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400" b="1" dirty="0">
                <a:solidFill>
                  <a:srgbClr val="210B8F"/>
                </a:solidFill>
              </a:rPr>
              <a:t>Vera Morari</a:t>
            </a:r>
          </a:p>
        </p:txBody>
      </p:sp>
      <p:sp>
        <p:nvSpPr>
          <p:cNvPr id="11" name="Прямоугольник 10"/>
          <p:cNvSpPr/>
          <p:nvPr/>
        </p:nvSpPr>
        <p:spPr>
          <a:xfrm>
            <a:off x="6732240" y="4155926"/>
            <a:ext cx="2304256" cy="72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400" b="1" dirty="0">
                <a:solidFill>
                  <a:srgbClr val="C00000"/>
                </a:solidFill>
              </a:rPr>
              <a:t>Feodora Terenti</a:t>
            </a:r>
          </a:p>
        </p:txBody>
      </p:sp>
    </p:spTree>
    <p:extLst>
      <p:ext uri="{BB962C8B-B14F-4D97-AF65-F5344CB8AC3E}">
        <p14:creationId xmlns:p14="http://schemas.microsoft.com/office/powerpoint/2010/main" val="359508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88140" y="127348"/>
            <a:ext cx="8587673" cy="479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MD" b="1" dirty="0"/>
              <a:t>Factorii de risc ai obezității</a:t>
            </a:r>
            <a:endParaRPr lang="en-US" b="1" dirty="0"/>
          </a:p>
        </p:txBody>
      </p:sp>
      <p:pic>
        <p:nvPicPr>
          <p:cNvPr id="3" name="Рисунок 2"/>
          <p:cNvPicPr>
            <a:picLocks noChangeAspect="1"/>
          </p:cNvPicPr>
          <p:nvPr/>
        </p:nvPicPr>
        <p:blipFill rotWithShape="1">
          <a:blip r:embed="rId2"/>
          <a:srcRect l="7208" t="10492" r="5349" b="7940"/>
          <a:stretch/>
        </p:blipFill>
        <p:spPr>
          <a:xfrm>
            <a:off x="285244" y="732080"/>
            <a:ext cx="1420153" cy="1316979"/>
          </a:xfrm>
          <a:prstGeom prst="rect">
            <a:avLst/>
          </a:prstGeom>
          <a:ln>
            <a:noFill/>
          </a:ln>
          <a:effectLst>
            <a:softEdge rad="112500"/>
          </a:effectLst>
        </p:spPr>
      </p:pic>
      <p:pic>
        <p:nvPicPr>
          <p:cNvPr id="4" name="Рисунок 3"/>
          <p:cNvPicPr>
            <a:picLocks noChangeAspect="1"/>
          </p:cNvPicPr>
          <p:nvPr/>
        </p:nvPicPr>
        <p:blipFill rotWithShape="1">
          <a:blip r:embed="rId3"/>
          <a:srcRect l="7999" t="8833" r="7049" b="10542"/>
          <a:stretch/>
        </p:blipFill>
        <p:spPr>
          <a:xfrm>
            <a:off x="285244" y="2161535"/>
            <a:ext cx="1383738" cy="1244152"/>
          </a:xfrm>
          <a:prstGeom prst="rect">
            <a:avLst/>
          </a:prstGeom>
        </p:spPr>
      </p:pic>
      <p:pic>
        <p:nvPicPr>
          <p:cNvPr id="5" name="Рисунок 4"/>
          <p:cNvPicPr>
            <a:picLocks noChangeAspect="1"/>
          </p:cNvPicPr>
          <p:nvPr/>
        </p:nvPicPr>
        <p:blipFill rotWithShape="1">
          <a:blip r:embed="rId4"/>
          <a:srcRect l="8656" t="7885" r="9047" b="9094"/>
          <a:stretch/>
        </p:blipFill>
        <p:spPr>
          <a:xfrm>
            <a:off x="4151215" y="746971"/>
            <a:ext cx="1286351" cy="1274496"/>
          </a:xfrm>
          <a:prstGeom prst="rect">
            <a:avLst/>
          </a:prstGeom>
        </p:spPr>
      </p:pic>
      <p:pic>
        <p:nvPicPr>
          <p:cNvPr id="6" name="Рисунок 5"/>
          <p:cNvPicPr>
            <a:picLocks noChangeAspect="1"/>
          </p:cNvPicPr>
          <p:nvPr/>
        </p:nvPicPr>
        <p:blipFill rotWithShape="1">
          <a:blip r:embed="rId5"/>
          <a:srcRect l="8722" t="12413" r="6706" b="6779"/>
          <a:stretch/>
        </p:blipFill>
        <p:spPr>
          <a:xfrm>
            <a:off x="285244" y="3594631"/>
            <a:ext cx="1353393" cy="1262358"/>
          </a:xfrm>
          <a:prstGeom prst="rect">
            <a:avLst/>
          </a:prstGeom>
        </p:spPr>
      </p:pic>
      <p:pic>
        <p:nvPicPr>
          <p:cNvPr id="7" name="Рисунок 6"/>
          <p:cNvPicPr>
            <a:picLocks noChangeAspect="1"/>
          </p:cNvPicPr>
          <p:nvPr/>
        </p:nvPicPr>
        <p:blipFill rotWithShape="1">
          <a:blip r:embed="rId6"/>
          <a:srcRect l="8018" t="7732" r="8266" b="8876"/>
          <a:stretch/>
        </p:blipFill>
        <p:spPr>
          <a:xfrm>
            <a:off x="4108589" y="2130542"/>
            <a:ext cx="1371600" cy="1298772"/>
          </a:xfrm>
          <a:prstGeom prst="rect">
            <a:avLst/>
          </a:prstGeom>
        </p:spPr>
      </p:pic>
      <p:pic>
        <p:nvPicPr>
          <p:cNvPr id="8" name="Рисунок 7"/>
          <p:cNvPicPr>
            <a:picLocks noChangeAspect="1"/>
          </p:cNvPicPr>
          <p:nvPr/>
        </p:nvPicPr>
        <p:blipFill rotWithShape="1">
          <a:blip r:embed="rId7"/>
          <a:srcRect l="8050" t="8832" r="6873" b="8670"/>
          <a:stretch/>
        </p:blipFill>
        <p:spPr>
          <a:xfrm>
            <a:off x="4151214" y="3660252"/>
            <a:ext cx="1365531" cy="1292702"/>
          </a:xfrm>
          <a:prstGeom prst="rect">
            <a:avLst/>
          </a:prstGeom>
        </p:spPr>
      </p:pic>
      <p:sp>
        <p:nvSpPr>
          <p:cNvPr id="10" name="TextBox 9"/>
          <p:cNvSpPr txBox="1"/>
          <p:nvPr/>
        </p:nvSpPr>
        <p:spPr>
          <a:xfrm>
            <a:off x="1826848" y="1066148"/>
            <a:ext cx="1984571" cy="646331"/>
          </a:xfrm>
          <a:prstGeom prst="rect">
            <a:avLst/>
          </a:prstGeom>
          <a:solidFill>
            <a:schemeClr val="accent1">
              <a:lumMod val="20000"/>
              <a:lumOff val="80000"/>
            </a:schemeClr>
          </a:solidFill>
        </p:spPr>
        <p:txBody>
          <a:bodyPr wrap="square" rtlCol="0">
            <a:spAutoFit/>
          </a:bodyPr>
          <a:lstStyle/>
          <a:p>
            <a:r>
              <a:rPr lang="ro-MD" dirty="0"/>
              <a:t>Factori psihologici- Stresul</a:t>
            </a:r>
            <a:endParaRPr lang="en-US" dirty="0"/>
          </a:p>
        </p:txBody>
      </p:sp>
      <p:sp>
        <p:nvSpPr>
          <p:cNvPr id="11" name="TextBox 10"/>
          <p:cNvSpPr txBox="1"/>
          <p:nvPr/>
        </p:nvSpPr>
        <p:spPr>
          <a:xfrm>
            <a:off x="1893677" y="2261129"/>
            <a:ext cx="1990217" cy="923330"/>
          </a:xfrm>
          <a:prstGeom prst="rect">
            <a:avLst/>
          </a:prstGeom>
          <a:solidFill>
            <a:schemeClr val="accent1">
              <a:lumMod val="20000"/>
              <a:lumOff val="80000"/>
            </a:schemeClr>
          </a:solidFill>
        </p:spPr>
        <p:txBody>
          <a:bodyPr wrap="square" rtlCol="0">
            <a:spAutoFit/>
          </a:bodyPr>
          <a:lstStyle/>
          <a:p>
            <a:r>
              <a:rPr lang="ro-MD" dirty="0"/>
              <a:t>Dezechilibru </a:t>
            </a:r>
          </a:p>
          <a:p>
            <a:r>
              <a:rPr lang="ro-MD" dirty="0"/>
              <a:t>Aport de calorii/ Consum de calorii</a:t>
            </a:r>
            <a:endParaRPr lang="en-US" dirty="0"/>
          </a:p>
        </p:txBody>
      </p:sp>
      <p:sp>
        <p:nvSpPr>
          <p:cNvPr id="12" name="TextBox 11"/>
          <p:cNvSpPr txBox="1"/>
          <p:nvPr/>
        </p:nvSpPr>
        <p:spPr>
          <a:xfrm>
            <a:off x="5674257" y="1163075"/>
            <a:ext cx="2118091" cy="369332"/>
          </a:xfrm>
          <a:prstGeom prst="rect">
            <a:avLst/>
          </a:prstGeom>
          <a:solidFill>
            <a:schemeClr val="accent1">
              <a:lumMod val="20000"/>
              <a:lumOff val="80000"/>
            </a:schemeClr>
          </a:solidFill>
        </p:spPr>
        <p:txBody>
          <a:bodyPr wrap="square" rtlCol="0">
            <a:spAutoFit/>
          </a:bodyPr>
          <a:lstStyle/>
          <a:p>
            <a:r>
              <a:rPr lang="ro-MD" dirty="0"/>
              <a:t>Privarea de somn</a:t>
            </a:r>
            <a:endParaRPr lang="en-US" dirty="0"/>
          </a:p>
        </p:txBody>
      </p:sp>
      <p:sp>
        <p:nvSpPr>
          <p:cNvPr id="13" name="TextBox 12"/>
          <p:cNvSpPr txBox="1"/>
          <p:nvPr/>
        </p:nvSpPr>
        <p:spPr>
          <a:xfrm>
            <a:off x="1820991" y="3914186"/>
            <a:ext cx="2214912" cy="646331"/>
          </a:xfrm>
          <a:prstGeom prst="rect">
            <a:avLst/>
          </a:prstGeom>
          <a:solidFill>
            <a:schemeClr val="accent1">
              <a:lumMod val="20000"/>
              <a:lumOff val="80000"/>
            </a:schemeClr>
          </a:solidFill>
        </p:spPr>
        <p:txBody>
          <a:bodyPr wrap="square" rtlCol="0">
            <a:spAutoFit/>
          </a:bodyPr>
          <a:lstStyle/>
          <a:p>
            <a:r>
              <a:rPr lang="ro-MD" dirty="0"/>
              <a:t>Perturbări hormonale</a:t>
            </a:r>
          </a:p>
          <a:p>
            <a:r>
              <a:rPr lang="ro-MD" dirty="0"/>
              <a:t>Sațietate/foame</a:t>
            </a:r>
            <a:endParaRPr lang="en-US" dirty="0"/>
          </a:p>
        </p:txBody>
      </p:sp>
      <p:sp>
        <p:nvSpPr>
          <p:cNvPr id="14" name="TextBox 13"/>
          <p:cNvSpPr txBox="1"/>
          <p:nvPr/>
        </p:nvSpPr>
        <p:spPr>
          <a:xfrm>
            <a:off x="5674257" y="2553577"/>
            <a:ext cx="2118091" cy="369332"/>
          </a:xfrm>
          <a:prstGeom prst="rect">
            <a:avLst/>
          </a:prstGeom>
          <a:solidFill>
            <a:schemeClr val="accent1">
              <a:lumMod val="20000"/>
              <a:lumOff val="80000"/>
            </a:schemeClr>
          </a:solidFill>
        </p:spPr>
        <p:txBody>
          <a:bodyPr wrap="square" rtlCol="0">
            <a:spAutoFit/>
          </a:bodyPr>
          <a:lstStyle/>
          <a:p>
            <a:r>
              <a:rPr lang="ro-MD" dirty="0"/>
              <a:t>Factori genetici</a:t>
            </a:r>
            <a:endParaRPr lang="en-US" dirty="0"/>
          </a:p>
        </p:txBody>
      </p:sp>
      <p:sp>
        <p:nvSpPr>
          <p:cNvPr id="15" name="TextBox 14"/>
          <p:cNvSpPr txBox="1"/>
          <p:nvPr/>
        </p:nvSpPr>
        <p:spPr>
          <a:xfrm>
            <a:off x="5723092" y="3944079"/>
            <a:ext cx="2069256" cy="646331"/>
          </a:xfrm>
          <a:prstGeom prst="rect">
            <a:avLst/>
          </a:prstGeom>
          <a:solidFill>
            <a:schemeClr val="accent1">
              <a:lumMod val="20000"/>
              <a:lumOff val="80000"/>
            </a:schemeClr>
          </a:solidFill>
        </p:spPr>
        <p:txBody>
          <a:bodyPr wrap="square" rtlCol="0">
            <a:spAutoFit/>
          </a:bodyPr>
          <a:lstStyle/>
          <a:p>
            <a:r>
              <a:rPr lang="ro-MD" dirty="0"/>
              <a:t>Medicația administrată</a:t>
            </a:r>
            <a:endParaRPr lang="en-US" dirty="0"/>
          </a:p>
        </p:txBody>
      </p:sp>
      <p:sp>
        <p:nvSpPr>
          <p:cNvPr id="17" name="Прямоугольник 16"/>
          <p:cNvSpPr/>
          <p:nvPr/>
        </p:nvSpPr>
        <p:spPr>
          <a:xfrm>
            <a:off x="3271488" y="2014781"/>
            <a:ext cx="4520859" cy="1390905"/>
          </a:xfrm>
          <a:prstGeom prst="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100" b="1" dirty="0">
                <a:solidFill>
                  <a:srgbClr val="FF0000"/>
                </a:solidFill>
              </a:rPr>
              <a:t>Factorii de mediu:</a:t>
            </a:r>
          </a:p>
          <a:p>
            <a:pPr algn="ctr"/>
            <a:r>
              <a:rPr lang="ro-MD" sz="2100" dirty="0">
                <a:solidFill>
                  <a:srgbClr val="FF0000"/>
                </a:solidFill>
              </a:rPr>
              <a:t>Abundența de publicități de promovare a alimentelor înalt calorice </a:t>
            </a:r>
          </a:p>
          <a:p>
            <a:pPr algn="ctr"/>
            <a:r>
              <a:rPr lang="ro-MD" sz="2100" dirty="0">
                <a:solidFill>
                  <a:srgbClr val="FF0000"/>
                </a:solidFill>
              </a:rPr>
              <a:t>și  sărăce nutritiv</a:t>
            </a:r>
          </a:p>
        </p:txBody>
      </p:sp>
      <p:pic>
        <p:nvPicPr>
          <p:cNvPr id="18" name="Рисунок 17"/>
          <p:cNvPicPr>
            <a:picLocks noChangeAspect="1"/>
          </p:cNvPicPr>
          <p:nvPr/>
        </p:nvPicPr>
        <p:blipFill rotWithShape="1">
          <a:blip r:embed="rId8"/>
          <a:srcRect l="9516" t="9114" r="8300" b="10446"/>
          <a:stretch/>
        </p:blipFill>
        <p:spPr>
          <a:xfrm>
            <a:off x="1863050" y="1981508"/>
            <a:ext cx="1377811" cy="1298772"/>
          </a:xfrm>
          <a:prstGeom prst="rect">
            <a:avLst/>
          </a:prstGeom>
        </p:spPr>
      </p:pic>
    </p:spTree>
    <p:extLst>
      <p:ext uri="{BB962C8B-B14F-4D97-AF65-F5344CB8AC3E}">
        <p14:creationId xmlns:p14="http://schemas.microsoft.com/office/powerpoint/2010/main" val="223525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5455" y="1100676"/>
            <a:ext cx="3234791" cy="2169825"/>
          </a:xfrm>
          <a:prstGeom prst="rect">
            <a:avLst/>
          </a:prstGeom>
          <a:noFill/>
          <a:ln w="28575">
            <a:solidFill>
              <a:schemeClr val="tx1"/>
            </a:solidFill>
            <a:prstDash val="solid"/>
          </a:ln>
        </p:spPr>
        <p:txBody>
          <a:bodyPr wrap="square" rtlCol="0">
            <a:spAutoFit/>
          </a:bodyPr>
          <a:lstStyle/>
          <a:p>
            <a:r>
              <a:rPr lang="ro-MD" sz="1500" b="1" dirty="0"/>
              <a:t>POB are risc </a:t>
            </a:r>
            <a:r>
              <a:rPr lang="ro-MD" sz="1500" b="1" dirty="0">
                <a:ea typeface="Calibri" panose="020F0502020204030204" pitchFamily="34" charset="0"/>
                <a:cs typeface="Calibri" panose="020F0502020204030204" pitchFamily="34" charset="0"/>
              </a:rPr>
              <a:t>↑ 6 ori de a dezvolta DZ, </a:t>
            </a:r>
          </a:p>
          <a:p>
            <a:r>
              <a:rPr lang="ro-MD" sz="1500" b="1" dirty="0">
                <a:ea typeface="Calibri" panose="020F0502020204030204" pitchFamily="34" charset="0"/>
                <a:cs typeface="Calibri" panose="020F0502020204030204" pitchFamily="34" charset="0"/>
              </a:rPr>
              <a:t>comparativ cu cei fără obezitate.</a:t>
            </a:r>
          </a:p>
          <a:p>
            <a:r>
              <a:rPr lang="ro-MD" sz="1500" dirty="0">
                <a:ea typeface="Calibri" panose="020F0502020204030204" pitchFamily="34" charset="0"/>
                <a:cs typeface="Calibri" panose="020F0502020204030204" pitchFamily="34" charset="0"/>
              </a:rPr>
              <a:t>Dar nu fiecare cu obezitate – DZ.</a:t>
            </a:r>
          </a:p>
          <a:p>
            <a:r>
              <a:rPr lang="ro-MD" sz="1500" dirty="0">
                <a:ea typeface="Calibri" panose="020F0502020204030204" pitchFamily="34" charset="0"/>
                <a:cs typeface="Calibri" panose="020F0502020204030204" pitchFamily="34" charset="0"/>
              </a:rPr>
              <a:t>Depinde de alți factor de risc, precum:</a:t>
            </a:r>
          </a:p>
          <a:p>
            <a:pPr marL="257175" indent="-257175">
              <a:buFont typeface="Arial" panose="020B0604020202020204" pitchFamily="34" charset="0"/>
              <a:buChar char="•"/>
            </a:pPr>
            <a:r>
              <a:rPr lang="ro-MD" sz="1500" dirty="0">
                <a:ea typeface="Calibri" panose="020F0502020204030204" pitchFamily="34" charset="0"/>
                <a:cs typeface="Calibri" panose="020F0502020204030204" pitchFamily="34" charset="0"/>
              </a:rPr>
              <a:t>Istoria familială</a:t>
            </a:r>
          </a:p>
          <a:p>
            <a:pPr marL="257175" indent="-257175">
              <a:buFont typeface="Arial" panose="020B0604020202020204" pitchFamily="34" charset="0"/>
              <a:buChar char="•"/>
            </a:pPr>
            <a:r>
              <a:rPr lang="ro-MD" sz="1500" dirty="0">
                <a:ea typeface="Calibri" panose="020F0502020204030204" pitchFamily="34" charset="0"/>
                <a:cs typeface="Calibri" panose="020F0502020204030204" pitchFamily="34" charset="0"/>
              </a:rPr>
              <a:t>Alimentația</a:t>
            </a:r>
          </a:p>
          <a:p>
            <a:pPr marL="257175" indent="-257175">
              <a:buFont typeface="Arial" panose="020B0604020202020204" pitchFamily="34" charset="0"/>
              <a:buChar char="•"/>
            </a:pPr>
            <a:r>
              <a:rPr lang="ro-MD" sz="1500" dirty="0">
                <a:ea typeface="Calibri" panose="020F0502020204030204" pitchFamily="34" charset="0"/>
                <a:cs typeface="Calibri" panose="020F0502020204030204" pitchFamily="34" charset="0"/>
              </a:rPr>
              <a:t>Exercițiul fizic</a:t>
            </a:r>
          </a:p>
          <a:p>
            <a:pPr marL="257175" indent="-257175">
              <a:buFont typeface="Arial" panose="020B0604020202020204" pitchFamily="34" charset="0"/>
              <a:buChar char="•"/>
            </a:pPr>
            <a:r>
              <a:rPr lang="ro-MD" sz="1500" dirty="0">
                <a:ea typeface="Calibri" panose="020F0502020204030204" pitchFamily="34" charset="0"/>
                <a:cs typeface="Calibri" panose="020F0502020204030204" pitchFamily="34" charset="0"/>
              </a:rPr>
              <a:t>Stresul</a:t>
            </a:r>
          </a:p>
          <a:p>
            <a:pPr marL="257175" indent="-257175">
              <a:buFont typeface="Arial" panose="020B0604020202020204" pitchFamily="34" charset="0"/>
              <a:buChar char="•"/>
            </a:pPr>
            <a:r>
              <a:rPr lang="ro-MD" sz="1500" dirty="0">
                <a:ea typeface="Calibri" panose="020F0502020204030204" pitchFamily="34" charset="0"/>
                <a:cs typeface="Calibri" panose="020F0502020204030204" pitchFamily="34" charset="0"/>
              </a:rPr>
              <a:t>Sănătatea intestinală</a:t>
            </a:r>
            <a:endParaRPr lang="en-US" sz="1500" dirty="0"/>
          </a:p>
        </p:txBody>
      </p:sp>
      <p:sp>
        <p:nvSpPr>
          <p:cNvPr id="4" name="TextBox 3"/>
          <p:cNvSpPr txBox="1"/>
          <p:nvPr/>
        </p:nvSpPr>
        <p:spPr>
          <a:xfrm>
            <a:off x="109243" y="4867359"/>
            <a:ext cx="7683387" cy="230832"/>
          </a:xfrm>
          <a:prstGeom prst="rect">
            <a:avLst/>
          </a:prstGeom>
          <a:noFill/>
        </p:spPr>
        <p:txBody>
          <a:bodyPr wrap="square" rtlCol="0">
            <a:spAutoFit/>
          </a:bodyPr>
          <a:lstStyle/>
          <a:p>
            <a:r>
              <a:rPr lang="en-US" sz="900" b="1" dirty="0" err="1"/>
              <a:t>Diabesity</a:t>
            </a:r>
            <a:r>
              <a:rPr lang="en-US" sz="900" b="1" dirty="0"/>
              <a:t>: How Obesity Is Related to Diabetes</a:t>
            </a:r>
            <a:r>
              <a:rPr lang="ro-MD" sz="900" b="1" dirty="0"/>
              <a:t>, </a:t>
            </a:r>
            <a:r>
              <a:rPr lang="pt-BR" sz="900" dirty="0"/>
              <a:t>November 8, 2021 / </a:t>
            </a:r>
            <a:r>
              <a:rPr lang="pt-BR" sz="900" dirty="0">
                <a:hlinkClick r:id="rId2" tooltip="Diabetes &amp; Endocrinology"/>
              </a:rPr>
              <a:t>Diabetes &amp; Endocrinology</a:t>
            </a:r>
            <a:endParaRPr lang="en-US" sz="900" b="1" dirty="0"/>
          </a:p>
        </p:txBody>
      </p:sp>
      <p:pic>
        <p:nvPicPr>
          <p:cNvPr id="5" name="Рисунок 4"/>
          <p:cNvPicPr>
            <a:picLocks noChangeAspect="1"/>
          </p:cNvPicPr>
          <p:nvPr/>
        </p:nvPicPr>
        <p:blipFill>
          <a:blip r:embed="rId3"/>
          <a:stretch>
            <a:fillRect/>
          </a:stretch>
        </p:blipFill>
        <p:spPr>
          <a:xfrm>
            <a:off x="4424321" y="761264"/>
            <a:ext cx="3700653" cy="24861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406625" y="3844662"/>
            <a:ext cx="7816907" cy="784830"/>
          </a:xfrm>
          <a:prstGeom prst="rect">
            <a:avLst/>
          </a:prstGeom>
          <a:noFill/>
        </p:spPr>
        <p:txBody>
          <a:bodyPr wrap="square" rtlCol="0">
            <a:spAutoFit/>
          </a:bodyPr>
          <a:lstStyle/>
          <a:p>
            <a:r>
              <a:rPr lang="ro-MD" sz="1500" dirty="0"/>
              <a:t>Unele POB pot compensa prin producere suficientă de insulină, </a:t>
            </a:r>
          </a:p>
          <a:p>
            <a:r>
              <a:rPr lang="ro-MD" sz="1500" dirty="0"/>
              <a:t>fără a suprasolicita pancreasul- </a:t>
            </a:r>
            <a:r>
              <a:rPr lang="ro-MD" sz="1500" b="1" dirty="0"/>
              <a:t>Nu va aparea Diabet Zaharat,</a:t>
            </a:r>
          </a:p>
          <a:p>
            <a:r>
              <a:rPr lang="ro-MD" sz="1500" dirty="0"/>
              <a:t>Însă alții sunt limitați în producerea de insulină, </a:t>
            </a:r>
            <a:r>
              <a:rPr lang="ro-MD" sz="1500" b="1" dirty="0"/>
              <a:t>astfel Obezitatea – Diabet Zaharat</a:t>
            </a:r>
            <a:endParaRPr lang="en-US" sz="1500" b="1" dirty="0"/>
          </a:p>
        </p:txBody>
      </p:sp>
      <p:sp>
        <p:nvSpPr>
          <p:cNvPr id="9" name="Скругленный прямоугольник 8"/>
          <p:cNvSpPr/>
          <p:nvPr/>
        </p:nvSpPr>
        <p:spPr>
          <a:xfrm>
            <a:off x="188140" y="127348"/>
            <a:ext cx="8472362" cy="479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MD" b="1" dirty="0"/>
              <a:t>Fiecare persoană cu obezitate va dezvolta Diabet Zaharat?</a:t>
            </a:r>
            <a:endParaRPr lang="en-US" b="1" dirty="0"/>
          </a:p>
        </p:txBody>
      </p:sp>
      <p:cxnSp>
        <p:nvCxnSpPr>
          <p:cNvPr id="11" name="Прямая со стрелкой 10"/>
          <p:cNvCxnSpPr/>
          <p:nvPr/>
        </p:nvCxnSpPr>
        <p:spPr>
          <a:xfrm>
            <a:off x="2272850" y="3380448"/>
            <a:ext cx="0" cy="4642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360851" y="3410588"/>
            <a:ext cx="971045" cy="369332"/>
          </a:xfrm>
          <a:prstGeom prst="rect">
            <a:avLst/>
          </a:prstGeom>
          <a:noFill/>
        </p:spPr>
        <p:txBody>
          <a:bodyPr wrap="square" rtlCol="0">
            <a:spAutoFit/>
          </a:bodyPr>
          <a:lstStyle/>
          <a:p>
            <a:r>
              <a:rPr lang="ro-MD" dirty="0"/>
              <a:t>De ce?</a:t>
            </a:r>
            <a:endParaRPr lang="en-US" dirty="0"/>
          </a:p>
        </p:txBody>
      </p:sp>
    </p:spTree>
    <p:extLst>
      <p:ext uri="{BB962C8B-B14F-4D97-AF65-F5344CB8AC3E}">
        <p14:creationId xmlns:p14="http://schemas.microsoft.com/office/powerpoint/2010/main" val="136608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2082" t="8362" r="9308" b="7692"/>
          <a:stretch/>
        </p:blipFill>
        <p:spPr>
          <a:xfrm>
            <a:off x="7920273" y="151726"/>
            <a:ext cx="1019404" cy="1505120"/>
          </a:xfrm>
          <a:prstGeom prst="rect">
            <a:avLst/>
          </a:prstGeom>
        </p:spPr>
      </p:pic>
      <p:sp>
        <p:nvSpPr>
          <p:cNvPr id="3" name="Скругленный прямоугольник 2"/>
          <p:cNvSpPr/>
          <p:nvPr/>
        </p:nvSpPr>
        <p:spPr>
          <a:xfrm>
            <a:off x="188140" y="127348"/>
            <a:ext cx="7434557" cy="4795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MD" b="1" dirty="0"/>
              <a:t>Problema obezității: adevăr/mit</a:t>
            </a:r>
            <a:endParaRPr lang="en-US" b="1" dirty="0"/>
          </a:p>
        </p:txBody>
      </p:sp>
      <p:sp>
        <p:nvSpPr>
          <p:cNvPr id="4" name="TextBox 3"/>
          <p:cNvSpPr txBox="1"/>
          <p:nvPr/>
        </p:nvSpPr>
        <p:spPr>
          <a:xfrm>
            <a:off x="491982" y="838280"/>
            <a:ext cx="3634956" cy="2239074"/>
          </a:xfrm>
          <a:prstGeom prst="rect">
            <a:avLst/>
          </a:prstGeom>
          <a:noFill/>
          <a:ln w="38100">
            <a:solidFill>
              <a:schemeClr val="accent6">
                <a:lumMod val="60000"/>
                <a:lumOff val="40000"/>
              </a:schemeClr>
            </a:solidFill>
          </a:ln>
        </p:spPr>
        <p:txBody>
          <a:bodyPr wrap="square" rtlCol="0">
            <a:spAutoFit/>
          </a:bodyPr>
          <a:lstStyle/>
          <a:p>
            <a:r>
              <a:rPr lang="ro-MD" b="1" dirty="0"/>
              <a:t>Obezitatea este:</a:t>
            </a:r>
          </a:p>
          <a:p>
            <a:pPr marL="257175" indent="-257175">
              <a:buFont typeface="Wingdings" panose="05000000000000000000" pitchFamily="2" charset="2"/>
              <a:buChar char="ü"/>
            </a:pPr>
            <a:r>
              <a:rPr lang="ro-MD" dirty="0"/>
              <a:t>O boală, nicidecum </a:t>
            </a:r>
            <a:r>
              <a:rPr lang="ro-MD" b="1" dirty="0"/>
              <a:t>O Normalitate</a:t>
            </a:r>
          </a:p>
          <a:p>
            <a:pPr marL="257175" indent="-257175">
              <a:buFont typeface="Wingdings" panose="05000000000000000000" pitchFamily="2" charset="2"/>
              <a:buChar char="ü"/>
            </a:pPr>
            <a:r>
              <a:rPr lang="ro-MD" dirty="0"/>
              <a:t>O problemă de sănătate la nivel mondial</a:t>
            </a:r>
          </a:p>
          <a:p>
            <a:pPr marL="257175" indent="-257175">
              <a:buFont typeface="Wingdings" panose="05000000000000000000" pitchFamily="2" charset="2"/>
              <a:buChar char="ü"/>
            </a:pPr>
            <a:r>
              <a:rPr lang="ro-MD" dirty="0"/>
              <a:t>Cauzată de o multitudine de factori</a:t>
            </a:r>
          </a:p>
          <a:p>
            <a:pPr marL="257175" indent="-257175">
              <a:buFont typeface="Wingdings" panose="05000000000000000000" pitchFamily="2" charset="2"/>
              <a:buChar char="ü"/>
            </a:pPr>
            <a:r>
              <a:rPr lang="ro-MD" b="1" dirty="0"/>
              <a:t>Poate fi gestionată/ tratată</a:t>
            </a:r>
          </a:p>
          <a:p>
            <a:endParaRPr lang="ro-MD" sz="1350" dirty="0"/>
          </a:p>
        </p:txBody>
      </p:sp>
      <p:sp>
        <p:nvSpPr>
          <p:cNvPr id="5" name="TextBox 4"/>
          <p:cNvSpPr txBox="1"/>
          <p:nvPr/>
        </p:nvSpPr>
        <p:spPr>
          <a:xfrm>
            <a:off x="3981282" y="3394136"/>
            <a:ext cx="4739909" cy="1477328"/>
          </a:xfrm>
          <a:prstGeom prst="rect">
            <a:avLst/>
          </a:prstGeom>
          <a:noFill/>
          <a:ln w="57150">
            <a:solidFill>
              <a:srgbClr val="FF0000"/>
            </a:solidFill>
          </a:ln>
        </p:spPr>
        <p:txBody>
          <a:bodyPr wrap="square" rtlCol="0">
            <a:spAutoFit/>
          </a:bodyPr>
          <a:lstStyle/>
          <a:p>
            <a:r>
              <a:rPr lang="ro-MD" b="1" dirty="0"/>
              <a:t>Obezitatea nu este:</a:t>
            </a:r>
          </a:p>
          <a:p>
            <a:pPr marL="257175" indent="-257175">
              <a:buFont typeface="Wingdings" panose="05000000000000000000" pitchFamily="2" charset="2"/>
              <a:buChar char="v"/>
            </a:pPr>
            <a:r>
              <a:rPr lang="ro-MD" dirty="0"/>
              <a:t>A ta vină/ greșeală</a:t>
            </a:r>
          </a:p>
          <a:p>
            <a:pPr marL="257175" indent="-257175">
              <a:buFont typeface="Wingdings" panose="05000000000000000000" pitchFamily="2" charset="2"/>
              <a:buChar char="v"/>
            </a:pPr>
            <a:r>
              <a:rPr lang="ro-MD" dirty="0"/>
              <a:t>Doar a ta problemă ca să te descurci singură</a:t>
            </a:r>
          </a:p>
          <a:p>
            <a:pPr marL="257175" indent="-257175">
              <a:buFont typeface="Wingdings" panose="05000000000000000000" pitchFamily="2" charset="2"/>
              <a:buChar char="v"/>
            </a:pPr>
            <a:r>
              <a:rPr lang="ro-MD" dirty="0"/>
              <a:t>Doar despre mîncare</a:t>
            </a:r>
          </a:p>
          <a:p>
            <a:pPr marL="257175" indent="-257175">
              <a:buFont typeface="Wingdings" panose="05000000000000000000" pitchFamily="2" charset="2"/>
              <a:buChar char="v"/>
            </a:pPr>
            <a:r>
              <a:rPr lang="ro-MD" b="1" dirty="0"/>
              <a:t>Vindecată printr-un tratament minune!</a:t>
            </a:r>
          </a:p>
        </p:txBody>
      </p:sp>
      <p:pic>
        <p:nvPicPr>
          <p:cNvPr id="6" name="Рисунок 5"/>
          <p:cNvPicPr>
            <a:picLocks noChangeAspect="1"/>
          </p:cNvPicPr>
          <p:nvPr/>
        </p:nvPicPr>
        <p:blipFill>
          <a:blip r:embed="rId3"/>
          <a:stretch>
            <a:fillRect/>
          </a:stretch>
        </p:blipFill>
        <p:spPr>
          <a:xfrm>
            <a:off x="4223652" y="1025665"/>
            <a:ext cx="3204837" cy="2099105"/>
          </a:xfrm>
          <a:prstGeom prst="rect">
            <a:avLst/>
          </a:prstGeom>
          <a:ln>
            <a:noFill/>
          </a:ln>
          <a:effectLst>
            <a:softEdge rad="112500"/>
          </a:effectLst>
        </p:spPr>
      </p:pic>
    </p:spTree>
    <p:extLst>
      <p:ext uri="{BB962C8B-B14F-4D97-AF65-F5344CB8AC3E}">
        <p14:creationId xmlns:p14="http://schemas.microsoft.com/office/powerpoint/2010/main" val="324505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4039" t="4772" r="2937" b="6049"/>
          <a:stretch/>
        </p:blipFill>
        <p:spPr>
          <a:xfrm>
            <a:off x="152654" y="56791"/>
            <a:ext cx="4654296" cy="3307985"/>
          </a:xfrm>
          <a:prstGeom prst="rect">
            <a:avLst/>
          </a:prstGeom>
        </p:spPr>
      </p:pic>
      <p:sp>
        <p:nvSpPr>
          <p:cNvPr id="8" name="TextBox 7"/>
          <p:cNvSpPr txBox="1"/>
          <p:nvPr/>
        </p:nvSpPr>
        <p:spPr>
          <a:xfrm>
            <a:off x="1769738" y="813895"/>
            <a:ext cx="1831157" cy="553998"/>
          </a:xfrm>
          <a:prstGeom prst="rect">
            <a:avLst/>
          </a:prstGeom>
          <a:solidFill>
            <a:schemeClr val="accent4">
              <a:lumMod val="20000"/>
              <a:lumOff val="80000"/>
            </a:schemeClr>
          </a:solidFill>
        </p:spPr>
        <p:txBody>
          <a:bodyPr wrap="square" rtlCol="0">
            <a:spAutoFit/>
          </a:bodyPr>
          <a:lstStyle/>
          <a:p>
            <a:r>
              <a:rPr lang="ro-MD" sz="1500" dirty="0"/>
              <a:t>Adulți cu obezitate către 2030</a:t>
            </a:r>
            <a:endParaRPr lang="en-US" sz="1500" dirty="0"/>
          </a:p>
        </p:txBody>
      </p:sp>
      <p:sp>
        <p:nvSpPr>
          <p:cNvPr id="9" name="TextBox 8"/>
          <p:cNvSpPr txBox="1"/>
          <p:nvPr/>
        </p:nvSpPr>
        <p:spPr>
          <a:xfrm>
            <a:off x="1418181" y="3718015"/>
            <a:ext cx="2488676" cy="553998"/>
          </a:xfrm>
          <a:prstGeom prst="rect">
            <a:avLst/>
          </a:prstGeom>
          <a:solidFill>
            <a:schemeClr val="accent2">
              <a:lumMod val="20000"/>
              <a:lumOff val="80000"/>
            </a:schemeClr>
          </a:solidFill>
        </p:spPr>
        <p:txBody>
          <a:bodyPr wrap="square" rtlCol="0">
            <a:spAutoFit/>
          </a:bodyPr>
          <a:lstStyle/>
          <a:p>
            <a:r>
              <a:rPr lang="ro-MD" sz="1500" dirty="0"/>
              <a:t>Creșterea anuală a obezității adulte 2010-2030</a:t>
            </a:r>
            <a:endParaRPr lang="en-US" sz="1500" dirty="0"/>
          </a:p>
        </p:txBody>
      </p:sp>
      <p:pic>
        <p:nvPicPr>
          <p:cNvPr id="11" name="Рисунок 10"/>
          <p:cNvPicPr>
            <a:picLocks noChangeAspect="1"/>
          </p:cNvPicPr>
          <p:nvPr/>
        </p:nvPicPr>
        <p:blipFill rotWithShape="1">
          <a:blip r:embed="rId3"/>
          <a:srcRect l="10721" t="11009" r="13207" b="6998"/>
          <a:stretch/>
        </p:blipFill>
        <p:spPr>
          <a:xfrm>
            <a:off x="152655" y="3384262"/>
            <a:ext cx="1336250" cy="1419766"/>
          </a:xfrm>
          <a:prstGeom prst="rect">
            <a:avLst/>
          </a:prstGeom>
        </p:spPr>
      </p:pic>
      <p:pic>
        <p:nvPicPr>
          <p:cNvPr id="12" name="Рисунок 11"/>
          <p:cNvPicPr>
            <a:picLocks noChangeAspect="1"/>
          </p:cNvPicPr>
          <p:nvPr/>
        </p:nvPicPr>
        <p:blipFill rotWithShape="1">
          <a:blip r:embed="rId4"/>
          <a:srcRect l="9155" t="7322" r="8255" b="8749"/>
          <a:stretch/>
        </p:blipFill>
        <p:spPr>
          <a:xfrm>
            <a:off x="3313139" y="482312"/>
            <a:ext cx="1493812" cy="1326890"/>
          </a:xfrm>
          <a:prstGeom prst="rect">
            <a:avLst/>
          </a:prstGeom>
        </p:spPr>
      </p:pic>
      <p:pic>
        <p:nvPicPr>
          <p:cNvPr id="13" name="Рисунок 12"/>
          <p:cNvPicPr>
            <a:picLocks noChangeAspect="1"/>
          </p:cNvPicPr>
          <p:nvPr/>
        </p:nvPicPr>
        <p:blipFill rotWithShape="1">
          <a:blip r:embed="rId5"/>
          <a:srcRect t="71009" b="-447"/>
          <a:stretch/>
        </p:blipFill>
        <p:spPr>
          <a:xfrm>
            <a:off x="0" y="4569515"/>
            <a:ext cx="9144001" cy="588893"/>
          </a:xfrm>
          <a:prstGeom prst="rect">
            <a:avLst/>
          </a:prstGeom>
        </p:spPr>
      </p:pic>
      <p:sp>
        <p:nvSpPr>
          <p:cNvPr id="15" name="TextBox 14"/>
          <p:cNvSpPr txBox="1"/>
          <p:nvPr/>
        </p:nvSpPr>
        <p:spPr>
          <a:xfrm>
            <a:off x="0" y="4550028"/>
            <a:ext cx="2297784" cy="230832"/>
          </a:xfrm>
          <a:prstGeom prst="rect">
            <a:avLst/>
          </a:prstGeom>
          <a:noFill/>
        </p:spPr>
        <p:txBody>
          <a:bodyPr wrap="square" rtlCol="0">
            <a:spAutoFit/>
          </a:bodyPr>
          <a:lstStyle/>
          <a:p>
            <a:r>
              <a:rPr lang="en-US" sz="900" dirty="0"/>
              <a:t>World_Obesity_Atlas_2023</a:t>
            </a:r>
          </a:p>
        </p:txBody>
      </p:sp>
      <p:sp>
        <p:nvSpPr>
          <p:cNvPr id="14" name="TextBox 13"/>
          <p:cNvSpPr txBox="1"/>
          <p:nvPr/>
        </p:nvSpPr>
        <p:spPr>
          <a:xfrm>
            <a:off x="5109459" y="136064"/>
            <a:ext cx="3692834" cy="369332"/>
          </a:xfrm>
          <a:prstGeom prst="rect">
            <a:avLst/>
          </a:prstGeom>
          <a:solidFill>
            <a:schemeClr val="accent1">
              <a:lumMod val="20000"/>
              <a:lumOff val="80000"/>
            </a:schemeClr>
          </a:solidFill>
        </p:spPr>
        <p:txBody>
          <a:bodyPr wrap="square" rtlCol="0">
            <a:spAutoFit/>
          </a:bodyPr>
          <a:lstStyle/>
          <a:p>
            <a:r>
              <a:rPr lang="ro-MD" b="1" dirty="0"/>
              <a:t>Obezitatea la copii 2030</a:t>
            </a:r>
            <a:endParaRPr lang="en-US" b="1" dirty="0"/>
          </a:p>
        </p:txBody>
      </p:sp>
      <p:pic>
        <p:nvPicPr>
          <p:cNvPr id="16" name="Рисунок 15"/>
          <p:cNvPicPr>
            <a:picLocks noChangeAspect="1"/>
          </p:cNvPicPr>
          <p:nvPr/>
        </p:nvPicPr>
        <p:blipFill rotWithShape="1">
          <a:blip r:embed="rId6"/>
          <a:srcRect l="7917" t="8277" r="11544" b="8813"/>
          <a:stretch/>
        </p:blipFill>
        <p:spPr>
          <a:xfrm>
            <a:off x="7440330" y="592398"/>
            <a:ext cx="1378670" cy="1504823"/>
          </a:xfrm>
          <a:prstGeom prst="rect">
            <a:avLst/>
          </a:prstGeom>
          <a:ln>
            <a:noFill/>
          </a:ln>
          <a:effectLst>
            <a:softEdge rad="112500"/>
          </a:effectLst>
        </p:spPr>
      </p:pic>
      <p:sp>
        <p:nvSpPr>
          <p:cNvPr id="17" name="TextBox 16"/>
          <p:cNvSpPr txBox="1"/>
          <p:nvPr/>
        </p:nvSpPr>
        <p:spPr>
          <a:xfrm>
            <a:off x="5007718" y="1038829"/>
            <a:ext cx="2517647" cy="553998"/>
          </a:xfrm>
          <a:prstGeom prst="rect">
            <a:avLst/>
          </a:prstGeom>
          <a:solidFill>
            <a:schemeClr val="accent1">
              <a:lumMod val="20000"/>
              <a:lumOff val="80000"/>
            </a:schemeClr>
          </a:solidFill>
        </p:spPr>
        <p:txBody>
          <a:bodyPr wrap="square" rtlCol="0">
            <a:spAutoFit/>
          </a:bodyPr>
          <a:lstStyle/>
          <a:p>
            <a:r>
              <a:rPr lang="ro-MD" sz="1500" dirty="0"/>
              <a:t>Creșterea anuală a obezității la copii 2010-2030</a:t>
            </a:r>
            <a:endParaRPr lang="en-US" sz="1500" dirty="0"/>
          </a:p>
        </p:txBody>
      </p:sp>
      <p:pic>
        <p:nvPicPr>
          <p:cNvPr id="18" name="Рисунок 17"/>
          <p:cNvPicPr>
            <a:picLocks noChangeAspect="1"/>
          </p:cNvPicPr>
          <p:nvPr/>
        </p:nvPicPr>
        <p:blipFill rotWithShape="1">
          <a:blip r:embed="rId7"/>
          <a:srcRect l="3018" t="24878" r="4268" b="9837"/>
          <a:stretch/>
        </p:blipFill>
        <p:spPr>
          <a:xfrm>
            <a:off x="4038600" y="3364776"/>
            <a:ext cx="4986317" cy="1225457"/>
          </a:xfrm>
          <a:prstGeom prst="rect">
            <a:avLst/>
          </a:prstGeom>
        </p:spPr>
      </p:pic>
      <p:sp>
        <p:nvSpPr>
          <p:cNvPr id="20" name="TextBox 19"/>
          <p:cNvSpPr txBox="1"/>
          <p:nvPr/>
        </p:nvSpPr>
        <p:spPr>
          <a:xfrm>
            <a:off x="6315681" y="2474089"/>
            <a:ext cx="1892891" cy="323165"/>
          </a:xfrm>
          <a:prstGeom prst="rect">
            <a:avLst/>
          </a:prstGeom>
          <a:solidFill>
            <a:schemeClr val="accent1">
              <a:lumMod val="20000"/>
              <a:lumOff val="80000"/>
            </a:schemeClr>
          </a:solidFill>
        </p:spPr>
        <p:txBody>
          <a:bodyPr wrap="square" rtlCol="0">
            <a:spAutoFit/>
          </a:bodyPr>
          <a:lstStyle/>
          <a:p>
            <a:r>
              <a:rPr lang="ro-MD" sz="1500" dirty="0"/>
              <a:t>Decese premature</a:t>
            </a:r>
            <a:endParaRPr lang="en-US" sz="1500" dirty="0"/>
          </a:p>
        </p:txBody>
      </p:sp>
      <p:pic>
        <p:nvPicPr>
          <p:cNvPr id="21" name="Рисунок 20"/>
          <p:cNvPicPr>
            <a:picLocks noChangeAspect="1"/>
          </p:cNvPicPr>
          <p:nvPr/>
        </p:nvPicPr>
        <p:blipFill rotWithShape="1">
          <a:blip r:embed="rId8"/>
          <a:srcRect l="10558" t="8049" r="8843" b="15601"/>
          <a:stretch/>
        </p:blipFill>
        <p:spPr>
          <a:xfrm>
            <a:off x="5001673" y="1917700"/>
            <a:ext cx="1376195" cy="1406681"/>
          </a:xfrm>
          <a:prstGeom prst="rect">
            <a:avLst/>
          </a:prstGeom>
        </p:spPr>
      </p:pic>
    </p:spTree>
    <p:extLst>
      <p:ext uri="{BB962C8B-B14F-4D97-AF65-F5344CB8AC3E}">
        <p14:creationId xmlns:p14="http://schemas.microsoft.com/office/powerpoint/2010/main" val="362209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4"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Question Mark PNG Transparent Images Free Download - Pngf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69" y="915566"/>
            <a:ext cx="3608733" cy="4101380"/>
          </a:xfrm>
          <a:prstGeom prst="rect">
            <a:avLst/>
          </a:prstGeom>
          <a:noFill/>
          <a:extLst>
            <a:ext uri="{909E8E84-426E-40DD-AFC4-6F175D3DCCD1}">
              <a14:hiddenFill xmlns:a14="http://schemas.microsoft.com/office/drawing/2010/main">
                <a:solidFill>
                  <a:srgbClr val="FFFFFF"/>
                </a:solidFill>
              </a14:hiddenFill>
            </a:ext>
          </a:extLst>
        </p:spPr>
      </p:pic>
      <p:sp>
        <p:nvSpPr>
          <p:cNvPr id="4" name="Выноска-облако 3"/>
          <p:cNvSpPr/>
          <p:nvPr/>
        </p:nvSpPr>
        <p:spPr>
          <a:xfrm>
            <a:off x="3383868" y="31656"/>
            <a:ext cx="5400600" cy="2826967"/>
          </a:xfrm>
          <a:prstGeom prst="cloudCallout">
            <a:avLst>
              <a:gd name="adj1" fmla="val -52528"/>
              <a:gd name="adj2" fmla="val 42544"/>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schemeClr val="tx1"/>
              </a:solidFill>
            </a:endParaRPr>
          </a:p>
        </p:txBody>
      </p:sp>
      <p:sp>
        <p:nvSpPr>
          <p:cNvPr id="3" name="Прямоугольник 2"/>
          <p:cNvSpPr/>
          <p:nvPr/>
        </p:nvSpPr>
        <p:spPr>
          <a:xfrm>
            <a:off x="3995936" y="681792"/>
            <a:ext cx="4176464" cy="1384995"/>
          </a:xfrm>
          <a:prstGeom prst="rect">
            <a:avLst/>
          </a:prstGeom>
        </p:spPr>
        <p:txBody>
          <a:bodyPr wrap="square">
            <a:spAutoFit/>
          </a:bodyPr>
          <a:lstStyle/>
          <a:p>
            <a:r>
              <a:rPr lang="ro-MD" sz="2800" b="1" dirty="0">
                <a:solidFill>
                  <a:srgbClr val="100480"/>
                </a:solidFill>
              </a:rPr>
              <a:t>Obezitatea reprezintă risc doar pentru apariția diabetului? </a:t>
            </a:r>
            <a:endParaRPr lang="en-US" sz="2800" dirty="0"/>
          </a:p>
        </p:txBody>
      </p:sp>
    </p:spTree>
    <p:extLst>
      <p:ext uri="{BB962C8B-B14F-4D97-AF65-F5344CB8AC3E}">
        <p14:creationId xmlns:p14="http://schemas.microsoft.com/office/powerpoint/2010/main" val="225469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1714" t="2704" r="2024" b="3979"/>
          <a:stretch/>
        </p:blipFill>
        <p:spPr>
          <a:xfrm>
            <a:off x="500972" y="655455"/>
            <a:ext cx="8142057" cy="3799211"/>
          </a:xfrm>
          <a:prstGeom prst="rect">
            <a:avLst/>
          </a:prstGeom>
        </p:spPr>
      </p:pic>
      <p:sp>
        <p:nvSpPr>
          <p:cNvPr id="5" name="Скругленный прямоугольник 4"/>
          <p:cNvSpPr/>
          <p:nvPr/>
        </p:nvSpPr>
        <p:spPr>
          <a:xfrm>
            <a:off x="567343" y="84967"/>
            <a:ext cx="7880465" cy="48552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100" b="1" dirty="0">
                <a:solidFill>
                  <a:schemeClr val="bg1"/>
                </a:solidFill>
              </a:rPr>
              <a:t>Complicațiile obezității</a:t>
            </a:r>
            <a:endParaRPr lang="en-US" sz="2100" b="1" dirty="0">
              <a:solidFill>
                <a:schemeClr val="bg1"/>
              </a:solidFill>
            </a:endParaRPr>
          </a:p>
        </p:txBody>
      </p:sp>
      <p:sp>
        <p:nvSpPr>
          <p:cNvPr id="3" name="Прямоугольник 2"/>
          <p:cNvSpPr/>
          <p:nvPr/>
        </p:nvSpPr>
        <p:spPr>
          <a:xfrm>
            <a:off x="770767" y="1159185"/>
            <a:ext cx="1092425" cy="26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b="1" dirty="0">
                <a:solidFill>
                  <a:srgbClr val="002060"/>
                </a:solidFill>
              </a:rPr>
              <a:t>Metabolice</a:t>
            </a:r>
            <a:endParaRPr lang="en-US" sz="1350" b="1" dirty="0">
              <a:solidFill>
                <a:srgbClr val="002060"/>
              </a:solidFill>
            </a:endParaRPr>
          </a:p>
        </p:txBody>
      </p:sp>
      <p:sp>
        <p:nvSpPr>
          <p:cNvPr id="6" name="Прямоугольник 5"/>
          <p:cNvSpPr/>
          <p:nvPr/>
        </p:nvSpPr>
        <p:spPr>
          <a:xfrm>
            <a:off x="685801" y="1662914"/>
            <a:ext cx="1249208" cy="26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b="1" dirty="0">
                <a:solidFill>
                  <a:schemeClr val="accent1">
                    <a:lumMod val="75000"/>
                  </a:schemeClr>
                </a:solidFill>
              </a:rPr>
              <a:t>Mecanice</a:t>
            </a:r>
            <a:endParaRPr lang="en-US" sz="1350" b="1" dirty="0">
              <a:solidFill>
                <a:schemeClr val="accent1">
                  <a:lumMod val="75000"/>
                </a:schemeClr>
              </a:solidFill>
            </a:endParaRPr>
          </a:p>
        </p:txBody>
      </p:sp>
      <p:sp>
        <p:nvSpPr>
          <p:cNvPr id="8" name="Прямоугольник 7"/>
          <p:cNvSpPr/>
          <p:nvPr/>
        </p:nvSpPr>
        <p:spPr>
          <a:xfrm>
            <a:off x="685800" y="2178550"/>
            <a:ext cx="1249208" cy="260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b="1" dirty="0">
                <a:solidFill>
                  <a:schemeClr val="accent6">
                    <a:lumMod val="75000"/>
                  </a:schemeClr>
                </a:solidFill>
              </a:rPr>
              <a:t>Mentale</a:t>
            </a:r>
            <a:endParaRPr lang="en-US" sz="1350" b="1" dirty="0">
              <a:solidFill>
                <a:schemeClr val="accent6">
                  <a:lumMod val="75000"/>
                </a:schemeClr>
              </a:solidFill>
            </a:endParaRPr>
          </a:p>
        </p:txBody>
      </p:sp>
      <p:sp>
        <p:nvSpPr>
          <p:cNvPr id="9" name="Прямоугольник 8"/>
          <p:cNvSpPr/>
          <p:nvPr/>
        </p:nvSpPr>
        <p:spPr>
          <a:xfrm>
            <a:off x="2281842" y="1839026"/>
            <a:ext cx="1315491" cy="262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b="1" dirty="0">
                <a:solidFill>
                  <a:schemeClr val="bg1"/>
                </a:solidFill>
              </a:rPr>
              <a:t>Astm</a:t>
            </a:r>
            <a:endParaRPr lang="en-US" sz="1350" b="1" dirty="0">
              <a:solidFill>
                <a:schemeClr val="bg1"/>
              </a:solidFill>
            </a:endParaRPr>
          </a:p>
        </p:txBody>
      </p:sp>
      <p:sp>
        <p:nvSpPr>
          <p:cNvPr id="11" name="Прямоугольник 10"/>
          <p:cNvSpPr/>
          <p:nvPr/>
        </p:nvSpPr>
        <p:spPr>
          <a:xfrm>
            <a:off x="2281842" y="3468321"/>
            <a:ext cx="1315491" cy="262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b="1" dirty="0">
                <a:solidFill>
                  <a:schemeClr val="bg1"/>
                </a:solidFill>
              </a:rPr>
              <a:t>Incontenență</a:t>
            </a:r>
            <a:endParaRPr lang="en-US" sz="1350" b="1" dirty="0">
              <a:solidFill>
                <a:schemeClr val="bg1"/>
              </a:solidFill>
            </a:endParaRPr>
          </a:p>
        </p:txBody>
      </p:sp>
      <p:sp>
        <p:nvSpPr>
          <p:cNvPr id="13" name="Прямоугольник 12"/>
          <p:cNvSpPr/>
          <p:nvPr/>
        </p:nvSpPr>
        <p:spPr>
          <a:xfrm>
            <a:off x="2281842" y="1853968"/>
            <a:ext cx="1315491" cy="26201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b="1" dirty="0">
                <a:solidFill>
                  <a:schemeClr val="bg1"/>
                </a:solidFill>
              </a:rPr>
              <a:t>Astm</a:t>
            </a:r>
            <a:endParaRPr lang="en-US" sz="1350" b="1" dirty="0">
              <a:solidFill>
                <a:schemeClr val="bg1"/>
              </a:solidFill>
            </a:endParaRPr>
          </a:p>
        </p:txBody>
      </p:sp>
      <p:sp>
        <p:nvSpPr>
          <p:cNvPr id="14" name="Прямоугольник 13"/>
          <p:cNvSpPr/>
          <p:nvPr/>
        </p:nvSpPr>
        <p:spPr>
          <a:xfrm>
            <a:off x="2281842" y="3857017"/>
            <a:ext cx="1315491" cy="47096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b="1" dirty="0">
                <a:solidFill>
                  <a:schemeClr val="bg1"/>
                </a:solidFill>
              </a:rPr>
              <a:t>Osteoartrită</a:t>
            </a:r>
            <a:endParaRPr lang="en-US" sz="1350" b="1" dirty="0">
              <a:solidFill>
                <a:schemeClr val="bg1"/>
              </a:solidFill>
            </a:endParaRPr>
          </a:p>
        </p:txBody>
      </p:sp>
      <p:sp>
        <p:nvSpPr>
          <p:cNvPr id="15" name="Прямоугольник 14"/>
          <p:cNvSpPr/>
          <p:nvPr/>
        </p:nvSpPr>
        <p:spPr>
          <a:xfrm>
            <a:off x="6249091" y="827345"/>
            <a:ext cx="2198718" cy="2761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b="1" dirty="0">
                <a:solidFill>
                  <a:schemeClr val="bg1"/>
                </a:solidFill>
              </a:rPr>
              <a:t>SAS</a:t>
            </a:r>
            <a:endParaRPr lang="en-US" sz="1350" b="1" dirty="0">
              <a:solidFill>
                <a:schemeClr val="bg1"/>
              </a:solidFill>
            </a:endParaRPr>
          </a:p>
        </p:txBody>
      </p:sp>
      <p:sp>
        <p:nvSpPr>
          <p:cNvPr id="16" name="Прямоугольник 15"/>
          <p:cNvSpPr/>
          <p:nvPr/>
        </p:nvSpPr>
        <p:spPr>
          <a:xfrm>
            <a:off x="6249091" y="2836947"/>
            <a:ext cx="2198718" cy="27617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200" b="1" dirty="0">
                <a:solidFill>
                  <a:schemeClr val="bg1"/>
                </a:solidFill>
              </a:rPr>
              <a:t>Radiculopatie/durere cronică</a:t>
            </a:r>
            <a:endParaRPr lang="en-US" sz="1200" b="1" dirty="0">
              <a:solidFill>
                <a:schemeClr val="bg1"/>
              </a:solidFill>
            </a:endParaRPr>
          </a:p>
        </p:txBody>
      </p:sp>
      <p:sp>
        <p:nvSpPr>
          <p:cNvPr id="17" name="Прямоугольник 16"/>
          <p:cNvSpPr/>
          <p:nvPr/>
        </p:nvSpPr>
        <p:spPr>
          <a:xfrm>
            <a:off x="2281842" y="1053638"/>
            <a:ext cx="1315491" cy="29302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dirty="0"/>
              <a:t>Depresie</a:t>
            </a:r>
            <a:endParaRPr lang="en-US" sz="1350" dirty="0"/>
          </a:p>
        </p:txBody>
      </p:sp>
      <p:sp>
        <p:nvSpPr>
          <p:cNvPr id="18" name="Прямоугольник 17"/>
          <p:cNvSpPr/>
          <p:nvPr/>
        </p:nvSpPr>
        <p:spPr>
          <a:xfrm>
            <a:off x="2281842" y="1446331"/>
            <a:ext cx="1315491" cy="293024"/>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dirty="0"/>
              <a:t>Anxietate</a:t>
            </a:r>
            <a:endParaRPr lang="en-US" sz="1350" dirty="0"/>
          </a:p>
        </p:txBody>
      </p:sp>
      <p:sp>
        <p:nvSpPr>
          <p:cNvPr id="19" name="Прямоугольник 18"/>
          <p:cNvSpPr/>
          <p:nvPr/>
        </p:nvSpPr>
        <p:spPr>
          <a:xfrm>
            <a:off x="2281842" y="2658661"/>
            <a:ext cx="1315491" cy="2669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dirty="0"/>
              <a:t>Litiază biliară</a:t>
            </a:r>
            <a:endParaRPr lang="en-US" sz="1350" dirty="0"/>
          </a:p>
        </p:txBody>
      </p:sp>
      <p:sp>
        <p:nvSpPr>
          <p:cNvPr id="21" name="Прямоугольник 20"/>
          <p:cNvSpPr/>
          <p:nvPr/>
        </p:nvSpPr>
        <p:spPr>
          <a:xfrm>
            <a:off x="2281842" y="3074658"/>
            <a:ext cx="1315491" cy="2669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dirty="0"/>
              <a:t>Infertilitate</a:t>
            </a:r>
            <a:endParaRPr lang="en-US" sz="1350" dirty="0"/>
          </a:p>
        </p:txBody>
      </p:sp>
      <p:sp>
        <p:nvSpPr>
          <p:cNvPr id="22" name="Прямоугольник 21"/>
          <p:cNvSpPr/>
          <p:nvPr/>
        </p:nvSpPr>
        <p:spPr>
          <a:xfrm>
            <a:off x="659233" y="3080236"/>
            <a:ext cx="1479216" cy="2669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dirty="0"/>
              <a:t>Cancer </a:t>
            </a:r>
            <a:endParaRPr lang="en-US" sz="1350" dirty="0"/>
          </a:p>
        </p:txBody>
      </p:sp>
      <p:sp>
        <p:nvSpPr>
          <p:cNvPr id="23" name="Прямоугольник 22"/>
          <p:cNvSpPr/>
          <p:nvPr/>
        </p:nvSpPr>
        <p:spPr>
          <a:xfrm>
            <a:off x="6249091" y="1184563"/>
            <a:ext cx="2198718" cy="123936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MD" sz="1350" dirty="0"/>
              <a:t>Cardiovasculare:</a:t>
            </a:r>
          </a:p>
          <a:p>
            <a:r>
              <a:rPr lang="ro-MD" sz="1350" dirty="0"/>
              <a:t>AVC</a:t>
            </a:r>
          </a:p>
          <a:p>
            <a:r>
              <a:rPr lang="ro-MD" sz="1350" dirty="0"/>
              <a:t>Dislipidemie</a:t>
            </a:r>
          </a:p>
          <a:p>
            <a:r>
              <a:rPr lang="ro-MD" sz="1350" dirty="0"/>
              <a:t>HTA</a:t>
            </a:r>
          </a:p>
          <a:p>
            <a:r>
              <a:rPr lang="ro-MD" sz="1350" dirty="0"/>
              <a:t>B.Coronariană</a:t>
            </a:r>
          </a:p>
          <a:p>
            <a:r>
              <a:rPr lang="ro-MD" sz="1350" dirty="0"/>
              <a:t>Embolism pulmonar</a:t>
            </a:r>
            <a:endParaRPr lang="en-US" sz="1350" dirty="0"/>
          </a:p>
        </p:txBody>
      </p:sp>
      <p:sp>
        <p:nvSpPr>
          <p:cNvPr id="24" name="Прямоугольник 23"/>
          <p:cNvSpPr/>
          <p:nvPr/>
        </p:nvSpPr>
        <p:spPr>
          <a:xfrm>
            <a:off x="6249091" y="2538780"/>
            <a:ext cx="2198718" cy="17948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dirty="0"/>
              <a:t>Insuficiența cardiacă</a:t>
            </a:r>
            <a:endParaRPr lang="en-US" sz="1350" dirty="0"/>
          </a:p>
        </p:txBody>
      </p:sp>
      <p:sp>
        <p:nvSpPr>
          <p:cNvPr id="25" name="Прямоугольник 24"/>
          <p:cNvSpPr/>
          <p:nvPr/>
        </p:nvSpPr>
        <p:spPr>
          <a:xfrm>
            <a:off x="6249091" y="3195625"/>
            <a:ext cx="2198718" cy="44535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dirty="0"/>
              <a:t>Diabet Zaharat tip2</a:t>
            </a:r>
          </a:p>
          <a:p>
            <a:pPr algn="ctr"/>
            <a:r>
              <a:rPr lang="ro-MD" sz="1350" dirty="0"/>
              <a:t>Prediabet</a:t>
            </a:r>
            <a:endParaRPr lang="en-US" sz="1350" dirty="0"/>
          </a:p>
        </p:txBody>
      </p:sp>
      <p:sp>
        <p:nvSpPr>
          <p:cNvPr id="28" name="Прямоугольник 27"/>
          <p:cNvSpPr/>
          <p:nvPr/>
        </p:nvSpPr>
        <p:spPr>
          <a:xfrm>
            <a:off x="6249091" y="3735876"/>
            <a:ext cx="2198718" cy="26046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dirty="0"/>
              <a:t>Tromboze</a:t>
            </a:r>
            <a:endParaRPr lang="en-US" sz="1350" dirty="0"/>
          </a:p>
        </p:txBody>
      </p:sp>
      <p:sp>
        <p:nvSpPr>
          <p:cNvPr id="29" name="Прямоугольник 28"/>
          <p:cNvSpPr/>
          <p:nvPr/>
        </p:nvSpPr>
        <p:spPr>
          <a:xfrm>
            <a:off x="6249091" y="4087468"/>
            <a:ext cx="2198718" cy="24051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dirty="0"/>
              <a:t>Gută</a:t>
            </a:r>
            <a:endParaRPr lang="en-US" sz="1350" dirty="0"/>
          </a:p>
        </p:txBody>
      </p:sp>
      <p:sp>
        <p:nvSpPr>
          <p:cNvPr id="30" name="Прямоугольник 29"/>
          <p:cNvSpPr/>
          <p:nvPr/>
        </p:nvSpPr>
        <p:spPr>
          <a:xfrm>
            <a:off x="567344" y="2576507"/>
            <a:ext cx="1571105" cy="398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Прямоугольник 30"/>
          <p:cNvSpPr/>
          <p:nvPr/>
        </p:nvSpPr>
        <p:spPr>
          <a:xfrm>
            <a:off x="613288" y="3408576"/>
            <a:ext cx="1571105" cy="1046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238035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109243" y="84967"/>
            <a:ext cx="8927538" cy="48552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dirty="0">
                <a:solidFill>
                  <a:schemeClr val="bg1"/>
                </a:solidFill>
              </a:rPr>
              <a:t>Depistarea POB/ Metode medicale</a:t>
            </a:r>
            <a:endParaRPr lang="en-US" b="1" dirty="0">
              <a:solidFill>
                <a:schemeClr val="bg1"/>
              </a:solidFill>
            </a:endParaRPr>
          </a:p>
        </p:txBody>
      </p:sp>
      <p:sp>
        <p:nvSpPr>
          <p:cNvPr id="5" name="TextBox 4"/>
          <p:cNvSpPr txBox="1"/>
          <p:nvPr/>
        </p:nvSpPr>
        <p:spPr>
          <a:xfrm>
            <a:off x="206348" y="655079"/>
            <a:ext cx="8381326" cy="1246495"/>
          </a:xfrm>
          <a:prstGeom prst="rect">
            <a:avLst/>
          </a:prstGeom>
          <a:noFill/>
        </p:spPr>
        <p:txBody>
          <a:bodyPr wrap="square" rtlCol="0">
            <a:spAutoFit/>
          </a:bodyPr>
          <a:lstStyle/>
          <a:p>
            <a:r>
              <a:rPr lang="ro-MD" sz="1500" b="1" dirty="0"/>
              <a:t>Obiective:</a:t>
            </a:r>
          </a:p>
          <a:p>
            <a:pPr marL="214313" indent="-214313">
              <a:buFont typeface="Wingdings" panose="05000000000000000000" pitchFamily="2" charset="2"/>
              <a:buChar char="ü"/>
            </a:pPr>
            <a:r>
              <a:rPr lang="ro-MD" sz="1500" dirty="0"/>
              <a:t>Depistarea activă, permanentă, timpurie, la orice vîrstă a obezității, preobezității</a:t>
            </a:r>
          </a:p>
          <a:p>
            <a:pPr marL="214313" indent="-214313">
              <a:buFont typeface="Wingdings" panose="05000000000000000000" pitchFamily="2" charset="2"/>
              <a:buChar char="ü"/>
            </a:pPr>
            <a:r>
              <a:rPr lang="ro-MD" sz="1500" b="1" dirty="0">
                <a:solidFill>
                  <a:srgbClr val="C00000"/>
                </a:solidFill>
              </a:rPr>
              <a:t>Promovarea importanței cântăririi </a:t>
            </a:r>
            <a:r>
              <a:rPr lang="ro-MD" sz="1500" dirty="0"/>
              <a:t>și a interpretării greutății în sistemul medical, precum și </a:t>
            </a:r>
            <a:r>
              <a:rPr lang="ro-MD" sz="1500" b="1" dirty="0">
                <a:solidFill>
                  <a:srgbClr val="C00000"/>
                </a:solidFill>
              </a:rPr>
              <a:t>autocântăririi în populația generală</a:t>
            </a:r>
          </a:p>
          <a:p>
            <a:pPr marL="214313" indent="-214313">
              <a:buFont typeface="Wingdings" panose="05000000000000000000" pitchFamily="2" charset="2"/>
              <a:buChar char="ü"/>
            </a:pPr>
            <a:r>
              <a:rPr lang="ro-MD" sz="1500" dirty="0"/>
              <a:t>Îndrumarea persoanelor depistate spre echipele de îngrijire</a:t>
            </a:r>
          </a:p>
        </p:txBody>
      </p:sp>
      <p:sp>
        <p:nvSpPr>
          <p:cNvPr id="6" name="TextBox 5"/>
          <p:cNvSpPr txBox="1"/>
          <p:nvPr/>
        </p:nvSpPr>
        <p:spPr>
          <a:xfrm>
            <a:off x="333797" y="1963080"/>
            <a:ext cx="4715633" cy="553998"/>
          </a:xfrm>
          <a:prstGeom prst="rect">
            <a:avLst/>
          </a:prstGeom>
          <a:solidFill>
            <a:schemeClr val="accent1">
              <a:lumMod val="20000"/>
              <a:lumOff val="80000"/>
            </a:schemeClr>
          </a:solidFill>
        </p:spPr>
        <p:txBody>
          <a:bodyPr wrap="square" rtlCol="0">
            <a:spAutoFit/>
          </a:bodyPr>
          <a:lstStyle/>
          <a:p>
            <a:r>
              <a:rPr lang="ro-MD" sz="1500" b="1" dirty="0"/>
              <a:t>IMC- Indicele de masă corporală</a:t>
            </a:r>
          </a:p>
          <a:p>
            <a:r>
              <a:rPr lang="ro-MD" sz="1500" dirty="0"/>
              <a:t>IMC= greutatea (kg)/înălțime (m2)</a:t>
            </a:r>
            <a:endParaRPr lang="en-US" sz="1500" dirty="0"/>
          </a:p>
        </p:txBody>
      </p:sp>
      <p:pic>
        <p:nvPicPr>
          <p:cNvPr id="9" name="Рисунок 8"/>
          <p:cNvPicPr>
            <a:picLocks noChangeAspect="1"/>
          </p:cNvPicPr>
          <p:nvPr/>
        </p:nvPicPr>
        <p:blipFill rotWithShape="1">
          <a:blip r:embed="rId2"/>
          <a:srcRect l="2241" t="7101" r="1957" b="8631"/>
          <a:stretch/>
        </p:blipFill>
        <p:spPr>
          <a:xfrm>
            <a:off x="857250" y="2542984"/>
            <a:ext cx="7410493" cy="2140321"/>
          </a:xfrm>
          <a:prstGeom prst="rect">
            <a:avLst/>
          </a:prstGeom>
        </p:spPr>
      </p:pic>
      <p:sp>
        <p:nvSpPr>
          <p:cNvPr id="3" name="Прямоугольник 2"/>
          <p:cNvSpPr/>
          <p:nvPr/>
        </p:nvSpPr>
        <p:spPr>
          <a:xfrm>
            <a:off x="3975100" y="2700895"/>
            <a:ext cx="1130300" cy="563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350" dirty="0">
                <a:solidFill>
                  <a:schemeClr val="accent1">
                    <a:lumMod val="75000"/>
                  </a:schemeClr>
                </a:solidFill>
              </a:rPr>
              <a:t>Suprapondere</a:t>
            </a:r>
            <a:endParaRPr lang="en-US" sz="1350" dirty="0">
              <a:solidFill>
                <a:schemeClr val="accent1">
                  <a:lumMod val="75000"/>
                </a:schemeClr>
              </a:solidFill>
            </a:endParaRPr>
          </a:p>
        </p:txBody>
      </p:sp>
      <p:pic>
        <p:nvPicPr>
          <p:cNvPr id="10" name="Рисунок 9"/>
          <p:cNvPicPr>
            <a:picLocks noChangeAspect="1"/>
          </p:cNvPicPr>
          <p:nvPr/>
        </p:nvPicPr>
        <p:blipFill rotWithShape="1">
          <a:blip r:embed="rId2"/>
          <a:srcRect l="2241" t="7101" r="1957" b="8631"/>
          <a:stretch/>
        </p:blipFill>
        <p:spPr>
          <a:xfrm>
            <a:off x="866754" y="2578584"/>
            <a:ext cx="7410493" cy="2140321"/>
          </a:xfrm>
          <a:prstGeom prst="rect">
            <a:avLst/>
          </a:prstGeom>
        </p:spPr>
      </p:pic>
      <p:sp>
        <p:nvSpPr>
          <p:cNvPr id="11" name="Прямоугольник 10"/>
          <p:cNvSpPr/>
          <p:nvPr/>
        </p:nvSpPr>
        <p:spPr>
          <a:xfrm>
            <a:off x="3943351" y="2825350"/>
            <a:ext cx="1162050" cy="563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accent4">
                    <a:lumMod val="75000"/>
                  </a:schemeClr>
                </a:solidFill>
              </a:rPr>
              <a:t>Supra-</a:t>
            </a:r>
          </a:p>
          <a:p>
            <a:pPr algn="ctr"/>
            <a:r>
              <a:rPr lang="ro-MD" sz="1500" b="1" dirty="0">
                <a:solidFill>
                  <a:schemeClr val="accent4">
                    <a:lumMod val="75000"/>
                  </a:schemeClr>
                </a:solidFill>
              </a:rPr>
              <a:t>pondere</a:t>
            </a:r>
            <a:endParaRPr lang="en-US" sz="1500" b="1" dirty="0">
              <a:solidFill>
                <a:schemeClr val="accent4">
                  <a:lumMod val="75000"/>
                </a:schemeClr>
              </a:solidFill>
            </a:endParaRPr>
          </a:p>
        </p:txBody>
      </p:sp>
      <p:sp>
        <p:nvSpPr>
          <p:cNvPr id="12" name="Прямоугольник 11"/>
          <p:cNvSpPr/>
          <p:nvPr/>
        </p:nvSpPr>
        <p:spPr>
          <a:xfrm>
            <a:off x="5203846" y="2825350"/>
            <a:ext cx="1130300" cy="563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rgbClr val="FF0000"/>
                </a:solidFill>
              </a:rPr>
              <a:t>Obezitate gr.I-II</a:t>
            </a:r>
            <a:endParaRPr lang="en-US" sz="1500" b="1" dirty="0">
              <a:solidFill>
                <a:srgbClr val="FF0000"/>
              </a:solidFill>
            </a:endParaRPr>
          </a:p>
        </p:txBody>
      </p:sp>
      <p:sp>
        <p:nvSpPr>
          <p:cNvPr id="13" name="Прямоугольник 12"/>
          <p:cNvSpPr/>
          <p:nvPr/>
        </p:nvSpPr>
        <p:spPr>
          <a:xfrm>
            <a:off x="6388101" y="2825350"/>
            <a:ext cx="1174793" cy="563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rgbClr val="C00000"/>
                </a:solidFill>
              </a:rPr>
              <a:t>Obezitate morbidă</a:t>
            </a:r>
            <a:endParaRPr lang="en-US" sz="1500" b="1" dirty="0">
              <a:solidFill>
                <a:srgbClr val="C00000"/>
              </a:solidFill>
            </a:endParaRPr>
          </a:p>
        </p:txBody>
      </p:sp>
      <p:sp>
        <p:nvSpPr>
          <p:cNvPr id="14" name="Прямоугольник 13"/>
          <p:cNvSpPr/>
          <p:nvPr/>
        </p:nvSpPr>
        <p:spPr>
          <a:xfrm>
            <a:off x="2746353" y="2755207"/>
            <a:ext cx="1130300" cy="633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accent1">
                    <a:lumMod val="75000"/>
                  </a:schemeClr>
                </a:solidFill>
              </a:rPr>
              <a:t>Greutate normală</a:t>
            </a:r>
            <a:endParaRPr lang="en-US" sz="1500" b="1" dirty="0">
              <a:solidFill>
                <a:schemeClr val="accent1">
                  <a:lumMod val="75000"/>
                </a:schemeClr>
              </a:solidFill>
            </a:endParaRPr>
          </a:p>
        </p:txBody>
      </p:sp>
      <p:sp>
        <p:nvSpPr>
          <p:cNvPr id="15" name="Прямоугольник 14"/>
          <p:cNvSpPr/>
          <p:nvPr/>
        </p:nvSpPr>
        <p:spPr>
          <a:xfrm>
            <a:off x="1508103" y="2790279"/>
            <a:ext cx="1130300" cy="563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rgbClr val="0070C0"/>
                </a:solidFill>
              </a:rPr>
              <a:t>Subpondere</a:t>
            </a:r>
            <a:endParaRPr lang="en-US" sz="1500" b="1" dirty="0">
              <a:solidFill>
                <a:srgbClr val="0070C0"/>
              </a:solidFill>
            </a:endParaRPr>
          </a:p>
        </p:txBody>
      </p:sp>
    </p:spTree>
    <p:extLst>
      <p:ext uri="{BB962C8B-B14F-4D97-AF65-F5344CB8AC3E}">
        <p14:creationId xmlns:p14="http://schemas.microsoft.com/office/powerpoint/2010/main" val="88865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109243" y="84967"/>
            <a:ext cx="8927538" cy="48552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dirty="0">
                <a:solidFill>
                  <a:schemeClr val="bg1"/>
                </a:solidFill>
              </a:rPr>
              <a:t>Depistarea POB/ Metode medicale</a:t>
            </a:r>
            <a:endParaRPr lang="en-US" b="1" dirty="0">
              <a:solidFill>
                <a:schemeClr val="bg1"/>
              </a:solidFill>
            </a:endParaRPr>
          </a:p>
        </p:txBody>
      </p:sp>
      <p:pic>
        <p:nvPicPr>
          <p:cNvPr id="5" name="Рисунок 4"/>
          <p:cNvPicPr>
            <a:picLocks noChangeAspect="1"/>
          </p:cNvPicPr>
          <p:nvPr/>
        </p:nvPicPr>
        <p:blipFill rotWithShape="1">
          <a:blip r:embed="rId2"/>
          <a:srcRect l="3013" t="5662" r="2527" b="6962"/>
          <a:stretch/>
        </p:blipFill>
        <p:spPr>
          <a:xfrm>
            <a:off x="2149202" y="2064952"/>
            <a:ext cx="6851931" cy="2585464"/>
          </a:xfrm>
          <a:prstGeom prst="rect">
            <a:avLst/>
          </a:prstGeom>
          <a:ln>
            <a:noFill/>
          </a:ln>
          <a:effectLst>
            <a:softEdge rad="112500"/>
          </a:effectLst>
        </p:spPr>
      </p:pic>
      <p:sp>
        <p:nvSpPr>
          <p:cNvPr id="6" name="TextBox 5"/>
          <p:cNvSpPr txBox="1"/>
          <p:nvPr/>
        </p:nvSpPr>
        <p:spPr>
          <a:xfrm>
            <a:off x="169933" y="848636"/>
            <a:ext cx="4406880" cy="1154162"/>
          </a:xfrm>
          <a:prstGeom prst="rect">
            <a:avLst/>
          </a:prstGeom>
          <a:solidFill>
            <a:schemeClr val="accent1">
              <a:lumMod val="20000"/>
              <a:lumOff val="80000"/>
            </a:schemeClr>
          </a:solidFill>
        </p:spPr>
        <p:txBody>
          <a:bodyPr wrap="square" rtlCol="0">
            <a:spAutoFit/>
          </a:bodyPr>
          <a:lstStyle/>
          <a:p>
            <a:endParaRPr lang="ro-MD" b="1" dirty="0"/>
          </a:p>
          <a:p>
            <a:r>
              <a:rPr lang="ro-MD" b="1" dirty="0"/>
              <a:t>CA- circumferința abdominală</a:t>
            </a:r>
          </a:p>
          <a:p>
            <a:r>
              <a:rPr lang="ro-MD" i="1" dirty="0"/>
              <a:t>Un marker al adipozității abdominale</a:t>
            </a:r>
          </a:p>
          <a:p>
            <a:endParaRPr lang="en-US" sz="1500" dirty="0"/>
          </a:p>
        </p:txBody>
      </p:sp>
      <p:pic>
        <p:nvPicPr>
          <p:cNvPr id="8" name="Рисунок 7"/>
          <p:cNvPicPr>
            <a:picLocks noChangeAspect="1"/>
          </p:cNvPicPr>
          <p:nvPr/>
        </p:nvPicPr>
        <p:blipFill rotWithShape="1">
          <a:blip r:embed="rId3"/>
          <a:srcRect l="6088" t="3748" r="7179" b="6254"/>
          <a:stretch/>
        </p:blipFill>
        <p:spPr>
          <a:xfrm>
            <a:off x="300897" y="2128021"/>
            <a:ext cx="1689233" cy="2459324"/>
          </a:xfrm>
          <a:prstGeom prst="rect">
            <a:avLst/>
          </a:prstGeom>
          <a:ln>
            <a:noFill/>
          </a:ln>
          <a:effectLst>
            <a:softEdge rad="112500"/>
          </a:effectLst>
        </p:spPr>
      </p:pic>
      <p:pic>
        <p:nvPicPr>
          <p:cNvPr id="7" name="Рисунок 6"/>
          <p:cNvPicPr>
            <a:picLocks noChangeAspect="1"/>
          </p:cNvPicPr>
          <p:nvPr/>
        </p:nvPicPr>
        <p:blipFill rotWithShape="1">
          <a:blip r:embed="rId4"/>
          <a:srcRect t="71009" b="-447"/>
          <a:stretch/>
        </p:blipFill>
        <p:spPr>
          <a:xfrm>
            <a:off x="0" y="4624401"/>
            <a:ext cx="9144001" cy="588893"/>
          </a:xfrm>
          <a:prstGeom prst="rect">
            <a:avLst/>
          </a:prstGeom>
        </p:spPr>
      </p:pic>
    </p:spTree>
    <p:extLst>
      <p:ext uri="{BB962C8B-B14F-4D97-AF65-F5344CB8AC3E}">
        <p14:creationId xmlns:p14="http://schemas.microsoft.com/office/powerpoint/2010/main" val="167477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кругленный прямоугольник 2"/>
          <p:cNvSpPr/>
          <p:nvPr/>
        </p:nvSpPr>
        <p:spPr>
          <a:xfrm>
            <a:off x="212103" y="119471"/>
            <a:ext cx="7788897" cy="459557"/>
          </a:xfrm>
          <a:prstGeom prst="round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i="1" dirty="0">
                <a:solidFill>
                  <a:schemeClr val="bg1"/>
                </a:solidFill>
              </a:rPr>
              <a:t>Screening  </a:t>
            </a:r>
            <a:endParaRPr lang="en-US" b="1" i="1" dirty="0">
              <a:solidFill>
                <a:schemeClr val="bg1"/>
              </a:solidFill>
            </a:endParaRPr>
          </a:p>
        </p:txBody>
      </p:sp>
      <p:pic>
        <p:nvPicPr>
          <p:cNvPr id="4" name="Рисунок 3"/>
          <p:cNvPicPr>
            <a:picLocks noChangeAspect="1"/>
          </p:cNvPicPr>
          <p:nvPr/>
        </p:nvPicPr>
        <p:blipFill rotWithShape="1">
          <a:blip r:embed="rId2"/>
          <a:srcRect l="1617" t="1793" r="22793" b="15861"/>
          <a:stretch/>
        </p:blipFill>
        <p:spPr>
          <a:xfrm>
            <a:off x="575271" y="1809947"/>
            <a:ext cx="3415126" cy="3103775"/>
          </a:xfrm>
          <a:prstGeom prst="rect">
            <a:avLst/>
          </a:prstGeom>
          <a:ln>
            <a:noFill/>
          </a:ln>
          <a:effectLst>
            <a:softEdge rad="112500"/>
          </a:effectLst>
        </p:spPr>
      </p:pic>
      <p:sp>
        <p:nvSpPr>
          <p:cNvPr id="7" name="TextBox 6"/>
          <p:cNvSpPr txBox="1"/>
          <p:nvPr/>
        </p:nvSpPr>
        <p:spPr>
          <a:xfrm>
            <a:off x="671661" y="846720"/>
            <a:ext cx="3188615" cy="738664"/>
          </a:xfrm>
          <a:prstGeom prst="rect">
            <a:avLst/>
          </a:prstGeom>
          <a:solidFill>
            <a:schemeClr val="accent1">
              <a:lumMod val="40000"/>
              <a:lumOff val="60000"/>
            </a:schemeClr>
          </a:solidFill>
          <a:ln w="19050">
            <a:solidFill>
              <a:srgbClr val="002060"/>
            </a:solidFill>
          </a:ln>
        </p:spPr>
        <p:txBody>
          <a:bodyPr wrap="square" rtlCol="0">
            <a:spAutoFit/>
          </a:bodyPr>
          <a:lstStyle/>
          <a:p>
            <a:r>
              <a:rPr lang="ro-MD" sz="2100" b="1" dirty="0"/>
              <a:t>Anual -  IMC</a:t>
            </a:r>
          </a:p>
          <a:p>
            <a:r>
              <a:rPr lang="ro-MD" sz="2100" b="1" dirty="0"/>
              <a:t>CA- IMC </a:t>
            </a:r>
            <a:r>
              <a:rPr lang="en-US" sz="2100" b="1" dirty="0"/>
              <a:t>&gt; </a:t>
            </a:r>
            <a:r>
              <a:rPr lang="ro-MD" sz="2100" b="1" dirty="0"/>
              <a:t>25 m/kg2</a:t>
            </a:r>
            <a:endParaRPr lang="en-US" sz="2100" b="1" dirty="0"/>
          </a:p>
        </p:txBody>
      </p:sp>
      <p:sp>
        <p:nvSpPr>
          <p:cNvPr id="8" name="TextBox 7"/>
          <p:cNvSpPr txBox="1"/>
          <p:nvPr/>
        </p:nvSpPr>
        <p:spPr>
          <a:xfrm>
            <a:off x="4022889" y="811370"/>
            <a:ext cx="3881487" cy="4524315"/>
          </a:xfrm>
          <a:prstGeom prst="rect">
            <a:avLst/>
          </a:prstGeom>
          <a:noFill/>
          <a:ln w="38100">
            <a:solidFill>
              <a:srgbClr val="0070C0"/>
            </a:solidFill>
          </a:ln>
        </p:spPr>
        <p:txBody>
          <a:bodyPr wrap="square" rtlCol="0">
            <a:spAutoFit/>
          </a:bodyPr>
          <a:lstStyle/>
          <a:p>
            <a:r>
              <a:rPr lang="ro-MD" b="1" dirty="0"/>
              <a:t>Persoanele cu suprapondere/ obezitate</a:t>
            </a:r>
          </a:p>
          <a:p>
            <a:r>
              <a:rPr lang="ro-MD" dirty="0"/>
              <a:t>Prediabet , DZ2</a:t>
            </a:r>
          </a:p>
          <a:p>
            <a:r>
              <a:rPr lang="ro-MD" dirty="0"/>
              <a:t>Dislipidemie</a:t>
            </a:r>
          </a:p>
          <a:p>
            <a:r>
              <a:rPr lang="ro-MD" dirty="0"/>
              <a:t>HTA</a:t>
            </a:r>
          </a:p>
          <a:p>
            <a:r>
              <a:rPr lang="ro-MD" dirty="0"/>
              <a:t>Sdr.Metabolic</a:t>
            </a:r>
          </a:p>
          <a:p>
            <a:r>
              <a:rPr lang="ro-MD" dirty="0"/>
              <a:t>Ficat gras non-alcoolic</a:t>
            </a:r>
          </a:p>
          <a:p>
            <a:r>
              <a:rPr lang="ro-MD" dirty="0"/>
              <a:t>Osteoartrită</a:t>
            </a:r>
          </a:p>
          <a:p>
            <a:r>
              <a:rPr lang="ro-MD" dirty="0"/>
              <a:t>Tulburări mentale- depresia</a:t>
            </a:r>
          </a:p>
          <a:p>
            <a:r>
              <a:rPr lang="ro-MD" dirty="0"/>
              <a:t>Apnee obstructivă în somn/astm</a:t>
            </a:r>
          </a:p>
          <a:p>
            <a:r>
              <a:rPr lang="ro-MD" dirty="0"/>
              <a:t>RGES</a:t>
            </a:r>
          </a:p>
          <a:p>
            <a:r>
              <a:rPr lang="ro-MD" b="1" dirty="0"/>
              <a:t>Femeile:</a:t>
            </a:r>
          </a:p>
          <a:p>
            <a:r>
              <a:rPr lang="ro-MD" dirty="0"/>
              <a:t>Inconten</a:t>
            </a:r>
            <a:r>
              <a:rPr lang="en-US" dirty="0" err="1"/>
              <a:t>en</a:t>
            </a:r>
            <a:r>
              <a:rPr lang="ro-MD" dirty="0"/>
              <a:t>ța urinară</a:t>
            </a:r>
          </a:p>
          <a:p>
            <a:r>
              <a:rPr lang="ro-MD" dirty="0"/>
              <a:t>SOP</a:t>
            </a:r>
          </a:p>
          <a:p>
            <a:r>
              <a:rPr lang="ro-MD" b="1" dirty="0"/>
              <a:t>Bărbații:</a:t>
            </a:r>
          </a:p>
          <a:p>
            <a:r>
              <a:rPr lang="ro-MD" dirty="0"/>
              <a:t>Hipogonadism</a:t>
            </a:r>
          </a:p>
        </p:txBody>
      </p:sp>
    </p:spTree>
    <p:extLst>
      <p:ext uri="{BB962C8B-B14F-4D97-AF65-F5344CB8AC3E}">
        <p14:creationId xmlns:p14="http://schemas.microsoft.com/office/powerpoint/2010/main" val="133676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Pseudohypoparathyroidism Type 1A and Morbid Obesity in Infancy - Endocrine  Practice"/>
          <p:cNvSpPr>
            <a:spLocks noChangeAspect="1" noChangeArrowheads="1"/>
          </p:cNvSpPr>
          <p:nvPr/>
        </p:nvSpPr>
        <p:spPr bwMode="auto">
          <a:xfrm>
            <a:off x="47625" y="-102394"/>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7" name="Скругленный прямоугольник 6"/>
          <p:cNvSpPr/>
          <p:nvPr/>
        </p:nvSpPr>
        <p:spPr>
          <a:xfrm>
            <a:off x="212103" y="169682"/>
            <a:ext cx="6143920" cy="459557"/>
          </a:xfrm>
          <a:prstGeom prst="round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i="1" dirty="0">
                <a:solidFill>
                  <a:schemeClr val="bg1"/>
                </a:solidFill>
              </a:rPr>
              <a:t>Diagnostic </a:t>
            </a:r>
            <a:r>
              <a:rPr lang="en-US" b="1" i="1" dirty="0" err="1">
                <a:solidFill>
                  <a:schemeClr val="bg1"/>
                </a:solidFill>
              </a:rPr>
              <a:t>obezi</a:t>
            </a:r>
            <a:r>
              <a:rPr lang="ro-MD" b="1" i="1" dirty="0">
                <a:solidFill>
                  <a:schemeClr val="bg1"/>
                </a:solidFill>
              </a:rPr>
              <a:t>tății </a:t>
            </a:r>
            <a:endParaRPr lang="en-US" b="1" i="1" dirty="0">
              <a:solidFill>
                <a:schemeClr val="bg1"/>
              </a:solidFill>
            </a:endParaRPr>
          </a:p>
        </p:txBody>
      </p:sp>
      <p:sp>
        <p:nvSpPr>
          <p:cNvPr id="10" name="TextBox 9"/>
          <p:cNvSpPr txBox="1"/>
          <p:nvPr/>
        </p:nvSpPr>
        <p:spPr>
          <a:xfrm>
            <a:off x="332296" y="931717"/>
            <a:ext cx="6023727" cy="3693319"/>
          </a:xfrm>
          <a:prstGeom prst="rect">
            <a:avLst/>
          </a:prstGeom>
          <a:noFill/>
          <a:ln w="38100">
            <a:solidFill>
              <a:schemeClr val="tx1"/>
            </a:solidFill>
          </a:ln>
        </p:spPr>
        <p:txBody>
          <a:bodyPr wrap="square" rtlCol="0">
            <a:spAutoFit/>
          </a:bodyPr>
          <a:lstStyle/>
          <a:p>
            <a:r>
              <a:rPr lang="ro-MD" b="1" dirty="0"/>
              <a:t>Examen clinic:</a:t>
            </a:r>
          </a:p>
          <a:p>
            <a:pPr marL="257175" indent="-257175">
              <a:buFont typeface="Wingdings" panose="05000000000000000000" pitchFamily="2" charset="2"/>
              <a:buChar char="ü"/>
            </a:pPr>
            <a:r>
              <a:rPr lang="ro-MD" dirty="0"/>
              <a:t>Istoria familială: obezitate și comorbiditățile</a:t>
            </a:r>
          </a:p>
          <a:p>
            <a:pPr marL="257175" indent="-257175">
              <a:buFont typeface="Wingdings" panose="05000000000000000000" pitchFamily="2" charset="2"/>
              <a:buChar char="ü"/>
            </a:pPr>
            <a:r>
              <a:rPr lang="ro-MD" dirty="0"/>
              <a:t>Istoria personală:</a:t>
            </a:r>
          </a:p>
          <a:p>
            <a:r>
              <a:rPr lang="ro-MD" dirty="0"/>
              <a:t>     Evoluția greutății/tratamentelor</a:t>
            </a:r>
          </a:p>
          <a:p>
            <a:r>
              <a:rPr lang="ro-MD" dirty="0"/>
              <a:t>     Comorbidități</a:t>
            </a:r>
          </a:p>
          <a:p>
            <a:r>
              <a:rPr lang="ro-MD" dirty="0"/>
              <a:t>     Ciclu, nașteri, factori socio-economici</a:t>
            </a:r>
          </a:p>
          <a:p>
            <a:pPr marL="257175" indent="-257175">
              <a:buFont typeface="Wingdings" panose="05000000000000000000" pitchFamily="2" charset="2"/>
              <a:buChar char="ü"/>
            </a:pPr>
            <a:r>
              <a:rPr lang="ro-MD" dirty="0"/>
              <a:t>Examen obiectiv:</a:t>
            </a:r>
          </a:p>
          <a:p>
            <a:pPr marL="257175" indent="-257175">
              <a:buFont typeface="Arial" panose="020B0604020202020204" pitchFamily="34" charset="0"/>
              <a:buChar char="•"/>
            </a:pPr>
            <a:r>
              <a:rPr lang="ro-MD" dirty="0"/>
              <a:t>Antropometric: Greutate, IMC, CA</a:t>
            </a:r>
          </a:p>
          <a:p>
            <a:pPr marL="257175" indent="-257175">
              <a:buFont typeface="Arial" panose="020B0604020202020204" pitchFamily="34" charset="0"/>
              <a:buChar char="•"/>
            </a:pPr>
            <a:r>
              <a:rPr lang="ro-MD" dirty="0"/>
              <a:t>Distribuția țesutului adipos</a:t>
            </a:r>
          </a:p>
          <a:p>
            <a:pPr marL="257175" indent="-257175">
              <a:buFont typeface="Arial" panose="020B0604020202020204" pitchFamily="34" charset="0"/>
              <a:buChar char="•"/>
            </a:pPr>
            <a:r>
              <a:rPr lang="ro-MD" dirty="0"/>
              <a:t>Semne de insulinorezistență (acanthosis)</a:t>
            </a:r>
          </a:p>
          <a:p>
            <a:pPr marL="257175" indent="-257175">
              <a:buFont typeface="Arial" panose="020B0604020202020204" pitchFamily="34" charset="0"/>
              <a:buChar char="•"/>
            </a:pPr>
            <a:r>
              <a:rPr lang="ro-MD" dirty="0"/>
              <a:t>Hepatomegalie</a:t>
            </a:r>
          </a:p>
          <a:p>
            <a:pPr marL="257175" indent="-257175">
              <a:buFont typeface="Arial" panose="020B0604020202020204" pitchFamily="34" charset="0"/>
              <a:buChar char="•"/>
            </a:pPr>
            <a:r>
              <a:rPr lang="ro-MD" dirty="0"/>
              <a:t>Modificări sugestive pentru afecțiuni endocrine: tiroidă, suprarenală</a:t>
            </a:r>
            <a:endParaRPr lang="en-US" dirty="0"/>
          </a:p>
        </p:txBody>
      </p:sp>
      <p:pic>
        <p:nvPicPr>
          <p:cNvPr id="13" name="Рисунок 12"/>
          <p:cNvPicPr>
            <a:picLocks noChangeAspect="1"/>
          </p:cNvPicPr>
          <p:nvPr/>
        </p:nvPicPr>
        <p:blipFill>
          <a:blip r:embed="rId2"/>
          <a:stretch>
            <a:fillRect/>
          </a:stretch>
        </p:blipFill>
        <p:spPr>
          <a:xfrm>
            <a:off x="6831638" y="2873326"/>
            <a:ext cx="1772678" cy="1920401"/>
          </a:xfrm>
          <a:prstGeom prst="rect">
            <a:avLst/>
          </a:prstGeom>
        </p:spPr>
      </p:pic>
      <p:sp>
        <p:nvSpPr>
          <p:cNvPr id="14" name="Прямоугольник 13"/>
          <p:cNvSpPr/>
          <p:nvPr/>
        </p:nvSpPr>
        <p:spPr>
          <a:xfrm>
            <a:off x="47625" y="4904431"/>
            <a:ext cx="8790004" cy="230832"/>
          </a:xfrm>
          <a:prstGeom prst="rect">
            <a:avLst/>
          </a:prstGeom>
        </p:spPr>
        <p:txBody>
          <a:bodyPr wrap="square">
            <a:spAutoFit/>
          </a:bodyPr>
          <a:lstStyle/>
          <a:p>
            <a:r>
              <a:rPr lang="en-US" sz="900" dirty="0"/>
              <a:t>RECOMANDĂRI PENTRU ÎNGRIJIREA PERSOANELOR CU OBEZITATE ÎN ROMÂNIA</a:t>
            </a:r>
            <a:r>
              <a:rPr lang="ro-MD" sz="900" dirty="0"/>
              <a:t> 2022</a:t>
            </a:r>
            <a:r>
              <a:rPr lang="en-US" sz="900" dirty="0"/>
              <a:t>.</a:t>
            </a:r>
          </a:p>
        </p:txBody>
      </p:sp>
    </p:spTree>
    <p:extLst>
      <p:ext uri="{BB962C8B-B14F-4D97-AF65-F5344CB8AC3E}">
        <p14:creationId xmlns:p14="http://schemas.microsoft.com/office/powerpoint/2010/main" val="110929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4021" y="226174"/>
            <a:ext cx="4731633" cy="523772"/>
          </a:xfrm>
        </p:spPr>
        <p:txBody>
          <a:bodyPr>
            <a:normAutofit/>
          </a:bodyPr>
          <a:lstStyle/>
          <a:p>
            <a:r>
              <a:rPr lang="ro-MD" sz="2700" b="1" dirty="0">
                <a:solidFill>
                  <a:srgbClr val="100480"/>
                </a:solidFill>
                <a:latin typeface="+mn-lt"/>
              </a:rPr>
              <a:t>Definiția DZ</a:t>
            </a:r>
            <a:endParaRPr lang="en-US" sz="2700" b="1" i="1" dirty="0">
              <a:solidFill>
                <a:srgbClr val="100480"/>
              </a:solidFill>
              <a:latin typeface="+mn-lt"/>
            </a:endParaRPr>
          </a:p>
        </p:txBody>
      </p:sp>
      <p:sp>
        <p:nvSpPr>
          <p:cNvPr id="9" name="Прямоугольник 8"/>
          <p:cNvSpPr/>
          <p:nvPr/>
        </p:nvSpPr>
        <p:spPr>
          <a:xfrm>
            <a:off x="2659092" y="4659715"/>
            <a:ext cx="223138" cy="300082"/>
          </a:xfrm>
          <a:prstGeom prst="rect">
            <a:avLst/>
          </a:prstGeom>
        </p:spPr>
        <p:txBody>
          <a:bodyPr wrap="none">
            <a:spAutoFit/>
          </a:bodyPr>
          <a:lstStyle/>
          <a:p>
            <a:r>
              <a:rPr lang="ro-MD" sz="1350" dirty="0"/>
              <a:t> </a:t>
            </a:r>
            <a:endParaRPr lang="en-US" sz="1350" dirty="0"/>
          </a:p>
        </p:txBody>
      </p:sp>
      <p:sp>
        <p:nvSpPr>
          <p:cNvPr id="3" name="Прямоугольник 2"/>
          <p:cNvSpPr/>
          <p:nvPr/>
        </p:nvSpPr>
        <p:spPr>
          <a:xfrm>
            <a:off x="454715" y="832307"/>
            <a:ext cx="7812156" cy="3139321"/>
          </a:xfrm>
          <a:prstGeom prst="rect">
            <a:avLst/>
          </a:prstGeom>
        </p:spPr>
        <p:txBody>
          <a:bodyPr wrap="square">
            <a:spAutoFit/>
          </a:bodyPr>
          <a:lstStyle/>
          <a:p>
            <a:pPr>
              <a:lnSpc>
                <a:spcPct val="150000"/>
              </a:lnSpc>
            </a:pPr>
            <a:r>
              <a:rPr lang="en-US" sz="2400" b="1" dirty="0" err="1">
                <a:solidFill>
                  <a:srgbClr val="FF0000"/>
                </a:solidFill>
              </a:rPr>
              <a:t>Diabet</a:t>
            </a:r>
            <a:r>
              <a:rPr lang="ro-MD" sz="2400" b="1" dirty="0">
                <a:solidFill>
                  <a:srgbClr val="FF0000"/>
                </a:solidFill>
              </a:rPr>
              <a:t>ul </a:t>
            </a:r>
            <a:r>
              <a:rPr lang="en-US" sz="2400" b="1" dirty="0">
                <a:solidFill>
                  <a:srgbClr val="FF0000"/>
                </a:solidFill>
              </a:rPr>
              <a:t> </a:t>
            </a:r>
            <a:r>
              <a:rPr lang="en-US" sz="2400" b="1" dirty="0" err="1">
                <a:solidFill>
                  <a:srgbClr val="FF0000"/>
                </a:solidFill>
              </a:rPr>
              <a:t>zaharat</a:t>
            </a:r>
            <a:r>
              <a:rPr lang="x-none" sz="2400" b="1" dirty="0">
                <a:solidFill>
                  <a:srgbClr val="FF0000"/>
                </a:solidFill>
              </a:rPr>
              <a:t> </a:t>
            </a:r>
            <a:r>
              <a:rPr lang="x-none" dirty="0"/>
              <a:t>–</a:t>
            </a:r>
            <a:r>
              <a:rPr lang="en-US" dirty="0"/>
              <a:t> </a:t>
            </a:r>
          </a:p>
          <a:p>
            <a:pPr algn="just">
              <a:lnSpc>
                <a:spcPct val="150000"/>
              </a:lnSpc>
            </a:pPr>
            <a:r>
              <a:rPr lang="ro-RO" u="sng" dirty="0"/>
              <a:t>tulburare</a:t>
            </a:r>
            <a:r>
              <a:rPr lang="ro-RO" i="1" u="sng" dirty="0"/>
              <a:t> </a:t>
            </a:r>
            <a:r>
              <a:rPr lang="ro-RO" u="sng" dirty="0"/>
              <a:t>metabolică complexă</a:t>
            </a:r>
            <a:r>
              <a:rPr lang="ro-RO" dirty="0"/>
              <a:t> care poate avea </a:t>
            </a:r>
            <a:r>
              <a:rPr lang="ro-RO" b="1" dirty="0"/>
              <a:t>etiologie multiplă</a:t>
            </a:r>
            <a:r>
              <a:rPr lang="ro-RO" dirty="0"/>
              <a:t>, caracterizată prin </a:t>
            </a:r>
            <a:r>
              <a:rPr lang="ro-RO" sz="2400" b="1" dirty="0">
                <a:solidFill>
                  <a:srgbClr val="C00000"/>
                </a:solidFill>
              </a:rPr>
              <a:t>hiperglicemie </a:t>
            </a:r>
            <a:r>
              <a:rPr lang="ro-RO" sz="2400" b="1" u="sng" cap="all" dirty="0">
                <a:solidFill>
                  <a:srgbClr val="C00000"/>
                </a:solidFill>
              </a:rPr>
              <a:t>cronică</a:t>
            </a:r>
            <a:r>
              <a:rPr lang="ro-RO" sz="2400" b="1" dirty="0">
                <a:solidFill>
                  <a:srgbClr val="FF0000"/>
                </a:solidFill>
              </a:rPr>
              <a:t> </a:t>
            </a:r>
            <a:r>
              <a:rPr lang="ro-RO" dirty="0"/>
              <a:t>asociată cu modificări ale metabolismului glucidic, lipidic şi proteic, </a:t>
            </a:r>
            <a:r>
              <a:rPr lang="ro-RO" b="1" dirty="0"/>
              <a:t>rezultate din deficienţa în insulinosecreţie, insulinorezistenţă </a:t>
            </a:r>
            <a:r>
              <a:rPr lang="ro-RO" dirty="0"/>
              <a:t>sau ambele, cu </a:t>
            </a:r>
            <a:r>
              <a:rPr lang="ro-RO" sz="2400" b="1" dirty="0">
                <a:solidFill>
                  <a:srgbClr val="C00000"/>
                </a:solidFill>
              </a:rPr>
              <a:t>afectarea tuturor sistemelor și organelor</a:t>
            </a:r>
            <a:r>
              <a:rPr lang="ro-RO" b="1" dirty="0">
                <a:solidFill>
                  <a:srgbClr val="C00000"/>
                </a:solidFill>
              </a:rPr>
              <a:t>.</a:t>
            </a:r>
          </a:p>
        </p:txBody>
      </p:sp>
    </p:spTree>
    <p:extLst>
      <p:ext uri="{BB962C8B-B14F-4D97-AF65-F5344CB8AC3E}">
        <p14:creationId xmlns:p14="http://schemas.microsoft.com/office/powerpoint/2010/main" val="1709680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Pseudohypoparathyroidism Type 1A and Morbid Obesity in Infancy - Endocrine  Practice"/>
          <p:cNvSpPr>
            <a:spLocks noChangeAspect="1" noChangeArrowheads="1"/>
          </p:cNvSpPr>
          <p:nvPr/>
        </p:nvSpPr>
        <p:spPr bwMode="auto">
          <a:xfrm>
            <a:off x="47625" y="-102394"/>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sp>
        <p:nvSpPr>
          <p:cNvPr id="7" name="Скругленный прямоугольник 6"/>
          <p:cNvSpPr/>
          <p:nvPr/>
        </p:nvSpPr>
        <p:spPr>
          <a:xfrm>
            <a:off x="212103" y="176032"/>
            <a:ext cx="6143920" cy="459557"/>
          </a:xfrm>
          <a:prstGeom prst="round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i="1" dirty="0">
                <a:solidFill>
                  <a:schemeClr val="bg1"/>
                </a:solidFill>
              </a:rPr>
              <a:t>Diagnostic </a:t>
            </a:r>
            <a:r>
              <a:rPr lang="en-US" b="1" i="1" dirty="0" err="1">
                <a:solidFill>
                  <a:schemeClr val="bg1"/>
                </a:solidFill>
              </a:rPr>
              <a:t>obezi</a:t>
            </a:r>
            <a:r>
              <a:rPr lang="ro-MD" b="1" i="1" dirty="0">
                <a:solidFill>
                  <a:schemeClr val="bg1"/>
                </a:solidFill>
              </a:rPr>
              <a:t>tății </a:t>
            </a:r>
            <a:endParaRPr lang="en-US" b="1" i="1" dirty="0">
              <a:solidFill>
                <a:schemeClr val="bg1"/>
              </a:solidFill>
            </a:endParaRPr>
          </a:p>
        </p:txBody>
      </p:sp>
      <p:sp>
        <p:nvSpPr>
          <p:cNvPr id="6" name="TextBox 5"/>
          <p:cNvSpPr txBox="1"/>
          <p:nvPr/>
        </p:nvSpPr>
        <p:spPr>
          <a:xfrm>
            <a:off x="276225" y="680198"/>
            <a:ext cx="6079798" cy="4247317"/>
          </a:xfrm>
          <a:prstGeom prst="rect">
            <a:avLst/>
          </a:prstGeom>
          <a:noFill/>
          <a:ln w="38100">
            <a:solidFill>
              <a:schemeClr val="tx1"/>
            </a:solidFill>
          </a:ln>
        </p:spPr>
        <p:txBody>
          <a:bodyPr wrap="square" rtlCol="0">
            <a:spAutoFit/>
          </a:bodyPr>
          <a:lstStyle/>
          <a:p>
            <a:r>
              <a:rPr lang="ro-MD" sz="1500" b="1" dirty="0"/>
              <a:t>Explorări, Evaluări, Estimări</a:t>
            </a:r>
          </a:p>
          <a:p>
            <a:r>
              <a:rPr lang="ro-MD" sz="1500" b="1" dirty="0"/>
              <a:t>Biochimie</a:t>
            </a:r>
          </a:p>
          <a:p>
            <a:pPr marL="342900" indent="-342900">
              <a:buFont typeface="Arial" panose="020B0604020202020204" pitchFamily="34" charset="0"/>
              <a:buChar char="•"/>
            </a:pPr>
            <a:r>
              <a:rPr lang="ro-MD" sz="1500" dirty="0"/>
              <a:t>Glicemia à jeun</a:t>
            </a:r>
          </a:p>
          <a:p>
            <a:pPr marL="342900" indent="-342900">
              <a:buFont typeface="Arial" panose="020B0604020202020204" pitchFamily="34" charset="0"/>
              <a:buChar char="•"/>
            </a:pPr>
            <a:r>
              <a:rPr lang="ro-MD" sz="1500" dirty="0"/>
              <a:t>Insulina (acanthosis nigricans)</a:t>
            </a:r>
          </a:p>
          <a:p>
            <a:pPr marL="342900" indent="-342900">
              <a:buFont typeface="Arial" panose="020B0604020202020204" pitchFamily="34" charset="0"/>
              <a:buChar char="•"/>
            </a:pPr>
            <a:r>
              <a:rPr lang="ro-MD" sz="1500" dirty="0"/>
              <a:t>Profil lipidic</a:t>
            </a:r>
          </a:p>
          <a:p>
            <a:pPr marL="342900" indent="-342900">
              <a:buFont typeface="Arial" panose="020B0604020202020204" pitchFamily="34" charset="0"/>
              <a:buChar char="•"/>
            </a:pPr>
            <a:r>
              <a:rPr lang="ro-MD" sz="1500" dirty="0"/>
              <a:t>ALT, AST</a:t>
            </a:r>
          </a:p>
          <a:p>
            <a:pPr marL="342900" indent="-342900">
              <a:buFont typeface="Arial" panose="020B0604020202020204" pitchFamily="34" charset="0"/>
              <a:buChar char="•"/>
            </a:pPr>
            <a:r>
              <a:rPr lang="ro-MD" sz="1500" dirty="0"/>
              <a:t>TSH, free T4</a:t>
            </a:r>
          </a:p>
          <a:p>
            <a:r>
              <a:rPr lang="ro-MD" sz="1500" b="1" i="1" dirty="0"/>
              <a:t>Adițional:</a:t>
            </a:r>
          </a:p>
          <a:p>
            <a:r>
              <a:rPr lang="ro-MD" sz="1500" dirty="0"/>
              <a:t>Teste gonadale</a:t>
            </a:r>
          </a:p>
          <a:p>
            <a:r>
              <a:rPr lang="ro-MD" sz="1500" dirty="0"/>
              <a:t>Teste genetice</a:t>
            </a:r>
          </a:p>
          <a:p>
            <a:r>
              <a:rPr lang="ro-MD" sz="1500" dirty="0"/>
              <a:t>Cortizol/test de supresie cu dexametazon</a:t>
            </a:r>
          </a:p>
          <a:p>
            <a:r>
              <a:rPr lang="ro-MD" sz="1500" b="1" dirty="0"/>
              <a:t>Teste comportamentale:</a:t>
            </a:r>
          </a:p>
          <a:p>
            <a:r>
              <a:rPr lang="ro-MD" sz="1500" dirty="0"/>
              <a:t>Alimentație</a:t>
            </a:r>
          </a:p>
          <a:p>
            <a:r>
              <a:rPr lang="ro-MD" sz="1500" dirty="0"/>
              <a:t>Activitate fizică</a:t>
            </a:r>
          </a:p>
          <a:p>
            <a:r>
              <a:rPr lang="ro-MD" sz="1500" dirty="0"/>
              <a:t>Alcool, fumat, droguri</a:t>
            </a:r>
          </a:p>
          <a:p>
            <a:r>
              <a:rPr lang="ro-MD" sz="1500" dirty="0"/>
              <a:t>Somn, SAS</a:t>
            </a:r>
          </a:p>
          <a:p>
            <a:r>
              <a:rPr lang="ro-MD" sz="1500" b="1" dirty="0"/>
              <a:t>Teste psihometrice</a:t>
            </a:r>
          </a:p>
          <a:p>
            <a:r>
              <a:rPr lang="ro-MD" sz="1500" dirty="0"/>
              <a:t>Depresie, stres, tulburări de comportament alimentar</a:t>
            </a:r>
          </a:p>
        </p:txBody>
      </p:sp>
      <p:pic>
        <p:nvPicPr>
          <p:cNvPr id="5" name="Рисунок 4"/>
          <p:cNvPicPr>
            <a:picLocks noChangeAspect="1"/>
          </p:cNvPicPr>
          <p:nvPr/>
        </p:nvPicPr>
        <p:blipFill>
          <a:blip r:embed="rId2"/>
          <a:stretch>
            <a:fillRect/>
          </a:stretch>
        </p:blipFill>
        <p:spPr>
          <a:xfrm>
            <a:off x="6831638" y="2873326"/>
            <a:ext cx="1772678" cy="1920401"/>
          </a:xfrm>
          <a:prstGeom prst="rect">
            <a:avLst/>
          </a:prstGeom>
        </p:spPr>
      </p:pic>
      <p:sp>
        <p:nvSpPr>
          <p:cNvPr id="11" name="Прямоугольник 10"/>
          <p:cNvSpPr/>
          <p:nvPr/>
        </p:nvSpPr>
        <p:spPr>
          <a:xfrm>
            <a:off x="47625" y="4904431"/>
            <a:ext cx="8790004" cy="230832"/>
          </a:xfrm>
          <a:prstGeom prst="rect">
            <a:avLst/>
          </a:prstGeom>
        </p:spPr>
        <p:txBody>
          <a:bodyPr wrap="square">
            <a:spAutoFit/>
          </a:bodyPr>
          <a:lstStyle/>
          <a:p>
            <a:r>
              <a:rPr lang="en-US" sz="900" dirty="0"/>
              <a:t>RECOMANDĂRI PENTRU ÎNGRIJIREA PERSOANELOR CU OBEZITATE ÎN ROMÂNIA</a:t>
            </a:r>
            <a:r>
              <a:rPr lang="ro-MD" sz="900" dirty="0"/>
              <a:t> 2022</a:t>
            </a:r>
            <a:r>
              <a:rPr lang="en-US" sz="900" dirty="0"/>
              <a:t>.</a:t>
            </a:r>
          </a:p>
        </p:txBody>
      </p:sp>
    </p:spTree>
    <p:extLst>
      <p:ext uri="{BB962C8B-B14F-4D97-AF65-F5344CB8AC3E}">
        <p14:creationId xmlns:p14="http://schemas.microsoft.com/office/powerpoint/2010/main" val="4158149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96365" y="1692536"/>
            <a:ext cx="1946436" cy="573881"/>
          </a:xfrm>
          <a:custGeom>
            <a:avLst/>
            <a:gdLst/>
            <a:ahLst/>
            <a:cxnLst/>
            <a:rect l="l" t="t" r="r" b="b"/>
            <a:pathLst>
              <a:path w="1979929" h="765175">
                <a:moveTo>
                  <a:pt x="1718945" y="0"/>
                </a:moveTo>
                <a:lnTo>
                  <a:pt x="0" y="0"/>
                </a:lnTo>
                <a:lnTo>
                  <a:pt x="0" y="765048"/>
                </a:lnTo>
                <a:lnTo>
                  <a:pt x="1718945" y="765048"/>
                </a:lnTo>
                <a:lnTo>
                  <a:pt x="1979676" y="382524"/>
                </a:lnTo>
                <a:lnTo>
                  <a:pt x="1718945" y="0"/>
                </a:lnTo>
                <a:close/>
              </a:path>
            </a:pathLst>
          </a:custGeom>
          <a:solidFill>
            <a:srgbClr val="005AD2"/>
          </a:solidFill>
        </p:spPr>
        <p:txBody>
          <a:bodyPr wrap="square" lIns="0" tIns="0" rIns="0" bIns="0" rtlCol="0"/>
          <a:lstStyle/>
          <a:p>
            <a:endParaRPr sz="1350"/>
          </a:p>
        </p:txBody>
      </p:sp>
      <p:sp>
        <p:nvSpPr>
          <p:cNvPr id="5" name="object 5"/>
          <p:cNvSpPr/>
          <p:nvPr/>
        </p:nvSpPr>
        <p:spPr>
          <a:xfrm>
            <a:off x="1857374" y="2394427"/>
            <a:ext cx="2460941" cy="573881"/>
          </a:xfrm>
          <a:custGeom>
            <a:avLst/>
            <a:gdLst/>
            <a:ahLst/>
            <a:cxnLst/>
            <a:rect l="l" t="t" r="r" b="b"/>
            <a:pathLst>
              <a:path w="2792095" h="765175">
                <a:moveTo>
                  <a:pt x="2531237" y="0"/>
                </a:moveTo>
                <a:lnTo>
                  <a:pt x="0" y="0"/>
                </a:lnTo>
                <a:lnTo>
                  <a:pt x="0" y="765047"/>
                </a:lnTo>
                <a:lnTo>
                  <a:pt x="2531237" y="765047"/>
                </a:lnTo>
                <a:lnTo>
                  <a:pt x="2791968" y="382523"/>
                </a:lnTo>
                <a:lnTo>
                  <a:pt x="2531237" y="0"/>
                </a:lnTo>
                <a:close/>
              </a:path>
            </a:pathLst>
          </a:custGeom>
          <a:solidFill>
            <a:srgbClr val="EDA7BE"/>
          </a:solidFill>
        </p:spPr>
        <p:txBody>
          <a:bodyPr wrap="square" lIns="0" tIns="0" rIns="0" bIns="0" rtlCol="0"/>
          <a:lstStyle/>
          <a:p>
            <a:endParaRPr sz="1350"/>
          </a:p>
        </p:txBody>
      </p:sp>
      <p:sp>
        <p:nvSpPr>
          <p:cNvPr id="7" name="object 7"/>
          <p:cNvSpPr/>
          <p:nvPr/>
        </p:nvSpPr>
        <p:spPr>
          <a:xfrm>
            <a:off x="1857375" y="3143380"/>
            <a:ext cx="3034261" cy="573881"/>
          </a:xfrm>
          <a:custGeom>
            <a:avLst/>
            <a:gdLst/>
            <a:ahLst/>
            <a:cxnLst/>
            <a:rect l="l" t="t" r="r" b="b"/>
            <a:pathLst>
              <a:path w="3043554" h="765175">
                <a:moveTo>
                  <a:pt x="2790316" y="0"/>
                </a:moveTo>
                <a:lnTo>
                  <a:pt x="0" y="0"/>
                </a:lnTo>
                <a:lnTo>
                  <a:pt x="0" y="765048"/>
                </a:lnTo>
                <a:lnTo>
                  <a:pt x="2790316" y="765048"/>
                </a:lnTo>
                <a:lnTo>
                  <a:pt x="3043428" y="382524"/>
                </a:lnTo>
                <a:lnTo>
                  <a:pt x="2790316" y="0"/>
                </a:lnTo>
                <a:close/>
              </a:path>
            </a:pathLst>
          </a:custGeom>
          <a:solidFill>
            <a:srgbClr val="2A918A"/>
          </a:solidFill>
        </p:spPr>
        <p:txBody>
          <a:bodyPr wrap="square" lIns="0" tIns="0" rIns="0" bIns="0" rtlCol="0"/>
          <a:lstStyle/>
          <a:p>
            <a:endParaRPr sz="1350"/>
          </a:p>
        </p:txBody>
      </p:sp>
      <p:sp>
        <p:nvSpPr>
          <p:cNvPr id="9" name="object 9"/>
          <p:cNvSpPr/>
          <p:nvPr/>
        </p:nvSpPr>
        <p:spPr>
          <a:xfrm>
            <a:off x="1857374" y="3874770"/>
            <a:ext cx="3726131" cy="573881"/>
          </a:xfrm>
          <a:custGeom>
            <a:avLst/>
            <a:gdLst/>
            <a:ahLst/>
            <a:cxnLst/>
            <a:rect l="l" t="t" r="r" b="b"/>
            <a:pathLst>
              <a:path w="3462654" h="765175">
                <a:moveTo>
                  <a:pt x="3211957" y="0"/>
                </a:moveTo>
                <a:lnTo>
                  <a:pt x="0" y="0"/>
                </a:lnTo>
                <a:lnTo>
                  <a:pt x="0" y="765047"/>
                </a:lnTo>
                <a:lnTo>
                  <a:pt x="3211957" y="765047"/>
                </a:lnTo>
                <a:lnTo>
                  <a:pt x="3462528" y="382523"/>
                </a:lnTo>
                <a:lnTo>
                  <a:pt x="3211957" y="0"/>
                </a:lnTo>
                <a:close/>
              </a:path>
            </a:pathLst>
          </a:custGeom>
          <a:solidFill>
            <a:srgbClr val="3A96DE"/>
          </a:solidFill>
        </p:spPr>
        <p:txBody>
          <a:bodyPr wrap="square" lIns="0" tIns="0" rIns="0" bIns="0" rtlCol="0"/>
          <a:lstStyle/>
          <a:p>
            <a:endParaRPr sz="1350" dirty="0"/>
          </a:p>
        </p:txBody>
      </p:sp>
      <p:sp>
        <p:nvSpPr>
          <p:cNvPr id="30" name="object 30"/>
          <p:cNvSpPr/>
          <p:nvPr/>
        </p:nvSpPr>
        <p:spPr>
          <a:xfrm>
            <a:off x="5506974" y="3665600"/>
            <a:ext cx="3565684" cy="933450"/>
          </a:xfrm>
          <a:custGeom>
            <a:avLst/>
            <a:gdLst/>
            <a:ahLst/>
            <a:cxnLst/>
            <a:rect l="l" t="t" r="r" b="b"/>
            <a:pathLst>
              <a:path w="4754245" h="1244600">
                <a:moveTo>
                  <a:pt x="0" y="621791"/>
                </a:moveTo>
                <a:lnTo>
                  <a:pt x="4754118" y="621791"/>
                </a:lnTo>
              </a:path>
              <a:path w="4754245" h="1244600">
                <a:moveTo>
                  <a:pt x="2138172" y="0"/>
                </a:moveTo>
                <a:lnTo>
                  <a:pt x="2138172" y="1244599"/>
                </a:lnTo>
              </a:path>
            </a:pathLst>
          </a:custGeom>
          <a:ln w="6350">
            <a:solidFill>
              <a:srgbClr val="FFFFFF"/>
            </a:solidFill>
          </a:ln>
        </p:spPr>
        <p:txBody>
          <a:bodyPr wrap="square" lIns="0" tIns="0" rIns="0" bIns="0" rtlCol="0"/>
          <a:lstStyle/>
          <a:p>
            <a:endParaRPr sz="1350"/>
          </a:p>
        </p:txBody>
      </p:sp>
      <p:sp>
        <p:nvSpPr>
          <p:cNvPr id="34" name="Скругленный прямоугольник 33"/>
          <p:cNvSpPr/>
          <p:nvPr/>
        </p:nvSpPr>
        <p:spPr>
          <a:xfrm>
            <a:off x="212103" y="113121"/>
            <a:ext cx="8628483" cy="459557"/>
          </a:xfrm>
          <a:prstGeom prst="round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dirty="0">
                <a:solidFill>
                  <a:schemeClr val="bg1"/>
                </a:solidFill>
              </a:rPr>
              <a:t>Impactul reducerii greutății- Comorbiditate</a:t>
            </a:r>
            <a:endParaRPr lang="en-US" b="1" i="1" dirty="0">
              <a:solidFill>
                <a:schemeClr val="bg1"/>
              </a:solidFill>
            </a:endParaRPr>
          </a:p>
        </p:txBody>
      </p:sp>
      <p:sp>
        <p:nvSpPr>
          <p:cNvPr id="36" name="object 3"/>
          <p:cNvSpPr/>
          <p:nvPr/>
        </p:nvSpPr>
        <p:spPr>
          <a:xfrm>
            <a:off x="1640476" y="968255"/>
            <a:ext cx="1866842" cy="573881"/>
          </a:xfrm>
          <a:custGeom>
            <a:avLst/>
            <a:gdLst/>
            <a:ahLst/>
            <a:cxnLst/>
            <a:rect l="l" t="t" r="r" b="b"/>
            <a:pathLst>
              <a:path w="1979929" h="765175">
                <a:moveTo>
                  <a:pt x="1718945" y="0"/>
                </a:moveTo>
                <a:lnTo>
                  <a:pt x="0" y="0"/>
                </a:lnTo>
                <a:lnTo>
                  <a:pt x="0" y="765048"/>
                </a:lnTo>
                <a:lnTo>
                  <a:pt x="1718945" y="765048"/>
                </a:lnTo>
                <a:lnTo>
                  <a:pt x="1979676" y="382524"/>
                </a:lnTo>
                <a:lnTo>
                  <a:pt x="1718945" y="0"/>
                </a:lnTo>
                <a:close/>
              </a:path>
            </a:pathLst>
          </a:custGeom>
          <a:solidFill>
            <a:schemeClr val="accent4">
              <a:lumMod val="40000"/>
              <a:lumOff val="60000"/>
            </a:schemeClr>
          </a:solidFill>
        </p:spPr>
        <p:txBody>
          <a:bodyPr wrap="square" lIns="0" tIns="0" rIns="0" bIns="0" rtlCol="0"/>
          <a:lstStyle/>
          <a:p>
            <a:endParaRPr sz="1350"/>
          </a:p>
        </p:txBody>
      </p:sp>
      <p:pic>
        <p:nvPicPr>
          <p:cNvPr id="37" name="object 24"/>
          <p:cNvPicPr/>
          <p:nvPr/>
        </p:nvPicPr>
        <p:blipFill>
          <a:blip r:embed="rId2" cstate="print"/>
          <a:stretch>
            <a:fillRect/>
          </a:stretch>
        </p:blipFill>
        <p:spPr>
          <a:xfrm>
            <a:off x="72955" y="833408"/>
            <a:ext cx="3301550" cy="3695916"/>
          </a:xfrm>
          <a:prstGeom prst="rect">
            <a:avLst/>
          </a:prstGeom>
        </p:spPr>
      </p:pic>
      <p:sp>
        <p:nvSpPr>
          <p:cNvPr id="38" name="object 25"/>
          <p:cNvSpPr txBox="1"/>
          <p:nvPr/>
        </p:nvSpPr>
        <p:spPr>
          <a:xfrm>
            <a:off x="929905" y="2731992"/>
            <a:ext cx="1112996" cy="718306"/>
          </a:xfrm>
          <a:prstGeom prst="rect">
            <a:avLst/>
          </a:prstGeom>
        </p:spPr>
        <p:txBody>
          <a:bodyPr vert="horz" wrap="square" lIns="0" tIns="50959" rIns="0" bIns="0" rtlCol="0">
            <a:spAutoFit/>
          </a:bodyPr>
          <a:lstStyle/>
          <a:p>
            <a:pPr marL="264319" marR="3810" indent="-255270">
              <a:lnSpc>
                <a:spcPts val="2595"/>
              </a:lnSpc>
              <a:spcBef>
                <a:spcPts val="401"/>
              </a:spcBef>
            </a:pPr>
            <a:r>
              <a:rPr lang="ro-MD" b="1" spc="-8" dirty="0">
                <a:solidFill>
                  <a:srgbClr val="001864"/>
                </a:solidFill>
                <a:cs typeface="Apis For Office"/>
              </a:rPr>
              <a:t>Reducerea greutății</a:t>
            </a:r>
            <a:endParaRPr dirty="0">
              <a:cs typeface="Apis For Office"/>
            </a:endParaRPr>
          </a:p>
        </p:txBody>
      </p:sp>
      <p:sp>
        <p:nvSpPr>
          <p:cNvPr id="11" name="TextBox 10"/>
          <p:cNvSpPr txBox="1"/>
          <p:nvPr/>
        </p:nvSpPr>
        <p:spPr>
          <a:xfrm>
            <a:off x="3745185" y="1091608"/>
            <a:ext cx="2738155" cy="323165"/>
          </a:xfrm>
          <a:prstGeom prst="rect">
            <a:avLst/>
          </a:prstGeom>
          <a:solidFill>
            <a:schemeClr val="bg1">
              <a:lumMod val="95000"/>
            </a:schemeClr>
          </a:solidFill>
          <a:ln w="28575">
            <a:solidFill>
              <a:srgbClr val="FFC000"/>
            </a:solidFill>
          </a:ln>
        </p:spPr>
        <p:txBody>
          <a:bodyPr wrap="square" rtlCol="0">
            <a:spAutoFit/>
          </a:bodyPr>
          <a:lstStyle/>
          <a:p>
            <a:r>
              <a:rPr lang="ro-MD" sz="1500" dirty="0"/>
              <a:t>Prediabet </a:t>
            </a:r>
            <a:r>
              <a:rPr lang="ro-MD" sz="1500" dirty="0">
                <a:ea typeface="Calibri" panose="020F0502020204030204" pitchFamily="34" charset="0"/>
                <a:cs typeface="Calibri" panose="020F0502020204030204" pitchFamily="34" charset="0"/>
              </a:rPr>
              <a:t>→</a:t>
            </a:r>
            <a:r>
              <a:rPr lang="ro-MD" sz="1500" dirty="0"/>
              <a:t>Prevenția DZ</a:t>
            </a:r>
            <a:endParaRPr lang="en-US" sz="1500" dirty="0"/>
          </a:p>
        </p:txBody>
      </p:sp>
      <p:sp>
        <p:nvSpPr>
          <p:cNvPr id="39" name="TextBox 38"/>
          <p:cNvSpPr txBox="1"/>
          <p:nvPr/>
        </p:nvSpPr>
        <p:spPr>
          <a:xfrm>
            <a:off x="4270046" y="1694834"/>
            <a:ext cx="2785601" cy="553998"/>
          </a:xfrm>
          <a:prstGeom prst="rect">
            <a:avLst/>
          </a:prstGeom>
          <a:solidFill>
            <a:schemeClr val="bg1">
              <a:lumMod val="95000"/>
            </a:schemeClr>
          </a:solidFill>
          <a:ln w="28575">
            <a:solidFill>
              <a:schemeClr val="accent1">
                <a:lumMod val="75000"/>
              </a:schemeClr>
            </a:solidFill>
          </a:ln>
        </p:spPr>
        <p:txBody>
          <a:bodyPr wrap="square" rtlCol="0">
            <a:spAutoFit/>
          </a:bodyPr>
          <a:lstStyle/>
          <a:p>
            <a:r>
              <a:rPr lang="ro-MD" sz="1500" dirty="0"/>
              <a:t>DZ2  </a:t>
            </a:r>
            <a:r>
              <a:rPr lang="ro-MD" sz="1500" dirty="0">
                <a:ea typeface="Calibri" panose="020F0502020204030204" pitchFamily="34" charset="0"/>
                <a:cs typeface="Calibri" panose="020F0502020204030204" pitchFamily="34" charset="0"/>
              </a:rPr>
              <a:t>→ ↓HbA1C/ ↓ medicației,</a:t>
            </a:r>
          </a:p>
          <a:p>
            <a:r>
              <a:rPr lang="ro-MD" sz="1500" dirty="0">
                <a:ea typeface="Calibri" panose="020F0502020204030204" pitchFamily="34" charset="0"/>
                <a:cs typeface="Calibri" panose="020F0502020204030204" pitchFamily="34" charset="0"/>
              </a:rPr>
              <a:t> remisie- DZ de scurtă durată </a:t>
            </a:r>
            <a:endParaRPr lang="en-US" sz="1500" dirty="0"/>
          </a:p>
        </p:txBody>
      </p:sp>
      <p:sp>
        <p:nvSpPr>
          <p:cNvPr id="41" name="TextBox 40"/>
          <p:cNvSpPr txBox="1"/>
          <p:nvPr/>
        </p:nvSpPr>
        <p:spPr>
          <a:xfrm>
            <a:off x="4572000" y="2513348"/>
            <a:ext cx="2431796" cy="323165"/>
          </a:xfrm>
          <a:prstGeom prst="rect">
            <a:avLst/>
          </a:prstGeom>
          <a:solidFill>
            <a:schemeClr val="bg1">
              <a:lumMod val="95000"/>
            </a:schemeClr>
          </a:solidFill>
          <a:ln w="28575">
            <a:solidFill>
              <a:srgbClr val="C00000"/>
            </a:solidFill>
          </a:ln>
        </p:spPr>
        <p:txBody>
          <a:bodyPr wrap="square" rtlCol="0">
            <a:spAutoFit/>
          </a:bodyPr>
          <a:lstStyle/>
          <a:p>
            <a:r>
              <a:rPr lang="ro-MD" sz="1500" dirty="0"/>
              <a:t>HTA  </a:t>
            </a:r>
            <a:r>
              <a:rPr lang="ro-MD" sz="1500" dirty="0">
                <a:ea typeface="Calibri" panose="020F0502020204030204" pitchFamily="34" charset="0"/>
                <a:cs typeface="Calibri" panose="020F0502020204030204" pitchFamily="34" charset="0"/>
              </a:rPr>
              <a:t>→ ↓TA/ ↓ medicației</a:t>
            </a:r>
            <a:endParaRPr lang="en-US" sz="1500" dirty="0"/>
          </a:p>
        </p:txBody>
      </p:sp>
      <p:sp>
        <p:nvSpPr>
          <p:cNvPr id="42" name="TextBox 41"/>
          <p:cNvSpPr txBox="1"/>
          <p:nvPr/>
        </p:nvSpPr>
        <p:spPr>
          <a:xfrm>
            <a:off x="4993626" y="3163020"/>
            <a:ext cx="3678627" cy="553998"/>
          </a:xfrm>
          <a:prstGeom prst="rect">
            <a:avLst/>
          </a:prstGeom>
          <a:solidFill>
            <a:schemeClr val="bg1">
              <a:lumMod val="95000"/>
            </a:schemeClr>
          </a:solidFill>
          <a:ln w="28575">
            <a:solidFill>
              <a:schemeClr val="accent6">
                <a:lumMod val="75000"/>
              </a:schemeClr>
            </a:solidFill>
          </a:ln>
        </p:spPr>
        <p:txBody>
          <a:bodyPr wrap="square" rtlCol="0">
            <a:spAutoFit/>
          </a:bodyPr>
          <a:lstStyle/>
          <a:p>
            <a:r>
              <a:rPr lang="ro-MD" sz="1500" dirty="0"/>
              <a:t>SOP  </a:t>
            </a:r>
            <a:r>
              <a:rPr lang="ro-MD" sz="1500" dirty="0">
                <a:ea typeface="Calibri" panose="020F0502020204030204" pitchFamily="34" charset="0"/>
                <a:cs typeface="Calibri" panose="020F0502020204030204" pitchFamily="34" charset="0"/>
              </a:rPr>
              <a:t>→ reluarea ovulației/↓hirsutismului/</a:t>
            </a:r>
          </a:p>
          <a:p>
            <a:r>
              <a:rPr lang="ro-MD" sz="1500" dirty="0">
                <a:ea typeface="Calibri" panose="020F0502020204030204" pitchFamily="34" charset="0"/>
                <a:cs typeface="Calibri" panose="020F0502020204030204" pitchFamily="34" charset="0"/>
              </a:rPr>
              <a:t> ↓ androgeni/ ↑ sensibilității la insulină</a:t>
            </a:r>
            <a:endParaRPr lang="en-US" sz="1500" dirty="0"/>
          </a:p>
        </p:txBody>
      </p:sp>
      <p:sp>
        <p:nvSpPr>
          <p:cNvPr id="43" name="TextBox 42"/>
          <p:cNvSpPr txBox="1"/>
          <p:nvPr/>
        </p:nvSpPr>
        <p:spPr>
          <a:xfrm>
            <a:off x="5662846" y="3895141"/>
            <a:ext cx="3177740" cy="553998"/>
          </a:xfrm>
          <a:prstGeom prst="rect">
            <a:avLst/>
          </a:prstGeom>
          <a:solidFill>
            <a:schemeClr val="bg1">
              <a:lumMod val="95000"/>
            </a:schemeClr>
          </a:solidFill>
          <a:ln w="28575">
            <a:solidFill>
              <a:srgbClr val="0070C0"/>
            </a:solidFill>
          </a:ln>
        </p:spPr>
        <p:txBody>
          <a:bodyPr wrap="square" rtlCol="0">
            <a:spAutoFit/>
          </a:bodyPr>
          <a:lstStyle/>
          <a:p>
            <a:r>
              <a:rPr lang="ro-MD" sz="1500" dirty="0"/>
              <a:t>NAFLD </a:t>
            </a:r>
            <a:r>
              <a:rPr lang="ro-MD" sz="1500" dirty="0">
                <a:ea typeface="Calibri" panose="020F0502020204030204" pitchFamily="34" charset="0"/>
                <a:cs typeface="Calibri" panose="020F0502020204030204" pitchFamily="34" charset="0"/>
              </a:rPr>
              <a:t>→ ↓lipidelor intrahepatocitare, inflamației</a:t>
            </a:r>
            <a:endParaRPr lang="en-US" sz="1500" dirty="0"/>
          </a:p>
        </p:txBody>
      </p:sp>
      <p:sp>
        <p:nvSpPr>
          <p:cNvPr id="44" name="TextBox 43"/>
          <p:cNvSpPr txBox="1"/>
          <p:nvPr/>
        </p:nvSpPr>
        <p:spPr>
          <a:xfrm>
            <a:off x="2816991" y="1093749"/>
            <a:ext cx="541708" cy="553998"/>
          </a:xfrm>
          <a:prstGeom prst="rect">
            <a:avLst/>
          </a:prstGeom>
          <a:noFill/>
        </p:spPr>
        <p:txBody>
          <a:bodyPr wrap="square" rtlCol="0">
            <a:spAutoFit/>
          </a:bodyPr>
          <a:lstStyle/>
          <a:p>
            <a:r>
              <a:rPr lang="ro-MD" sz="1500" b="1" dirty="0">
                <a:solidFill>
                  <a:srgbClr val="FF0000"/>
                </a:solidFill>
              </a:rPr>
              <a:t>10 %</a:t>
            </a:r>
            <a:endParaRPr lang="en-US" sz="1500" b="1" dirty="0">
              <a:solidFill>
                <a:srgbClr val="FF0000"/>
              </a:solidFill>
            </a:endParaRPr>
          </a:p>
        </p:txBody>
      </p:sp>
      <p:sp>
        <p:nvSpPr>
          <p:cNvPr id="45" name="TextBox 44"/>
          <p:cNvSpPr txBox="1"/>
          <p:nvPr/>
        </p:nvSpPr>
        <p:spPr>
          <a:xfrm>
            <a:off x="3236463" y="1813938"/>
            <a:ext cx="703217" cy="553998"/>
          </a:xfrm>
          <a:prstGeom prst="rect">
            <a:avLst/>
          </a:prstGeom>
          <a:noFill/>
        </p:spPr>
        <p:txBody>
          <a:bodyPr wrap="square" rtlCol="0">
            <a:spAutoFit/>
          </a:bodyPr>
          <a:lstStyle/>
          <a:p>
            <a:r>
              <a:rPr lang="ro-MD" sz="1500" b="1" dirty="0">
                <a:solidFill>
                  <a:schemeClr val="bg1"/>
                </a:solidFill>
              </a:rPr>
              <a:t>5-15 %</a:t>
            </a:r>
            <a:endParaRPr lang="en-US" sz="1500" b="1" dirty="0">
              <a:solidFill>
                <a:schemeClr val="bg1"/>
              </a:solidFill>
            </a:endParaRPr>
          </a:p>
        </p:txBody>
      </p:sp>
      <p:sp>
        <p:nvSpPr>
          <p:cNvPr id="46" name="TextBox 45"/>
          <p:cNvSpPr txBox="1"/>
          <p:nvPr/>
        </p:nvSpPr>
        <p:spPr>
          <a:xfrm>
            <a:off x="3468203" y="2524014"/>
            <a:ext cx="665301" cy="553998"/>
          </a:xfrm>
          <a:prstGeom prst="rect">
            <a:avLst/>
          </a:prstGeom>
          <a:noFill/>
        </p:spPr>
        <p:txBody>
          <a:bodyPr wrap="square" rtlCol="0">
            <a:spAutoFit/>
          </a:bodyPr>
          <a:lstStyle/>
          <a:p>
            <a:r>
              <a:rPr lang="ro-MD" sz="1500" b="1" dirty="0">
                <a:solidFill>
                  <a:schemeClr val="bg1"/>
                </a:solidFill>
              </a:rPr>
              <a:t>5-15%</a:t>
            </a:r>
            <a:endParaRPr lang="en-US" sz="1500" b="1" dirty="0">
              <a:solidFill>
                <a:schemeClr val="bg1"/>
              </a:solidFill>
            </a:endParaRPr>
          </a:p>
        </p:txBody>
      </p:sp>
      <p:sp>
        <p:nvSpPr>
          <p:cNvPr id="47" name="TextBox 46"/>
          <p:cNvSpPr txBox="1"/>
          <p:nvPr/>
        </p:nvSpPr>
        <p:spPr>
          <a:xfrm>
            <a:off x="3608612" y="3289226"/>
            <a:ext cx="769676" cy="323165"/>
          </a:xfrm>
          <a:prstGeom prst="rect">
            <a:avLst/>
          </a:prstGeom>
          <a:noFill/>
        </p:spPr>
        <p:txBody>
          <a:bodyPr wrap="square" rtlCol="0">
            <a:spAutoFit/>
          </a:bodyPr>
          <a:lstStyle/>
          <a:p>
            <a:r>
              <a:rPr lang="ro-MD" sz="1500" b="1" dirty="0">
                <a:solidFill>
                  <a:schemeClr val="bg1"/>
                </a:solidFill>
              </a:rPr>
              <a:t>5-15  %</a:t>
            </a:r>
            <a:endParaRPr lang="en-US" sz="1500" b="1" dirty="0">
              <a:solidFill>
                <a:schemeClr val="bg1"/>
              </a:solidFill>
            </a:endParaRPr>
          </a:p>
        </p:txBody>
      </p:sp>
      <p:sp>
        <p:nvSpPr>
          <p:cNvPr id="48" name="TextBox 47"/>
          <p:cNvSpPr txBox="1"/>
          <p:nvPr/>
        </p:nvSpPr>
        <p:spPr>
          <a:xfrm>
            <a:off x="3672555" y="3987315"/>
            <a:ext cx="899446" cy="323165"/>
          </a:xfrm>
          <a:prstGeom prst="rect">
            <a:avLst/>
          </a:prstGeom>
          <a:noFill/>
        </p:spPr>
        <p:txBody>
          <a:bodyPr wrap="square" rtlCol="0">
            <a:spAutoFit/>
          </a:bodyPr>
          <a:lstStyle/>
          <a:p>
            <a:r>
              <a:rPr lang="ro-MD" sz="1500" b="1" dirty="0">
                <a:solidFill>
                  <a:schemeClr val="bg1"/>
                </a:solidFill>
              </a:rPr>
              <a:t>10-40 %</a:t>
            </a:r>
            <a:endParaRPr lang="en-US" sz="1500" b="1" dirty="0">
              <a:solidFill>
                <a:schemeClr val="bg1"/>
              </a:solidFill>
            </a:endParaRPr>
          </a:p>
        </p:txBody>
      </p:sp>
    </p:spTree>
    <p:extLst>
      <p:ext uri="{BB962C8B-B14F-4D97-AF65-F5344CB8AC3E}">
        <p14:creationId xmlns:p14="http://schemas.microsoft.com/office/powerpoint/2010/main" val="774036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ppt_x"/>
                                          </p:val>
                                        </p:tav>
                                        <p:tav tm="100000">
                                          <p:val>
                                            <p:strVal val="#ppt_x"/>
                                          </p:val>
                                        </p:tav>
                                      </p:tavLst>
                                    </p:anim>
                                    <p:anim calcmode="lin" valueType="num">
                                      <p:cBhvr additive="base">
                                        <p:cTn id="20"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additive="base">
                                        <p:cTn id="25" dur="500" fill="hold"/>
                                        <p:tgtEl>
                                          <p:spTgt spid="42"/>
                                        </p:tgtEl>
                                        <p:attrNameLst>
                                          <p:attrName>ppt_x</p:attrName>
                                        </p:attrNameLst>
                                      </p:cBhvr>
                                      <p:tavLst>
                                        <p:tav tm="0">
                                          <p:val>
                                            <p:strVal val="#ppt_x"/>
                                          </p:val>
                                        </p:tav>
                                        <p:tav tm="100000">
                                          <p:val>
                                            <p:strVal val="#ppt_x"/>
                                          </p:val>
                                        </p:tav>
                                      </p:tavLst>
                                    </p:anim>
                                    <p:anim calcmode="lin" valueType="num">
                                      <p:cBhvr additive="base">
                                        <p:cTn id="2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additive="base">
                                        <p:cTn id="31" dur="500" fill="hold"/>
                                        <p:tgtEl>
                                          <p:spTgt spid="43"/>
                                        </p:tgtEl>
                                        <p:attrNameLst>
                                          <p:attrName>ppt_x</p:attrName>
                                        </p:attrNameLst>
                                      </p:cBhvr>
                                      <p:tavLst>
                                        <p:tav tm="0">
                                          <p:val>
                                            <p:strVal val="#ppt_x"/>
                                          </p:val>
                                        </p:tav>
                                        <p:tav tm="100000">
                                          <p:val>
                                            <p:strVal val="#ppt_x"/>
                                          </p:val>
                                        </p:tav>
                                      </p:tavLst>
                                    </p:anim>
                                    <p:anim calcmode="lin" valueType="num">
                                      <p:cBhvr additive="base">
                                        <p:cTn id="32"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P spid="41" grpId="0" animBg="1"/>
      <p:bldP spid="42"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014" y="1491630"/>
            <a:ext cx="3541271" cy="1895372"/>
          </a:xfrm>
        </p:spPr>
        <p:txBody>
          <a:bodyPr>
            <a:noAutofit/>
          </a:bodyPr>
          <a:lstStyle/>
          <a:p>
            <a:pPr>
              <a:lnSpc>
                <a:spcPct val="150000"/>
              </a:lnSpc>
            </a:pPr>
            <a:r>
              <a:rPr lang="ro-MD" sz="2800" b="1" dirty="0">
                <a:solidFill>
                  <a:srgbClr val="100480"/>
                </a:solidFill>
                <a:latin typeface="+mn-lt"/>
              </a:rPr>
              <a:t>Care acțiuni ar trebui întreprinse pentru a scăpa de excesul de greutate? </a:t>
            </a:r>
            <a:endParaRPr lang="en-US" sz="2800" b="1" dirty="0">
              <a:solidFill>
                <a:srgbClr val="100480"/>
              </a:solidFill>
              <a:latin typeface="+mn-lt"/>
            </a:endParaRPr>
          </a:p>
        </p:txBody>
      </p:sp>
      <p:pic>
        <p:nvPicPr>
          <p:cNvPr id="2050" name="Picture 2" descr="Question Mark PNG Transparent Images Free Download - Pngf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699542"/>
            <a:ext cx="3608733" cy="4101380"/>
          </a:xfrm>
          <a:prstGeom prst="rect">
            <a:avLst/>
          </a:prstGeom>
          <a:noFill/>
          <a:extLst>
            <a:ext uri="{909E8E84-426E-40DD-AFC4-6F175D3DCCD1}">
              <a14:hiddenFill xmlns:a14="http://schemas.microsoft.com/office/drawing/2010/main">
                <a:solidFill>
                  <a:srgbClr val="FFFFFF"/>
                </a:solidFill>
              </a14:hiddenFill>
            </a:ext>
          </a:extLst>
        </p:spPr>
      </p:pic>
      <p:sp>
        <p:nvSpPr>
          <p:cNvPr id="4" name="Выноска-облако 3"/>
          <p:cNvSpPr/>
          <p:nvPr/>
        </p:nvSpPr>
        <p:spPr>
          <a:xfrm>
            <a:off x="6012160" y="320847"/>
            <a:ext cx="2482298" cy="946703"/>
          </a:xfrm>
          <a:prstGeom prst="cloudCallout">
            <a:avLst>
              <a:gd name="adj1" fmla="val -6608"/>
              <a:gd name="adj2" fmla="val 11664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ro-MD" sz="1350" b="1" dirty="0">
                <a:solidFill>
                  <a:schemeClr val="tx1"/>
                </a:solidFill>
              </a:rPr>
              <a:t>Cunoaștem factorii de risc</a:t>
            </a:r>
            <a:endParaRPr lang="en-US" sz="1350" b="1" dirty="0">
              <a:solidFill>
                <a:schemeClr val="tx1"/>
              </a:solidFill>
            </a:endParaRPr>
          </a:p>
        </p:txBody>
      </p:sp>
    </p:spTree>
    <p:extLst>
      <p:ext uri="{BB962C8B-B14F-4D97-AF65-F5344CB8AC3E}">
        <p14:creationId xmlns:p14="http://schemas.microsoft.com/office/powerpoint/2010/main" val="387076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212103" y="169682"/>
            <a:ext cx="8540685" cy="459557"/>
          </a:xfrm>
          <a:prstGeom prst="round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G</a:t>
            </a:r>
            <a:r>
              <a:rPr lang="ro-MD" b="1" i="1" dirty="0">
                <a:solidFill>
                  <a:schemeClr val="bg1"/>
                </a:solidFill>
              </a:rPr>
              <a:t>hid de practică clinică </a:t>
            </a:r>
            <a:endParaRPr lang="en-US" b="1" i="1" dirty="0">
              <a:solidFill>
                <a:schemeClr val="bg1"/>
              </a:solidFill>
            </a:endParaRPr>
          </a:p>
        </p:txBody>
      </p:sp>
      <p:pic>
        <p:nvPicPr>
          <p:cNvPr id="7" name="Рисунок 6"/>
          <p:cNvPicPr>
            <a:picLocks noChangeAspect="1"/>
          </p:cNvPicPr>
          <p:nvPr/>
        </p:nvPicPr>
        <p:blipFill rotWithShape="1">
          <a:blip r:embed="rId2"/>
          <a:srcRect l="46764" t="4576" r="7722" b="56010"/>
          <a:stretch/>
        </p:blipFill>
        <p:spPr>
          <a:xfrm>
            <a:off x="343287" y="684664"/>
            <a:ext cx="3410939" cy="2586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Скругленный прямоугольник 7"/>
          <p:cNvSpPr/>
          <p:nvPr/>
        </p:nvSpPr>
        <p:spPr>
          <a:xfrm>
            <a:off x="1279690" y="1265549"/>
            <a:ext cx="2410905" cy="1102936"/>
          </a:xfrm>
          <a:prstGeom prst="roundRect">
            <a:avLst/>
          </a:prstGeom>
          <a:solidFill>
            <a:schemeClr val="accent4">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rgbClr val="FF0000"/>
                </a:solidFill>
              </a:rPr>
              <a:t>Terapia medicală nutrițională</a:t>
            </a:r>
          </a:p>
          <a:p>
            <a:r>
              <a:rPr lang="ro-MD" sz="1050" b="1" dirty="0">
                <a:solidFill>
                  <a:schemeClr val="tx1">
                    <a:lumMod val="95000"/>
                    <a:lumOff val="5000"/>
                  </a:schemeClr>
                </a:solidFill>
              </a:rPr>
              <a:t>Exercițiul fizic</a:t>
            </a:r>
          </a:p>
          <a:p>
            <a:r>
              <a:rPr lang="ro-MD" sz="1050" b="1" dirty="0">
                <a:solidFill>
                  <a:schemeClr val="tx1">
                    <a:lumMod val="95000"/>
                    <a:lumOff val="5000"/>
                  </a:schemeClr>
                </a:solidFill>
              </a:rPr>
              <a:t>Suport: </a:t>
            </a:r>
          </a:p>
          <a:p>
            <a:r>
              <a:rPr lang="ro-MD" sz="1050" b="1" dirty="0">
                <a:solidFill>
                  <a:schemeClr val="tx1">
                    <a:lumMod val="95000"/>
                    <a:lumOff val="5000"/>
                  </a:schemeClr>
                </a:solidFill>
              </a:rPr>
              <a:t>psihologic/ medicamentos/</a:t>
            </a:r>
          </a:p>
          <a:p>
            <a:r>
              <a:rPr lang="ro-MD" sz="1050" b="1" dirty="0">
                <a:solidFill>
                  <a:schemeClr val="tx1">
                    <a:lumMod val="95000"/>
                    <a:lumOff val="5000"/>
                  </a:schemeClr>
                </a:solidFill>
              </a:rPr>
              <a:t>chirurgical</a:t>
            </a:r>
            <a:endParaRPr lang="en-US" sz="1050" b="1" dirty="0">
              <a:solidFill>
                <a:schemeClr val="tx1">
                  <a:lumMod val="95000"/>
                  <a:lumOff val="5000"/>
                </a:schemeClr>
              </a:solidFill>
            </a:endParaRPr>
          </a:p>
        </p:txBody>
      </p:sp>
      <p:sp>
        <p:nvSpPr>
          <p:cNvPr id="9" name="Скругленный прямоугольник 8"/>
          <p:cNvSpPr/>
          <p:nvPr/>
        </p:nvSpPr>
        <p:spPr>
          <a:xfrm>
            <a:off x="1817016" y="719627"/>
            <a:ext cx="1760456" cy="51820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i="1" dirty="0">
                <a:solidFill>
                  <a:schemeClr val="tx1">
                    <a:lumMod val="95000"/>
                    <a:lumOff val="5000"/>
                  </a:schemeClr>
                </a:solidFill>
              </a:rPr>
              <a:t>Sfaturi pentru management</a:t>
            </a:r>
            <a:endParaRPr lang="en-US" sz="1500" b="1" i="1" dirty="0">
              <a:solidFill>
                <a:schemeClr val="tx1">
                  <a:lumMod val="95000"/>
                  <a:lumOff val="5000"/>
                </a:schemeClr>
              </a:solidFill>
            </a:endParaRPr>
          </a:p>
        </p:txBody>
      </p:sp>
      <p:pic>
        <p:nvPicPr>
          <p:cNvPr id="2050" name="Picture 2" descr="Ce inseamna sa mananci sanatos | Reginamaria.r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7167" y="3174476"/>
            <a:ext cx="3176833" cy="1865149"/>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902697" y="719627"/>
            <a:ext cx="4850091" cy="2454850"/>
          </a:xfrm>
          <a:prstGeom prst="rect">
            <a:avLst/>
          </a:prstGeom>
          <a:solidFill>
            <a:schemeClr val="accent5">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i="1" dirty="0">
                <a:solidFill>
                  <a:schemeClr val="tx1">
                    <a:lumMod val="95000"/>
                    <a:lumOff val="5000"/>
                  </a:schemeClr>
                </a:solidFill>
              </a:rPr>
              <a:t> Principii:</a:t>
            </a:r>
          </a:p>
          <a:p>
            <a:pPr marL="257175" indent="-257175">
              <a:buFont typeface="Wingdings" panose="05000000000000000000" pitchFamily="2" charset="2"/>
              <a:buChar char="Ø"/>
            </a:pPr>
            <a:r>
              <a:rPr lang="ro-MD" sz="1500" dirty="0">
                <a:solidFill>
                  <a:schemeClr val="tx1">
                    <a:lumMod val="95000"/>
                    <a:lumOff val="5000"/>
                  </a:schemeClr>
                </a:solidFill>
              </a:rPr>
              <a:t>Intervenție nutrițională centrată pe pacient</a:t>
            </a:r>
          </a:p>
          <a:p>
            <a:pPr marL="257175" indent="-257175">
              <a:buFont typeface="Wingdings" panose="05000000000000000000" pitchFamily="2" charset="2"/>
              <a:buChar char="Ø"/>
            </a:pPr>
            <a:r>
              <a:rPr lang="ro-MD" sz="1500" dirty="0">
                <a:solidFill>
                  <a:schemeClr val="tx1">
                    <a:lumMod val="95000"/>
                    <a:lumOff val="5000"/>
                  </a:schemeClr>
                </a:solidFill>
              </a:rPr>
              <a:t>,,No one-size-fits-all eating pattern,,</a:t>
            </a:r>
          </a:p>
          <a:p>
            <a:pPr marL="257175" indent="-257175">
              <a:buFont typeface="Wingdings" panose="05000000000000000000" pitchFamily="2" charset="2"/>
              <a:buChar char="Ø"/>
            </a:pPr>
            <a:r>
              <a:rPr lang="ro-MD" sz="1500" i="1" dirty="0">
                <a:solidFill>
                  <a:schemeClr val="tx1">
                    <a:lumMod val="95000"/>
                    <a:lumOff val="5000"/>
                  </a:schemeClr>
                </a:solidFill>
              </a:rPr>
              <a:t>Scop</a:t>
            </a:r>
            <a:r>
              <a:rPr lang="ro-MD" sz="1500" dirty="0">
                <a:solidFill>
                  <a:schemeClr val="tx1">
                    <a:lumMod val="95000"/>
                    <a:lumOff val="5000"/>
                  </a:schemeClr>
                </a:solidFill>
              </a:rPr>
              <a:t>: </a:t>
            </a:r>
            <a:r>
              <a:rPr lang="ro-MD" sz="1500" b="1" dirty="0">
                <a:solidFill>
                  <a:schemeClr val="tx1">
                    <a:lumMod val="95000"/>
                    <a:lumOff val="5000"/>
                  </a:schemeClr>
                </a:solidFill>
                <a:ea typeface="Calibri" panose="020F0502020204030204" pitchFamily="34" charset="0"/>
                <a:cs typeface="Calibri" panose="020F0502020204030204" pitchFamily="34" charset="0"/>
              </a:rPr>
              <a:t>↓ risc de boli cronice/ ↑ calității vieții și</a:t>
            </a:r>
          </a:p>
          <a:p>
            <a:r>
              <a:rPr lang="ro-MD" sz="1500" b="1" dirty="0">
                <a:solidFill>
                  <a:schemeClr val="tx1">
                    <a:lumMod val="95000"/>
                    <a:lumOff val="5000"/>
                  </a:schemeClr>
                </a:solidFill>
                <a:ea typeface="Calibri" panose="020F0502020204030204" pitchFamily="34" charset="0"/>
                <a:cs typeface="Calibri" panose="020F0502020204030204" pitchFamily="34" charset="0"/>
              </a:rPr>
              <a:t>      NU Doar scadere ponderală</a:t>
            </a:r>
          </a:p>
          <a:p>
            <a:pPr marL="257175" indent="-257175">
              <a:buFont typeface="Wingdings" panose="05000000000000000000" pitchFamily="2" charset="2"/>
              <a:buChar char="Ø"/>
            </a:pPr>
            <a:r>
              <a:rPr lang="ro-MD" sz="1500" dirty="0">
                <a:solidFill>
                  <a:schemeClr val="tx1">
                    <a:lumMod val="95000"/>
                    <a:lumOff val="5000"/>
                  </a:schemeClr>
                </a:solidFill>
                <a:ea typeface="Calibri" panose="020F0502020204030204" pitchFamily="34" charset="0"/>
                <a:cs typeface="Calibri" panose="020F0502020204030204" pitchFamily="34" charset="0"/>
              </a:rPr>
              <a:t>Intervenție pe termen lung</a:t>
            </a:r>
          </a:p>
          <a:p>
            <a:r>
              <a:rPr lang="ro-MD" sz="1500" dirty="0">
                <a:solidFill>
                  <a:schemeClr val="tx1">
                    <a:lumMod val="95000"/>
                    <a:lumOff val="5000"/>
                  </a:schemeClr>
                </a:solidFill>
                <a:ea typeface="Calibri" panose="020F0502020204030204" pitchFamily="34" charset="0"/>
                <a:cs typeface="Calibri" panose="020F0502020204030204" pitchFamily="34" charset="0"/>
              </a:rPr>
              <a:t>   (restricția calorică - </a:t>
            </a:r>
            <a:r>
              <a:rPr lang="en-US" sz="1500" dirty="0">
                <a:solidFill>
                  <a:schemeClr val="tx1">
                    <a:lumMod val="95000"/>
                    <a:lumOff val="5000"/>
                  </a:schemeClr>
                </a:solidFill>
                <a:ea typeface="Calibri" panose="020F0502020204030204" pitchFamily="34" charset="0"/>
                <a:cs typeface="Calibri" panose="020F0502020204030204" pitchFamily="34" charset="0"/>
              </a:rPr>
              <a:t>&lt;12 </a:t>
            </a:r>
            <a:r>
              <a:rPr lang="en-US" sz="1500" dirty="0" err="1">
                <a:solidFill>
                  <a:schemeClr val="tx1">
                    <a:lumMod val="95000"/>
                    <a:lumOff val="5000"/>
                  </a:schemeClr>
                </a:solidFill>
                <a:ea typeface="Calibri" panose="020F0502020204030204" pitchFamily="34" charset="0"/>
                <a:cs typeface="Calibri" panose="020F0502020204030204" pitchFamily="34" charset="0"/>
              </a:rPr>
              <a:t>luni</a:t>
            </a:r>
            <a:r>
              <a:rPr lang="en-US" sz="1500" dirty="0">
                <a:solidFill>
                  <a:schemeClr val="tx1">
                    <a:lumMod val="95000"/>
                    <a:lumOff val="5000"/>
                  </a:schemeClr>
                </a:solidFill>
                <a:ea typeface="Calibri" panose="020F0502020204030204" pitchFamily="34" charset="0"/>
                <a:cs typeface="Calibri" panose="020F0502020204030204" pitchFamily="34" charset="0"/>
              </a:rPr>
              <a:t>, ulterior ↑</a:t>
            </a:r>
            <a:r>
              <a:rPr lang="ro-MD" sz="1500" dirty="0">
                <a:solidFill>
                  <a:schemeClr val="tx1">
                    <a:lumMod val="95000"/>
                    <a:lumOff val="5000"/>
                  </a:schemeClr>
                </a:solidFill>
                <a:ea typeface="Calibri" panose="020F0502020204030204" pitchFamily="34" charset="0"/>
                <a:cs typeface="Calibri" panose="020F0502020204030204" pitchFamily="34" charset="0"/>
              </a:rPr>
              <a:t> ponderală)</a:t>
            </a:r>
            <a:r>
              <a:rPr lang="en-US" sz="1500" dirty="0">
                <a:solidFill>
                  <a:schemeClr val="tx1">
                    <a:lumMod val="95000"/>
                    <a:lumOff val="5000"/>
                  </a:schemeClr>
                </a:solidFill>
                <a:ea typeface="Calibri" panose="020F0502020204030204" pitchFamily="34" charset="0"/>
                <a:cs typeface="Calibri" panose="020F0502020204030204" pitchFamily="34" charset="0"/>
              </a:rPr>
              <a:t> </a:t>
            </a:r>
          </a:p>
          <a:p>
            <a:pPr marL="257175" indent="-257175">
              <a:buFont typeface="Wingdings" panose="05000000000000000000" pitchFamily="2" charset="2"/>
              <a:buChar char="Ø"/>
            </a:pPr>
            <a:r>
              <a:rPr lang="en-US" sz="1500" dirty="0" err="1">
                <a:solidFill>
                  <a:schemeClr val="tx1">
                    <a:lumMod val="95000"/>
                    <a:lumOff val="5000"/>
                  </a:schemeClr>
                </a:solidFill>
                <a:ea typeface="Calibri" panose="020F0502020204030204" pitchFamily="34" charset="0"/>
                <a:cs typeface="Calibri" panose="020F0502020204030204" pitchFamily="34" charset="0"/>
              </a:rPr>
              <a:t>Colaborare</a:t>
            </a:r>
            <a:r>
              <a:rPr lang="en-US" sz="1500" dirty="0">
                <a:solidFill>
                  <a:schemeClr val="tx1">
                    <a:lumMod val="95000"/>
                    <a:lumOff val="5000"/>
                  </a:schemeClr>
                </a:solidFill>
                <a:ea typeface="Calibri" panose="020F0502020204030204" pitchFamily="34" charset="0"/>
                <a:cs typeface="Calibri" panose="020F0502020204030204" pitchFamily="34" charset="0"/>
              </a:rPr>
              <a:t> cu specialist – Dietician</a:t>
            </a:r>
          </a:p>
          <a:p>
            <a:pPr marL="257175" indent="-257175">
              <a:buFont typeface="Wingdings" panose="05000000000000000000" pitchFamily="2" charset="2"/>
              <a:buChar char="Ø"/>
            </a:pPr>
            <a:r>
              <a:rPr lang="en-US" sz="1500" dirty="0" err="1">
                <a:solidFill>
                  <a:schemeClr val="tx1">
                    <a:lumMod val="95000"/>
                    <a:lumOff val="5000"/>
                  </a:schemeClr>
                </a:solidFill>
                <a:ea typeface="Calibri" panose="020F0502020204030204" pitchFamily="34" charset="0"/>
                <a:cs typeface="Calibri" panose="020F0502020204030204" pitchFamily="34" charset="0"/>
              </a:rPr>
              <a:t>Construirea</a:t>
            </a:r>
            <a:r>
              <a:rPr lang="en-US" sz="1500" dirty="0">
                <a:solidFill>
                  <a:schemeClr val="tx1">
                    <a:lumMod val="95000"/>
                    <a:lumOff val="5000"/>
                  </a:schemeClr>
                </a:solidFill>
                <a:ea typeface="Calibri" panose="020F0502020204030204" pitchFamily="34" charset="0"/>
                <a:cs typeface="Calibri" panose="020F0502020204030204" pitchFamily="34" charset="0"/>
              </a:rPr>
              <a:t> leg</a:t>
            </a:r>
            <a:r>
              <a:rPr lang="ro-MD" sz="1500" dirty="0">
                <a:solidFill>
                  <a:schemeClr val="tx1">
                    <a:lumMod val="95000"/>
                    <a:lumOff val="5000"/>
                  </a:schemeClr>
                </a:solidFill>
                <a:ea typeface="Calibri" panose="020F0502020204030204" pitchFamily="34" charset="0"/>
                <a:cs typeface="Calibri" panose="020F0502020204030204" pitchFamily="34" charset="0"/>
              </a:rPr>
              <a:t>ăturii emoționale</a:t>
            </a:r>
            <a:endParaRPr lang="en-US" sz="1500" dirty="0">
              <a:solidFill>
                <a:schemeClr val="tx1">
                  <a:lumMod val="95000"/>
                  <a:lumOff val="5000"/>
                </a:schemeClr>
              </a:solidFill>
            </a:endParaRPr>
          </a:p>
        </p:txBody>
      </p:sp>
      <p:sp>
        <p:nvSpPr>
          <p:cNvPr id="11" name="TextBox 10"/>
          <p:cNvSpPr txBox="1"/>
          <p:nvPr/>
        </p:nvSpPr>
        <p:spPr>
          <a:xfrm>
            <a:off x="343288" y="3851866"/>
            <a:ext cx="5623880" cy="738664"/>
          </a:xfrm>
          <a:prstGeom prst="rect">
            <a:avLst/>
          </a:prstGeom>
          <a:solidFill>
            <a:schemeClr val="accent4">
              <a:lumMod val="20000"/>
              <a:lumOff val="80000"/>
            </a:schemeClr>
          </a:solidFill>
        </p:spPr>
        <p:txBody>
          <a:bodyPr wrap="square" rtlCol="0">
            <a:spAutoFit/>
          </a:bodyPr>
          <a:lstStyle/>
          <a:p>
            <a:r>
              <a:rPr lang="ro-MD" sz="2100" b="1" dirty="0"/>
              <a:t>Terapie nutrițională medicală                       Dietă Persoană/adult cu obezitate</a:t>
            </a:r>
            <a:endParaRPr lang="en-US" sz="2100" b="1" dirty="0"/>
          </a:p>
        </p:txBody>
      </p:sp>
      <p:sp>
        <p:nvSpPr>
          <p:cNvPr id="12" name="TextBox 11"/>
          <p:cNvSpPr txBox="1"/>
          <p:nvPr/>
        </p:nvSpPr>
        <p:spPr>
          <a:xfrm>
            <a:off x="5132895" y="3743490"/>
            <a:ext cx="445417" cy="646331"/>
          </a:xfrm>
          <a:prstGeom prst="rect">
            <a:avLst/>
          </a:prstGeom>
          <a:noFill/>
        </p:spPr>
        <p:txBody>
          <a:bodyPr wrap="square" rtlCol="0">
            <a:spAutoFit/>
          </a:bodyPr>
          <a:lstStyle/>
          <a:p>
            <a:r>
              <a:rPr lang="ro-MD" sz="3600" b="1" dirty="0">
                <a:solidFill>
                  <a:srgbClr val="FF0000"/>
                </a:solidFill>
              </a:rPr>
              <a:t>X</a:t>
            </a:r>
            <a:endParaRPr lang="en-US" sz="3600" b="1" dirty="0">
              <a:solidFill>
                <a:srgbClr val="FF0000"/>
              </a:solidFill>
            </a:endParaRPr>
          </a:p>
        </p:txBody>
      </p:sp>
      <p:sp>
        <p:nvSpPr>
          <p:cNvPr id="14" name="Прямоугольник 13"/>
          <p:cNvSpPr/>
          <p:nvPr/>
        </p:nvSpPr>
        <p:spPr>
          <a:xfrm>
            <a:off x="56561" y="4935751"/>
            <a:ext cx="8618456" cy="230832"/>
          </a:xfrm>
          <a:prstGeom prst="rect">
            <a:avLst/>
          </a:prstGeom>
        </p:spPr>
        <p:txBody>
          <a:bodyPr wrap="square">
            <a:spAutoFit/>
          </a:bodyPr>
          <a:lstStyle/>
          <a:p>
            <a:r>
              <a:rPr lang="en-US" sz="900" dirty="0"/>
              <a:t>Medical Nutrition Therapy in Obesity Management </a:t>
            </a:r>
            <a:r>
              <a:rPr lang="ro-MD" sz="900" dirty="0"/>
              <a:t>/ </a:t>
            </a:r>
            <a:r>
              <a:rPr lang="en-US" sz="900" dirty="0"/>
              <a:t>Version 1, August 4, 2020. Adult Obesity Clinical Practice Guidelines</a:t>
            </a:r>
          </a:p>
        </p:txBody>
      </p:sp>
    </p:spTree>
    <p:extLst>
      <p:ext uri="{BB962C8B-B14F-4D97-AF65-F5344CB8AC3E}">
        <p14:creationId xmlns:p14="http://schemas.microsoft.com/office/powerpoint/2010/main" val="426260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3260" t="6250" r="3065" b="4883"/>
          <a:stretch/>
        </p:blipFill>
        <p:spPr>
          <a:xfrm>
            <a:off x="839757" y="1117076"/>
            <a:ext cx="7474685" cy="3729147"/>
          </a:xfrm>
          <a:prstGeom prst="rect">
            <a:avLst/>
          </a:prstGeom>
        </p:spPr>
      </p:pic>
      <p:sp>
        <p:nvSpPr>
          <p:cNvPr id="4" name="Скругленный прямоугольник 3"/>
          <p:cNvSpPr/>
          <p:nvPr/>
        </p:nvSpPr>
        <p:spPr>
          <a:xfrm>
            <a:off x="339365" y="77052"/>
            <a:ext cx="7725135" cy="558538"/>
          </a:xfrm>
          <a:prstGeom prst="roundRect">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dirty="0">
                <a:solidFill>
                  <a:schemeClr val="bg1"/>
                </a:solidFill>
              </a:rPr>
              <a:t>Piramida Alimentației Sănătoase  Carpato-danubiene </a:t>
            </a:r>
          </a:p>
        </p:txBody>
      </p:sp>
      <p:sp>
        <p:nvSpPr>
          <p:cNvPr id="5" name="Прямоугольник 4"/>
          <p:cNvSpPr/>
          <p:nvPr/>
        </p:nvSpPr>
        <p:spPr>
          <a:xfrm>
            <a:off x="101339" y="4935751"/>
            <a:ext cx="4572000" cy="230832"/>
          </a:xfrm>
          <a:prstGeom prst="rect">
            <a:avLst/>
          </a:prstGeom>
        </p:spPr>
        <p:txBody>
          <a:bodyPr>
            <a:spAutoFit/>
          </a:bodyPr>
          <a:lstStyle/>
          <a:p>
            <a:r>
              <a:rPr lang="en-US" sz="900" dirty="0"/>
              <a:t>RECOMANDĂRI PENTRU ÎNGRIJIREA PERSOANELOR CU OBEZITATE ÎN ROMÂNIA</a:t>
            </a:r>
            <a:r>
              <a:rPr lang="ro-MD" sz="900" dirty="0"/>
              <a:t> 2022</a:t>
            </a:r>
            <a:r>
              <a:rPr lang="en-US" sz="900" dirty="0"/>
              <a:t>.</a:t>
            </a:r>
          </a:p>
        </p:txBody>
      </p:sp>
    </p:spTree>
    <p:extLst>
      <p:ext uri="{BB962C8B-B14F-4D97-AF65-F5344CB8AC3E}">
        <p14:creationId xmlns:p14="http://schemas.microsoft.com/office/powerpoint/2010/main" val="3112236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339365" y="70701"/>
            <a:ext cx="8519472" cy="558538"/>
          </a:xfrm>
          <a:prstGeom prst="roundRect">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100" b="1" dirty="0">
                <a:solidFill>
                  <a:schemeClr val="bg1"/>
                </a:solidFill>
              </a:rPr>
              <a:t>Algoritmul suportului nutrițional</a:t>
            </a:r>
            <a:endParaRPr lang="en-US" sz="2100" b="1" dirty="0">
              <a:solidFill>
                <a:schemeClr val="bg1"/>
              </a:solidFill>
            </a:endParaRPr>
          </a:p>
        </p:txBody>
      </p:sp>
      <p:sp>
        <p:nvSpPr>
          <p:cNvPr id="5" name="Прямоугольник 4"/>
          <p:cNvSpPr/>
          <p:nvPr/>
        </p:nvSpPr>
        <p:spPr>
          <a:xfrm>
            <a:off x="56561" y="4935751"/>
            <a:ext cx="8618456" cy="230832"/>
          </a:xfrm>
          <a:prstGeom prst="rect">
            <a:avLst/>
          </a:prstGeom>
        </p:spPr>
        <p:txBody>
          <a:bodyPr wrap="square">
            <a:spAutoFit/>
          </a:bodyPr>
          <a:lstStyle/>
          <a:p>
            <a:r>
              <a:rPr lang="en-US" sz="900" dirty="0"/>
              <a:t>Medical Nutrition Therapy in Obesity Management </a:t>
            </a:r>
            <a:r>
              <a:rPr lang="ro-MD" sz="900" dirty="0"/>
              <a:t>/ </a:t>
            </a:r>
            <a:r>
              <a:rPr lang="en-US" sz="900" dirty="0"/>
              <a:t>Version 1, August 4, 2020. Adult Obesity Clinical Practice Guidelines</a:t>
            </a:r>
          </a:p>
        </p:txBody>
      </p:sp>
      <p:sp>
        <p:nvSpPr>
          <p:cNvPr id="6" name="Прямоугольник 5"/>
          <p:cNvSpPr/>
          <p:nvPr/>
        </p:nvSpPr>
        <p:spPr>
          <a:xfrm>
            <a:off x="2481607" y="1131679"/>
            <a:ext cx="3768365" cy="480767"/>
          </a:xfrm>
          <a:prstGeom prst="rect">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tx1"/>
                </a:solidFill>
              </a:rPr>
              <a:t>Întreabă/Evaluează</a:t>
            </a:r>
          </a:p>
          <a:p>
            <a:pPr algn="ctr"/>
            <a:r>
              <a:rPr lang="ro-MD" sz="1500" b="1" dirty="0">
                <a:solidFill>
                  <a:schemeClr val="tx1"/>
                </a:solidFill>
              </a:rPr>
              <a:t>Este interesat de schimbare?</a:t>
            </a:r>
            <a:endParaRPr lang="en-US" sz="1500" b="1" dirty="0">
              <a:solidFill>
                <a:schemeClr val="tx1"/>
              </a:solidFill>
            </a:endParaRPr>
          </a:p>
        </p:txBody>
      </p:sp>
      <p:graphicFrame>
        <p:nvGraphicFramePr>
          <p:cNvPr id="8" name="Таблица 7"/>
          <p:cNvGraphicFramePr>
            <a:graphicFrameLocks noGrp="1"/>
          </p:cNvGraphicFramePr>
          <p:nvPr/>
        </p:nvGraphicFramePr>
        <p:xfrm>
          <a:off x="410068" y="2228726"/>
          <a:ext cx="8448771" cy="3040380"/>
        </p:xfrm>
        <a:graphic>
          <a:graphicData uri="http://schemas.openxmlformats.org/drawingml/2006/table">
            <a:tbl>
              <a:tblPr firstRow="1" bandRow="1">
                <a:tableStyleId>{ED083AE6-46FA-4A59-8FB0-9F97EB10719F}</a:tableStyleId>
              </a:tblPr>
              <a:tblGrid>
                <a:gridCol w="2700779">
                  <a:extLst>
                    <a:ext uri="{9D8B030D-6E8A-4147-A177-3AD203B41FA5}">
                      <a16:colId xmlns:a16="http://schemas.microsoft.com/office/drawing/2014/main" val="3295644011"/>
                    </a:ext>
                  </a:extLst>
                </a:gridCol>
                <a:gridCol w="2693709">
                  <a:extLst>
                    <a:ext uri="{9D8B030D-6E8A-4147-A177-3AD203B41FA5}">
                      <a16:colId xmlns:a16="http://schemas.microsoft.com/office/drawing/2014/main" val="2409610886"/>
                    </a:ext>
                  </a:extLst>
                </a:gridCol>
                <a:gridCol w="3054283">
                  <a:extLst>
                    <a:ext uri="{9D8B030D-6E8A-4147-A177-3AD203B41FA5}">
                      <a16:colId xmlns:a16="http://schemas.microsoft.com/office/drawing/2014/main" val="2850069302"/>
                    </a:ext>
                  </a:extLst>
                </a:gridCol>
              </a:tblGrid>
              <a:tr h="480060">
                <a:tc>
                  <a:txBody>
                    <a:bodyPr/>
                    <a:lstStyle/>
                    <a:p>
                      <a:r>
                        <a:rPr lang="ro-MD" sz="1400" dirty="0"/>
                        <a:t>Alimentația sănătoasă e mai mult decît alimentele</a:t>
                      </a:r>
                      <a:r>
                        <a:rPr lang="ro-MD" sz="1400" baseline="0" dirty="0"/>
                        <a:t> pe care le consumi</a:t>
                      </a:r>
                      <a:endParaRPr lang="en-US" sz="1400" dirty="0">
                        <a:solidFill>
                          <a:schemeClr val="tx1"/>
                        </a:solidFill>
                      </a:endParaRPr>
                    </a:p>
                  </a:txBody>
                  <a:tcPr marL="68580" marR="68580" marT="34290" marB="34290"/>
                </a:tc>
                <a:tc>
                  <a:txBody>
                    <a:bodyPr/>
                    <a:lstStyle/>
                    <a:p>
                      <a:r>
                        <a:rPr lang="ro-MD" sz="1400" dirty="0"/>
                        <a:t>Crează-ți un obicei de a mînca alimente sănătoase zilnic</a:t>
                      </a:r>
                      <a:endParaRPr lang="en-US" sz="1400" dirty="0">
                        <a:solidFill>
                          <a:schemeClr val="tx1"/>
                        </a:solidFill>
                      </a:endParaRPr>
                    </a:p>
                  </a:txBody>
                  <a:tcPr marL="68580" marR="68580" marT="34290" marB="34290"/>
                </a:tc>
                <a:tc>
                  <a:txBody>
                    <a:bodyPr/>
                    <a:lstStyle/>
                    <a:p>
                      <a:r>
                        <a:rPr lang="ro-MD" sz="1400" dirty="0"/>
                        <a:t>Construiește o relație sănătoasă dintre</a:t>
                      </a:r>
                      <a:r>
                        <a:rPr lang="ro-MD" sz="1400" baseline="0" dirty="0"/>
                        <a:t> alimente și alimentație</a:t>
                      </a:r>
                      <a:endParaRPr lang="en-US" sz="1400" dirty="0">
                        <a:solidFill>
                          <a:schemeClr val="tx1"/>
                        </a:solidFill>
                      </a:endParaRPr>
                    </a:p>
                  </a:txBody>
                  <a:tcPr marL="68580" marR="68580" marT="34290" marB="34290"/>
                </a:tc>
                <a:extLst>
                  <a:ext uri="{0D108BD9-81ED-4DB2-BD59-A6C34878D82A}">
                    <a16:rowId xmlns:a16="http://schemas.microsoft.com/office/drawing/2014/main" val="2406580916"/>
                  </a:ext>
                </a:extLst>
              </a:tr>
              <a:tr h="278130">
                <a:tc>
                  <a:txBody>
                    <a:bodyPr/>
                    <a:lstStyle/>
                    <a:p>
                      <a:r>
                        <a:rPr lang="ro-MD" sz="1400" dirty="0"/>
                        <a:t>Fii atent la obiceiurile alimentare</a:t>
                      </a:r>
                      <a:endParaRPr lang="en-US" sz="1400" dirty="0">
                        <a:solidFill>
                          <a:schemeClr val="tx1"/>
                        </a:solidFill>
                      </a:endParaRPr>
                    </a:p>
                  </a:txBody>
                  <a:tcPr marL="68580" marR="68580" marT="34290" marB="34290"/>
                </a:tc>
                <a:tc>
                  <a:txBody>
                    <a:bodyPr/>
                    <a:lstStyle/>
                    <a:p>
                      <a:r>
                        <a:rPr lang="ro-MD" sz="1400" dirty="0"/>
                        <a:t>Consumă</a:t>
                      </a:r>
                      <a:r>
                        <a:rPr lang="ro-MD" sz="1400" baseline="0" dirty="0"/>
                        <a:t> multe legume și fructe</a:t>
                      </a:r>
                      <a:endParaRPr lang="en-US" sz="1400" dirty="0">
                        <a:solidFill>
                          <a:schemeClr val="tx1"/>
                        </a:solidFill>
                      </a:endParaRPr>
                    </a:p>
                  </a:txBody>
                  <a:tcPr marL="68580" marR="68580" marT="34290" marB="34290"/>
                </a:tc>
                <a:tc>
                  <a:txBody>
                    <a:bodyPr/>
                    <a:lstStyle/>
                    <a:p>
                      <a:r>
                        <a:rPr lang="ro-MD" sz="1400" dirty="0"/>
                        <a:t>Fă-ți</a:t>
                      </a:r>
                      <a:r>
                        <a:rPr lang="ro-MD" sz="1400" baseline="0" dirty="0"/>
                        <a:t> timp să mănînci</a:t>
                      </a:r>
                      <a:endParaRPr lang="en-US" sz="1400" dirty="0">
                        <a:solidFill>
                          <a:schemeClr val="tx1"/>
                        </a:solidFill>
                      </a:endParaRPr>
                    </a:p>
                  </a:txBody>
                  <a:tcPr marL="68580" marR="68580" marT="34290" marB="34290"/>
                </a:tc>
                <a:extLst>
                  <a:ext uri="{0D108BD9-81ED-4DB2-BD59-A6C34878D82A}">
                    <a16:rowId xmlns:a16="http://schemas.microsoft.com/office/drawing/2014/main" val="3004019014"/>
                  </a:ext>
                </a:extLst>
              </a:tr>
              <a:tr h="480060">
                <a:tc>
                  <a:txBody>
                    <a:bodyPr/>
                    <a:lstStyle/>
                    <a:p>
                      <a:r>
                        <a:rPr lang="ro-MD" sz="1400" dirty="0"/>
                        <a:t>Pregătește</a:t>
                      </a:r>
                      <a:r>
                        <a:rPr lang="ro-MD" sz="1400" baseline="0" dirty="0"/>
                        <a:t> masa acasă</a:t>
                      </a:r>
                      <a:endParaRPr lang="en-US" sz="1400" dirty="0">
                        <a:solidFill>
                          <a:schemeClr val="tx1"/>
                        </a:solidFill>
                      </a:endParaRPr>
                    </a:p>
                  </a:txBody>
                  <a:tcPr marL="68580" marR="68580" marT="34290" marB="34290"/>
                </a:tc>
                <a:tc>
                  <a:txBody>
                    <a:bodyPr/>
                    <a:lstStyle/>
                    <a:p>
                      <a:r>
                        <a:rPr lang="ro-MD" sz="1400" dirty="0"/>
                        <a:t>Consumă</a:t>
                      </a:r>
                      <a:r>
                        <a:rPr lang="ro-MD" sz="1400" baseline="0" dirty="0"/>
                        <a:t> produse bogate în proteine (sursă plantele)</a:t>
                      </a:r>
                      <a:endParaRPr lang="en-US" sz="1400" dirty="0">
                        <a:solidFill>
                          <a:schemeClr val="tx1"/>
                        </a:solidFill>
                      </a:endParaRPr>
                    </a:p>
                  </a:txBody>
                  <a:tcPr marL="68580" marR="68580" marT="34290" marB="34290"/>
                </a:tc>
                <a:tc>
                  <a:txBody>
                    <a:bodyPr/>
                    <a:lstStyle/>
                    <a:p>
                      <a:r>
                        <a:rPr lang="ro-MD" sz="1400" dirty="0"/>
                        <a:t>Observă cînd ești flămînd/</a:t>
                      </a:r>
                      <a:r>
                        <a:rPr lang="ro-MD" sz="1400" baseline="0" dirty="0"/>
                        <a:t> sătul</a:t>
                      </a:r>
                      <a:endParaRPr lang="en-US" sz="1400" dirty="0">
                        <a:solidFill>
                          <a:schemeClr val="tx1"/>
                        </a:solidFill>
                      </a:endParaRPr>
                    </a:p>
                  </a:txBody>
                  <a:tcPr marL="68580" marR="68580" marT="34290" marB="34290"/>
                </a:tc>
                <a:extLst>
                  <a:ext uri="{0D108BD9-81ED-4DB2-BD59-A6C34878D82A}">
                    <a16:rowId xmlns:a16="http://schemas.microsoft.com/office/drawing/2014/main" val="260818108"/>
                  </a:ext>
                </a:extLst>
              </a:tr>
              <a:tr h="278130">
                <a:tc>
                  <a:txBody>
                    <a:bodyPr/>
                    <a:lstStyle/>
                    <a:p>
                      <a:r>
                        <a:rPr lang="ro-MD" sz="1400" dirty="0"/>
                        <a:t>Mănîncă</a:t>
                      </a:r>
                      <a:r>
                        <a:rPr lang="ro-MD" sz="1400" baseline="0" dirty="0"/>
                        <a:t> cu alții</a:t>
                      </a:r>
                      <a:endParaRPr lang="en-US" sz="1400" dirty="0">
                        <a:solidFill>
                          <a:schemeClr val="tx1"/>
                        </a:solidFill>
                      </a:endParaRPr>
                    </a:p>
                  </a:txBody>
                  <a:tcPr marL="68580" marR="68580" marT="34290" marB="34290"/>
                </a:tc>
                <a:tc>
                  <a:txBody>
                    <a:bodyPr/>
                    <a:lstStyle/>
                    <a:p>
                      <a:r>
                        <a:rPr lang="ro-MD" sz="1400" dirty="0"/>
                        <a:t>Apa- băutura de prima intenție</a:t>
                      </a:r>
                      <a:endParaRPr lang="en-US" sz="1400" dirty="0">
                        <a:solidFill>
                          <a:schemeClr val="tx1"/>
                        </a:solidFill>
                      </a:endParaRPr>
                    </a:p>
                  </a:txBody>
                  <a:tcPr marL="68580" marR="68580" marT="34290" marB="34290"/>
                </a:tc>
                <a:tc>
                  <a:txBody>
                    <a:bodyPr/>
                    <a:lstStyle/>
                    <a:p>
                      <a:r>
                        <a:rPr lang="ro-MD" sz="1400" dirty="0"/>
                        <a:t>Planifică ce vrei să mănînci</a:t>
                      </a:r>
                      <a:endParaRPr lang="en-US" sz="1400" dirty="0">
                        <a:solidFill>
                          <a:schemeClr val="tx1"/>
                        </a:solidFill>
                      </a:endParaRPr>
                    </a:p>
                  </a:txBody>
                  <a:tcPr marL="68580" marR="68580" marT="34290" marB="34290"/>
                </a:tc>
                <a:extLst>
                  <a:ext uri="{0D108BD9-81ED-4DB2-BD59-A6C34878D82A}">
                    <a16:rowId xmlns:a16="http://schemas.microsoft.com/office/drawing/2014/main" val="3808556743"/>
                  </a:ext>
                </a:extLst>
              </a:tr>
              <a:tr h="278130">
                <a:tc>
                  <a:txBody>
                    <a:bodyPr/>
                    <a:lstStyle/>
                    <a:p>
                      <a:r>
                        <a:rPr lang="ro-MD" sz="1400" dirty="0"/>
                        <a:t>Citește etichetele</a:t>
                      </a:r>
                      <a:endParaRPr lang="en-US" sz="1400" dirty="0">
                        <a:solidFill>
                          <a:schemeClr val="tx1"/>
                        </a:solidFill>
                      </a:endParaRPr>
                    </a:p>
                  </a:txBody>
                  <a:tcPr marL="68580" marR="68580" marT="34290" marB="34290"/>
                </a:tc>
                <a:tc>
                  <a:txBody>
                    <a:bodyPr/>
                    <a:lstStyle/>
                    <a:p>
                      <a:r>
                        <a:rPr lang="ro-MD" sz="1400" dirty="0"/>
                        <a:t>Consumă cereale integrale</a:t>
                      </a:r>
                      <a:endParaRPr lang="en-US" sz="1400" dirty="0">
                        <a:solidFill>
                          <a:schemeClr val="tx1"/>
                        </a:solidFill>
                      </a:endParaRPr>
                    </a:p>
                  </a:txBody>
                  <a:tcPr marL="68580" marR="68580" marT="34290" marB="34290"/>
                </a:tc>
                <a:tc>
                  <a:txBody>
                    <a:bodyPr/>
                    <a:lstStyle/>
                    <a:p>
                      <a:r>
                        <a:rPr lang="ro-MD" sz="1400" dirty="0"/>
                        <a:t>Implică pe alții în planificare/ pregătire</a:t>
                      </a:r>
                      <a:endParaRPr lang="en-US" sz="1400" dirty="0">
                        <a:solidFill>
                          <a:schemeClr val="tx1"/>
                        </a:solidFill>
                      </a:endParaRPr>
                    </a:p>
                  </a:txBody>
                  <a:tcPr marL="68580" marR="68580" marT="34290" marB="34290"/>
                </a:tc>
                <a:extLst>
                  <a:ext uri="{0D108BD9-81ED-4DB2-BD59-A6C34878D82A}">
                    <a16:rowId xmlns:a16="http://schemas.microsoft.com/office/drawing/2014/main" val="931346699"/>
                  </a:ext>
                </a:extLst>
              </a:tr>
              <a:tr h="480060">
                <a:tc>
                  <a:txBody>
                    <a:bodyPr/>
                    <a:lstStyle/>
                    <a:p>
                      <a:r>
                        <a:rPr lang="ro-MD" sz="1400" dirty="0"/>
                        <a:t>Limitează sodiu,</a:t>
                      </a:r>
                      <a:r>
                        <a:rPr lang="ro-MD" sz="1400" baseline="0" dirty="0"/>
                        <a:t> zahărul, grăsimile saturate</a:t>
                      </a:r>
                      <a:endParaRPr lang="en-US" sz="1400" dirty="0">
                        <a:solidFill>
                          <a:schemeClr val="tx1"/>
                        </a:solidFill>
                      </a:endParaRPr>
                    </a:p>
                  </a:txBody>
                  <a:tcPr marL="68580" marR="68580" marT="34290" marB="34290"/>
                </a:tc>
                <a:tc>
                  <a:txBody>
                    <a:bodyPr/>
                    <a:lstStyle/>
                    <a:p>
                      <a:endParaRPr lang="en-US" sz="1400">
                        <a:solidFill>
                          <a:schemeClr val="tx1"/>
                        </a:solidFill>
                      </a:endParaRPr>
                    </a:p>
                  </a:txBody>
                  <a:tcPr marL="68580" marR="68580" marT="34290" marB="34290"/>
                </a:tc>
                <a:tc>
                  <a:txBody>
                    <a:bodyPr/>
                    <a:lstStyle/>
                    <a:p>
                      <a:r>
                        <a:rPr lang="ro-MD" sz="1400" dirty="0"/>
                        <a:t>Cultura/tradițiile pot face parte din alimentația sănătoasă</a:t>
                      </a:r>
                      <a:endParaRPr lang="en-US" sz="1400" dirty="0">
                        <a:solidFill>
                          <a:schemeClr val="tx1"/>
                        </a:solidFill>
                      </a:endParaRPr>
                    </a:p>
                  </a:txBody>
                  <a:tcPr marL="68580" marR="68580" marT="34290" marB="34290"/>
                </a:tc>
                <a:extLst>
                  <a:ext uri="{0D108BD9-81ED-4DB2-BD59-A6C34878D82A}">
                    <a16:rowId xmlns:a16="http://schemas.microsoft.com/office/drawing/2014/main" val="1415463180"/>
                  </a:ext>
                </a:extLst>
              </a:tr>
              <a:tr h="480060">
                <a:tc>
                  <a:txBody>
                    <a:bodyPr/>
                    <a:lstStyle/>
                    <a:p>
                      <a:r>
                        <a:rPr lang="ro-MD" sz="1400" dirty="0"/>
                        <a:t>Fii conștient</a:t>
                      </a:r>
                      <a:r>
                        <a:rPr lang="ro-MD" sz="1400" baseline="0" dirty="0"/>
                        <a:t> de marketing/ cum poate influiența alegerile</a:t>
                      </a:r>
                      <a:endParaRPr lang="en-US" sz="1400" dirty="0">
                        <a:solidFill>
                          <a:schemeClr val="tx1"/>
                        </a:solidFill>
                      </a:endParaRPr>
                    </a:p>
                  </a:txBody>
                  <a:tcPr marL="68580" marR="68580" marT="34290" marB="34290"/>
                </a:tc>
                <a:tc>
                  <a:txBody>
                    <a:bodyPr/>
                    <a:lstStyle/>
                    <a:p>
                      <a:endParaRPr lang="en-US" sz="1400" dirty="0">
                        <a:solidFill>
                          <a:schemeClr val="tx1"/>
                        </a:solidFill>
                      </a:endParaRPr>
                    </a:p>
                  </a:txBody>
                  <a:tcPr marL="68580" marR="68580" marT="34290" marB="34290"/>
                </a:tc>
                <a:tc>
                  <a:txBody>
                    <a:bodyPr/>
                    <a:lstStyle/>
                    <a:p>
                      <a:r>
                        <a:rPr lang="ro-MD" sz="1400" dirty="0"/>
                        <a:t>Conecteză-te cu alimentația-</a:t>
                      </a:r>
                      <a:r>
                        <a:rPr lang="ro-MD" sz="1400" baseline="0" dirty="0"/>
                        <a:t> </a:t>
                      </a:r>
                      <a:r>
                        <a:rPr lang="ro-MD" sz="1400" b="1" baseline="0" dirty="0"/>
                        <a:t>conștient</a:t>
                      </a:r>
                      <a:r>
                        <a:rPr lang="ro-MD" sz="1400" baseline="0" dirty="0"/>
                        <a:t>!!</a:t>
                      </a:r>
                      <a:endParaRPr lang="en-US" sz="1400" dirty="0">
                        <a:solidFill>
                          <a:schemeClr val="tx1"/>
                        </a:solidFill>
                      </a:endParaRPr>
                    </a:p>
                  </a:txBody>
                  <a:tcPr marL="68580" marR="68580" marT="34290" marB="34290"/>
                </a:tc>
                <a:extLst>
                  <a:ext uri="{0D108BD9-81ED-4DB2-BD59-A6C34878D82A}">
                    <a16:rowId xmlns:a16="http://schemas.microsoft.com/office/drawing/2014/main" val="248357408"/>
                  </a:ext>
                </a:extLst>
              </a:tr>
            </a:tbl>
          </a:graphicData>
        </a:graphic>
      </p:graphicFrame>
      <p:cxnSp>
        <p:nvCxnSpPr>
          <p:cNvPr id="10" name="Прямая со стрелкой 9"/>
          <p:cNvCxnSpPr/>
          <p:nvPr/>
        </p:nvCxnSpPr>
        <p:spPr>
          <a:xfrm flipH="1">
            <a:off x="1085228" y="1532560"/>
            <a:ext cx="1025165" cy="240383"/>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6561122" y="1461942"/>
            <a:ext cx="1102936" cy="240383"/>
          </a:xfrm>
          <a:prstGeom prst="straightConnector1">
            <a:avLst/>
          </a:prstGeom>
          <a:ln>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992399" y="1183469"/>
            <a:ext cx="671659" cy="369332"/>
          </a:xfrm>
          <a:prstGeom prst="rect">
            <a:avLst/>
          </a:prstGeom>
          <a:noFill/>
        </p:spPr>
        <p:txBody>
          <a:bodyPr wrap="square" rtlCol="0">
            <a:spAutoFit/>
          </a:bodyPr>
          <a:lstStyle/>
          <a:p>
            <a:r>
              <a:rPr lang="ro-MD" b="1" dirty="0"/>
              <a:t>DA</a:t>
            </a:r>
            <a:endParaRPr lang="en-US" b="1" dirty="0"/>
          </a:p>
        </p:txBody>
      </p:sp>
      <p:sp>
        <p:nvSpPr>
          <p:cNvPr id="15" name="TextBox 14"/>
          <p:cNvSpPr txBox="1"/>
          <p:nvPr/>
        </p:nvSpPr>
        <p:spPr>
          <a:xfrm>
            <a:off x="1221492" y="1245519"/>
            <a:ext cx="671659" cy="369332"/>
          </a:xfrm>
          <a:prstGeom prst="rect">
            <a:avLst/>
          </a:prstGeom>
          <a:noFill/>
        </p:spPr>
        <p:txBody>
          <a:bodyPr wrap="square" rtlCol="0">
            <a:spAutoFit/>
          </a:bodyPr>
          <a:lstStyle/>
          <a:p>
            <a:r>
              <a:rPr lang="ro-MD" b="1" dirty="0"/>
              <a:t>DA</a:t>
            </a:r>
            <a:endParaRPr lang="en-US" b="1" dirty="0"/>
          </a:p>
        </p:txBody>
      </p:sp>
    </p:spTree>
    <p:extLst>
      <p:ext uri="{BB962C8B-B14F-4D97-AF65-F5344CB8AC3E}">
        <p14:creationId xmlns:p14="http://schemas.microsoft.com/office/powerpoint/2010/main" val="211695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Horizontal)">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2" presetClass="entr" presetSubtype="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a:xfrm>
            <a:off x="212104" y="40293"/>
            <a:ext cx="8418053" cy="459557"/>
          </a:xfrm>
          <a:prstGeom prst="round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i="1" dirty="0">
                <a:solidFill>
                  <a:schemeClr val="bg1"/>
                </a:solidFill>
              </a:rPr>
              <a:t>Comportament alimentar inteligent </a:t>
            </a:r>
            <a:endParaRPr lang="en-US" b="1" i="1" dirty="0">
              <a:solidFill>
                <a:schemeClr val="bg1"/>
              </a:solidFill>
            </a:endParaRPr>
          </a:p>
        </p:txBody>
      </p:sp>
      <p:pic>
        <p:nvPicPr>
          <p:cNvPr id="4100" name="Picture 4" descr="10 alimente care revitalizează creierul. Ce să mănânci dacă vrei să scapi  de oboseala psihică și de stres | DCMedical.r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4695" y="1470486"/>
            <a:ext cx="3651005" cy="26252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5525" y="628649"/>
            <a:ext cx="4641849" cy="1938992"/>
          </a:xfrm>
          <a:prstGeom prst="rect">
            <a:avLst/>
          </a:prstGeom>
          <a:noFill/>
        </p:spPr>
        <p:txBody>
          <a:bodyPr wrap="square" rtlCol="0">
            <a:spAutoFit/>
          </a:bodyPr>
          <a:lstStyle/>
          <a:p>
            <a:r>
              <a:rPr lang="ro-MD" sz="1500" dirty="0"/>
              <a:t>Reducerea alimentelor cu </a:t>
            </a:r>
            <a:r>
              <a:rPr lang="ro-MD" sz="1500" dirty="0">
                <a:ea typeface="Calibri" panose="020F0502020204030204" pitchFamily="34" charset="0"/>
                <a:cs typeface="Calibri" panose="020F0502020204030204" pitchFamily="34" charset="0"/>
              </a:rPr>
              <a:t>↑</a:t>
            </a:r>
            <a:r>
              <a:rPr lang="ro-MD" sz="1500" dirty="0"/>
              <a:t> densitate energetică</a:t>
            </a:r>
            <a:r>
              <a:rPr lang="ro-MD" sz="1500" dirty="0">
                <a:ea typeface="Calibri" panose="020F0502020204030204" pitchFamily="34" charset="0"/>
                <a:cs typeface="Calibri" panose="020F0502020204030204" pitchFamily="34" charset="0"/>
              </a:rPr>
              <a:t>,</a:t>
            </a:r>
          </a:p>
          <a:p>
            <a:r>
              <a:rPr lang="ro-MD" sz="1500" dirty="0">
                <a:ea typeface="Calibri" panose="020F0502020204030204" pitchFamily="34" charset="0"/>
                <a:cs typeface="Calibri" panose="020F0502020204030204" pitchFamily="34" charset="0"/>
              </a:rPr>
              <a:t>↑ consum de vegetale și 2 porții de fructe/zi</a:t>
            </a:r>
          </a:p>
          <a:p>
            <a:r>
              <a:rPr lang="ro-MD" sz="1500" dirty="0">
                <a:ea typeface="Calibri" panose="020F0502020204030204" pitchFamily="34" charset="0"/>
                <a:cs typeface="Calibri" panose="020F0502020204030204" pitchFamily="34" charset="0"/>
              </a:rPr>
              <a:t>↓alimente bogate în grăsimi (saturate), carbohidrați rafinați, zahăr, a băuturilor calorigene</a:t>
            </a:r>
          </a:p>
          <a:p>
            <a:r>
              <a:rPr lang="ro-MD" sz="1500" dirty="0">
                <a:ea typeface="Calibri" panose="020F0502020204030204" pitchFamily="34" charset="0"/>
                <a:cs typeface="Calibri" panose="020F0502020204030204" pitchFamily="34" charset="0"/>
              </a:rPr>
              <a:t>↓ mărimii porției</a:t>
            </a:r>
          </a:p>
          <a:p>
            <a:r>
              <a:rPr lang="ro-MD" sz="1500" dirty="0">
                <a:ea typeface="Calibri" panose="020F0502020204030204" pitchFamily="34" charset="0"/>
                <a:cs typeface="Calibri" panose="020F0502020204030204" pitchFamily="34" charset="0"/>
              </a:rPr>
              <a:t>Farfurie de dimensiune mică</a:t>
            </a:r>
          </a:p>
          <a:p>
            <a:r>
              <a:rPr lang="ro-MD" sz="1500" dirty="0">
                <a:ea typeface="Calibri" panose="020F0502020204030204" pitchFamily="34" charset="0"/>
                <a:cs typeface="Calibri" panose="020F0502020204030204" pitchFamily="34" charset="0"/>
              </a:rPr>
              <a:t>Consumul unei singurii porții la </a:t>
            </a:r>
          </a:p>
          <a:p>
            <a:r>
              <a:rPr lang="ro-MD" sz="1500" dirty="0">
                <a:ea typeface="Calibri" panose="020F0502020204030204" pitchFamily="34" charset="0"/>
                <a:cs typeface="Calibri" panose="020F0502020204030204" pitchFamily="34" charset="0"/>
              </a:rPr>
              <a:t>masă</a:t>
            </a:r>
            <a:endParaRPr lang="en-US" sz="1500" dirty="0"/>
          </a:p>
        </p:txBody>
      </p:sp>
      <p:sp>
        <p:nvSpPr>
          <p:cNvPr id="6" name="TextBox 5"/>
          <p:cNvSpPr txBox="1"/>
          <p:nvPr/>
        </p:nvSpPr>
        <p:spPr>
          <a:xfrm>
            <a:off x="253625" y="2641507"/>
            <a:ext cx="2755524" cy="1477328"/>
          </a:xfrm>
          <a:prstGeom prst="rect">
            <a:avLst/>
          </a:prstGeom>
          <a:noFill/>
        </p:spPr>
        <p:txBody>
          <a:bodyPr wrap="square" rtlCol="0">
            <a:spAutoFit/>
          </a:bodyPr>
          <a:lstStyle/>
          <a:p>
            <a:r>
              <a:rPr lang="ro-MD" sz="1500" dirty="0"/>
              <a:t>Evitarea ,, ciugulelilor,,</a:t>
            </a:r>
          </a:p>
          <a:p>
            <a:r>
              <a:rPr lang="ro-MD" sz="1500" dirty="0"/>
              <a:t>Eitarea omiterii unei mese </a:t>
            </a:r>
          </a:p>
          <a:p>
            <a:r>
              <a:rPr lang="ro-MD" sz="1500" dirty="0"/>
              <a:t>Consumul de alimente doar ca răspuns la senzația de foame și oprirea la apariția senzației de sațietate</a:t>
            </a:r>
          </a:p>
        </p:txBody>
      </p:sp>
      <p:sp>
        <p:nvSpPr>
          <p:cNvPr id="7" name="TextBox 6"/>
          <p:cNvSpPr txBox="1"/>
          <p:nvPr/>
        </p:nvSpPr>
        <p:spPr>
          <a:xfrm>
            <a:off x="253626" y="4223958"/>
            <a:ext cx="2693525" cy="784830"/>
          </a:xfrm>
          <a:prstGeom prst="rect">
            <a:avLst/>
          </a:prstGeom>
          <a:noFill/>
        </p:spPr>
        <p:txBody>
          <a:bodyPr wrap="square" rtlCol="0">
            <a:spAutoFit/>
          </a:bodyPr>
          <a:lstStyle/>
          <a:p>
            <a:r>
              <a:rPr lang="ro-MD" sz="1500" dirty="0"/>
              <a:t>Mîncatul mai lent, senzația de sațietate apare de obicei la 20 minute  după începerea mesei</a:t>
            </a:r>
            <a:endParaRPr lang="en-US" sz="1500" dirty="0"/>
          </a:p>
        </p:txBody>
      </p:sp>
      <p:sp>
        <p:nvSpPr>
          <p:cNvPr id="8" name="TextBox 7"/>
          <p:cNvSpPr txBox="1"/>
          <p:nvPr/>
        </p:nvSpPr>
        <p:spPr>
          <a:xfrm>
            <a:off x="4641850" y="628649"/>
            <a:ext cx="3988307" cy="784830"/>
          </a:xfrm>
          <a:prstGeom prst="rect">
            <a:avLst/>
          </a:prstGeom>
          <a:noFill/>
        </p:spPr>
        <p:txBody>
          <a:bodyPr wrap="square" rtlCol="0">
            <a:spAutoFit/>
          </a:bodyPr>
          <a:lstStyle/>
          <a:p>
            <a:r>
              <a:rPr lang="ro-MD" sz="1500" dirty="0"/>
              <a:t>Mîncatul ,, Inteligent,,</a:t>
            </a:r>
          </a:p>
          <a:p>
            <a:r>
              <a:rPr lang="ro-MD" sz="1500" dirty="0"/>
              <a:t>Relaxarea înainte de masă, audierea unei melodii preferate, anticiparea mesei ce va fi servită</a:t>
            </a:r>
          </a:p>
        </p:txBody>
      </p:sp>
      <p:sp>
        <p:nvSpPr>
          <p:cNvPr id="9" name="TextBox 8"/>
          <p:cNvSpPr txBox="1"/>
          <p:nvPr/>
        </p:nvSpPr>
        <p:spPr>
          <a:xfrm>
            <a:off x="6134606" y="1452246"/>
            <a:ext cx="2495550" cy="1246495"/>
          </a:xfrm>
          <a:prstGeom prst="rect">
            <a:avLst/>
          </a:prstGeom>
          <a:noFill/>
        </p:spPr>
        <p:txBody>
          <a:bodyPr wrap="square" rtlCol="0">
            <a:spAutoFit/>
          </a:bodyPr>
          <a:lstStyle/>
          <a:p>
            <a:r>
              <a:rPr lang="ro-MD" sz="1500" dirty="0"/>
              <a:t>Mîncatul așezat la masă (nu stînd în picioare sau mergînd), fără a face și alte activități (TV, telefon, tabletă, radio, citit)</a:t>
            </a:r>
          </a:p>
        </p:txBody>
      </p:sp>
      <p:sp>
        <p:nvSpPr>
          <p:cNvPr id="10" name="TextBox 9"/>
          <p:cNvSpPr txBox="1"/>
          <p:nvPr/>
        </p:nvSpPr>
        <p:spPr>
          <a:xfrm>
            <a:off x="6235700" y="2524914"/>
            <a:ext cx="2660650" cy="784830"/>
          </a:xfrm>
          <a:prstGeom prst="rect">
            <a:avLst/>
          </a:prstGeom>
          <a:noFill/>
        </p:spPr>
        <p:txBody>
          <a:bodyPr wrap="square" rtlCol="0">
            <a:spAutoFit/>
          </a:bodyPr>
          <a:lstStyle/>
          <a:p>
            <a:r>
              <a:rPr lang="ro-MD" sz="1500" dirty="0"/>
              <a:t>Conștiențizarea că intensitatea senzației de foame scade progresiv</a:t>
            </a:r>
          </a:p>
        </p:txBody>
      </p:sp>
      <p:sp>
        <p:nvSpPr>
          <p:cNvPr id="11" name="TextBox 10"/>
          <p:cNvSpPr txBox="1"/>
          <p:nvPr/>
        </p:nvSpPr>
        <p:spPr>
          <a:xfrm>
            <a:off x="5822950" y="3392299"/>
            <a:ext cx="2956300" cy="1015663"/>
          </a:xfrm>
          <a:prstGeom prst="rect">
            <a:avLst/>
          </a:prstGeom>
          <a:noFill/>
        </p:spPr>
        <p:txBody>
          <a:bodyPr wrap="square" rtlCol="0">
            <a:spAutoFit/>
          </a:bodyPr>
          <a:lstStyle/>
          <a:p>
            <a:r>
              <a:rPr lang="ro-MD" sz="1500" dirty="0"/>
              <a:t>Mîncatul lent, cu plăcere, urmînd gusturile, aromele, textura și temperatura alimentelor, tacîmurile puse jos între înghițituri</a:t>
            </a:r>
            <a:endParaRPr lang="en-US" sz="1500" dirty="0"/>
          </a:p>
        </p:txBody>
      </p:sp>
      <p:sp>
        <p:nvSpPr>
          <p:cNvPr id="12" name="TextBox 11"/>
          <p:cNvSpPr txBox="1"/>
          <p:nvPr/>
        </p:nvSpPr>
        <p:spPr>
          <a:xfrm>
            <a:off x="2835276" y="4328424"/>
            <a:ext cx="5943974" cy="784830"/>
          </a:xfrm>
          <a:prstGeom prst="rect">
            <a:avLst/>
          </a:prstGeom>
          <a:noFill/>
        </p:spPr>
        <p:txBody>
          <a:bodyPr wrap="square" rtlCol="0">
            <a:spAutoFit/>
          </a:bodyPr>
          <a:lstStyle/>
          <a:p>
            <a:r>
              <a:rPr lang="ro-MD" sz="1500" dirty="0"/>
              <a:t>Observarea emoțiilor în timpul mîncatului</a:t>
            </a:r>
          </a:p>
          <a:p>
            <a:r>
              <a:rPr lang="ro-MD" sz="1500" dirty="0"/>
              <a:t>Oprirea alimentării la apariția senzației de plenitudine și cînd plăcerea de a mînca scade</a:t>
            </a:r>
            <a:endParaRPr lang="en-US" sz="1500" dirty="0"/>
          </a:p>
        </p:txBody>
      </p:sp>
    </p:spTree>
    <p:extLst>
      <p:ext uri="{BB962C8B-B14F-4D97-AF65-F5344CB8AC3E}">
        <p14:creationId xmlns:p14="http://schemas.microsoft.com/office/powerpoint/2010/main" val="2341887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Скругленный прямоугольник 4"/>
          <p:cNvSpPr/>
          <p:nvPr/>
        </p:nvSpPr>
        <p:spPr>
          <a:xfrm>
            <a:off x="212103" y="169682"/>
            <a:ext cx="8540685" cy="459557"/>
          </a:xfrm>
          <a:prstGeom prst="round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G</a:t>
            </a:r>
            <a:r>
              <a:rPr lang="ro-MD" b="1" i="1" dirty="0">
                <a:solidFill>
                  <a:schemeClr val="bg1"/>
                </a:solidFill>
              </a:rPr>
              <a:t>hid de practică clinică </a:t>
            </a:r>
            <a:endParaRPr lang="en-US" b="1" i="1" dirty="0">
              <a:solidFill>
                <a:schemeClr val="bg1"/>
              </a:solidFill>
            </a:endParaRPr>
          </a:p>
        </p:txBody>
      </p:sp>
      <p:pic>
        <p:nvPicPr>
          <p:cNvPr id="7" name="Рисунок 6"/>
          <p:cNvPicPr>
            <a:picLocks noChangeAspect="1"/>
          </p:cNvPicPr>
          <p:nvPr/>
        </p:nvPicPr>
        <p:blipFill rotWithShape="1">
          <a:blip r:embed="rId2"/>
          <a:srcRect l="46764" t="4576" r="7722" b="56010"/>
          <a:stretch/>
        </p:blipFill>
        <p:spPr>
          <a:xfrm>
            <a:off x="343287" y="684664"/>
            <a:ext cx="3410939" cy="25863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Скругленный прямоугольник 7"/>
          <p:cNvSpPr/>
          <p:nvPr/>
        </p:nvSpPr>
        <p:spPr>
          <a:xfrm>
            <a:off x="1279690" y="1265549"/>
            <a:ext cx="2410905" cy="1102936"/>
          </a:xfrm>
          <a:prstGeom prst="roundRect">
            <a:avLst/>
          </a:prstGeom>
          <a:solidFill>
            <a:schemeClr val="accent4">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200" b="1" dirty="0">
                <a:solidFill>
                  <a:schemeClr val="tx1"/>
                </a:solidFill>
              </a:rPr>
              <a:t>Terapia medicală nutrițională</a:t>
            </a:r>
          </a:p>
          <a:p>
            <a:r>
              <a:rPr lang="ro-MD" sz="2100" b="1" dirty="0">
                <a:solidFill>
                  <a:srgbClr val="FF0000"/>
                </a:solidFill>
              </a:rPr>
              <a:t>Exercițiul fizic</a:t>
            </a:r>
          </a:p>
          <a:p>
            <a:r>
              <a:rPr lang="ro-MD" sz="1050" b="1" dirty="0">
                <a:solidFill>
                  <a:schemeClr val="tx1">
                    <a:lumMod val="95000"/>
                    <a:lumOff val="5000"/>
                  </a:schemeClr>
                </a:solidFill>
              </a:rPr>
              <a:t>Suport: </a:t>
            </a:r>
          </a:p>
          <a:p>
            <a:r>
              <a:rPr lang="ro-MD" sz="1050" b="1" dirty="0">
                <a:solidFill>
                  <a:schemeClr val="tx1">
                    <a:lumMod val="95000"/>
                    <a:lumOff val="5000"/>
                  </a:schemeClr>
                </a:solidFill>
              </a:rPr>
              <a:t>psihologic/ medicamentos/</a:t>
            </a:r>
          </a:p>
          <a:p>
            <a:r>
              <a:rPr lang="ro-MD" sz="1050" b="1" dirty="0">
                <a:solidFill>
                  <a:schemeClr val="tx1">
                    <a:lumMod val="95000"/>
                    <a:lumOff val="5000"/>
                  </a:schemeClr>
                </a:solidFill>
              </a:rPr>
              <a:t>chirurgical</a:t>
            </a:r>
            <a:endParaRPr lang="en-US" sz="1050" b="1" dirty="0">
              <a:solidFill>
                <a:schemeClr val="tx1">
                  <a:lumMod val="95000"/>
                  <a:lumOff val="5000"/>
                </a:schemeClr>
              </a:solidFill>
            </a:endParaRPr>
          </a:p>
        </p:txBody>
      </p:sp>
      <p:sp>
        <p:nvSpPr>
          <p:cNvPr id="9" name="Скругленный прямоугольник 8"/>
          <p:cNvSpPr/>
          <p:nvPr/>
        </p:nvSpPr>
        <p:spPr>
          <a:xfrm>
            <a:off x="1817016" y="719627"/>
            <a:ext cx="1760456" cy="518209"/>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i="1" dirty="0">
                <a:solidFill>
                  <a:schemeClr val="tx1">
                    <a:lumMod val="95000"/>
                    <a:lumOff val="5000"/>
                  </a:schemeClr>
                </a:solidFill>
              </a:rPr>
              <a:t>Sfaturi pentru management</a:t>
            </a:r>
            <a:endParaRPr lang="en-US" sz="1500" b="1" i="1" dirty="0">
              <a:solidFill>
                <a:schemeClr val="tx1">
                  <a:lumMod val="95000"/>
                  <a:lumOff val="5000"/>
                </a:schemeClr>
              </a:solidFill>
            </a:endParaRPr>
          </a:p>
        </p:txBody>
      </p:sp>
      <p:sp>
        <p:nvSpPr>
          <p:cNvPr id="10" name="Прямоугольник 9"/>
          <p:cNvSpPr/>
          <p:nvPr/>
        </p:nvSpPr>
        <p:spPr>
          <a:xfrm>
            <a:off x="3902697" y="862553"/>
            <a:ext cx="4850091" cy="2014979"/>
          </a:xfrm>
          <a:prstGeom prst="rect">
            <a:avLst/>
          </a:prstGeom>
          <a:solidFill>
            <a:schemeClr val="accent1">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i="1" dirty="0">
                <a:solidFill>
                  <a:schemeClr val="tx1">
                    <a:lumMod val="95000"/>
                    <a:lumOff val="5000"/>
                  </a:schemeClr>
                </a:solidFill>
              </a:rPr>
              <a:t> </a:t>
            </a:r>
          </a:p>
          <a:p>
            <a:pPr algn="ctr"/>
            <a:r>
              <a:rPr lang="ro-MD" b="1" i="1" dirty="0">
                <a:solidFill>
                  <a:schemeClr val="tx1">
                    <a:lumMod val="95000"/>
                    <a:lumOff val="5000"/>
                  </a:schemeClr>
                </a:solidFill>
              </a:rPr>
              <a:t>Mesaje-cheie- Activitatea fizică regulată</a:t>
            </a:r>
          </a:p>
          <a:p>
            <a:pPr algn="ctr"/>
            <a:r>
              <a:rPr lang="ro-MD" b="1" i="1" dirty="0">
                <a:solidFill>
                  <a:schemeClr val="tx1">
                    <a:lumMod val="95000"/>
                    <a:lumOff val="5000"/>
                  </a:schemeClr>
                </a:solidFill>
              </a:rPr>
              <a:t> </a:t>
            </a:r>
          </a:p>
          <a:p>
            <a:pPr marL="257175" indent="-257175">
              <a:buFont typeface="Arial" panose="020B0604020202020204" pitchFamily="34" charset="0"/>
              <a:buChar char="•"/>
            </a:pPr>
            <a:r>
              <a:rPr lang="ro-MD" sz="1500" i="1" dirty="0">
                <a:solidFill>
                  <a:schemeClr val="tx1">
                    <a:lumMod val="95000"/>
                    <a:lumOff val="5000"/>
                  </a:schemeClr>
                </a:solidFill>
              </a:rPr>
              <a:t>Beneficii la toate  IMC, chiar fără </a:t>
            </a:r>
            <a:r>
              <a:rPr lang="ro-MD" sz="1500" i="1" dirty="0">
                <a:solidFill>
                  <a:schemeClr val="tx1">
                    <a:lumMod val="95000"/>
                    <a:lumOff val="5000"/>
                  </a:schemeClr>
                </a:solidFill>
                <a:ea typeface="Calibri" panose="020F0502020204030204" pitchFamily="34" charset="0"/>
                <a:cs typeface="Calibri" panose="020F0502020204030204" pitchFamily="34" charset="0"/>
              </a:rPr>
              <a:t>↓greutate</a:t>
            </a:r>
          </a:p>
          <a:p>
            <a:pPr marL="257175" indent="-257175">
              <a:buFont typeface="Arial" panose="020B0604020202020204" pitchFamily="34" charset="0"/>
              <a:buChar char="•"/>
            </a:pPr>
            <a:r>
              <a:rPr lang="ro-MD" sz="1500" i="1" dirty="0">
                <a:solidFill>
                  <a:schemeClr val="tx1">
                    <a:lumMod val="95000"/>
                    <a:lumOff val="5000"/>
                  </a:schemeClr>
                </a:solidFill>
                <a:ea typeface="Calibri" panose="020F0502020204030204" pitchFamily="34" charset="0"/>
                <a:cs typeface="Calibri" panose="020F0502020204030204" pitchFamily="34" charset="0"/>
              </a:rPr>
              <a:t>Îmbunătățește fitnessul cardiorespirator, mobilitatea, forța, masa musculară ce sunt afectate: tratament medicamentos, regim alimentar, chirurgie bariatrică</a:t>
            </a:r>
          </a:p>
          <a:p>
            <a:pPr marL="257175" indent="-257175">
              <a:buFont typeface="Arial" panose="020B0604020202020204" pitchFamily="34" charset="0"/>
              <a:buChar char="•"/>
            </a:pPr>
            <a:r>
              <a:rPr lang="ro-MD" sz="1500" b="1" i="1" dirty="0">
                <a:solidFill>
                  <a:schemeClr val="tx1">
                    <a:lumMod val="95000"/>
                    <a:lumOff val="5000"/>
                  </a:schemeClr>
                </a:solidFill>
                <a:ea typeface="Calibri" panose="020F0502020204030204" pitchFamily="34" charset="0"/>
                <a:cs typeface="Calibri" panose="020F0502020204030204" pitchFamily="34" charset="0"/>
              </a:rPr>
              <a:t>Component obligator </a:t>
            </a:r>
            <a:r>
              <a:rPr lang="ro-MD" sz="1500" i="1" dirty="0">
                <a:solidFill>
                  <a:schemeClr val="tx1">
                    <a:lumMod val="95000"/>
                    <a:lumOff val="5000"/>
                  </a:schemeClr>
                </a:solidFill>
                <a:ea typeface="Calibri" panose="020F0502020204030204" pitchFamily="34" charset="0"/>
                <a:cs typeface="Calibri" panose="020F0502020204030204" pitchFamily="34" charset="0"/>
              </a:rPr>
              <a:t>în managementul obezității</a:t>
            </a:r>
          </a:p>
          <a:p>
            <a:pPr algn="ctr"/>
            <a:endParaRPr lang="ro-MD" b="1" i="1" dirty="0">
              <a:solidFill>
                <a:schemeClr val="tx1">
                  <a:lumMod val="95000"/>
                  <a:lumOff val="5000"/>
                </a:schemeClr>
              </a:solidFill>
            </a:endParaRPr>
          </a:p>
          <a:p>
            <a:pPr algn="ctr"/>
            <a:endParaRPr lang="ro-MD" b="1" i="1" dirty="0">
              <a:solidFill>
                <a:schemeClr val="tx1">
                  <a:lumMod val="95000"/>
                  <a:lumOff val="5000"/>
                </a:schemeClr>
              </a:solidFill>
            </a:endParaRPr>
          </a:p>
        </p:txBody>
      </p:sp>
      <p:sp>
        <p:nvSpPr>
          <p:cNvPr id="3" name="Прямоугольник 2"/>
          <p:cNvSpPr/>
          <p:nvPr/>
        </p:nvSpPr>
        <p:spPr>
          <a:xfrm>
            <a:off x="343287" y="3414859"/>
            <a:ext cx="8409501" cy="1463512"/>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dirty="0">
                <a:solidFill>
                  <a:schemeClr val="tx1"/>
                </a:solidFill>
              </a:rPr>
              <a:t>Beneficii:</a:t>
            </a:r>
          </a:p>
          <a:p>
            <a:pPr marL="257175" indent="-257175">
              <a:buFont typeface="Arial" panose="020B0604020202020204" pitchFamily="34" charset="0"/>
              <a:buChar char="•"/>
            </a:pPr>
            <a:r>
              <a:rPr lang="ro-MD" sz="1500" dirty="0">
                <a:solidFill>
                  <a:schemeClr val="tx1"/>
                </a:solidFill>
                <a:ea typeface="Calibri" panose="020F0502020204030204" pitchFamily="34" charset="0"/>
                <a:cs typeface="Calibri" panose="020F0502020204030204" pitchFamily="34" charset="0"/>
              </a:rPr>
              <a:t>↓TA, ↓ LDL, ↓Tg, ↓glucoza, ↓ B.cronice (DZ2, CV,, cancer)</a:t>
            </a:r>
          </a:p>
          <a:p>
            <a:pPr marL="257175" indent="-257175">
              <a:buFont typeface="Arial" panose="020B0604020202020204" pitchFamily="34" charset="0"/>
              <a:buChar char="•"/>
            </a:pPr>
            <a:r>
              <a:rPr lang="ro-MD" sz="1500" dirty="0">
                <a:solidFill>
                  <a:schemeClr val="tx1"/>
                </a:solidFill>
                <a:ea typeface="Calibri" panose="020F0502020204030204" pitchFamily="34" charset="0"/>
                <a:cs typeface="Calibri" panose="020F0502020204030204" pitchFamily="34" charset="0"/>
              </a:rPr>
              <a:t>↓grăsime viscerală  </a:t>
            </a:r>
          </a:p>
          <a:p>
            <a:pPr marL="257175" indent="-257175">
              <a:buFont typeface="Arial" panose="020B0604020202020204" pitchFamily="34" charset="0"/>
              <a:buChar char="•"/>
            </a:pPr>
            <a:r>
              <a:rPr lang="ro-MD" sz="1500" dirty="0">
                <a:solidFill>
                  <a:schemeClr val="tx1"/>
                </a:solidFill>
                <a:ea typeface="Calibri" panose="020F0502020204030204" pitchFamily="34" charset="0"/>
                <a:cs typeface="Calibri" panose="020F0502020204030204" pitchFamily="34" charset="0"/>
              </a:rPr>
              <a:t>↓HbA1C DZ 2, în absența ↓ ponderale</a:t>
            </a:r>
          </a:p>
          <a:p>
            <a:pPr marL="257175" indent="-257175">
              <a:buFont typeface="Arial" panose="020B0604020202020204" pitchFamily="34" charset="0"/>
              <a:buChar char="•"/>
            </a:pPr>
            <a:r>
              <a:rPr lang="ro-MD" sz="1500" dirty="0">
                <a:solidFill>
                  <a:schemeClr val="tx1"/>
                </a:solidFill>
                <a:ea typeface="Calibri" panose="020F0502020204030204" pitchFamily="34" charset="0"/>
                <a:cs typeface="Calibri" panose="020F0502020204030204" pitchFamily="34" charset="0"/>
              </a:rPr>
              <a:t>↑sensibilitatea la insulină</a:t>
            </a:r>
          </a:p>
          <a:p>
            <a:pPr marL="257175" indent="-257175">
              <a:buFont typeface="Arial" panose="020B0604020202020204" pitchFamily="34" charset="0"/>
              <a:buChar char="•"/>
            </a:pPr>
            <a:r>
              <a:rPr lang="ro-MD" sz="1500" dirty="0">
                <a:solidFill>
                  <a:schemeClr val="tx1"/>
                </a:solidFill>
                <a:ea typeface="Calibri" panose="020F0502020204030204" pitchFamily="34" charset="0"/>
                <a:cs typeface="Calibri" panose="020F0502020204030204" pitchFamily="34" charset="0"/>
              </a:rPr>
              <a:t>↑starea de spirit, ↑ calitatea vieții</a:t>
            </a:r>
            <a:endParaRPr lang="en-US" sz="1500" dirty="0">
              <a:solidFill>
                <a:schemeClr val="tx1"/>
              </a:solidFill>
            </a:endParaRPr>
          </a:p>
        </p:txBody>
      </p:sp>
      <p:sp>
        <p:nvSpPr>
          <p:cNvPr id="4" name="Прямоугольник 3"/>
          <p:cNvSpPr/>
          <p:nvPr/>
        </p:nvSpPr>
        <p:spPr>
          <a:xfrm>
            <a:off x="0" y="4918373"/>
            <a:ext cx="5774338" cy="230832"/>
          </a:xfrm>
          <a:prstGeom prst="rect">
            <a:avLst/>
          </a:prstGeom>
        </p:spPr>
        <p:txBody>
          <a:bodyPr wrap="none">
            <a:spAutoFit/>
          </a:bodyPr>
          <a:lstStyle/>
          <a:p>
            <a:r>
              <a:rPr lang="en-US" sz="900" dirty="0"/>
              <a:t>Physical Activity in Obesity Management</a:t>
            </a:r>
            <a:r>
              <a:rPr lang="ro-MD" sz="900" dirty="0"/>
              <a:t>, </a:t>
            </a:r>
            <a:r>
              <a:rPr lang="en-US" sz="900" dirty="0"/>
              <a:t>Version 1, August 4, 2020. Canadian Adult Obesity Clinical Practice Guidelines</a:t>
            </a:r>
          </a:p>
        </p:txBody>
      </p:sp>
    </p:spTree>
    <p:extLst>
      <p:ext uri="{BB962C8B-B14F-4D97-AF65-F5344CB8AC3E}">
        <p14:creationId xmlns:p14="http://schemas.microsoft.com/office/powerpoint/2010/main" val="11785700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56560" y="4935751"/>
            <a:ext cx="6992332" cy="230832"/>
          </a:xfrm>
          <a:prstGeom prst="rect">
            <a:avLst/>
          </a:prstGeom>
        </p:spPr>
        <p:txBody>
          <a:bodyPr wrap="square">
            <a:spAutoFit/>
          </a:bodyPr>
          <a:lstStyle/>
          <a:p>
            <a:r>
              <a:rPr lang="en-US" sz="900" dirty="0"/>
              <a:t>Physical Activity in Obesity Management</a:t>
            </a:r>
            <a:r>
              <a:rPr lang="ro-MD" sz="900" dirty="0"/>
              <a:t>, </a:t>
            </a:r>
            <a:r>
              <a:rPr lang="en-US" sz="900" dirty="0"/>
              <a:t>Version 1, August 4, 2020. Canadian Adult Obesity Clinical Practice Guidelines</a:t>
            </a:r>
          </a:p>
        </p:txBody>
      </p:sp>
      <p:sp>
        <p:nvSpPr>
          <p:cNvPr id="6" name="Скругленный прямоугольник 5"/>
          <p:cNvSpPr/>
          <p:nvPr/>
        </p:nvSpPr>
        <p:spPr>
          <a:xfrm>
            <a:off x="339365" y="70701"/>
            <a:ext cx="8226785" cy="468862"/>
          </a:xfrm>
          <a:prstGeom prst="roundRect">
            <a:avLst/>
          </a:prstGeom>
          <a:solidFill>
            <a:schemeClr val="accent1">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100" b="1" dirty="0">
                <a:solidFill>
                  <a:schemeClr val="bg1"/>
                </a:solidFill>
              </a:rPr>
              <a:t>Activitatea fizică- parametri</a:t>
            </a:r>
            <a:endParaRPr lang="en-US" sz="2100" b="1" dirty="0">
              <a:solidFill>
                <a:schemeClr val="bg1"/>
              </a:solidFill>
            </a:endParaRPr>
          </a:p>
        </p:txBody>
      </p:sp>
      <p:pic>
        <p:nvPicPr>
          <p:cNvPr id="8" name="Рисунок 7"/>
          <p:cNvPicPr>
            <a:picLocks noChangeAspect="1"/>
          </p:cNvPicPr>
          <p:nvPr/>
        </p:nvPicPr>
        <p:blipFill>
          <a:blip r:embed="rId2"/>
          <a:stretch>
            <a:fillRect/>
          </a:stretch>
        </p:blipFill>
        <p:spPr>
          <a:xfrm>
            <a:off x="2213790" y="1210870"/>
            <a:ext cx="4179094" cy="3143250"/>
          </a:xfrm>
          <a:prstGeom prst="ellipse">
            <a:avLst/>
          </a:prstGeom>
          <a:ln>
            <a:noFill/>
          </a:ln>
          <a:effectLst>
            <a:softEdge rad="112500"/>
          </a:effectLst>
        </p:spPr>
      </p:pic>
      <p:sp>
        <p:nvSpPr>
          <p:cNvPr id="10" name="TextBox 9"/>
          <p:cNvSpPr txBox="1"/>
          <p:nvPr/>
        </p:nvSpPr>
        <p:spPr>
          <a:xfrm>
            <a:off x="466626" y="817935"/>
            <a:ext cx="2283644" cy="1431161"/>
          </a:xfrm>
          <a:prstGeom prst="rect">
            <a:avLst/>
          </a:prstGeom>
          <a:noFill/>
        </p:spPr>
        <p:txBody>
          <a:bodyPr wrap="square" rtlCol="0">
            <a:spAutoFit/>
          </a:bodyPr>
          <a:lstStyle/>
          <a:p>
            <a:r>
              <a:rPr lang="ro-MD" sz="2700" b="1" dirty="0"/>
              <a:t>1.Tipul</a:t>
            </a:r>
          </a:p>
          <a:p>
            <a:r>
              <a:rPr lang="ro-MD" sz="1500" dirty="0"/>
              <a:t>Aerobic sau rezistență</a:t>
            </a:r>
          </a:p>
          <a:p>
            <a:r>
              <a:rPr lang="ro-MD" sz="1500" dirty="0"/>
              <a:t>Aerobic+rezistență –</a:t>
            </a:r>
          </a:p>
          <a:p>
            <a:r>
              <a:rPr lang="ro-MD" sz="1500" dirty="0">
                <a:latin typeface="Calibri" panose="020F0502020204030204" pitchFamily="34" charset="0"/>
                <a:ea typeface="Calibri" panose="020F0502020204030204" pitchFamily="34" charset="0"/>
                <a:cs typeface="Calibri" panose="020F0502020204030204" pitchFamily="34" charset="0"/>
              </a:rPr>
              <a:t>↓țesut adipos 3 kg</a:t>
            </a:r>
          </a:p>
          <a:p>
            <a:r>
              <a:rPr lang="ro-MD" sz="1500" dirty="0">
                <a:latin typeface="Calibri" panose="020F0502020204030204" pitchFamily="34" charset="0"/>
                <a:ea typeface="Calibri" panose="020F0502020204030204" pitchFamily="34" charset="0"/>
                <a:cs typeface="Calibri" panose="020F0502020204030204" pitchFamily="34" charset="0"/>
              </a:rPr>
              <a:t>↑ 1 kg masă musculară</a:t>
            </a:r>
          </a:p>
        </p:txBody>
      </p:sp>
      <p:sp>
        <p:nvSpPr>
          <p:cNvPr id="11" name="TextBox 10"/>
          <p:cNvSpPr txBox="1"/>
          <p:nvPr/>
        </p:nvSpPr>
        <p:spPr>
          <a:xfrm>
            <a:off x="699939" y="3490156"/>
            <a:ext cx="1746316" cy="507831"/>
          </a:xfrm>
          <a:prstGeom prst="rect">
            <a:avLst/>
          </a:prstGeom>
          <a:noFill/>
        </p:spPr>
        <p:txBody>
          <a:bodyPr wrap="square" rtlCol="0">
            <a:spAutoFit/>
          </a:bodyPr>
          <a:lstStyle/>
          <a:p>
            <a:r>
              <a:rPr lang="ro-MD" sz="2700" b="1" dirty="0"/>
              <a:t>2.Durata</a:t>
            </a:r>
          </a:p>
        </p:txBody>
      </p:sp>
      <p:sp>
        <p:nvSpPr>
          <p:cNvPr id="12" name="TextBox 11"/>
          <p:cNvSpPr txBox="1"/>
          <p:nvPr/>
        </p:nvSpPr>
        <p:spPr>
          <a:xfrm>
            <a:off x="6292391" y="1416554"/>
            <a:ext cx="2212943" cy="507831"/>
          </a:xfrm>
          <a:prstGeom prst="rect">
            <a:avLst/>
          </a:prstGeom>
          <a:noFill/>
        </p:spPr>
        <p:txBody>
          <a:bodyPr wrap="square" rtlCol="0">
            <a:spAutoFit/>
          </a:bodyPr>
          <a:lstStyle/>
          <a:p>
            <a:r>
              <a:rPr lang="ro-MD" sz="2700" b="1" dirty="0"/>
              <a:t>3.Intensitatea</a:t>
            </a:r>
            <a:endParaRPr lang="en-US" sz="2700" b="1" dirty="0"/>
          </a:p>
        </p:txBody>
      </p:sp>
      <p:sp>
        <p:nvSpPr>
          <p:cNvPr id="13" name="TextBox 12"/>
          <p:cNvSpPr txBox="1"/>
          <p:nvPr/>
        </p:nvSpPr>
        <p:spPr>
          <a:xfrm>
            <a:off x="6292391" y="3348555"/>
            <a:ext cx="1795806" cy="923330"/>
          </a:xfrm>
          <a:prstGeom prst="rect">
            <a:avLst/>
          </a:prstGeom>
          <a:noFill/>
        </p:spPr>
        <p:txBody>
          <a:bodyPr wrap="square" rtlCol="0">
            <a:spAutoFit/>
          </a:bodyPr>
          <a:lstStyle/>
          <a:p>
            <a:r>
              <a:rPr lang="ro-MD" sz="2700" b="1" dirty="0"/>
              <a:t>4.Frecvența</a:t>
            </a:r>
            <a:endParaRPr lang="en-US" sz="2700" b="1" dirty="0"/>
          </a:p>
        </p:txBody>
      </p:sp>
      <p:sp>
        <p:nvSpPr>
          <p:cNvPr id="3" name="TextBox 2"/>
          <p:cNvSpPr txBox="1"/>
          <p:nvPr/>
        </p:nvSpPr>
        <p:spPr>
          <a:xfrm>
            <a:off x="6489970" y="1901302"/>
            <a:ext cx="2220398" cy="1131079"/>
          </a:xfrm>
          <a:prstGeom prst="rect">
            <a:avLst/>
          </a:prstGeom>
          <a:noFill/>
        </p:spPr>
        <p:txBody>
          <a:bodyPr wrap="square" rtlCol="0">
            <a:spAutoFit/>
          </a:bodyPr>
          <a:lstStyle/>
          <a:p>
            <a:r>
              <a:rPr lang="ro-MD" sz="1350" dirty="0"/>
              <a:t>Intensitate înaltă- îmbunătățire fitnessului cardiorespirator și indicatori cardiometabolici, dar nu și greutate</a:t>
            </a:r>
            <a:endParaRPr lang="en-US" sz="1350" dirty="0"/>
          </a:p>
        </p:txBody>
      </p:sp>
      <p:sp>
        <p:nvSpPr>
          <p:cNvPr id="4" name="TextBox 3"/>
          <p:cNvSpPr txBox="1"/>
          <p:nvPr/>
        </p:nvSpPr>
        <p:spPr>
          <a:xfrm>
            <a:off x="537327" y="4007871"/>
            <a:ext cx="2212943" cy="715581"/>
          </a:xfrm>
          <a:prstGeom prst="rect">
            <a:avLst/>
          </a:prstGeom>
          <a:noFill/>
        </p:spPr>
        <p:txBody>
          <a:bodyPr wrap="square" rtlCol="0">
            <a:spAutoFit/>
          </a:bodyPr>
          <a:lstStyle/>
          <a:p>
            <a:r>
              <a:rPr lang="ro-MD" sz="1350" dirty="0"/>
              <a:t>La debut – nu sunt diferențe, pe termen lung- durata mai mare –rezultat mai bun</a:t>
            </a:r>
            <a:endParaRPr lang="en-US" sz="1350" dirty="0"/>
          </a:p>
        </p:txBody>
      </p:sp>
      <p:sp>
        <p:nvSpPr>
          <p:cNvPr id="7" name="TextBox 6"/>
          <p:cNvSpPr txBox="1"/>
          <p:nvPr/>
        </p:nvSpPr>
        <p:spPr>
          <a:xfrm>
            <a:off x="6155280" y="3846808"/>
            <a:ext cx="2350055" cy="923330"/>
          </a:xfrm>
          <a:prstGeom prst="rect">
            <a:avLst/>
          </a:prstGeom>
          <a:noFill/>
        </p:spPr>
        <p:txBody>
          <a:bodyPr wrap="square" rtlCol="0">
            <a:spAutoFit/>
          </a:bodyPr>
          <a:lstStyle/>
          <a:p>
            <a:r>
              <a:rPr lang="ro-MD" sz="1350" dirty="0"/>
              <a:t>Frecvența mai mică – rezultate mai bune</a:t>
            </a:r>
          </a:p>
          <a:p>
            <a:r>
              <a:rPr lang="ro-MD" sz="1350" dirty="0"/>
              <a:t>Dar se recomandă EF de 2-10 minute la fiecare 30 min</a:t>
            </a:r>
            <a:endParaRPr lang="en-US" sz="1350" dirty="0"/>
          </a:p>
        </p:txBody>
      </p:sp>
      <p:sp>
        <p:nvSpPr>
          <p:cNvPr id="9" name="TextBox 8"/>
          <p:cNvSpPr txBox="1"/>
          <p:nvPr/>
        </p:nvSpPr>
        <p:spPr>
          <a:xfrm>
            <a:off x="2026339" y="932498"/>
            <a:ext cx="5090475" cy="1061829"/>
          </a:xfrm>
          <a:prstGeom prst="rect">
            <a:avLst/>
          </a:prstGeom>
          <a:solidFill>
            <a:schemeClr val="accent1">
              <a:lumMod val="40000"/>
              <a:lumOff val="60000"/>
            </a:schemeClr>
          </a:solidFill>
          <a:ln w="57150">
            <a:solidFill>
              <a:schemeClr val="tx1"/>
            </a:solidFill>
          </a:ln>
        </p:spPr>
        <p:txBody>
          <a:bodyPr wrap="square" rtlCol="0">
            <a:spAutoFit/>
          </a:bodyPr>
          <a:lstStyle/>
          <a:p>
            <a:r>
              <a:rPr lang="ro-MD" sz="2100" b="1" dirty="0"/>
              <a:t>E</a:t>
            </a:r>
            <a:r>
              <a:rPr lang="en-US" sz="2100" b="1" dirty="0"/>
              <a:t>x</a:t>
            </a:r>
            <a:r>
              <a:rPr lang="ro-MD" sz="2100" b="1" dirty="0"/>
              <a:t>erciții aerob </a:t>
            </a:r>
            <a:r>
              <a:rPr lang="en-US" sz="2100" dirty="0"/>
              <a:t>&gt; 150 m</a:t>
            </a:r>
            <a:r>
              <a:rPr lang="ro-MD" sz="2100" dirty="0"/>
              <a:t>inute de intensitatea moderată/săptămînă în 3-5 sesiuni</a:t>
            </a:r>
          </a:p>
          <a:p>
            <a:r>
              <a:rPr lang="ro-MD" sz="2100" b="1" dirty="0"/>
              <a:t>Exerciții de rezistență </a:t>
            </a:r>
            <a:r>
              <a:rPr lang="ro-MD" sz="2100" dirty="0"/>
              <a:t>2-3 ori/săptămînă</a:t>
            </a:r>
            <a:endParaRPr lang="en-US" sz="2100" dirty="0"/>
          </a:p>
        </p:txBody>
      </p:sp>
    </p:spTree>
    <p:extLst>
      <p:ext uri="{BB962C8B-B14F-4D97-AF65-F5344CB8AC3E}">
        <p14:creationId xmlns:p14="http://schemas.microsoft.com/office/powerpoint/2010/main" val="208159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e ce somnul este vital? | Reginamaria.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167" y="654696"/>
            <a:ext cx="3627908" cy="2628874"/>
          </a:xfrm>
          <a:prstGeom prst="rect">
            <a:avLst/>
          </a:prstGeom>
          <a:noFill/>
          <a:extLst>
            <a:ext uri="{909E8E84-426E-40DD-AFC4-6F175D3DCCD1}">
              <a14:hiddenFill xmlns:a14="http://schemas.microsoft.com/office/drawing/2010/main">
                <a:solidFill>
                  <a:srgbClr val="FFFFFF"/>
                </a:solidFill>
              </a14:hiddenFill>
            </a:ext>
          </a:extLst>
        </p:spPr>
      </p:pic>
      <p:sp>
        <p:nvSpPr>
          <p:cNvPr id="3" name="Скругленный прямоугольник 2"/>
          <p:cNvSpPr/>
          <p:nvPr/>
        </p:nvSpPr>
        <p:spPr>
          <a:xfrm>
            <a:off x="212104" y="40293"/>
            <a:ext cx="8418053" cy="459557"/>
          </a:xfrm>
          <a:prstGeom prst="round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100" b="1" i="1" dirty="0">
                <a:solidFill>
                  <a:schemeClr val="bg1"/>
                </a:solidFill>
              </a:rPr>
              <a:t>Corelația Somn- Obezitate </a:t>
            </a:r>
            <a:endParaRPr lang="en-US" sz="2100" b="1" i="1" dirty="0">
              <a:solidFill>
                <a:schemeClr val="bg1"/>
              </a:solidFill>
            </a:endParaRPr>
          </a:p>
        </p:txBody>
      </p:sp>
      <p:sp>
        <p:nvSpPr>
          <p:cNvPr id="4" name="TextBox 3"/>
          <p:cNvSpPr txBox="1"/>
          <p:nvPr/>
        </p:nvSpPr>
        <p:spPr>
          <a:xfrm>
            <a:off x="4157284" y="772730"/>
            <a:ext cx="4472873" cy="1938992"/>
          </a:xfrm>
          <a:prstGeom prst="rect">
            <a:avLst/>
          </a:prstGeom>
          <a:noFill/>
          <a:ln w="28575">
            <a:solidFill>
              <a:schemeClr val="tx1"/>
            </a:solidFill>
          </a:ln>
        </p:spPr>
        <p:txBody>
          <a:bodyPr wrap="square" rtlCol="0">
            <a:spAutoFit/>
          </a:bodyPr>
          <a:lstStyle/>
          <a:p>
            <a:pPr marL="257175" indent="-257175">
              <a:buFont typeface="Arial" panose="020B0604020202020204" pitchFamily="34" charset="0"/>
              <a:buChar char="•"/>
            </a:pPr>
            <a:r>
              <a:rPr lang="ro-MD" sz="1500" dirty="0"/>
              <a:t>Cei ce merg tîrziu la culcare au mese tîrzii, ,, ciugulesc,, alimente bogate în calorii pînă la ore tîrzii- </a:t>
            </a:r>
            <a:r>
              <a:rPr lang="ro-MD" sz="1500" dirty="0">
                <a:ea typeface="Calibri" panose="020F0502020204030204" pitchFamily="34" charset="0"/>
                <a:cs typeface="Calibri" panose="020F0502020204030204" pitchFamily="34" charset="0"/>
              </a:rPr>
              <a:t>↑ calorii pe 24h</a:t>
            </a:r>
          </a:p>
          <a:p>
            <a:pPr marL="257175" indent="-257175">
              <a:buFont typeface="Arial" panose="020B0604020202020204" pitchFamily="34" charset="0"/>
              <a:buChar char="•"/>
            </a:pPr>
            <a:r>
              <a:rPr lang="ro-MD" sz="1500" dirty="0">
                <a:ea typeface="Calibri" panose="020F0502020204030204" pitchFamily="34" charset="0"/>
                <a:cs typeface="Calibri" panose="020F0502020204030204" pitchFamily="34" charset="0"/>
              </a:rPr>
              <a:t>Au perturbări ale ritmului alimentar și senzației de foame pe parcursul zilei și recurg mai frecvent la consumul de alimente bogate în zahăr/ grăsimi</a:t>
            </a:r>
          </a:p>
          <a:p>
            <a:pPr marL="257175" indent="-257175">
              <a:buFont typeface="Arial" panose="020B0604020202020204" pitchFamily="34" charset="0"/>
              <a:buChar char="•"/>
            </a:pPr>
            <a:r>
              <a:rPr lang="ro-MD" sz="1500" dirty="0">
                <a:ea typeface="Calibri" panose="020F0502020204030204" pitchFamily="34" charset="0"/>
                <a:cs typeface="Calibri" panose="020F0502020204030204" pitchFamily="34" charset="0"/>
              </a:rPr>
              <a:t>Apar tulburări ale axelor hormonale care predispun la cîștig  ponderal</a:t>
            </a:r>
            <a:endParaRPr lang="en-US" sz="1500" dirty="0"/>
          </a:p>
        </p:txBody>
      </p:sp>
      <p:sp>
        <p:nvSpPr>
          <p:cNvPr id="5" name="TextBox 4"/>
          <p:cNvSpPr txBox="1"/>
          <p:nvPr/>
        </p:nvSpPr>
        <p:spPr>
          <a:xfrm>
            <a:off x="335167" y="3532174"/>
            <a:ext cx="8294990" cy="1477328"/>
          </a:xfrm>
          <a:prstGeom prst="rect">
            <a:avLst/>
          </a:prstGeom>
          <a:noFill/>
          <a:ln w="28575">
            <a:solidFill>
              <a:schemeClr val="tx1"/>
            </a:solidFill>
          </a:ln>
        </p:spPr>
        <p:txBody>
          <a:bodyPr wrap="square" rtlCol="0">
            <a:spAutoFit/>
          </a:bodyPr>
          <a:lstStyle/>
          <a:p>
            <a:pPr marL="257175" indent="-257175">
              <a:buFont typeface="Arial" panose="020B0604020202020204" pitchFamily="34" charset="0"/>
              <a:buChar char="•"/>
            </a:pPr>
            <a:r>
              <a:rPr lang="ro-MD" sz="1500" dirty="0"/>
              <a:t>Durata somnului </a:t>
            </a:r>
            <a:r>
              <a:rPr lang="ro-MD" sz="1500" b="1" dirty="0"/>
              <a:t>7-8h/noapte</a:t>
            </a:r>
            <a:r>
              <a:rPr lang="ro-MD" sz="1500" dirty="0"/>
              <a:t>, dintre care cel puțin  </a:t>
            </a:r>
            <a:r>
              <a:rPr lang="ro-MD" sz="1500" b="1" dirty="0"/>
              <a:t>o oră înainte de miezul nopții</a:t>
            </a:r>
          </a:p>
          <a:p>
            <a:pPr marL="257175" indent="-257175">
              <a:buFont typeface="Arial" panose="020B0604020202020204" pitchFamily="34" charset="0"/>
              <a:buChar char="•"/>
            </a:pPr>
            <a:r>
              <a:rPr lang="ro-MD" sz="1500" b="1" dirty="0"/>
              <a:t>Ultima masă de seară cu 2-3h </a:t>
            </a:r>
            <a:r>
              <a:rPr lang="ro-MD" sz="1500" dirty="0"/>
              <a:t>înainte de culcare, iar cină să fie una ușoară</a:t>
            </a:r>
          </a:p>
          <a:p>
            <a:pPr marL="257175" indent="-257175">
              <a:buFont typeface="Arial" panose="020B0604020202020204" pitchFamily="34" charset="0"/>
              <a:buChar char="•"/>
            </a:pPr>
            <a:r>
              <a:rPr lang="ro-MD" sz="1500" b="1" dirty="0"/>
              <a:t>Cu o oră înainte de culcare</a:t>
            </a:r>
            <a:r>
              <a:rPr lang="ro-MD" sz="1500" dirty="0"/>
              <a:t>, evitarea activităților care ar putea provoca o stare de agitație  care să împiedice adormirea- emisiuni TV, filme, muzică, jocuri video</a:t>
            </a:r>
          </a:p>
          <a:p>
            <a:pPr marL="257175" indent="-257175">
              <a:buFont typeface="Arial" panose="020B0604020202020204" pitchFamily="34" charset="0"/>
              <a:buChar char="•"/>
            </a:pPr>
            <a:r>
              <a:rPr lang="ro-MD" sz="1500" dirty="0"/>
              <a:t>La cei cu suspiciune de SAPS, investigații suplimentare pentru confirmarea diagnosticului și tratament la necesitate</a:t>
            </a:r>
            <a:endParaRPr lang="en-US" sz="1500" dirty="0"/>
          </a:p>
        </p:txBody>
      </p:sp>
      <p:sp>
        <p:nvSpPr>
          <p:cNvPr id="6" name="TextBox 5"/>
          <p:cNvSpPr txBox="1"/>
          <p:nvPr/>
        </p:nvSpPr>
        <p:spPr>
          <a:xfrm>
            <a:off x="4157284" y="2891154"/>
            <a:ext cx="4472873" cy="415498"/>
          </a:xfrm>
          <a:prstGeom prst="rect">
            <a:avLst/>
          </a:prstGeom>
          <a:solidFill>
            <a:schemeClr val="accent1">
              <a:lumMod val="40000"/>
              <a:lumOff val="60000"/>
            </a:schemeClr>
          </a:solidFill>
        </p:spPr>
        <p:txBody>
          <a:bodyPr wrap="square" rtlCol="0">
            <a:spAutoFit/>
          </a:bodyPr>
          <a:lstStyle/>
          <a:p>
            <a:pPr algn="ctr"/>
            <a:r>
              <a:rPr lang="ro-MD" sz="2100" b="1" dirty="0"/>
              <a:t>Recomandări</a:t>
            </a:r>
            <a:endParaRPr lang="en-US" sz="2100" b="1" dirty="0"/>
          </a:p>
        </p:txBody>
      </p:sp>
    </p:spTree>
    <p:extLst>
      <p:ext uri="{BB962C8B-B14F-4D97-AF65-F5344CB8AC3E}">
        <p14:creationId xmlns:p14="http://schemas.microsoft.com/office/powerpoint/2010/main" val="639526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2464" y="224470"/>
            <a:ext cx="4447761" cy="523772"/>
          </a:xfrm>
          <a:ln>
            <a:noFill/>
          </a:ln>
        </p:spPr>
        <p:txBody>
          <a:bodyPr>
            <a:normAutofit fontScale="90000"/>
          </a:bodyPr>
          <a:lstStyle/>
          <a:p>
            <a:r>
              <a:rPr lang="ro-MD" sz="2700" b="1" dirty="0">
                <a:solidFill>
                  <a:srgbClr val="C00000"/>
                </a:solidFill>
                <a:latin typeface="+mn-lt"/>
              </a:rPr>
              <a:t>Clasificarea Diabetului zaharat</a:t>
            </a:r>
            <a:endParaRPr lang="en-US" sz="2700" b="1" dirty="0">
              <a:solidFill>
                <a:srgbClr val="C00000"/>
              </a:solidFill>
              <a:latin typeface="+mn-lt"/>
            </a:endParaRPr>
          </a:p>
        </p:txBody>
      </p:sp>
      <p:pic>
        <p:nvPicPr>
          <p:cNvPr id="1026" name="Picture 2" descr="issue cov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336" y="194209"/>
            <a:ext cx="1388514" cy="1780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789043" y="4805118"/>
            <a:ext cx="6459194" cy="507831"/>
          </a:xfrm>
          <a:prstGeom prst="rect">
            <a:avLst/>
          </a:prstGeom>
        </p:spPr>
        <p:txBody>
          <a:bodyPr wrap="square">
            <a:spAutoFit/>
          </a:bodyPr>
          <a:lstStyle/>
          <a:p>
            <a:r>
              <a:rPr lang="en-US" sz="1350" dirty="0">
                <a:hlinkClick r:id="rId3"/>
              </a:rPr>
              <a:t>https://diabetesjournals.org/care/article/doi/10.2337/dc23-er05/148384</a:t>
            </a:r>
            <a:endParaRPr lang="en-US" sz="1350" dirty="0"/>
          </a:p>
          <a:p>
            <a:endParaRPr lang="en-US" sz="1350" dirty="0"/>
          </a:p>
        </p:txBody>
      </p:sp>
      <p:graphicFrame>
        <p:nvGraphicFramePr>
          <p:cNvPr id="12" name="Объект 11"/>
          <p:cNvGraphicFramePr>
            <a:graphicFrameLocks noGrp="1"/>
          </p:cNvGraphicFramePr>
          <p:nvPr>
            <p:ph idx="1"/>
            <p:extLst>
              <p:ext uri="{D42A27DB-BD31-4B8C-83A1-F6EECF244321}">
                <p14:modId xmlns:p14="http://schemas.microsoft.com/office/powerpoint/2010/main" val="1256081045"/>
              </p:ext>
            </p:extLst>
          </p:nvPr>
        </p:nvGraphicFramePr>
        <p:xfrm>
          <a:off x="268356" y="843558"/>
          <a:ext cx="7471996" cy="39615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Овал 2"/>
          <p:cNvSpPr/>
          <p:nvPr/>
        </p:nvSpPr>
        <p:spPr>
          <a:xfrm>
            <a:off x="7293380" y="2105904"/>
            <a:ext cx="893943" cy="633620"/>
          </a:xfrm>
          <a:prstGeom prst="ellipse">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ro-MD" sz="2100" b="1" dirty="0"/>
              <a:t>95%</a:t>
            </a:r>
            <a:endParaRPr lang="en-US" sz="2100" b="1" dirty="0"/>
          </a:p>
        </p:txBody>
      </p:sp>
    </p:spTree>
    <p:extLst>
      <p:ext uri="{BB962C8B-B14F-4D97-AF65-F5344CB8AC3E}">
        <p14:creationId xmlns:p14="http://schemas.microsoft.com/office/powerpoint/2010/main" val="4119290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5 de sfaturi pentru o alimentație sănătoasă - Leapșa de Sănăta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31501" y="499850"/>
            <a:ext cx="3191409" cy="2522526"/>
          </a:xfrm>
          <a:prstGeom prst="rect">
            <a:avLst/>
          </a:prstGeom>
          <a:noFill/>
          <a:extLst>
            <a:ext uri="{909E8E84-426E-40DD-AFC4-6F175D3DCCD1}">
              <a14:hiddenFill xmlns:a14="http://schemas.microsoft.com/office/drawing/2010/main">
                <a:solidFill>
                  <a:srgbClr val="FFFFFF"/>
                </a:solidFill>
              </a14:hiddenFill>
            </a:ext>
          </a:extLst>
        </p:spPr>
      </p:pic>
      <p:sp>
        <p:nvSpPr>
          <p:cNvPr id="3" name="Скругленный прямоугольник 2"/>
          <p:cNvSpPr/>
          <p:nvPr/>
        </p:nvSpPr>
        <p:spPr>
          <a:xfrm>
            <a:off x="212104" y="40293"/>
            <a:ext cx="8418053" cy="459557"/>
          </a:xfrm>
          <a:prstGeom prst="round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100" b="1" i="1" dirty="0">
                <a:solidFill>
                  <a:schemeClr val="bg1"/>
                </a:solidFill>
              </a:rPr>
              <a:t>Obezitate- Suport psihologic  </a:t>
            </a:r>
            <a:endParaRPr lang="en-US" sz="2100" b="1" i="1" dirty="0">
              <a:solidFill>
                <a:schemeClr val="bg1"/>
              </a:solidFill>
            </a:endParaRPr>
          </a:p>
        </p:txBody>
      </p:sp>
      <p:sp>
        <p:nvSpPr>
          <p:cNvPr id="2" name="TextBox 1"/>
          <p:cNvSpPr txBox="1"/>
          <p:nvPr/>
        </p:nvSpPr>
        <p:spPr>
          <a:xfrm>
            <a:off x="322473" y="719685"/>
            <a:ext cx="4805855" cy="1477328"/>
          </a:xfrm>
          <a:prstGeom prst="rect">
            <a:avLst/>
          </a:prstGeom>
          <a:noFill/>
        </p:spPr>
        <p:txBody>
          <a:bodyPr wrap="square" rtlCol="0">
            <a:spAutoFit/>
          </a:bodyPr>
          <a:lstStyle/>
          <a:p>
            <a:r>
              <a:rPr lang="ro-MD" dirty="0"/>
              <a:t>Obezitatea – </a:t>
            </a:r>
          </a:p>
          <a:p>
            <a:r>
              <a:rPr lang="ro-MD" dirty="0">
                <a:ea typeface="Calibri" panose="020F0502020204030204" pitchFamily="34" charset="0"/>
                <a:cs typeface="Calibri" panose="020F0502020204030204" pitchFamily="34" charset="0"/>
              </a:rPr>
              <a:t>↓ apetitului legate de muncă, ↑ absenteismului, ↓ productivității datorită absenteismului/ disabilităților, ↓ ratei de angajare, ↓ capacității de autoîngrijire și afectarea integrării sociale</a:t>
            </a:r>
            <a:endParaRPr lang="en-US" dirty="0"/>
          </a:p>
        </p:txBody>
      </p:sp>
      <p:sp>
        <p:nvSpPr>
          <p:cNvPr id="4" name="TextBox 3"/>
          <p:cNvSpPr txBox="1"/>
          <p:nvPr/>
        </p:nvSpPr>
        <p:spPr>
          <a:xfrm>
            <a:off x="3168031" y="3022376"/>
            <a:ext cx="5462126" cy="1938992"/>
          </a:xfrm>
          <a:prstGeom prst="rect">
            <a:avLst/>
          </a:prstGeom>
          <a:noFill/>
        </p:spPr>
        <p:txBody>
          <a:bodyPr wrap="square" rtlCol="0">
            <a:spAutoFit/>
          </a:bodyPr>
          <a:lstStyle/>
          <a:p>
            <a:pPr marL="257175" indent="-257175">
              <a:buFont typeface="Arial" panose="020B0604020202020204" pitchFamily="34" charset="0"/>
              <a:buChar char="•"/>
            </a:pPr>
            <a:r>
              <a:rPr lang="ro-MD" sz="1500" dirty="0"/>
              <a:t>Recunoașterea obezității ca boală cronică la nivelul de sănătate/ finanțarea consultațiilor medicale, a intervențiilor psihologice, farmacoterapiei și chirurgiei bariatrice</a:t>
            </a:r>
          </a:p>
          <a:p>
            <a:pPr marL="257175" indent="-257175">
              <a:buFont typeface="Arial" panose="020B0604020202020204" pitchFamily="34" charset="0"/>
              <a:buChar char="•"/>
            </a:pPr>
            <a:r>
              <a:rPr lang="ro-MD" sz="1500" dirty="0"/>
              <a:t>Crearea de facilități pentru managementul obezității ( acces la mijloacele de practicare a activității fizice)</a:t>
            </a:r>
          </a:p>
          <a:p>
            <a:pPr marL="257175" indent="-257175">
              <a:buFont typeface="Arial" panose="020B0604020202020204" pitchFamily="34" charset="0"/>
              <a:buChar char="•"/>
            </a:pPr>
            <a:r>
              <a:rPr lang="ro-MD" sz="1500" dirty="0"/>
              <a:t>Crearea unui mediu anti-discriminare privind POB, ca urmare a promovării obezității ca boală cronică</a:t>
            </a:r>
          </a:p>
          <a:p>
            <a:pPr marL="257175" indent="-257175">
              <a:buFont typeface="Arial" panose="020B0604020202020204" pitchFamily="34" charset="0"/>
              <a:buChar char="•"/>
            </a:pPr>
            <a:r>
              <a:rPr lang="ro-MD" sz="1500" b="1" dirty="0"/>
              <a:t>Implicarea familiei în procesul de educație terapeutică</a:t>
            </a:r>
            <a:endParaRPr lang="en-US" sz="1500" b="1" dirty="0"/>
          </a:p>
        </p:txBody>
      </p:sp>
      <p:pic>
        <p:nvPicPr>
          <p:cNvPr id="6" name="Picture 2" descr="Copiii pot fi invatati de mici sa adopte o alimentatie sanatoasa |  Reginamaria.ro"/>
          <p:cNvPicPr>
            <a:picLocks noChangeAspect="1" noChangeArrowheads="1"/>
          </p:cNvPicPr>
          <p:nvPr/>
        </p:nvPicPr>
        <p:blipFill rotWithShape="1">
          <a:blip r:embed="rId3">
            <a:extLst>
              <a:ext uri="{28A0092B-C50C-407E-A947-70E740481C1C}">
                <a14:useLocalDpi xmlns:a14="http://schemas.microsoft.com/office/drawing/2010/main" val="0"/>
              </a:ext>
            </a:extLst>
          </a:blip>
          <a:srcRect l="12052" r="25963" b="345"/>
          <a:stretch/>
        </p:blipFill>
        <p:spPr bwMode="auto">
          <a:xfrm>
            <a:off x="322473" y="2316374"/>
            <a:ext cx="2942663" cy="26929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574657" y="2393765"/>
            <a:ext cx="1899606" cy="461665"/>
          </a:xfrm>
          <a:prstGeom prst="rect">
            <a:avLst/>
          </a:prstGeom>
          <a:solidFill>
            <a:schemeClr val="accent4">
              <a:lumMod val="20000"/>
              <a:lumOff val="80000"/>
            </a:schemeClr>
          </a:solidFill>
        </p:spPr>
        <p:txBody>
          <a:bodyPr wrap="square" rtlCol="0">
            <a:spAutoFit/>
          </a:bodyPr>
          <a:lstStyle/>
          <a:p>
            <a:r>
              <a:rPr lang="ro-MD" sz="2400" b="1" dirty="0"/>
              <a:t>Recomandări</a:t>
            </a:r>
            <a:endParaRPr lang="en-US" sz="2400" b="1" dirty="0"/>
          </a:p>
        </p:txBody>
      </p:sp>
    </p:spTree>
    <p:extLst>
      <p:ext uri="{BB962C8B-B14F-4D97-AF65-F5344CB8AC3E}">
        <p14:creationId xmlns:p14="http://schemas.microsoft.com/office/powerpoint/2010/main" val="204209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2656" y="1265272"/>
            <a:ext cx="3901311" cy="1895372"/>
          </a:xfrm>
        </p:spPr>
        <p:txBody>
          <a:bodyPr>
            <a:normAutofit fontScale="90000"/>
          </a:bodyPr>
          <a:lstStyle/>
          <a:p>
            <a:pPr>
              <a:lnSpc>
                <a:spcPct val="150000"/>
              </a:lnSpc>
            </a:pPr>
            <a:r>
              <a:rPr lang="ro-MD" sz="3600" b="1" dirty="0">
                <a:solidFill>
                  <a:srgbClr val="100480"/>
                </a:solidFill>
                <a:latin typeface="+mn-lt"/>
              </a:rPr>
              <a:t>Mai sunt și alți factori de risc pentru apariția diabetului zaharat în afara obezității?   </a:t>
            </a:r>
            <a:endParaRPr lang="en-US" sz="3600" b="1" dirty="0">
              <a:solidFill>
                <a:srgbClr val="100480"/>
              </a:solidFill>
              <a:latin typeface="+mn-lt"/>
            </a:endParaRPr>
          </a:p>
        </p:txBody>
      </p:sp>
      <p:sp>
        <p:nvSpPr>
          <p:cNvPr id="4" name="Выноска-облако 3"/>
          <p:cNvSpPr/>
          <p:nvPr/>
        </p:nvSpPr>
        <p:spPr>
          <a:xfrm>
            <a:off x="6372200" y="297669"/>
            <a:ext cx="2482298" cy="946703"/>
          </a:xfrm>
          <a:prstGeom prst="cloudCallout">
            <a:avLst>
              <a:gd name="adj1" fmla="val -6608"/>
              <a:gd name="adj2" fmla="val 11664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ro-MD" sz="1350" b="1" dirty="0">
                <a:solidFill>
                  <a:schemeClr val="tx1"/>
                </a:solidFill>
              </a:rPr>
              <a:t>Cunoaștem factorii de risc</a:t>
            </a:r>
            <a:endParaRPr lang="en-US" sz="1350" b="1" dirty="0">
              <a:solidFill>
                <a:schemeClr val="tx1"/>
              </a:solidFill>
            </a:endParaRPr>
          </a:p>
        </p:txBody>
      </p:sp>
      <p:pic>
        <p:nvPicPr>
          <p:cNvPr id="3" name="Picture 2" descr="Question Icon, Transparent Question.PNG Images &amp; Vector - Free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31590"/>
            <a:ext cx="3888433" cy="3888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187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4"/>
            <a:ext cx="7886700" cy="665404"/>
          </a:xfrm>
        </p:spPr>
        <p:txBody>
          <a:bodyPr>
            <a:normAutofit fontScale="90000"/>
          </a:bodyPr>
          <a:lstStyle/>
          <a:p>
            <a:r>
              <a:rPr lang="ro-MD" b="1" dirty="0">
                <a:solidFill>
                  <a:srgbClr val="C00000"/>
                </a:solidFill>
                <a:latin typeface="+mn-lt"/>
              </a:rPr>
              <a:t>Factori de risc pentru diabet zaharat</a:t>
            </a:r>
            <a:endParaRPr lang="en-US" b="1" dirty="0">
              <a:solidFill>
                <a:srgbClr val="C00000"/>
              </a:solidFill>
              <a:latin typeface="+mn-lt"/>
            </a:endParaRPr>
          </a:p>
        </p:txBody>
      </p:sp>
      <p:sp>
        <p:nvSpPr>
          <p:cNvPr id="4" name="Скругленный прямоугольник 3"/>
          <p:cNvSpPr/>
          <p:nvPr/>
        </p:nvSpPr>
        <p:spPr>
          <a:xfrm>
            <a:off x="375203" y="1017168"/>
            <a:ext cx="3769415" cy="454715"/>
          </a:xfrm>
          <a:prstGeom prst="roundRect">
            <a:avLst/>
          </a:prstGeom>
          <a:solidFill>
            <a:schemeClr val="accent6">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ro-MD" sz="1500" b="1" dirty="0">
                <a:solidFill>
                  <a:schemeClr val="tx1"/>
                </a:solidFill>
              </a:rPr>
              <a:t>Persoanele &gt; 35 ani</a:t>
            </a:r>
            <a:endParaRPr lang="en-US" sz="1500" b="1" dirty="0">
              <a:solidFill>
                <a:schemeClr val="tx1"/>
              </a:solidFill>
            </a:endParaRPr>
          </a:p>
        </p:txBody>
      </p:sp>
      <p:grpSp>
        <p:nvGrpSpPr>
          <p:cNvPr id="5" name="Группа 4"/>
          <p:cNvGrpSpPr/>
          <p:nvPr/>
        </p:nvGrpSpPr>
        <p:grpSpPr>
          <a:xfrm>
            <a:off x="4793166" y="1017168"/>
            <a:ext cx="4070053" cy="2139398"/>
            <a:chOff x="2053" y="418172"/>
            <a:chExt cx="4379788" cy="3859688"/>
          </a:xfrm>
          <a:solidFill>
            <a:srgbClr val="FFCCCC"/>
          </a:solidFill>
          <a:scene3d>
            <a:camera prst="orthographicFront">
              <a:rot lat="0" lon="0" rev="0"/>
            </a:camera>
            <a:lightRig rig="balanced" dir="t">
              <a:rot lat="0" lon="0" rev="8700000"/>
            </a:lightRig>
          </a:scene3d>
        </p:grpSpPr>
        <p:sp>
          <p:nvSpPr>
            <p:cNvPr id="6" name="Скругленный прямоугольник 5"/>
            <p:cNvSpPr/>
            <p:nvPr/>
          </p:nvSpPr>
          <p:spPr>
            <a:xfrm>
              <a:off x="2053" y="418172"/>
              <a:ext cx="4379788" cy="3859688"/>
            </a:xfrm>
            <a:prstGeom prst="roundRect">
              <a:avLst>
                <a:gd name="adj" fmla="val 10000"/>
              </a:avLst>
            </a:prstGeom>
            <a:grpFill/>
            <a:ln>
              <a:noFill/>
            </a:ln>
            <a:effectLst>
              <a:outerShdw blurRad="44450" dist="27940" dir="5400000" algn="ctr">
                <a:srgbClr val="000000">
                  <a:alpha val="32000"/>
                </a:srgbClr>
              </a:outerShdw>
            </a:effectLst>
            <a:sp3d>
              <a:bevelT w="190500" h="38100"/>
            </a:sp3d>
          </p:spPr>
          <p:style>
            <a:lnRef idx="0">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Скругленный прямоугольник 4"/>
            <p:cNvSpPr txBox="1"/>
            <p:nvPr/>
          </p:nvSpPr>
          <p:spPr>
            <a:xfrm>
              <a:off x="115099" y="531218"/>
              <a:ext cx="4153696" cy="3633596"/>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7150" tIns="57150" rIns="57150" bIns="57150" numCol="1" spcCol="1270" anchor="t" anchorCtr="0">
              <a:noAutofit/>
            </a:bodyPr>
            <a:lstStyle/>
            <a:p>
              <a:pPr defTabSz="666750">
                <a:lnSpc>
                  <a:spcPct val="90000"/>
                </a:lnSpc>
                <a:spcBef>
                  <a:spcPct val="0"/>
                </a:spcBef>
                <a:spcAft>
                  <a:spcPct val="35000"/>
                </a:spcAft>
              </a:pPr>
              <a:r>
                <a:rPr lang="ro-MD" sz="1500" b="1" dirty="0">
                  <a:solidFill>
                    <a:schemeClr val="tx1"/>
                  </a:solidFill>
                </a:rPr>
                <a:t>Grupe de populație specială </a:t>
              </a:r>
              <a:r>
                <a:rPr lang="ro-MD" sz="1500" b="1" dirty="0">
                  <a:solidFill>
                    <a:srgbClr val="C00000"/>
                  </a:solidFill>
                </a:rPr>
                <a:t>= Risc înalt </a:t>
              </a:r>
              <a:endParaRPr lang="ru-RU" sz="1500" b="1" dirty="0">
                <a:solidFill>
                  <a:srgbClr val="C00000"/>
                </a:solidFill>
              </a:endParaRPr>
            </a:p>
            <a:p>
              <a:pPr marL="171450" lvl="1" indent="-171450" defTabSz="666750">
                <a:lnSpc>
                  <a:spcPct val="90000"/>
                </a:lnSpc>
                <a:spcBef>
                  <a:spcPct val="0"/>
                </a:spcBef>
                <a:spcAft>
                  <a:spcPct val="15000"/>
                </a:spcAft>
                <a:buChar char="••"/>
              </a:pPr>
              <a:r>
                <a:rPr lang="ro-MD" sz="1500" dirty="0"/>
                <a:t>Persoanele cu prediabet – </a:t>
              </a:r>
              <a:r>
                <a:rPr lang="ro-MD" sz="1500" b="1" dirty="0"/>
                <a:t>anual</a:t>
              </a:r>
              <a:endParaRPr lang="ru-RU" sz="1500" b="1" dirty="0"/>
            </a:p>
            <a:p>
              <a:pPr marL="171450" lvl="1" indent="-171450" defTabSz="666750">
                <a:lnSpc>
                  <a:spcPct val="90000"/>
                </a:lnSpc>
                <a:spcBef>
                  <a:spcPct val="0"/>
                </a:spcBef>
                <a:spcAft>
                  <a:spcPct val="15000"/>
                </a:spcAft>
                <a:buChar char="••"/>
              </a:pPr>
              <a:r>
                <a:rPr lang="ro-MD" sz="1500" dirty="0"/>
                <a:t>Femeile cu diabet gestațional – </a:t>
              </a:r>
              <a:r>
                <a:rPr lang="ro-MD" sz="1500" b="1" dirty="0"/>
                <a:t>o dată la 3 ani</a:t>
              </a:r>
              <a:endParaRPr lang="ru-RU" sz="1500" b="1" dirty="0"/>
            </a:p>
            <a:p>
              <a:pPr marL="171450" lvl="1" indent="-171450" defTabSz="666750">
                <a:lnSpc>
                  <a:spcPct val="90000"/>
                </a:lnSpc>
                <a:spcBef>
                  <a:spcPct val="0"/>
                </a:spcBef>
                <a:spcAft>
                  <a:spcPct val="15000"/>
                </a:spcAft>
                <a:buChar char="••"/>
              </a:pPr>
              <a:r>
                <a:rPr lang="ro-MD" sz="1500" dirty="0"/>
                <a:t>Persoanele cu patologie cardiovasculară</a:t>
              </a:r>
              <a:endParaRPr lang="ru-RU" sz="1500" dirty="0"/>
            </a:p>
            <a:p>
              <a:pPr marL="171450" lvl="1" indent="-171450" defTabSz="666750">
                <a:lnSpc>
                  <a:spcPct val="90000"/>
                </a:lnSpc>
                <a:spcBef>
                  <a:spcPct val="0"/>
                </a:spcBef>
                <a:spcAft>
                  <a:spcPct val="15000"/>
                </a:spcAft>
                <a:buChar char="••"/>
              </a:pPr>
              <a:r>
                <a:rPr lang="ro-MD" sz="1500" dirty="0"/>
                <a:t>Persoanele cu BCR</a:t>
              </a:r>
              <a:endParaRPr lang="ru-RU" sz="1500" dirty="0"/>
            </a:p>
            <a:p>
              <a:pPr marL="171450" lvl="1" indent="-171450" defTabSz="666750">
                <a:lnSpc>
                  <a:spcPct val="90000"/>
                </a:lnSpc>
                <a:spcBef>
                  <a:spcPct val="0"/>
                </a:spcBef>
                <a:spcAft>
                  <a:spcPct val="15000"/>
                </a:spcAft>
                <a:buChar char="••"/>
              </a:pPr>
              <a:r>
                <a:rPr lang="ro-MD" sz="1500" dirty="0"/>
                <a:t>Persoanele cu Tuberculoză</a:t>
              </a:r>
              <a:endParaRPr lang="ru-RU" sz="1500" dirty="0"/>
            </a:p>
            <a:p>
              <a:pPr marL="171450" lvl="1" indent="-171450" defTabSz="666750">
                <a:lnSpc>
                  <a:spcPct val="90000"/>
                </a:lnSpc>
                <a:spcBef>
                  <a:spcPct val="0"/>
                </a:spcBef>
                <a:spcAft>
                  <a:spcPct val="15000"/>
                </a:spcAft>
                <a:buChar char="••"/>
              </a:pPr>
              <a:r>
                <a:rPr lang="ro-MD" sz="1500" dirty="0"/>
                <a:t>Persoanele cu HIV</a:t>
              </a:r>
              <a:endParaRPr lang="ru-RU" sz="1500" dirty="0"/>
            </a:p>
            <a:p>
              <a:pPr marL="171450" lvl="1" indent="-171450" defTabSz="666750">
                <a:lnSpc>
                  <a:spcPct val="90000"/>
                </a:lnSpc>
                <a:spcBef>
                  <a:spcPct val="0"/>
                </a:spcBef>
                <a:spcAft>
                  <a:spcPct val="15000"/>
                </a:spcAft>
                <a:buChar char="••"/>
              </a:pPr>
              <a:r>
                <a:rPr lang="ro-MD" sz="1500" dirty="0"/>
                <a:t>Persoanele cu steatoză hepatică</a:t>
              </a:r>
              <a:endParaRPr lang="ru-RU" sz="1500" dirty="0"/>
            </a:p>
          </p:txBody>
        </p:sp>
      </p:grpSp>
      <p:sp>
        <p:nvSpPr>
          <p:cNvPr id="9" name="Скругленный прямоугольник 8"/>
          <p:cNvSpPr/>
          <p:nvPr/>
        </p:nvSpPr>
        <p:spPr>
          <a:xfrm>
            <a:off x="375203" y="1549803"/>
            <a:ext cx="3769415" cy="2427091"/>
          </a:xfrm>
          <a:prstGeom prst="round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1"/>
            <a:endParaRPr lang="ro-MD" sz="1500" dirty="0">
              <a:solidFill>
                <a:schemeClr val="tx1"/>
              </a:solidFill>
            </a:endParaRPr>
          </a:p>
          <a:p>
            <a:pPr lvl="1"/>
            <a:r>
              <a:rPr lang="ro-MD" sz="1500" b="1" dirty="0">
                <a:solidFill>
                  <a:srgbClr val="C00000"/>
                </a:solidFill>
              </a:rPr>
              <a:t>IMC ≥ 25kg/m</a:t>
            </a:r>
            <a:r>
              <a:rPr lang="ro-MD" sz="1500" b="1" baseline="30000" dirty="0">
                <a:solidFill>
                  <a:srgbClr val="C00000"/>
                </a:solidFill>
              </a:rPr>
              <a:t>2</a:t>
            </a:r>
            <a:r>
              <a:rPr lang="ro-MD" sz="1500" b="1" dirty="0">
                <a:solidFill>
                  <a:srgbClr val="C00000"/>
                </a:solidFill>
              </a:rPr>
              <a:t> care au 1 sau mai mulți factori de risc enumerați </a:t>
            </a:r>
          </a:p>
          <a:p>
            <a:pPr lvl="1"/>
            <a:r>
              <a:rPr lang="ro-MD" sz="1500" dirty="0">
                <a:solidFill>
                  <a:schemeClr val="tx1"/>
                </a:solidFill>
              </a:rPr>
              <a:t>Rudele de gradul I</a:t>
            </a:r>
            <a:endParaRPr lang="ru-RU" sz="1500" dirty="0">
              <a:solidFill>
                <a:schemeClr val="tx1"/>
              </a:solidFill>
            </a:endParaRPr>
          </a:p>
          <a:p>
            <a:pPr lvl="1"/>
            <a:r>
              <a:rPr lang="ro-MD" sz="1500" dirty="0">
                <a:solidFill>
                  <a:schemeClr val="tx1"/>
                </a:solidFill>
              </a:rPr>
              <a:t>Etniile cu risc majorat</a:t>
            </a:r>
            <a:endParaRPr lang="ru-RU" sz="1500" dirty="0">
              <a:solidFill>
                <a:schemeClr val="tx1"/>
              </a:solidFill>
            </a:endParaRPr>
          </a:p>
          <a:p>
            <a:pPr lvl="1"/>
            <a:r>
              <a:rPr lang="ro-MD" sz="1500" dirty="0">
                <a:solidFill>
                  <a:schemeClr val="tx1"/>
                </a:solidFill>
              </a:rPr>
              <a:t>Istoric de PCV</a:t>
            </a:r>
            <a:endParaRPr lang="ru-RU" sz="1500" dirty="0">
              <a:solidFill>
                <a:schemeClr val="tx1"/>
              </a:solidFill>
            </a:endParaRPr>
          </a:p>
          <a:p>
            <a:pPr lvl="1"/>
            <a:r>
              <a:rPr lang="ro-MD" sz="1500" dirty="0">
                <a:solidFill>
                  <a:schemeClr val="tx1"/>
                </a:solidFill>
              </a:rPr>
              <a:t>Hipertensiune arterială 140/90mmHg</a:t>
            </a:r>
            <a:endParaRPr lang="ru-RU" sz="1500" dirty="0">
              <a:solidFill>
                <a:schemeClr val="tx1"/>
              </a:solidFill>
            </a:endParaRPr>
          </a:p>
          <a:p>
            <a:pPr lvl="1"/>
            <a:r>
              <a:rPr lang="ro-MD" sz="1500" dirty="0">
                <a:solidFill>
                  <a:schemeClr val="tx1"/>
                </a:solidFill>
              </a:rPr>
              <a:t>HDL&lt;0,9 mmol/l, sau TG&gt;2,82mmol/l</a:t>
            </a:r>
            <a:endParaRPr lang="ru-RU" sz="1500" dirty="0">
              <a:solidFill>
                <a:schemeClr val="tx1"/>
              </a:solidFill>
            </a:endParaRPr>
          </a:p>
          <a:p>
            <a:pPr lvl="1"/>
            <a:r>
              <a:rPr lang="ro-MD" sz="1500" dirty="0">
                <a:solidFill>
                  <a:schemeClr val="tx1"/>
                </a:solidFill>
              </a:rPr>
              <a:t>Femeile cu SOP</a:t>
            </a:r>
            <a:endParaRPr lang="ru-RU" sz="1500" dirty="0">
              <a:solidFill>
                <a:schemeClr val="tx1"/>
              </a:solidFill>
            </a:endParaRPr>
          </a:p>
          <a:p>
            <a:pPr lvl="1"/>
            <a:r>
              <a:rPr lang="ro-MD" sz="1500" dirty="0">
                <a:solidFill>
                  <a:schemeClr val="tx1"/>
                </a:solidFill>
              </a:rPr>
              <a:t>Situații asociate cu IR</a:t>
            </a:r>
            <a:endParaRPr lang="ru-RU" sz="1500" dirty="0">
              <a:solidFill>
                <a:schemeClr val="tx1"/>
              </a:solidFill>
            </a:endParaRPr>
          </a:p>
          <a:p>
            <a:pPr algn="ctr"/>
            <a:endParaRPr lang="en-US" sz="1350" dirty="0">
              <a:solidFill>
                <a:schemeClr val="tx1"/>
              </a:solidFill>
            </a:endParaRPr>
          </a:p>
        </p:txBody>
      </p:sp>
      <p:sp>
        <p:nvSpPr>
          <p:cNvPr id="10" name="Стрелка вниз 9"/>
          <p:cNvSpPr/>
          <p:nvPr/>
        </p:nvSpPr>
        <p:spPr>
          <a:xfrm>
            <a:off x="1423781" y="4040257"/>
            <a:ext cx="1408872" cy="283265"/>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1" name="Скругленный прямоугольник 10"/>
          <p:cNvSpPr/>
          <p:nvPr/>
        </p:nvSpPr>
        <p:spPr>
          <a:xfrm>
            <a:off x="166480" y="4450245"/>
            <a:ext cx="4239040" cy="572041"/>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ro-MD" sz="1350" b="1" dirty="0">
                <a:solidFill>
                  <a:schemeClr val="tx1"/>
                </a:solidFill>
              </a:rPr>
              <a:t>Aprecierea Riscului de diabet</a:t>
            </a:r>
          </a:p>
          <a:p>
            <a:pPr algn="ctr"/>
            <a:r>
              <a:rPr lang="ro-MD" sz="1350" b="1" dirty="0">
                <a:solidFill>
                  <a:schemeClr val="tx1"/>
                </a:solidFill>
              </a:rPr>
              <a:t>Efectuarea investigațiilor pentru confirmare/infirmare</a:t>
            </a:r>
            <a:endParaRPr lang="en-US" sz="1350" b="1" dirty="0">
              <a:solidFill>
                <a:schemeClr val="tx1"/>
              </a:solidFill>
            </a:endParaRPr>
          </a:p>
        </p:txBody>
      </p:sp>
      <p:sp>
        <p:nvSpPr>
          <p:cNvPr id="12" name="Скругленный прямоугольник 11"/>
          <p:cNvSpPr/>
          <p:nvPr/>
        </p:nvSpPr>
        <p:spPr>
          <a:xfrm>
            <a:off x="4793166" y="3514374"/>
            <a:ext cx="4070053" cy="1051765"/>
          </a:xfrm>
          <a:prstGeom prst="roundRect">
            <a:avLst/>
          </a:prstGeom>
          <a:solidFill>
            <a:schemeClr val="accent1">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ro-MD" sz="1350" b="1" dirty="0">
                <a:solidFill>
                  <a:schemeClr val="tx1"/>
                </a:solidFill>
              </a:rPr>
              <a:t>Efectuarea investigațiilor pentru confirmare/infirmare</a:t>
            </a:r>
          </a:p>
          <a:p>
            <a:pPr algn="ctr"/>
            <a:r>
              <a:rPr lang="ro-MD" sz="1350" dirty="0">
                <a:solidFill>
                  <a:schemeClr val="tx1"/>
                </a:solidFill>
              </a:rPr>
              <a:t>Glicemia</a:t>
            </a:r>
          </a:p>
          <a:p>
            <a:pPr algn="ctr"/>
            <a:r>
              <a:rPr lang="ro-MD" sz="1350" dirty="0">
                <a:solidFill>
                  <a:schemeClr val="tx1"/>
                </a:solidFill>
              </a:rPr>
              <a:t>Testul de toleranță la glucoză</a:t>
            </a:r>
          </a:p>
          <a:p>
            <a:pPr algn="ctr"/>
            <a:r>
              <a:rPr lang="ro-MD" sz="1350" dirty="0">
                <a:solidFill>
                  <a:schemeClr val="tx1"/>
                </a:solidFill>
              </a:rPr>
              <a:t>HbA1c</a:t>
            </a:r>
            <a:endParaRPr lang="en-US" sz="1350" dirty="0">
              <a:solidFill>
                <a:schemeClr val="tx1"/>
              </a:solidFill>
            </a:endParaRPr>
          </a:p>
        </p:txBody>
      </p:sp>
      <p:sp>
        <p:nvSpPr>
          <p:cNvPr id="13" name="Стрелка вниз 12"/>
          <p:cNvSpPr/>
          <p:nvPr/>
        </p:nvSpPr>
        <p:spPr>
          <a:xfrm>
            <a:off x="5988326" y="3227032"/>
            <a:ext cx="1408872" cy="283265"/>
          </a:xfrm>
          <a:prstGeom prst="down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16072088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842342" y="148589"/>
            <a:ext cx="7685433" cy="4844065"/>
          </a:xfrm>
          <a:prstGeom prst="rect">
            <a:avLst/>
          </a:prstGeom>
        </p:spPr>
      </p:pic>
    </p:spTree>
    <p:extLst>
      <p:ext uri="{BB962C8B-B14F-4D97-AF65-F5344CB8AC3E}">
        <p14:creationId xmlns:p14="http://schemas.microsoft.com/office/powerpoint/2010/main" val="2082650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5"/>
            <a:ext cx="7886700" cy="575952"/>
          </a:xfrm>
        </p:spPr>
        <p:txBody>
          <a:bodyPr>
            <a:normAutofit/>
          </a:bodyPr>
          <a:lstStyle/>
          <a:p>
            <a:r>
              <a:rPr lang="ro-MD" sz="2700" b="1" dirty="0">
                <a:solidFill>
                  <a:srgbClr val="C00000"/>
                </a:solidFill>
                <a:latin typeface="+mn-lt"/>
              </a:rPr>
              <a:t>Ce ar însemna riscul pentru diabet?</a:t>
            </a:r>
            <a:endParaRPr lang="en-US" sz="2700" b="1" dirty="0">
              <a:solidFill>
                <a:srgbClr val="C00000"/>
              </a:solidFill>
              <a:latin typeface="+mn-lt"/>
            </a:endParaRPr>
          </a:p>
        </p:txBody>
      </p:sp>
      <p:graphicFrame>
        <p:nvGraphicFramePr>
          <p:cNvPr id="4" name="Объект 3"/>
          <p:cNvGraphicFramePr>
            <a:graphicFrameLocks noGrp="1"/>
          </p:cNvGraphicFramePr>
          <p:nvPr>
            <p:ph idx="1"/>
          </p:nvPr>
        </p:nvGraphicFramePr>
        <p:xfrm>
          <a:off x="357067" y="1154236"/>
          <a:ext cx="5252831" cy="3487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Рисунок 4"/>
          <p:cNvPicPr>
            <a:picLocks noChangeAspect="1"/>
          </p:cNvPicPr>
          <p:nvPr/>
        </p:nvPicPr>
        <p:blipFill>
          <a:blip r:embed="rId7" cstate="print"/>
          <a:stretch>
            <a:fillRect/>
          </a:stretch>
        </p:blipFill>
        <p:spPr>
          <a:xfrm>
            <a:off x="5827150" y="1216586"/>
            <a:ext cx="678406" cy="680106"/>
          </a:xfrm>
          <a:prstGeom prst="rect">
            <a:avLst/>
          </a:prstGeom>
        </p:spPr>
      </p:pic>
      <p:pic>
        <p:nvPicPr>
          <p:cNvPr id="6" name="Рисунок 5"/>
          <p:cNvPicPr>
            <a:picLocks noChangeAspect="1"/>
          </p:cNvPicPr>
          <p:nvPr/>
        </p:nvPicPr>
        <p:blipFill>
          <a:blip r:embed="rId8" cstate="print"/>
          <a:stretch>
            <a:fillRect/>
          </a:stretch>
        </p:blipFill>
        <p:spPr>
          <a:xfrm>
            <a:off x="5609898" y="2126081"/>
            <a:ext cx="967311" cy="1027319"/>
          </a:xfrm>
          <a:prstGeom prst="rect">
            <a:avLst/>
          </a:prstGeom>
        </p:spPr>
      </p:pic>
      <p:pic>
        <p:nvPicPr>
          <p:cNvPr id="7" name="Рисунок 6"/>
          <p:cNvPicPr>
            <a:picLocks noChangeAspect="1"/>
          </p:cNvPicPr>
          <p:nvPr/>
        </p:nvPicPr>
        <p:blipFill>
          <a:blip r:embed="rId9" cstate="print"/>
          <a:stretch>
            <a:fillRect/>
          </a:stretch>
        </p:blipFill>
        <p:spPr>
          <a:xfrm>
            <a:off x="5779008" y="3592996"/>
            <a:ext cx="798201" cy="739510"/>
          </a:xfrm>
          <a:prstGeom prst="rect">
            <a:avLst/>
          </a:prstGeom>
        </p:spPr>
      </p:pic>
      <p:sp>
        <p:nvSpPr>
          <p:cNvPr id="8" name="Скругленный прямоугольник 7"/>
          <p:cNvSpPr/>
          <p:nvPr/>
        </p:nvSpPr>
        <p:spPr>
          <a:xfrm>
            <a:off x="6722808" y="1117692"/>
            <a:ext cx="2223714" cy="15220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o-RO" sz="1500" dirty="0">
                <a:solidFill>
                  <a:schemeClr val="tx1"/>
                </a:solidFill>
              </a:rPr>
              <a:t>Punctaj maxim acumulat la </a:t>
            </a:r>
            <a:r>
              <a:rPr lang="ro-RO" sz="1500" b="1" dirty="0">
                <a:solidFill>
                  <a:schemeClr val="tx1"/>
                </a:solidFill>
              </a:rPr>
              <a:t>întrebările</a:t>
            </a:r>
            <a:r>
              <a:rPr lang="ro-RO" sz="1500" dirty="0">
                <a:solidFill>
                  <a:schemeClr val="tx1"/>
                </a:solidFill>
              </a:rPr>
              <a:t> </a:t>
            </a:r>
            <a:r>
              <a:rPr lang="ro-RO" sz="1500" b="1" dirty="0">
                <a:solidFill>
                  <a:schemeClr val="tx1"/>
                </a:solidFill>
              </a:rPr>
              <a:t>1, 6, 7, 8 </a:t>
            </a:r>
          </a:p>
          <a:p>
            <a:pPr lvl="0"/>
            <a:endParaRPr lang="ro-RO" sz="1500" b="1" dirty="0"/>
          </a:p>
          <a:p>
            <a:pPr lvl="0"/>
            <a:r>
              <a:rPr lang="ro-RO" sz="1500" b="1" dirty="0"/>
              <a:t>   </a:t>
            </a:r>
            <a:r>
              <a:rPr lang="ro-RO" sz="1500" b="1" dirty="0">
                <a:solidFill>
                  <a:srgbClr val="FF0000"/>
                </a:solidFill>
              </a:rPr>
              <a:t>!!! </a:t>
            </a:r>
            <a:r>
              <a:rPr lang="ro-RO" sz="1500" b="1" cap="all" dirty="0">
                <a:solidFill>
                  <a:srgbClr val="FF0000"/>
                </a:solidFill>
              </a:rPr>
              <a:t>nu puteți 	influența</a:t>
            </a:r>
            <a:endParaRPr lang="ru-RU" sz="1500" cap="all" dirty="0">
              <a:solidFill>
                <a:srgbClr val="FF0000"/>
              </a:solidFill>
            </a:endParaRPr>
          </a:p>
          <a:p>
            <a:pPr algn="ctr"/>
            <a:endParaRPr lang="en-US" sz="1500" dirty="0">
              <a:solidFill>
                <a:schemeClr val="tx1"/>
              </a:solidFill>
            </a:endParaRPr>
          </a:p>
        </p:txBody>
      </p:sp>
      <p:sp>
        <p:nvSpPr>
          <p:cNvPr id="9" name="Скругленный прямоугольник 8"/>
          <p:cNvSpPr/>
          <p:nvPr/>
        </p:nvSpPr>
        <p:spPr>
          <a:xfrm>
            <a:off x="6722808" y="2907636"/>
            <a:ext cx="2223714" cy="19302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o-RO" sz="1500" dirty="0">
                <a:solidFill>
                  <a:schemeClr val="tx1"/>
                </a:solidFill>
              </a:rPr>
              <a:t>Punctaj maxim acumulat la</a:t>
            </a:r>
            <a:r>
              <a:rPr lang="ro-RO" sz="1500" b="1" dirty="0">
                <a:solidFill>
                  <a:schemeClr val="tx1"/>
                </a:solidFill>
              </a:rPr>
              <a:t> întrebările</a:t>
            </a:r>
            <a:r>
              <a:rPr lang="ro-RO" sz="1500" dirty="0">
                <a:solidFill>
                  <a:schemeClr val="tx1"/>
                </a:solidFill>
              </a:rPr>
              <a:t> </a:t>
            </a:r>
            <a:r>
              <a:rPr lang="ro-RO" sz="1500" b="1" dirty="0">
                <a:solidFill>
                  <a:schemeClr val="tx1"/>
                </a:solidFill>
              </a:rPr>
              <a:t>2, 3, 4, 5 </a:t>
            </a:r>
            <a:endParaRPr lang="ro-RO" sz="1500" dirty="0">
              <a:solidFill>
                <a:schemeClr val="tx1"/>
              </a:solidFill>
            </a:endParaRPr>
          </a:p>
          <a:p>
            <a:pPr algn="r"/>
            <a:endParaRPr lang="ro-RO" sz="1500" dirty="0"/>
          </a:p>
          <a:p>
            <a:pPr algn="r"/>
            <a:r>
              <a:rPr lang="ro-RO" sz="1500" b="1" cap="all" dirty="0">
                <a:solidFill>
                  <a:srgbClr val="FF0000"/>
                </a:solidFill>
              </a:rPr>
              <a:t>Sănătatea e în mâinile Dumneavoastră!</a:t>
            </a:r>
          </a:p>
          <a:p>
            <a:pPr algn="r"/>
            <a:r>
              <a:rPr lang="ro-RO" sz="1500" b="1" cap="all" dirty="0">
                <a:solidFill>
                  <a:srgbClr val="FF0000"/>
                </a:solidFill>
              </a:rPr>
              <a:t>Acțiune !!!!!</a:t>
            </a:r>
            <a:endParaRPr lang="en-US" sz="1500" cap="all" dirty="0"/>
          </a:p>
        </p:txBody>
      </p:sp>
    </p:spTree>
    <p:extLst>
      <p:ext uri="{BB962C8B-B14F-4D97-AF65-F5344CB8AC3E}">
        <p14:creationId xmlns:p14="http://schemas.microsoft.com/office/powerpoint/2010/main" val="120016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175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par>
                          <p:cTn id="19" fill="hold">
                            <p:stCondLst>
                              <p:cond delay="500"/>
                            </p:stCondLst>
                            <p:childTnLst>
                              <p:par>
                                <p:cTn id="20" presetID="2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4134590619"/>
              </p:ext>
            </p:extLst>
          </p:nvPr>
        </p:nvGraphicFramePr>
        <p:xfrm>
          <a:off x="628650" y="183402"/>
          <a:ext cx="8191259" cy="50570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Заголовок 1"/>
          <p:cNvSpPr txBox="1">
            <a:spLocks/>
          </p:cNvSpPr>
          <p:nvPr/>
        </p:nvSpPr>
        <p:spPr>
          <a:xfrm>
            <a:off x="176791" y="183402"/>
            <a:ext cx="7886700" cy="419411"/>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o-MD" sz="2400" b="1" dirty="0">
                <a:solidFill>
                  <a:srgbClr val="C00000"/>
                </a:solidFill>
                <a:latin typeface="+mn-lt"/>
              </a:rPr>
              <a:t>Screenig-ul DZ tip 2 la populația generală</a:t>
            </a:r>
            <a:endParaRPr lang="en-US" sz="2400" b="1" dirty="0">
              <a:solidFill>
                <a:srgbClr val="C00000"/>
              </a:solidFill>
              <a:latin typeface="+mn-lt"/>
            </a:endParaRPr>
          </a:p>
        </p:txBody>
      </p:sp>
    </p:spTree>
    <p:extLst>
      <p:ext uri="{BB962C8B-B14F-4D97-AF65-F5344CB8AC3E}">
        <p14:creationId xmlns:p14="http://schemas.microsoft.com/office/powerpoint/2010/main" val="248305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15611" y="1392378"/>
            <a:ext cx="1644926" cy="588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sz="1350" dirty="0">
                <a:solidFill>
                  <a:schemeClr val="tx1"/>
                </a:solidFill>
              </a:rPr>
              <a:t>Glicemia bazală</a:t>
            </a:r>
            <a:endParaRPr lang="en-US" sz="1350" dirty="0">
              <a:solidFill>
                <a:schemeClr val="tx1"/>
              </a:solidFill>
            </a:endParaRPr>
          </a:p>
        </p:txBody>
      </p:sp>
      <p:pic>
        <p:nvPicPr>
          <p:cNvPr id="9" name="Picture 2" descr="Donor blood icon. Symbol of red blood drope. Flat design. Vector  illustration Stock Vector | Adobe Stoc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2" t="12743" r="23586" b="14448"/>
          <a:stretch/>
        </p:blipFill>
        <p:spPr bwMode="auto">
          <a:xfrm>
            <a:off x="207031" y="1453474"/>
            <a:ext cx="302963" cy="43626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97882" y="2343811"/>
            <a:ext cx="1644926" cy="588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sz="1350" dirty="0">
                <a:solidFill>
                  <a:schemeClr val="tx1"/>
                </a:solidFill>
              </a:rPr>
              <a:t>Glicemia </a:t>
            </a:r>
          </a:p>
          <a:p>
            <a:pPr algn="r"/>
            <a:r>
              <a:rPr lang="ro-MD" sz="1350" dirty="0">
                <a:solidFill>
                  <a:schemeClr val="tx1"/>
                </a:solidFill>
              </a:rPr>
              <a:t>2h TOTG</a:t>
            </a:r>
            <a:endParaRPr lang="en-US" sz="1350" dirty="0">
              <a:solidFill>
                <a:schemeClr val="tx1"/>
              </a:solidFill>
            </a:endParaRPr>
          </a:p>
        </p:txBody>
      </p:sp>
      <p:pic>
        <p:nvPicPr>
          <p:cNvPr id="11" name="Picture 4" descr="Drop Water Icon Vector Logo Template Stock Vector (Royalty Free) 138153988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571" t="17417" r="22525" b="24073"/>
          <a:stretch/>
        </p:blipFill>
        <p:spPr bwMode="auto">
          <a:xfrm>
            <a:off x="166531" y="2380038"/>
            <a:ext cx="490745" cy="531358"/>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98296" y="3135670"/>
            <a:ext cx="1644926" cy="588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sz="1350" dirty="0">
                <a:solidFill>
                  <a:schemeClr val="tx1"/>
                </a:solidFill>
              </a:rPr>
              <a:t>Hemoglobina glicozilată</a:t>
            </a:r>
            <a:endParaRPr lang="en-US" sz="1350" dirty="0">
              <a:solidFill>
                <a:schemeClr val="tx1"/>
              </a:solidFill>
            </a:endParaRPr>
          </a:p>
        </p:txBody>
      </p:sp>
      <p:pic>
        <p:nvPicPr>
          <p:cNvPr id="13" name="Рисунок 12"/>
          <p:cNvPicPr>
            <a:picLocks noChangeAspect="1"/>
          </p:cNvPicPr>
          <p:nvPr/>
        </p:nvPicPr>
        <p:blipFill>
          <a:blip r:embed="rId4"/>
          <a:stretch>
            <a:fillRect/>
          </a:stretch>
        </p:blipFill>
        <p:spPr>
          <a:xfrm>
            <a:off x="166532" y="3198681"/>
            <a:ext cx="516681" cy="507536"/>
          </a:xfrm>
          <a:prstGeom prst="rect">
            <a:avLst/>
          </a:prstGeom>
        </p:spPr>
      </p:pic>
      <p:sp>
        <p:nvSpPr>
          <p:cNvPr id="3" name="Стрелка вправо 2"/>
          <p:cNvSpPr/>
          <p:nvPr/>
        </p:nvSpPr>
        <p:spPr>
          <a:xfrm>
            <a:off x="1837771" y="1349345"/>
            <a:ext cx="7256999" cy="670256"/>
          </a:xfrm>
          <a:prstGeom prst="rightArrow">
            <a:avLst/>
          </a:prstGeom>
          <a:gradFill flip="none" rotWithShape="1">
            <a:gsLst>
              <a:gs pos="16000">
                <a:srgbClr val="FF0000"/>
              </a:gs>
              <a:gs pos="47000">
                <a:srgbClr val="FFFF00"/>
              </a:gs>
              <a:gs pos="81000">
                <a:schemeClr val="accent6">
                  <a:lumMod val="60000"/>
                  <a:lumOff val="4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dirty="0">
                <a:solidFill>
                  <a:schemeClr val="tx1"/>
                </a:solidFill>
              </a:rPr>
              <a:t>Norma                   Alterarea Glicemiei Bazale                      </a:t>
            </a:r>
            <a:r>
              <a:rPr lang="ro-MD" b="1" dirty="0">
                <a:solidFill>
                  <a:schemeClr val="bg1"/>
                </a:solidFill>
              </a:rPr>
              <a:t>Diabet Zaharat</a:t>
            </a:r>
            <a:endParaRPr lang="en-US" b="1" dirty="0">
              <a:solidFill>
                <a:schemeClr val="bg1"/>
              </a:solidFill>
            </a:endParaRPr>
          </a:p>
        </p:txBody>
      </p:sp>
      <p:sp>
        <p:nvSpPr>
          <p:cNvPr id="4" name="Овал 3"/>
          <p:cNvSpPr/>
          <p:nvPr/>
        </p:nvSpPr>
        <p:spPr>
          <a:xfrm>
            <a:off x="2898177" y="1392970"/>
            <a:ext cx="670389" cy="590312"/>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dirty="0">
                <a:solidFill>
                  <a:schemeClr val="tx1"/>
                </a:solidFill>
              </a:rPr>
              <a:t>6,1 </a:t>
            </a:r>
            <a:endParaRPr lang="en-US" b="1" dirty="0">
              <a:solidFill>
                <a:schemeClr val="tx1"/>
              </a:solidFill>
            </a:endParaRPr>
          </a:p>
        </p:txBody>
      </p:sp>
      <p:sp>
        <p:nvSpPr>
          <p:cNvPr id="16" name="Овал 15"/>
          <p:cNvSpPr/>
          <p:nvPr/>
        </p:nvSpPr>
        <p:spPr>
          <a:xfrm>
            <a:off x="6491983" y="1349346"/>
            <a:ext cx="779552" cy="590312"/>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dirty="0">
                <a:solidFill>
                  <a:schemeClr val="tx1"/>
                </a:solidFill>
              </a:rPr>
              <a:t>7,0 </a:t>
            </a:r>
            <a:endParaRPr lang="en-US" b="1" dirty="0">
              <a:solidFill>
                <a:schemeClr val="tx1"/>
              </a:solidFill>
            </a:endParaRPr>
          </a:p>
        </p:txBody>
      </p:sp>
      <p:sp>
        <p:nvSpPr>
          <p:cNvPr id="5" name="Прямоугольник 4"/>
          <p:cNvSpPr/>
          <p:nvPr/>
        </p:nvSpPr>
        <p:spPr>
          <a:xfrm>
            <a:off x="3882150" y="1953754"/>
            <a:ext cx="2165279" cy="35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tx1"/>
                </a:solidFill>
              </a:rPr>
              <a:t>ȘI / SAU</a:t>
            </a:r>
            <a:endParaRPr lang="en-US" sz="1500" b="1" dirty="0">
              <a:solidFill>
                <a:schemeClr val="tx1"/>
              </a:solidFill>
            </a:endParaRPr>
          </a:p>
        </p:txBody>
      </p:sp>
      <p:sp>
        <p:nvSpPr>
          <p:cNvPr id="19" name="Стрелка вправо 18"/>
          <p:cNvSpPr/>
          <p:nvPr/>
        </p:nvSpPr>
        <p:spPr>
          <a:xfrm>
            <a:off x="1887001" y="2288643"/>
            <a:ext cx="7256999" cy="670256"/>
          </a:xfrm>
          <a:prstGeom prst="rightArrow">
            <a:avLst/>
          </a:prstGeom>
          <a:gradFill flip="none" rotWithShape="1">
            <a:gsLst>
              <a:gs pos="16000">
                <a:srgbClr val="FF0000"/>
              </a:gs>
              <a:gs pos="47000">
                <a:srgbClr val="FFFF00"/>
              </a:gs>
              <a:gs pos="87000">
                <a:schemeClr val="accent6">
                  <a:lumMod val="60000"/>
                  <a:lumOff val="40000"/>
                </a:scheme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dirty="0">
                <a:solidFill>
                  <a:schemeClr val="tx1"/>
                </a:solidFill>
              </a:rPr>
              <a:t>Norma                  Scăderea Toleranței la Glucoză                 </a:t>
            </a:r>
            <a:r>
              <a:rPr lang="ro-MD" b="1" dirty="0">
                <a:solidFill>
                  <a:schemeClr val="bg1"/>
                </a:solidFill>
              </a:rPr>
              <a:t>Diabet Zaharat</a:t>
            </a:r>
            <a:endParaRPr lang="en-US" b="1" dirty="0">
              <a:solidFill>
                <a:schemeClr val="bg1"/>
              </a:solidFill>
            </a:endParaRPr>
          </a:p>
        </p:txBody>
      </p:sp>
      <p:sp>
        <p:nvSpPr>
          <p:cNvPr id="15" name="Овал 14"/>
          <p:cNvSpPr/>
          <p:nvPr/>
        </p:nvSpPr>
        <p:spPr>
          <a:xfrm>
            <a:off x="2898177" y="2350561"/>
            <a:ext cx="670389" cy="590312"/>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dirty="0">
                <a:solidFill>
                  <a:schemeClr val="tx1"/>
                </a:solidFill>
              </a:rPr>
              <a:t>7,8 </a:t>
            </a:r>
            <a:endParaRPr lang="en-US" b="1" dirty="0">
              <a:solidFill>
                <a:schemeClr val="tx1"/>
              </a:solidFill>
            </a:endParaRPr>
          </a:p>
        </p:txBody>
      </p:sp>
      <p:sp>
        <p:nvSpPr>
          <p:cNvPr id="17" name="Овал 16"/>
          <p:cNvSpPr/>
          <p:nvPr/>
        </p:nvSpPr>
        <p:spPr>
          <a:xfrm>
            <a:off x="6569218" y="2305425"/>
            <a:ext cx="779552" cy="590312"/>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b="1" dirty="0">
                <a:solidFill>
                  <a:schemeClr val="tx1"/>
                </a:solidFill>
              </a:rPr>
              <a:t>11,1 </a:t>
            </a:r>
            <a:endParaRPr lang="en-US" b="1" dirty="0">
              <a:solidFill>
                <a:schemeClr val="tx1"/>
              </a:solidFill>
            </a:endParaRPr>
          </a:p>
        </p:txBody>
      </p:sp>
      <p:sp>
        <p:nvSpPr>
          <p:cNvPr id="21" name="Прямоугольник 20"/>
          <p:cNvSpPr/>
          <p:nvPr/>
        </p:nvSpPr>
        <p:spPr>
          <a:xfrm>
            <a:off x="3986252" y="2873842"/>
            <a:ext cx="2165279" cy="354458"/>
          </a:xfrm>
          <a:prstGeom prst="rect">
            <a:avLst/>
          </a:prstGeom>
          <a:gradFill>
            <a:gsLst>
              <a:gs pos="2000">
                <a:schemeClr val="accent4">
                  <a:lumMod val="20000"/>
                  <a:lumOff val="80000"/>
                </a:schemeClr>
              </a:gs>
              <a:gs pos="100000">
                <a:srgbClr val="FFFF00"/>
              </a:gs>
              <a:gs pos="100000">
                <a:schemeClr val="accent6">
                  <a:lumMod val="60000"/>
                  <a:lumOff val="40000"/>
                </a:schemeClr>
              </a:gs>
            </a:gsLst>
            <a:lin ang="108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tx1"/>
                </a:solidFill>
              </a:rPr>
              <a:t>PREDIABET</a:t>
            </a:r>
            <a:endParaRPr lang="en-US" sz="1500" b="1" dirty="0">
              <a:solidFill>
                <a:schemeClr val="tx1"/>
              </a:solidFill>
            </a:endParaRPr>
          </a:p>
        </p:txBody>
      </p:sp>
      <p:sp>
        <p:nvSpPr>
          <p:cNvPr id="22" name="Прямоугольник 21"/>
          <p:cNvSpPr/>
          <p:nvPr/>
        </p:nvSpPr>
        <p:spPr>
          <a:xfrm>
            <a:off x="103477" y="4028147"/>
            <a:ext cx="1644926" cy="58889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ro-MD" sz="1350" dirty="0">
                <a:solidFill>
                  <a:schemeClr val="tx1"/>
                </a:solidFill>
              </a:rPr>
              <a:t>Glicemia orice moment al zilei</a:t>
            </a:r>
            <a:endParaRPr lang="en-US" sz="1350" dirty="0">
              <a:solidFill>
                <a:schemeClr val="tx1"/>
              </a:solidFill>
            </a:endParaRPr>
          </a:p>
        </p:txBody>
      </p:sp>
      <p:pic>
        <p:nvPicPr>
          <p:cNvPr id="23" name="Picture 2" descr="Donor blood icon. Symbol of red blood drope. Flat design. Vector  illustration Stock Vector | Adobe Stoc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2" t="12743" r="23586" b="14448"/>
          <a:stretch/>
        </p:blipFill>
        <p:spPr bwMode="auto">
          <a:xfrm>
            <a:off x="169154" y="4104459"/>
            <a:ext cx="302963" cy="436268"/>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1887002" y="3336066"/>
            <a:ext cx="1271426" cy="338789"/>
          </a:xfrm>
          <a:prstGeom prst="rect">
            <a:avLst/>
          </a:prstGeom>
          <a:gradFill flip="none" rotWithShape="1">
            <a:gsLst>
              <a:gs pos="100000">
                <a:srgbClr val="92D050">
                  <a:alpha val="63000"/>
                </a:srgbClr>
              </a:gs>
              <a:gs pos="100000">
                <a:srgbClr val="FFFF00"/>
              </a:gs>
              <a:gs pos="100000">
                <a:schemeClr val="accent6">
                  <a:lumMod val="60000"/>
                  <a:lumOff val="40000"/>
                </a:schemeClr>
              </a:gs>
            </a:gsLst>
            <a:path path="shape">
              <a:fillToRect l="50000" t="50000" r="50000" b="50000"/>
            </a:path>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tx1"/>
                </a:solidFill>
              </a:rPr>
              <a:t>4  - 6%</a:t>
            </a:r>
            <a:endParaRPr lang="en-US" sz="1500" b="1" dirty="0">
              <a:solidFill>
                <a:schemeClr val="tx1"/>
              </a:solidFill>
            </a:endParaRPr>
          </a:p>
        </p:txBody>
      </p:sp>
      <p:sp>
        <p:nvSpPr>
          <p:cNvPr id="27" name="Прямоугольник 26"/>
          <p:cNvSpPr/>
          <p:nvPr/>
        </p:nvSpPr>
        <p:spPr>
          <a:xfrm>
            <a:off x="3986252" y="3328232"/>
            <a:ext cx="2165279" cy="354458"/>
          </a:xfrm>
          <a:prstGeom prst="rect">
            <a:avLst/>
          </a:prstGeom>
          <a:gradFill>
            <a:gsLst>
              <a:gs pos="2000">
                <a:schemeClr val="accent4">
                  <a:lumMod val="20000"/>
                  <a:lumOff val="80000"/>
                </a:schemeClr>
              </a:gs>
              <a:gs pos="100000">
                <a:srgbClr val="FFFF00"/>
              </a:gs>
              <a:gs pos="100000">
                <a:schemeClr val="accent6">
                  <a:lumMod val="60000"/>
                  <a:lumOff val="40000"/>
                </a:schemeClr>
              </a:gs>
            </a:gsLst>
            <a:lin ang="108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tx1"/>
                </a:solidFill>
              </a:rPr>
              <a:t>5,7 – 6,4 %</a:t>
            </a:r>
            <a:endParaRPr lang="en-US" sz="1500" b="1" dirty="0">
              <a:solidFill>
                <a:schemeClr val="tx1"/>
              </a:solidFill>
            </a:endParaRPr>
          </a:p>
        </p:txBody>
      </p:sp>
      <p:sp>
        <p:nvSpPr>
          <p:cNvPr id="28" name="Прямоугольник 27"/>
          <p:cNvSpPr/>
          <p:nvPr/>
        </p:nvSpPr>
        <p:spPr>
          <a:xfrm>
            <a:off x="7212278" y="3281602"/>
            <a:ext cx="1775502" cy="354458"/>
          </a:xfrm>
          <a:prstGeom prst="rect">
            <a:avLst/>
          </a:prstGeom>
          <a:gradFill>
            <a:gsLst>
              <a:gs pos="2000">
                <a:srgbClr val="FF0000"/>
              </a:gs>
              <a:gs pos="100000">
                <a:srgbClr val="FFFF00"/>
              </a:gs>
              <a:gs pos="100000">
                <a:schemeClr val="accent6">
                  <a:lumMod val="60000"/>
                  <a:lumOff val="40000"/>
                </a:schemeClr>
              </a:gs>
            </a:gsLst>
            <a:lin ang="108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bg1"/>
                </a:solidFill>
              </a:rPr>
              <a:t>≥ 6,5%</a:t>
            </a:r>
            <a:endParaRPr lang="en-US" sz="1500" b="1" dirty="0">
              <a:solidFill>
                <a:schemeClr val="bg1"/>
              </a:solidFill>
            </a:endParaRPr>
          </a:p>
        </p:txBody>
      </p:sp>
      <p:sp>
        <p:nvSpPr>
          <p:cNvPr id="29" name="Прямоугольник 28"/>
          <p:cNvSpPr/>
          <p:nvPr/>
        </p:nvSpPr>
        <p:spPr>
          <a:xfrm>
            <a:off x="7212278" y="4045465"/>
            <a:ext cx="1775502" cy="354458"/>
          </a:xfrm>
          <a:prstGeom prst="rect">
            <a:avLst/>
          </a:prstGeom>
          <a:gradFill>
            <a:gsLst>
              <a:gs pos="2000">
                <a:srgbClr val="FF0000"/>
              </a:gs>
              <a:gs pos="100000">
                <a:srgbClr val="FFFF00"/>
              </a:gs>
              <a:gs pos="100000">
                <a:schemeClr val="accent6">
                  <a:lumMod val="60000"/>
                  <a:lumOff val="40000"/>
                </a:schemeClr>
              </a:gs>
            </a:gsLst>
            <a:lin ang="10800000" scaled="1"/>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bg1"/>
                </a:solidFill>
              </a:rPr>
              <a:t>≥ 11,1 mmol/l</a:t>
            </a:r>
            <a:endParaRPr lang="en-US" sz="1500" b="1" dirty="0">
              <a:solidFill>
                <a:schemeClr val="bg1"/>
              </a:solidFill>
            </a:endParaRPr>
          </a:p>
        </p:txBody>
      </p:sp>
      <p:sp>
        <p:nvSpPr>
          <p:cNvPr id="30" name="Прямоугольник 29"/>
          <p:cNvSpPr/>
          <p:nvPr/>
        </p:nvSpPr>
        <p:spPr>
          <a:xfrm>
            <a:off x="1759242" y="1953516"/>
            <a:ext cx="1214132" cy="35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tx1"/>
                </a:solidFill>
              </a:rPr>
              <a:t>ȘI</a:t>
            </a:r>
            <a:endParaRPr lang="en-US" sz="1500" b="1" dirty="0">
              <a:solidFill>
                <a:schemeClr val="tx1"/>
              </a:solidFill>
            </a:endParaRPr>
          </a:p>
        </p:txBody>
      </p:sp>
      <p:sp>
        <p:nvSpPr>
          <p:cNvPr id="31" name="Прямоугольник 30"/>
          <p:cNvSpPr/>
          <p:nvPr/>
        </p:nvSpPr>
        <p:spPr>
          <a:xfrm>
            <a:off x="1780714" y="2860379"/>
            <a:ext cx="1214132" cy="35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tx1"/>
                </a:solidFill>
              </a:rPr>
              <a:t>ȘI</a:t>
            </a:r>
            <a:endParaRPr lang="en-US" sz="1500" b="1" dirty="0">
              <a:solidFill>
                <a:schemeClr val="tx1"/>
              </a:solidFill>
            </a:endParaRPr>
          </a:p>
        </p:txBody>
      </p:sp>
      <p:sp>
        <p:nvSpPr>
          <p:cNvPr id="32" name="Прямоугольник 31"/>
          <p:cNvSpPr/>
          <p:nvPr/>
        </p:nvSpPr>
        <p:spPr>
          <a:xfrm>
            <a:off x="7348769" y="1925881"/>
            <a:ext cx="1214132" cy="35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tx1"/>
                </a:solidFill>
              </a:rPr>
              <a:t>SAU*</a:t>
            </a:r>
            <a:endParaRPr lang="en-US" sz="1500" b="1" dirty="0">
              <a:solidFill>
                <a:schemeClr val="tx1"/>
              </a:solidFill>
            </a:endParaRPr>
          </a:p>
        </p:txBody>
      </p:sp>
      <p:sp>
        <p:nvSpPr>
          <p:cNvPr id="33" name="Прямоугольник 32"/>
          <p:cNvSpPr/>
          <p:nvPr/>
        </p:nvSpPr>
        <p:spPr>
          <a:xfrm>
            <a:off x="7492963" y="2839933"/>
            <a:ext cx="1214132" cy="35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tx1"/>
                </a:solidFill>
              </a:rPr>
              <a:t>SAU*</a:t>
            </a:r>
            <a:endParaRPr lang="en-US" sz="1500" b="1" dirty="0">
              <a:solidFill>
                <a:schemeClr val="tx1"/>
              </a:solidFill>
            </a:endParaRPr>
          </a:p>
        </p:txBody>
      </p:sp>
      <p:sp>
        <p:nvSpPr>
          <p:cNvPr id="34" name="Прямоугольник 33"/>
          <p:cNvSpPr/>
          <p:nvPr/>
        </p:nvSpPr>
        <p:spPr>
          <a:xfrm>
            <a:off x="7431324" y="3673689"/>
            <a:ext cx="1214132" cy="35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tx1"/>
                </a:solidFill>
              </a:rPr>
              <a:t>SAU*</a:t>
            </a:r>
            <a:endParaRPr lang="en-US" sz="1500" b="1" dirty="0">
              <a:solidFill>
                <a:schemeClr val="tx1"/>
              </a:solidFill>
            </a:endParaRPr>
          </a:p>
        </p:txBody>
      </p:sp>
      <p:sp>
        <p:nvSpPr>
          <p:cNvPr id="35" name="Прямоугольник 34"/>
          <p:cNvSpPr/>
          <p:nvPr/>
        </p:nvSpPr>
        <p:spPr>
          <a:xfrm>
            <a:off x="3889234" y="4780008"/>
            <a:ext cx="3542090" cy="354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1500" b="1" dirty="0">
                <a:solidFill>
                  <a:schemeClr val="tx1"/>
                </a:solidFill>
              </a:rPr>
              <a:t>* Necesar să fie prezente 2 criterii</a:t>
            </a:r>
            <a:endParaRPr lang="en-US" sz="1500" b="1" dirty="0">
              <a:solidFill>
                <a:schemeClr val="tx1"/>
              </a:solidFill>
            </a:endParaRPr>
          </a:p>
        </p:txBody>
      </p:sp>
      <p:sp>
        <p:nvSpPr>
          <p:cNvPr id="37" name="Заголовок 1"/>
          <p:cNvSpPr>
            <a:spLocks noGrp="1"/>
          </p:cNvSpPr>
          <p:nvPr>
            <p:ph type="title"/>
          </p:nvPr>
        </p:nvSpPr>
        <p:spPr>
          <a:xfrm>
            <a:off x="657276" y="289218"/>
            <a:ext cx="7886700" cy="613224"/>
          </a:xfrm>
        </p:spPr>
        <p:txBody>
          <a:bodyPr>
            <a:normAutofit/>
          </a:bodyPr>
          <a:lstStyle/>
          <a:p>
            <a:r>
              <a:rPr lang="ro-MD" sz="2700" b="1" dirty="0">
                <a:solidFill>
                  <a:srgbClr val="C00000"/>
                </a:solidFill>
                <a:latin typeface="+mn-lt"/>
              </a:rPr>
              <a:t>Cum stabilim diagnosticul de diabet?</a:t>
            </a:r>
            <a:endParaRPr lang="en-US" sz="2700" b="1" dirty="0">
              <a:solidFill>
                <a:srgbClr val="C00000"/>
              </a:solidFill>
              <a:latin typeface="+mn-lt"/>
            </a:endParaRPr>
          </a:p>
        </p:txBody>
      </p:sp>
    </p:spTree>
    <p:extLst>
      <p:ext uri="{BB962C8B-B14F-4D97-AF65-F5344CB8AC3E}">
        <p14:creationId xmlns:p14="http://schemas.microsoft.com/office/powerpoint/2010/main" val="25346029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7148" y="771550"/>
            <a:ext cx="4506940" cy="1895372"/>
          </a:xfrm>
        </p:spPr>
        <p:txBody>
          <a:bodyPr>
            <a:noAutofit/>
          </a:bodyPr>
          <a:lstStyle/>
          <a:p>
            <a:pPr>
              <a:lnSpc>
                <a:spcPct val="150000"/>
              </a:lnSpc>
            </a:pPr>
            <a:r>
              <a:rPr lang="ro-MD" sz="2800" b="1" dirty="0">
                <a:solidFill>
                  <a:srgbClr val="100480"/>
                </a:solidFill>
                <a:latin typeface="+mn-lt"/>
              </a:rPr>
              <a:t>De ce este atât de important să stabilim precoce diabetul zaharat?   </a:t>
            </a:r>
            <a:endParaRPr lang="en-US" sz="2800" b="1" dirty="0">
              <a:solidFill>
                <a:srgbClr val="100480"/>
              </a:solidFill>
              <a:latin typeface="+mn-lt"/>
            </a:endParaRPr>
          </a:p>
        </p:txBody>
      </p:sp>
      <p:sp>
        <p:nvSpPr>
          <p:cNvPr id="4" name="Выноска-облако 3"/>
          <p:cNvSpPr/>
          <p:nvPr/>
        </p:nvSpPr>
        <p:spPr>
          <a:xfrm>
            <a:off x="323528" y="339502"/>
            <a:ext cx="6048672" cy="2592288"/>
          </a:xfrm>
          <a:prstGeom prst="cloudCallout">
            <a:avLst>
              <a:gd name="adj1" fmla="val 49348"/>
              <a:gd name="adj2" fmla="val 43597"/>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schemeClr val="tx1"/>
              </a:solidFill>
            </a:endParaRPr>
          </a:p>
        </p:txBody>
      </p:sp>
      <p:pic>
        <p:nvPicPr>
          <p:cNvPr id="3" name="Picture 2" descr="Question Icon, Transparent Question.PNG Images &amp; Vector - FreeIc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131590"/>
            <a:ext cx="3888433" cy="3888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0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srcRect l="52547"/>
          <a:stretch/>
        </p:blipFill>
        <p:spPr>
          <a:xfrm>
            <a:off x="3430230" y="1143099"/>
            <a:ext cx="1459931" cy="3739001"/>
          </a:xfrm>
          <a:prstGeom prst="rect">
            <a:avLst/>
          </a:prstGeom>
        </p:spPr>
      </p:pic>
      <p:sp>
        <p:nvSpPr>
          <p:cNvPr id="5" name="Выноска 1 (с границей) 4"/>
          <p:cNvSpPr/>
          <p:nvPr/>
        </p:nvSpPr>
        <p:spPr>
          <a:xfrm>
            <a:off x="5278854" y="757990"/>
            <a:ext cx="3356812" cy="1028700"/>
          </a:xfrm>
          <a:prstGeom prst="accentCallout1">
            <a:avLst>
              <a:gd name="adj1" fmla="val 28399"/>
              <a:gd name="adj2" fmla="val -1881"/>
              <a:gd name="adj3" fmla="val 45567"/>
              <a:gd name="adj4" fmla="val -30787"/>
            </a:avLst>
          </a:prstGeom>
          <a:solidFill>
            <a:schemeClr val="bg1">
              <a:lumMod val="95000"/>
            </a:schemeClr>
          </a:solidFill>
          <a:ln>
            <a:solidFill>
              <a:schemeClr val="bg1">
                <a:lumMod val="6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b="1" dirty="0">
                <a:solidFill>
                  <a:schemeClr val="tx1"/>
                </a:solidFill>
              </a:rPr>
              <a:t>SN central și periferic</a:t>
            </a:r>
            <a:endParaRPr lang="en-US" sz="1200" b="1" dirty="0">
              <a:solidFill>
                <a:schemeClr val="tx1"/>
              </a:solidFill>
            </a:endParaRPr>
          </a:p>
          <a:p>
            <a:pPr marL="214313" indent="-214313">
              <a:buFont typeface="Arial" panose="020B0604020202020204" pitchFamily="34" charset="0"/>
              <a:buChar char="•"/>
            </a:pPr>
            <a:r>
              <a:rPr lang="x-none" sz="1200" dirty="0">
                <a:solidFill>
                  <a:schemeClr val="tx1"/>
                </a:solidFill>
              </a:rPr>
              <a:t>AVC</a:t>
            </a:r>
            <a:r>
              <a:rPr lang="en-US" sz="1200" dirty="0">
                <a:solidFill>
                  <a:schemeClr val="tx1"/>
                </a:solidFill>
              </a:rPr>
              <a:t> </a:t>
            </a:r>
          </a:p>
          <a:p>
            <a:pPr marL="214313" indent="-214313">
              <a:buFont typeface="Arial" panose="020B0604020202020204" pitchFamily="34" charset="0"/>
              <a:buChar char="•"/>
            </a:pPr>
            <a:r>
              <a:rPr lang="x-none" sz="1200" dirty="0">
                <a:solidFill>
                  <a:schemeClr val="tx1"/>
                </a:solidFill>
              </a:rPr>
              <a:t>Neuropatie autonomă</a:t>
            </a:r>
            <a:endParaRPr lang="en-US" sz="1200" dirty="0">
              <a:solidFill>
                <a:schemeClr val="tx1"/>
              </a:solidFill>
            </a:endParaRPr>
          </a:p>
          <a:p>
            <a:pPr marL="214313" indent="-214313">
              <a:buFont typeface="Arial" panose="020B0604020202020204" pitchFamily="34" charset="0"/>
              <a:buChar char="•"/>
            </a:pPr>
            <a:r>
              <a:rPr lang="x-none" sz="1200" dirty="0">
                <a:solidFill>
                  <a:schemeClr val="tx1"/>
                </a:solidFill>
              </a:rPr>
              <a:t>Neuropatie periferică </a:t>
            </a:r>
            <a:r>
              <a:rPr lang="en-US" sz="1200" dirty="0">
                <a:solidFill>
                  <a:schemeClr val="tx1"/>
                </a:solidFill>
              </a:rPr>
              <a:t>(</a:t>
            </a:r>
            <a:r>
              <a:rPr lang="x-none" sz="1200" dirty="0">
                <a:solidFill>
                  <a:schemeClr val="tx1"/>
                </a:solidFill>
              </a:rPr>
              <a:t>disfuncție senzitiva/motorie</a:t>
            </a:r>
            <a:r>
              <a:rPr lang="en-US" sz="1200" dirty="0">
                <a:solidFill>
                  <a:schemeClr val="tx1"/>
                </a:solidFill>
              </a:rPr>
              <a:t>)</a:t>
            </a:r>
          </a:p>
        </p:txBody>
      </p:sp>
      <p:sp>
        <p:nvSpPr>
          <p:cNvPr id="6" name="Выноска 1 (с границей) 5"/>
          <p:cNvSpPr/>
          <p:nvPr/>
        </p:nvSpPr>
        <p:spPr>
          <a:xfrm>
            <a:off x="1515978" y="762694"/>
            <a:ext cx="1365585" cy="753285"/>
          </a:xfrm>
          <a:prstGeom prst="accentCallout1">
            <a:avLst>
              <a:gd name="adj1" fmla="val 30169"/>
              <a:gd name="adj2" fmla="val 107966"/>
              <a:gd name="adj3" fmla="val 83751"/>
              <a:gd name="adj4" fmla="val 186283"/>
            </a:avLst>
          </a:prstGeom>
          <a:solidFill>
            <a:schemeClr val="bg1">
              <a:lumMod val="95000"/>
            </a:schemeClr>
          </a:solidFill>
          <a:ln>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b="1" dirty="0">
                <a:solidFill>
                  <a:schemeClr val="tx1"/>
                </a:solidFill>
              </a:rPr>
              <a:t>Ochi</a:t>
            </a:r>
            <a:endParaRPr lang="en-US" sz="1200" dirty="0">
              <a:solidFill>
                <a:schemeClr val="tx1"/>
              </a:solidFill>
            </a:endParaRPr>
          </a:p>
          <a:p>
            <a:pPr algn="ctr"/>
            <a:r>
              <a:rPr lang="en-US" sz="1200" dirty="0">
                <a:solidFill>
                  <a:schemeClr val="tx1"/>
                </a:solidFill>
              </a:rPr>
              <a:t>• </a:t>
            </a:r>
            <a:r>
              <a:rPr lang="en-US" sz="1200" dirty="0" err="1">
                <a:solidFill>
                  <a:schemeClr val="tx1"/>
                </a:solidFill>
              </a:rPr>
              <a:t>Retinopat</a:t>
            </a:r>
            <a:r>
              <a:rPr lang="x-none" sz="1200" dirty="0">
                <a:solidFill>
                  <a:schemeClr val="tx1"/>
                </a:solidFill>
              </a:rPr>
              <a:t>ie</a:t>
            </a:r>
            <a:r>
              <a:rPr lang="en-US" sz="1200" dirty="0">
                <a:solidFill>
                  <a:schemeClr val="tx1"/>
                </a:solidFill>
              </a:rPr>
              <a:t> </a:t>
            </a:r>
          </a:p>
          <a:p>
            <a:pPr algn="ctr"/>
            <a:r>
              <a:rPr lang="en-US" sz="1200" dirty="0">
                <a:solidFill>
                  <a:schemeClr val="tx1"/>
                </a:solidFill>
              </a:rPr>
              <a:t>• Cataracts</a:t>
            </a:r>
            <a:r>
              <a:rPr lang="x-none" sz="1200" dirty="0">
                <a:solidFill>
                  <a:schemeClr val="tx1"/>
                </a:solidFill>
              </a:rPr>
              <a:t>a</a:t>
            </a:r>
          </a:p>
          <a:p>
            <a:pPr algn="ctr"/>
            <a:r>
              <a:rPr lang="en-US" sz="1200" dirty="0">
                <a:solidFill>
                  <a:schemeClr val="tx1"/>
                </a:solidFill>
              </a:rPr>
              <a:t>• </a:t>
            </a:r>
            <a:r>
              <a:rPr lang="x-none" sz="1200" dirty="0">
                <a:solidFill>
                  <a:schemeClr val="tx1"/>
                </a:solidFill>
              </a:rPr>
              <a:t>Cecitate</a:t>
            </a:r>
            <a:endParaRPr lang="en-US" sz="1200" dirty="0">
              <a:solidFill>
                <a:schemeClr val="tx1"/>
              </a:solidFill>
            </a:endParaRPr>
          </a:p>
        </p:txBody>
      </p:sp>
      <p:sp>
        <p:nvSpPr>
          <p:cNvPr id="7" name="Выноска 1 (с границей) 6"/>
          <p:cNvSpPr/>
          <p:nvPr/>
        </p:nvSpPr>
        <p:spPr>
          <a:xfrm>
            <a:off x="6247398" y="1926748"/>
            <a:ext cx="2760695" cy="1150328"/>
          </a:xfrm>
          <a:prstGeom prst="accentCallout1">
            <a:avLst>
              <a:gd name="adj1" fmla="val 18750"/>
              <a:gd name="adj2" fmla="val -2776"/>
              <a:gd name="adj3" fmla="val 32895"/>
              <a:gd name="adj4" fmla="val -73572"/>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b="1" dirty="0">
                <a:solidFill>
                  <a:schemeClr val="tx1"/>
                </a:solidFill>
              </a:rPr>
              <a:t>Sistem cardiovascular</a:t>
            </a:r>
            <a:r>
              <a:rPr lang="en-US" sz="1200" b="1" dirty="0">
                <a:solidFill>
                  <a:schemeClr val="tx1"/>
                </a:solidFill>
              </a:rPr>
              <a:t>  </a:t>
            </a:r>
          </a:p>
          <a:p>
            <a:pPr marL="214313" indent="-214313">
              <a:buFont typeface="Arial" panose="020B0604020202020204" pitchFamily="34" charset="0"/>
              <a:buChar char="•"/>
            </a:pPr>
            <a:r>
              <a:rPr lang="en-US" sz="1200" dirty="0">
                <a:solidFill>
                  <a:schemeClr val="tx1"/>
                </a:solidFill>
              </a:rPr>
              <a:t>Cardio</a:t>
            </a:r>
            <a:r>
              <a:rPr lang="x-none" sz="1200" dirty="0">
                <a:solidFill>
                  <a:schemeClr val="tx1"/>
                </a:solidFill>
              </a:rPr>
              <a:t>miopatie</a:t>
            </a:r>
            <a:r>
              <a:rPr lang="en-US" sz="1200" dirty="0">
                <a:solidFill>
                  <a:schemeClr val="tx1"/>
                </a:solidFill>
              </a:rPr>
              <a:t> </a:t>
            </a:r>
          </a:p>
          <a:p>
            <a:pPr marL="214313" indent="-214313">
              <a:buFont typeface="Arial" panose="020B0604020202020204" pitchFamily="34" charset="0"/>
              <a:buChar char="•"/>
            </a:pPr>
            <a:r>
              <a:rPr lang="x-none" sz="1200" dirty="0">
                <a:solidFill>
                  <a:schemeClr val="tx1"/>
                </a:solidFill>
              </a:rPr>
              <a:t>IMA</a:t>
            </a:r>
            <a:endParaRPr lang="en-US" sz="1200" dirty="0">
              <a:solidFill>
                <a:schemeClr val="tx1"/>
              </a:solidFill>
            </a:endParaRPr>
          </a:p>
          <a:p>
            <a:pPr marL="214313" indent="-214313">
              <a:buFont typeface="Arial" panose="020B0604020202020204" pitchFamily="34" charset="0"/>
              <a:buChar char="•"/>
            </a:pPr>
            <a:r>
              <a:rPr lang="en-US" sz="1200" dirty="0">
                <a:solidFill>
                  <a:schemeClr val="tx1"/>
                </a:solidFill>
              </a:rPr>
              <a:t>A</a:t>
            </a:r>
            <a:r>
              <a:rPr lang="x-none" sz="1200" dirty="0">
                <a:solidFill>
                  <a:schemeClr val="tx1"/>
                </a:solidFill>
              </a:rPr>
              <a:t>eroscleroza</a:t>
            </a:r>
            <a:r>
              <a:rPr lang="en-US" sz="1200" dirty="0">
                <a:solidFill>
                  <a:schemeClr val="tx1"/>
                </a:solidFill>
              </a:rPr>
              <a:t> </a:t>
            </a:r>
          </a:p>
          <a:p>
            <a:pPr marL="214313" indent="-214313">
              <a:buFont typeface="Arial" panose="020B0604020202020204" pitchFamily="34" charset="0"/>
              <a:buChar char="•"/>
            </a:pPr>
            <a:r>
              <a:rPr lang="x-none" sz="1200" dirty="0">
                <a:solidFill>
                  <a:schemeClr val="tx1"/>
                </a:solidFill>
              </a:rPr>
              <a:t>HTA</a:t>
            </a:r>
            <a:endParaRPr lang="en-US" sz="1200" dirty="0">
              <a:solidFill>
                <a:schemeClr val="tx1"/>
              </a:solidFill>
            </a:endParaRPr>
          </a:p>
          <a:p>
            <a:pPr marL="214313" indent="-214313">
              <a:buFont typeface="Arial" panose="020B0604020202020204" pitchFamily="34" charset="0"/>
              <a:buChar char="•"/>
            </a:pPr>
            <a:r>
              <a:rPr lang="x-none" sz="1200" dirty="0">
                <a:solidFill>
                  <a:schemeClr val="tx1"/>
                </a:solidFill>
              </a:rPr>
              <a:t>Disfuncția endotelială</a:t>
            </a:r>
            <a:endParaRPr lang="en-US" sz="1200" dirty="0">
              <a:solidFill>
                <a:schemeClr val="tx1"/>
              </a:solidFill>
            </a:endParaRPr>
          </a:p>
        </p:txBody>
      </p:sp>
      <p:sp>
        <p:nvSpPr>
          <p:cNvPr id="8" name="Выноска 1 (с границей) 7"/>
          <p:cNvSpPr/>
          <p:nvPr/>
        </p:nvSpPr>
        <p:spPr>
          <a:xfrm>
            <a:off x="117861" y="1607781"/>
            <a:ext cx="1955132" cy="684235"/>
          </a:xfrm>
          <a:prstGeom prst="accentCallout1">
            <a:avLst>
              <a:gd name="adj1" fmla="val 25450"/>
              <a:gd name="adj2" fmla="val 106590"/>
              <a:gd name="adj3" fmla="val -5710"/>
              <a:gd name="adj4" fmla="val 205610"/>
            </a:avLst>
          </a:prstGeom>
          <a:solidFill>
            <a:schemeClr val="accent4">
              <a:lumMod val="20000"/>
              <a:lumOff val="80000"/>
            </a:schemeClr>
          </a:solidFill>
          <a:ln>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b="1" dirty="0">
                <a:solidFill>
                  <a:schemeClr val="tx1"/>
                </a:solidFill>
              </a:rPr>
              <a:t>Cavitatea bucală</a:t>
            </a:r>
            <a:r>
              <a:rPr lang="en-US" sz="1200" dirty="0">
                <a:solidFill>
                  <a:schemeClr val="tx1"/>
                </a:solidFill>
              </a:rPr>
              <a:t>(</a:t>
            </a:r>
            <a:r>
              <a:rPr lang="en-US" sz="1200" dirty="0" err="1">
                <a:solidFill>
                  <a:schemeClr val="tx1"/>
                </a:solidFill>
              </a:rPr>
              <a:t>Carie</a:t>
            </a:r>
            <a:r>
              <a:rPr lang="en-US" sz="1200" dirty="0">
                <a:solidFill>
                  <a:schemeClr val="tx1"/>
                </a:solidFill>
              </a:rPr>
              <a:t>, </a:t>
            </a:r>
            <a:r>
              <a:rPr lang="en-US" sz="1200" dirty="0" err="1">
                <a:solidFill>
                  <a:schemeClr val="tx1"/>
                </a:solidFill>
              </a:rPr>
              <a:t>gingivit</a:t>
            </a:r>
            <a:r>
              <a:rPr lang="x-none" sz="1200" dirty="0">
                <a:solidFill>
                  <a:schemeClr val="tx1"/>
                </a:solidFill>
              </a:rPr>
              <a:t>e</a:t>
            </a:r>
            <a:r>
              <a:rPr lang="en-US" sz="1200" dirty="0">
                <a:solidFill>
                  <a:schemeClr val="tx1"/>
                </a:solidFill>
              </a:rPr>
              <a:t>, </a:t>
            </a:r>
            <a:r>
              <a:rPr lang="x-none" sz="1200" dirty="0">
                <a:solidFill>
                  <a:schemeClr val="tx1"/>
                </a:solidFill>
              </a:rPr>
              <a:t>patologii </a:t>
            </a:r>
            <a:r>
              <a:rPr lang="en-US" sz="1200" dirty="0">
                <a:solidFill>
                  <a:schemeClr val="tx1"/>
                </a:solidFill>
              </a:rPr>
              <a:t>periodontal</a:t>
            </a:r>
            <a:r>
              <a:rPr lang="x-none" sz="1200" dirty="0">
                <a:solidFill>
                  <a:schemeClr val="tx1"/>
                </a:solidFill>
              </a:rPr>
              <a:t>e</a:t>
            </a:r>
            <a:r>
              <a:rPr lang="en-US" sz="1200" dirty="0">
                <a:solidFill>
                  <a:schemeClr val="tx1"/>
                </a:solidFill>
              </a:rPr>
              <a:t> , </a:t>
            </a:r>
            <a:r>
              <a:rPr lang="en-US" sz="1200" dirty="0" err="1">
                <a:solidFill>
                  <a:schemeClr val="tx1"/>
                </a:solidFill>
              </a:rPr>
              <a:t>infec</a:t>
            </a:r>
            <a:r>
              <a:rPr lang="x-none" sz="1200" dirty="0">
                <a:solidFill>
                  <a:schemeClr val="tx1"/>
                </a:solidFill>
              </a:rPr>
              <a:t>ții</a:t>
            </a:r>
            <a:r>
              <a:rPr lang="en-US" sz="1200" dirty="0">
                <a:solidFill>
                  <a:schemeClr val="tx1"/>
                </a:solidFill>
              </a:rPr>
              <a:t>) </a:t>
            </a:r>
          </a:p>
        </p:txBody>
      </p:sp>
      <p:sp>
        <p:nvSpPr>
          <p:cNvPr id="9" name="Выноска 1 (с границей) 8"/>
          <p:cNvSpPr/>
          <p:nvPr/>
        </p:nvSpPr>
        <p:spPr>
          <a:xfrm>
            <a:off x="7052961" y="3342078"/>
            <a:ext cx="1955132" cy="971243"/>
          </a:xfrm>
          <a:prstGeom prst="accentCallout1">
            <a:avLst>
              <a:gd name="adj1" fmla="val 4193"/>
              <a:gd name="adj2" fmla="val -4640"/>
              <a:gd name="adj3" fmla="val -74886"/>
              <a:gd name="adj4" fmla="val -150696"/>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b="1" dirty="0">
                <a:solidFill>
                  <a:schemeClr val="tx1"/>
                </a:solidFill>
              </a:rPr>
              <a:t>Rinichii</a:t>
            </a:r>
            <a:endParaRPr lang="en-US" sz="1200" b="1" dirty="0">
              <a:solidFill>
                <a:schemeClr val="tx1"/>
              </a:solidFill>
            </a:endParaRPr>
          </a:p>
          <a:p>
            <a:pPr marL="214313" indent="-214313">
              <a:buFont typeface="Arial" panose="020B0604020202020204" pitchFamily="34" charset="0"/>
              <a:buChar char="•"/>
            </a:pPr>
            <a:r>
              <a:rPr lang="en-US" sz="1200" dirty="0">
                <a:solidFill>
                  <a:schemeClr val="tx1"/>
                </a:solidFill>
              </a:rPr>
              <a:t>Ne</a:t>
            </a:r>
            <a:r>
              <a:rPr lang="x-none" sz="1200" dirty="0">
                <a:solidFill>
                  <a:schemeClr val="tx1"/>
                </a:solidFill>
              </a:rPr>
              <a:t>f</a:t>
            </a:r>
            <a:r>
              <a:rPr lang="en-US" sz="1200" dirty="0" err="1">
                <a:solidFill>
                  <a:schemeClr val="tx1"/>
                </a:solidFill>
              </a:rPr>
              <a:t>ropat</a:t>
            </a:r>
            <a:r>
              <a:rPr lang="x-none" sz="1200" dirty="0">
                <a:solidFill>
                  <a:schemeClr val="tx1"/>
                </a:solidFill>
              </a:rPr>
              <a:t>ie</a:t>
            </a:r>
            <a:r>
              <a:rPr lang="en-US" sz="1200" dirty="0">
                <a:solidFill>
                  <a:schemeClr val="tx1"/>
                </a:solidFill>
              </a:rPr>
              <a:t> </a:t>
            </a:r>
          </a:p>
          <a:p>
            <a:pPr marL="214313" indent="-214313">
              <a:buFont typeface="Arial" panose="020B0604020202020204" pitchFamily="34" charset="0"/>
              <a:buChar char="•"/>
            </a:pPr>
            <a:r>
              <a:rPr lang="en-US" sz="1200" dirty="0" err="1">
                <a:solidFill>
                  <a:schemeClr val="tx1"/>
                </a:solidFill>
              </a:rPr>
              <a:t>Proteinuri</a:t>
            </a:r>
            <a:r>
              <a:rPr lang="x-none" sz="1200" dirty="0">
                <a:solidFill>
                  <a:schemeClr val="tx1"/>
                </a:solidFill>
              </a:rPr>
              <a:t>e</a:t>
            </a:r>
            <a:r>
              <a:rPr lang="en-US" sz="1200" dirty="0">
                <a:solidFill>
                  <a:schemeClr val="tx1"/>
                </a:solidFill>
              </a:rPr>
              <a:t>  </a:t>
            </a:r>
          </a:p>
          <a:p>
            <a:pPr marL="214313" indent="-214313">
              <a:buFont typeface="Arial" panose="020B0604020202020204" pitchFamily="34" charset="0"/>
              <a:buChar char="•"/>
            </a:pPr>
            <a:r>
              <a:rPr lang="en-US" sz="1200" dirty="0" err="1">
                <a:solidFill>
                  <a:schemeClr val="tx1"/>
                </a:solidFill>
              </a:rPr>
              <a:t>Gluc</a:t>
            </a:r>
            <a:r>
              <a:rPr lang="x-none" sz="1200" dirty="0">
                <a:solidFill>
                  <a:schemeClr val="tx1"/>
                </a:solidFill>
              </a:rPr>
              <a:t>ozurie</a:t>
            </a:r>
            <a:r>
              <a:rPr lang="en-US" sz="1200" dirty="0">
                <a:solidFill>
                  <a:schemeClr val="tx1"/>
                </a:solidFill>
              </a:rPr>
              <a:t> </a:t>
            </a:r>
          </a:p>
          <a:p>
            <a:pPr marL="214313" indent="-214313">
              <a:buFont typeface="Arial" panose="020B0604020202020204" pitchFamily="34" charset="0"/>
              <a:buChar char="•"/>
            </a:pPr>
            <a:r>
              <a:rPr lang="x-none" sz="1200" dirty="0">
                <a:solidFill>
                  <a:schemeClr val="tx1"/>
                </a:solidFill>
              </a:rPr>
              <a:t>Insuficiență renală</a:t>
            </a:r>
            <a:endParaRPr lang="en-US" sz="1200" dirty="0">
              <a:solidFill>
                <a:schemeClr val="tx1"/>
              </a:solidFill>
            </a:endParaRPr>
          </a:p>
        </p:txBody>
      </p:sp>
      <p:sp>
        <p:nvSpPr>
          <p:cNvPr id="10" name="Выноска 1 (с границей) 9"/>
          <p:cNvSpPr/>
          <p:nvPr/>
        </p:nvSpPr>
        <p:spPr>
          <a:xfrm>
            <a:off x="189498" y="2479846"/>
            <a:ext cx="2077229" cy="1212180"/>
          </a:xfrm>
          <a:prstGeom prst="accentCallout1">
            <a:avLst>
              <a:gd name="adj1" fmla="val 19494"/>
              <a:gd name="adj2" fmla="val 108436"/>
              <a:gd name="adj3" fmla="val -24380"/>
              <a:gd name="adj4" fmla="val 200072"/>
            </a:avLst>
          </a:prstGeom>
          <a:solidFill>
            <a:schemeClr val="bg1">
              <a:lumMod val="95000"/>
            </a:schemeClr>
          </a:solidFill>
          <a:ln>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x-none" sz="1200" b="1" dirty="0">
                <a:solidFill>
                  <a:schemeClr val="tx1"/>
                </a:solidFill>
              </a:rPr>
              <a:t>Sistemul gastrointestinal</a:t>
            </a:r>
            <a:endParaRPr lang="en-US" sz="1200" b="1" dirty="0">
              <a:solidFill>
                <a:schemeClr val="tx1"/>
              </a:solidFill>
            </a:endParaRPr>
          </a:p>
          <a:p>
            <a:pPr marL="214313" indent="-214313">
              <a:buFont typeface="Arial" panose="020B0604020202020204" pitchFamily="34" charset="0"/>
              <a:buChar char="•"/>
            </a:pPr>
            <a:r>
              <a:rPr lang="x-none" sz="1200" dirty="0">
                <a:solidFill>
                  <a:schemeClr val="tx1"/>
                </a:solidFill>
              </a:rPr>
              <a:t>Întirzierea evacuarăă gastrice</a:t>
            </a:r>
            <a:endParaRPr lang="en-US" sz="1200" dirty="0">
              <a:solidFill>
                <a:schemeClr val="tx1"/>
              </a:solidFill>
            </a:endParaRPr>
          </a:p>
          <a:p>
            <a:pPr marL="214313" indent="-214313">
              <a:buFont typeface="Arial" panose="020B0604020202020204" pitchFamily="34" charset="0"/>
              <a:buChar char="•"/>
            </a:pPr>
            <a:r>
              <a:rPr lang="en-US" sz="1200" dirty="0">
                <a:solidFill>
                  <a:schemeClr val="tx1"/>
                </a:solidFill>
              </a:rPr>
              <a:t> </a:t>
            </a:r>
            <a:r>
              <a:rPr lang="x-none" sz="1200" dirty="0">
                <a:solidFill>
                  <a:schemeClr val="tx1"/>
                </a:solidFill>
              </a:rPr>
              <a:t>diaree/constipatii</a:t>
            </a:r>
            <a:endParaRPr lang="en-US" sz="1200" dirty="0">
              <a:solidFill>
                <a:schemeClr val="tx1"/>
              </a:solidFill>
            </a:endParaRPr>
          </a:p>
          <a:p>
            <a:pPr marL="214313" indent="-214313">
              <a:buFont typeface="Arial" panose="020B0604020202020204" pitchFamily="34" charset="0"/>
              <a:buChar char="•"/>
            </a:pPr>
            <a:r>
              <a:rPr lang="en-US" sz="1200" dirty="0">
                <a:solidFill>
                  <a:schemeClr val="tx1"/>
                </a:solidFill>
              </a:rPr>
              <a:t> D</a:t>
            </a:r>
            <a:r>
              <a:rPr lang="x-none" sz="1200" dirty="0">
                <a:solidFill>
                  <a:schemeClr val="tx1"/>
                </a:solidFill>
              </a:rPr>
              <a:t>i</a:t>
            </a:r>
            <a:r>
              <a:rPr lang="en-US" sz="1200" dirty="0" err="1">
                <a:solidFill>
                  <a:schemeClr val="tx1"/>
                </a:solidFill>
              </a:rPr>
              <a:t>spepsia</a:t>
            </a:r>
            <a:r>
              <a:rPr lang="en-US" sz="1200" dirty="0">
                <a:solidFill>
                  <a:schemeClr val="tx1"/>
                </a:solidFill>
              </a:rPr>
              <a:t> </a:t>
            </a:r>
          </a:p>
          <a:p>
            <a:pPr marL="214313" indent="-214313">
              <a:buFont typeface="Arial" panose="020B0604020202020204" pitchFamily="34" charset="0"/>
              <a:buChar char="•"/>
            </a:pPr>
            <a:r>
              <a:rPr lang="en-US" sz="1200" dirty="0">
                <a:solidFill>
                  <a:schemeClr val="tx1"/>
                </a:solidFill>
              </a:rPr>
              <a:t> </a:t>
            </a:r>
            <a:r>
              <a:rPr lang="x-none" sz="1200" dirty="0">
                <a:solidFill>
                  <a:schemeClr val="tx1"/>
                </a:solidFill>
              </a:rPr>
              <a:t>Insuficiența glandelor exocrine</a:t>
            </a:r>
            <a:endParaRPr lang="en-US" sz="1200" dirty="0">
              <a:solidFill>
                <a:schemeClr val="tx1"/>
              </a:solidFill>
            </a:endParaRPr>
          </a:p>
        </p:txBody>
      </p:sp>
      <p:sp>
        <p:nvSpPr>
          <p:cNvPr id="11" name="Выноска 1 (с границей) 10"/>
          <p:cNvSpPr/>
          <p:nvPr/>
        </p:nvSpPr>
        <p:spPr>
          <a:xfrm>
            <a:off x="4786232" y="3628929"/>
            <a:ext cx="1955132" cy="779316"/>
          </a:xfrm>
          <a:prstGeom prst="accentCallout1">
            <a:avLst>
              <a:gd name="adj1" fmla="val 18750"/>
              <a:gd name="adj2" fmla="val -8333"/>
              <a:gd name="adj3" fmla="val -81119"/>
              <a:gd name="adj4" fmla="val -29774"/>
            </a:avLst>
          </a:prstGeom>
          <a:solidFill>
            <a:schemeClr val="bg1">
              <a:lumMod val="9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b="1" dirty="0">
                <a:solidFill>
                  <a:schemeClr val="tx1"/>
                </a:solidFill>
              </a:rPr>
              <a:t>Sistem genital</a:t>
            </a:r>
            <a:endParaRPr lang="en-US" sz="1200" b="1" dirty="0">
              <a:solidFill>
                <a:schemeClr val="tx1"/>
              </a:solidFill>
            </a:endParaRPr>
          </a:p>
          <a:p>
            <a:pPr marL="214313" indent="-214313">
              <a:buFont typeface="Arial" panose="020B0604020202020204" pitchFamily="34" charset="0"/>
              <a:buChar char="•"/>
            </a:pPr>
            <a:r>
              <a:rPr lang="en-US" sz="1200" dirty="0">
                <a:solidFill>
                  <a:schemeClr val="tx1"/>
                </a:solidFill>
              </a:rPr>
              <a:t> </a:t>
            </a:r>
            <a:r>
              <a:rPr lang="en-US" sz="1200" dirty="0" err="1">
                <a:solidFill>
                  <a:schemeClr val="tx1"/>
                </a:solidFill>
              </a:rPr>
              <a:t>Impoten</a:t>
            </a:r>
            <a:r>
              <a:rPr lang="x-none" sz="1200" dirty="0">
                <a:solidFill>
                  <a:schemeClr val="tx1"/>
                </a:solidFill>
              </a:rPr>
              <a:t>ță</a:t>
            </a:r>
            <a:endParaRPr lang="en-US" sz="1200" dirty="0">
              <a:solidFill>
                <a:schemeClr val="tx1"/>
              </a:solidFill>
            </a:endParaRPr>
          </a:p>
          <a:p>
            <a:pPr marL="214313" indent="-214313">
              <a:buFont typeface="Arial" panose="020B0604020202020204" pitchFamily="34" charset="0"/>
              <a:buChar char="•"/>
            </a:pPr>
            <a:r>
              <a:rPr lang="en-US" sz="1200" dirty="0">
                <a:solidFill>
                  <a:schemeClr val="tx1"/>
                </a:solidFill>
              </a:rPr>
              <a:t> </a:t>
            </a:r>
            <a:r>
              <a:rPr lang="x-none" sz="1200" dirty="0">
                <a:solidFill>
                  <a:schemeClr val="tx1"/>
                </a:solidFill>
              </a:rPr>
              <a:t>Disfuncție sexuala</a:t>
            </a:r>
            <a:endParaRPr lang="en-US" sz="1200" dirty="0">
              <a:solidFill>
                <a:schemeClr val="tx1"/>
              </a:solidFill>
            </a:endParaRPr>
          </a:p>
          <a:p>
            <a:pPr marL="214313" indent="-214313">
              <a:buFont typeface="Arial" panose="020B0604020202020204" pitchFamily="34" charset="0"/>
              <a:buChar char="•"/>
            </a:pPr>
            <a:r>
              <a:rPr lang="x-none" sz="1200" dirty="0">
                <a:solidFill>
                  <a:schemeClr val="tx1"/>
                </a:solidFill>
              </a:rPr>
              <a:t>Disfuncție urogenitală</a:t>
            </a:r>
            <a:endParaRPr lang="en-US" sz="1200" dirty="0">
              <a:solidFill>
                <a:schemeClr val="tx1"/>
              </a:solidFill>
            </a:endParaRPr>
          </a:p>
        </p:txBody>
      </p:sp>
      <p:sp>
        <p:nvSpPr>
          <p:cNvPr id="12" name="Выноска 1 (с границей) 11"/>
          <p:cNvSpPr/>
          <p:nvPr/>
        </p:nvSpPr>
        <p:spPr>
          <a:xfrm>
            <a:off x="311594" y="3807995"/>
            <a:ext cx="2598815" cy="586791"/>
          </a:xfrm>
          <a:prstGeom prst="accentCallout1">
            <a:avLst>
              <a:gd name="adj1" fmla="val 31070"/>
              <a:gd name="adj2" fmla="val 103359"/>
              <a:gd name="adj3" fmla="val -26915"/>
              <a:gd name="adj4" fmla="val 146995"/>
            </a:avLst>
          </a:prstGeom>
          <a:solidFill>
            <a:schemeClr val="accent4">
              <a:lumMod val="20000"/>
              <a:lumOff val="80000"/>
            </a:schemeClr>
          </a:solidFill>
          <a:ln>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b="1" dirty="0">
                <a:solidFill>
                  <a:schemeClr val="tx1"/>
                </a:solidFill>
              </a:rPr>
              <a:t>Pielea</a:t>
            </a:r>
            <a:endParaRPr lang="en-US" sz="1200" b="1" dirty="0">
              <a:solidFill>
                <a:schemeClr val="tx1"/>
              </a:solidFill>
            </a:endParaRPr>
          </a:p>
          <a:p>
            <a:pPr marL="214313" indent="-214313">
              <a:buFont typeface="Arial" panose="020B0604020202020204" pitchFamily="34" charset="0"/>
              <a:buChar char="•"/>
            </a:pPr>
            <a:r>
              <a:rPr lang="x-none" sz="1200" dirty="0">
                <a:solidFill>
                  <a:schemeClr val="tx1"/>
                </a:solidFill>
              </a:rPr>
              <a:t>Leziuni cutanate greu regenerante</a:t>
            </a:r>
          </a:p>
          <a:p>
            <a:pPr marL="214313" indent="-214313">
              <a:buFont typeface="Arial" panose="020B0604020202020204" pitchFamily="34" charset="0"/>
              <a:buChar char="•"/>
            </a:pPr>
            <a:r>
              <a:rPr lang="x-none" sz="1200" dirty="0">
                <a:solidFill>
                  <a:schemeClr val="tx1"/>
                </a:solidFill>
              </a:rPr>
              <a:t>Infecții cutanate</a:t>
            </a:r>
            <a:endParaRPr lang="en-US" sz="1200" dirty="0">
              <a:solidFill>
                <a:schemeClr val="tx1"/>
              </a:solidFill>
            </a:endParaRPr>
          </a:p>
        </p:txBody>
      </p:sp>
      <p:sp>
        <p:nvSpPr>
          <p:cNvPr id="13" name="Выноска 1 (с границей) 12"/>
          <p:cNvSpPr/>
          <p:nvPr/>
        </p:nvSpPr>
        <p:spPr>
          <a:xfrm>
            <a:off x="4996663" y="4541720"/>
            <a:ext cx="1955132" cy="485882"/>
          </a:xfrm>
          <a:prstGeom prst="accentCallout1">
            <a:avLst>
              <a:gd name="adj1" fmla="val 18750"/>
              <a:gd name="adj2" fmla="val -8333"/>
              <a:gd name="adj3" fmla="val -56941"/>
              <a:gd name="adj4" fmla="val -31620"/>
            </a:avLst>
          </a:prstGeom>
          <a:solidFill>
            <a:schemeClr val="accent4">
              <a:lumMod val="20000"/>
              <a:lumOff val="8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b="1" dirty="0">
                <a:solidFill>
                  <a:schemeClr val="tx1"/>
                </a:solidFill>
              </a:rPr>
              <a:t>Oase</a:t>
            </a:r>
            <a:endParaRPr lang="en-US" sz="1200" b="1" dirty="0">
              <a:solidFill>
                <a:schemeClr val="tx1"/>
              </a:solidFill>
            </a:endParaRPr>
          </a:p>
          <a:p>
            <a:pPr algn="ctr"/>
            <a:r>
              <a:rPr lang="en-US" sz="1200" dirty="0">
                <a:solidFill>
                  <a:schemeClr val="tx1"/>
                </a:solidFill>
              </a:rPr>
              <a:t> Osteopenia, </a:t>
            </a:r>
            <a:r>
              <a:rPr lang="en-US" sz="1200" dirty="0" err="1">
                <a:solidFill>
                  <a:schemeClr val="tx1"/>
                </a:solidFill>
              </a:rPr>
              <a:t>fractur</a:t>
            </a:r>
            <a:r>
              <a:rPr lang="x-none" sz="1200" dirty="0">
                <a:solidFill>
                  <a:schemeClr val="tx1"/>
                </a:solidFill>
              </a:rPr>
              <a:t>i</a:t>
            </a:r>
            <a:endParaRPr lang="en-US" sz="1200" dirty="0">
              <a:solidFill>
                <a:schemeClr val="tx1"/>
              </a:solidFill>
            </a:endParaRPr>
          </a:p>
        </p:txBody>
      </p:sp>
      <p:sp>
        <p:nvSpPr>
          <p:cNvPr id="14" name="Выноска 1 (с границей) 13"/>
          <p:cNvSpPr/>
          <p:nvPr/>
        </p:nvSpPr>
        <p:spPr>
          <a:xfrm>
            <a:off x="1368597" y="4469530"/>
            <a:ext cx="1955132" cy="558072"/>
          </a:xfrm>
          <a:prstGeom prst="accentCallout1">
            <a:avLst>
              <a:gd name="adj1" fmla="val 27374"/>
              <a:gd name="adj2" fmla="val 105205"/>
              <a:gd name="adj3" fmla="val -29379"/>
              <a:gd name="adj4" fmla="val 128073"/>
            </a:avLst>
          </a:prstGeom>
          <a:solidFill>
            <a:schemeClr val="bg1">
              <a:lumMod val="95000"/>
            </a:schemeClr>
          </a:solidFill>
          <a:ln>
            <a:solidFill>
              <a:schemeClr val="bg1">
                <a:lumMod val="50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200" b="1" dirty="0">
                <a:solidFill>
                  <a:schemeClr val="tx1"/>
                </a:solidFill>
              </a:rPr>
              <a:t>Picioare</a:t>
            </a:r>
            <a:endParaRPr lang="en-US" sz="1200" b="1" dirty="0">
              <a:solidFill>
                <a:schemeClr val="tx1"/>
              </a:solidFill>
            </a:endParaRPr>
          </a:p>
          <a:p>
            <a:pPr marL="214313" indent="-214313">
              <a:buFont typeface="Arial" panose="020B0604020202020204" pitchFamily="34" charset="0"/>
              <a:buChar char="•"/>
            </a:pPr>
            <a:r>
              <a:rPr lang="x-none" sz="1200" dirty="0">
                <a:solidFill>
                  <a:schemeClr val="tx1"/>
                </a:solidFill>
              </a:rPr>
              <a:t>Ulcerații</a:t>
            </a:r>
            <a:endParaRPr lang="en-US" sz="1200" dirty="0">
              <a:solidFill>
                <a:schemeClr val="tx1"/>
              </a:solidFill>
            </a:endParaRPr>
          </a:p>
          <a:p>
            <a:pPr marL="214313" indent="-214313">
              <a:buFont typeface="Arial" panose="020B0604020202020204" pitchFamily="34" charset="0"/>
              <a:buChar char="•"/>
            </a:pPr>
            <a:r>
              <a:rPr lang="x-none" sz="1200" dirty="0">
                <a:solidFill>
                  <a:schemeClr val="tx1"/>
                </a:solidFill>
              </a:rPr>
              <a:t>Amputații</a:t>
            </a:r>
            <a:endParaRPr lang="en-US" sz="1200" dirty="0">
              <a:solidFill>
                <a:schemeClr val="tx1"/>
              </a:solidFill>
            </a:endParaRPr>
          </a:p>
        </p:txBody>
      </p:sp>
      <p:sp>
        <p:nvSpPr>
          <p:cNvPr id="16" name="Заголовок 1"/>
          <p:cNvSpPr txBox="1">
            <a:spLocks/>
          </p:cNvSpPr>
          <p:nvPr/>
        </p:nvSpPr>
        <p:spPr>
          <a:xfrm>
            <a:off x="364021" y="226174"/>
            <a:ext cx="4731633" cy="52377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o-MD" sz="2400" b="1">
                <a:solidFill>
                  <a:srgbClr val="318FA5"/>
                </a:solidFill>
                <a:latin typeface="+mn-lt"/>
              </a:rPr>
              <a:t>Complicațiile DZ</a:t>
            </a:r>
            <a:endParaRPr lang="en-US" sz="2400" b="1" i="1" dirty="0">
              <a:solidFill>
                <a:srgbClr val="C00000"/>
              </a:solidFill>
              <a:latin typeface="+mn-lt"/>
            </a:endParaRPr>
          </a:p>
        </p:txBody>
      </p:sp>
    </p:spTree>
    <p:extLst>
      <p:ext uri="{BB962C8B-B14F-4D97-AF65-F5344CB8AC3E}">
        <p14:creationId xmlns:p14="http://schemas.microsoft.com/office/powerpoint/2010/main" val="2749203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395552" y="4882194"/>
            <a:ext cx="3957919" cy="261306"/>
          </a:xfrm>
          <a:prstGeom prst="rect">
            <a:avLst/>
          </a:prstGeom>
          <a:noFill/>
          <a:ln>
            <a:noFill/>
            <a:miter lim="800000"/>
          </a:ln>
        </p:spPr>
        <p:txBody>
          <a:bodyPr lIns="134742" tIns="0" rIns="134742" bIns="0" anchor="ctr" anchorCtr="0">
            <a:noAutofit/>
          </a:bodyPr>
          <a:lstStyle>
            <a:lvl1pPr marL="256658" indent="-256658" algn="l" defTabSz="684338"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1pPr>
            <a:lvl2pPr marL="556009" indent="-213883" algn="l" defTabSz="684338"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2pPr>
            <a:lvl3pPr marL="855443"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3pPr>
            <a:lvl4pPr marL="1197570"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4pPr>
            <a:lvl5pPr marL="1539698"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800" b="0" i="0" u="none" kern="1200" baseline="0">
                <a:solidFill>
                  <a:schemeClr val="tx1"/>
                </a:solidFill>
                <a:latin typeface="+mn-lt"/>
                <a:ea typeface="+mn-ea"/>
                <a:cs typeface="+mn-cs"/>
              </a:defRPr>
            </a:lvl5pPr>
            <a:lvl6pPr marL="188190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6pPr>
            <a:lvl7pPr marL="222407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7pPr>
            <a:lvl8pPr marL="2566246"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8pPr>
            <a:lvl9pPr marL="2908457"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9pPr>
          </a:lstStyle>
          <a:p>
            <a:pPr marL="0" indent="0" eaLnBrk="1" hangingPunct="1">
              <a:spcBef>
                <a:spcPct val="0"/>
              </a:spcBef>
              <a:spcAft>
                <a:spcPts val="450"/>
              </a:spcAft>
              <a:buNone/>
            </a:pPr>
            <a:r>
              <a:rPr lang="en-US" altLang="en-US" sz="800" i="1" dirty="0" err="1">
                <a:solidFill>
                  <a:srgbClr val="333333"/>
                </a:solidFill>
              </a:rPr>
              <a:t>Eur</a:t>
            </a:r>
            <a:r>
              <a:rPr lang="ro-RO" altLang="en-US" sz="800" i="1" dirty="0" err="1">
                <a:solidFill>
                  <a:srgbClr val="333333"/>
                </a:solidFill>
              </a:rPr>
              <a:t>opean</a:t>
            </a:r>
            <a:r>
              <a:rPr lang="ro-RO" altLang="en-US" sz="800" i="1" dirty="0">
                <a:solidFill>
                  <a:srgbClr val="333333"/>
                </a:solidFill>
              </a:rPr>
              <a:t> </a:t>
            </a:r>
            <a:r>
              <a:rPr lang="en-US" altLang="en-US" sz="800" i="1" dirty="0">
                <a:solidFill>
                  <a:srgbClr val="333333"/>
                </a:solidFill>
              </a:rPr>
              <a:t> Heart J</a:t>
            </a:r>
            <a:r>
              <a:rPr lang="ro-RO" altLang="en-US" sz="800" i="1" dirty="0" err="1">
                <a:solidFill>
                  <a:srgbClr val="333333"/>
                </a:solidFill>
              </a:rPr>
              <a:t>ournal</a:t>
            </a:r>
            <a:r>
              <a:rPr lang="en-US" altLang="en-US" sz="800" dirty="0">
                <a:solidFill>
                  <a:srgbClr val="333333"/>
                </a:solidFill>
              </a:rPr>
              <a:t>, Volume 42, Issue 34, 7 September 2021, Pages 3227–3337</a:t>
            </a:r>
          </a:p>
        </p:txBody>
      </p:sp>
      <p:sp>
        <p:nvSpPr>
          <p:cNvPr id="12" name="Заголовок 1"/>
          <p:cNvSpPr>
            <a:spLocks noGrp="1"/>
          </p:cNvSpPr>
          <p:nvPr>
            <p:ph type="title"/>
          </p:nvPr>
        </p:nvSpPr>
        <p:spPr>
          <a:xfrm>
            <a:off x="323528" y="123478"/>
            <a:ext cx="8208912" cy="936104"/>
          </a:xfrm>
        </p:spPr>
        <p:txBody>
          <a:bodyPr>
            <a:normAutofit/>
          </a:bodyPr>
          <a:lstStyle/>
          <a:p>
            <a:pPr algn="l"/>
            <a:r>
              <a:rPr lang="en-US" sz="2400" b="1" dirty="0" err="1">
                <a:solidFill>
                  <a:srgbClr val="C00000"/>
                </a:solidFill>
                <a:latin typeface="+mn-lt"/>
              </a:rPr>
              <a:t>Boala</a:t>
            </a:r>
            <a:r>
              <a:rPr lang="en-US" sz="2400" b="1" dirty="0">
                <a:solidFill>
                  <a:srgbClr val="C00000"/>
                </a:solidFill>
                <a:latin typeface="+mn-lt"/>
              </a:rPr>
              <a:t> CV - </a:t>
            </a:r>
            <a:r>
              <a:rPr lang="en-US" sz="2400" b="1" dirty="0" err="1">
                <a:solidFill>
                  <a:srgbClr val="C00000"/>
                </a:solidFill>
                <a:latin typeface="+mn-lt"/>
              </a:rPr>
              <a:t>cel</a:t>
            </a:r>
            <a:r>
              <a:rPr lang="en-US" sz="2400" b="1" dirty="0">
                <a:solidFill>
                  <a:srgbClr val="C00000"/>
                </a:solidFill>
                <a:latin typeface="+mn-lt"/>
              </a:rPr>
              <a:t> </a:t>
            </a:r>
            <a:r>
              <a:rPr lang="en-US" sz="2400" b="1" dirty="0" err="1">
                <a:solidFill>
                  <a:srgbClr val="C00000"/>
                </a:solidFill>
                <a:latin typeface="+mn-lt"/>
              </a:rPr>
              <a:t>mai</a:t>
            </a:r>
            <a:r>
              <a:rPr lang="en-US" sz="2400" b="1" dirty="0">
                <a:solidFill>
                  <a:srgbClr val="C00000"/>
                </a:solidFill>
                <a:latin typeface="+mn-lt"/>
              </a:rPr>
              <a:t> mare killer la </a:t>
            </a:r>
            <a:r>
              <a:rPr lang="en-US" sz="2400" b="1" dirty="0" err="1">
                <a:solidFill>
                  <a:srgbClr val="C00000"/>
                </a:solidFill>
                <a:latin typeface="+mn-lt"/>
              </a:rPr>
              <a:t>nivel</a:t>
            </a:r>
            <a:r>
              <a:rPr lang="en-US" sz="2400" b="1" dirty="0">
                <a:solidFill>
                  <a:srgbClr val="C00000"/>
                </a:solidFill>
                <a:latin typeface="+mn-lt"/>
              </a:rPr>
              <a:t> </a:t>
            </a:r>
            <a:r>
              <a:rPr lang="en-US" sz="2400" b="1" dirty="0" err="1">
                <a:solidFill>
                  <a:srgbClr val="C00000"/>
                </a:solidFill>
                <a:latin typeface="+mn-lt"/>
              </a:rPr>
              <a:t>mondial</a:t>
            </a:r>
            <a:r>
              <a:rPr lang="en-US" sz="2400" b="1" dirty="0">
                <a:solidFill>
                  <a:srgbClr val="C00000"/>
                </a:solidFill>
                <a:latin typeface="+mn-lt"/>
              </a:rPr>
              <a:t>- </a:t>
            </a:r>
            <a:r>
              <a:rPr lang="en-US" sz="2400" b="1" dirty="0" err="1">
                <a:solidFill>
                  <a:srgbClr val="C00000"/>
                </a:solidFill>
                <a:latin typeface="+mn-lt"/>
              </a:rPr>
              <a:t>responsabil</a:t>
            </a:r>
            <a:r>
              <a:rPr lang="ro-RO" sz="2400" b="1" dirty="0">
                <a:solidFill>
                  <a:srgbClr val="C00000"/>
                </a:solidFill>
                <a:latin typeface="+mn-lt"/>
              </a:rPr>
              <a:t>ă de un număr crescut de decese premature la populația </a:t>
            </a:r>
            <a:r>
              <a:rPr lang="en-US" sz="2400" b="1" dirty="0">
                <a:solidFill>
                  <a:srgbClr val="C00000"/>
                </a:solidFill>
                <a:latin typeface="+mn-lt"/>
              </a:rPr>
              <a:t>&lt; 70 </a:t>
            </a:r>
            <a:r>
              <a:rPr lang="en-US" sz="2400" b="1" dirty="0" err="1">
                <a:solidFill>
                  <a:srgbClr val="C00000"/>
                </a:solidFill>
                <a:latin typeface="+mn-lt"/>
              </a:rPr>
              <a:t>ani</a:t>
            </a:r>
            <a:endParaRPr lang="en-US" sz="2400" b="1" dirty="0">
              <a:solidFill>
                <a:srgbClr val="C00000"/>
              </a:solidFill>
              <a:latin typeface="+mn-l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50" y="1491630"/>
            <a:ext cx="7834313" cy="297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882877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рямоугольник 9"/>
          <p:cNvSpPr/>
          <p:nvPr/>
        </p:nvSpPr>
        <p:spPr>
          <a:xfrm>
            <a:off x="3810834" y="385360"/>
            <a:ext cx="5211859" cy="461665"/>
          </a:xfrm>
          <a:prstGeom prst="rect">
            <a:avLst/>
          </a:prstGeom>
        </p:spPr>
        <p:txBody>
          <a:bodyPr wrap="square">
            <a:spAutoFit/>
          </a:bodyPr>
          <a:lstStyle/>
          <a:p>
            <a:r>
              <a:rPr lang="ro-RO" sz="2400" b="1" dirty="0">
                <a:solidFill>
                  <a:srgbClr val="FF0000"/>
                </a:solidFill>
              </a:rPr>
              <a:t>1</a:t>
            </a:r>
            <a:r>
              <a:rPr lang="ro-RO" b="1" dirty="0">
                <a:solidFill>
                  <a:srgbClr val="FF0000"/>
                </a:solidFill>
              </a:rPr>
              <a:t> </a:t>
            </a:r>
            <a:r>
              <a:rPr lang="ro-RO" sz="2100" b="1" dirty="0"/>
              <a:t>din</a:t>
            </a:r>
            <a:r>
              <a:rPr lang="ro-RO" sz="2100" b="1" dirty="0">
                <a:solidFill>
                  <a:srgbClr val="FF0000"/>
                </a:solidFill>
              </a:rPr>
              <a:t> </a:t>
            </a:r>
            <a:r>
              <a:rPr lang="en-US" sz="2400" b="1" dirty="0">
                <a:solidFill>
                  <a:srgbClr val="FF0000"/>
                </a:solidFill>
              </a:rPr>
              <a:t>1</a:t>
            </a:r>
            <a:r>
              <a:rPr lang="ro-MD" sz="2400" b="1" dirty="0">
                <a:solidFill>
                  <a:srgbClr val="FF0000"/>
                </a:solidFill>
              </a:rPr>
              <a:t>0</a:t>
            </a:r>
            <a:r>
              <a:rPr lang="x-none" b="1" dirty="0">
                <a:solidFill>
                  <a:srgbClr val="FF0000"/>
                </a:solidFill>
              </a:rPr>
              <a:t> </a:t>
            </a:r>
            <a:r>
              <a:rPr lang="x-none" sz="2100" b="1" dirty="0"/>
              <a:t>persoane suferă de </a:t>
            </a:r>
            <a:r>
              <a:rPr lang="ro-RO" sz="2100" b="1" dirty="0"/>
              <a:t>diabet (</a:t>
            </a:r>
            <a:r>
              <a:rPr lang="ro-RO" sz="2100" b="1" dirty="0">
                <a:solidFill>
                  <a:srgbClr val="C00000"/>
                </a:solidFill>
              </a:rPr>
              <a:t>537</a:t>
            </a:r>
            <a:r>
              <a:rPr lang="ro-RO" sz="2100" b="1" dirty="0"/>
              <a:t> mln)</a:t>
            </a:r>
            <a:endParaRPr lang="en-US" sz="2100" dirty="0"/>
          </a:p>
        </p:txBody>
      </p:sp>
      <p:sp>
        <p:nvSpPr>
          <p:cNvPr id="15" name="Прямоугольник 14"/>
          <p:cNvSpPr/>
          <p:nvPr/>
        </p:nvSpPr>
        <p:spPr>
          <a:xfrm>
            <a:off x="2989654" y="1394151"/>
            <a:ext cx="6571316" cy="461665"/>
          </a:xfrm>
          <a:prstGeom prst="rect">
            <a:avLst/>
          </a:prstGeom>
        </p:spPr>
        <p:txBody>
          <a:bodyPr wrap="square">
            <a:spAutoFit/>
          </a:bodyPr>
          <a:lstStyle/>
          <a:p>
            <a:r>
              <a:rPr lang="ro-RO" sz="2400" b="1" dirty="0">
                <a:solidFill>
                  <a:srgbClr val="FF0000"/>
                </a:solidFill>
              </a:rPr>
              <a:t>1</a:t>
            </a:r>
            <a:r>
              <a:rPr lang="ro-RO" b="1" dirty="0">
                <a:solidFill>
                  <a:srgbClr val="FF0000"/>
                </a:solidFill>
              </a:rPr>
              <a:t> </a:t>
            </a:r>
            <a:r>
              <a:rPr lang="ro-RO" sz="2100" b="1" dirty="0"/>
              <a:t>din</a:t>
            </a:r>
            <a:r>
              <a:rPr lang="ro-RO" b="1" dirty="0">
                <a:solidFill>
                  <a:srgbClr val="FF0000"/>
                </a:solidFill>
              </a:rPr>
              <a:t> </a:t>
            </a:r>
            <a:r>
              <a:rPr lang="x-none" sz="2400" b="1" dirty="0">
                <a:solidFill>
                  <a:srgbClr val="FF0000"/>
                </a:solidFill>
              </a:rPr>
              <a:t>2</a:t>
            </a:r>
            <a:r>
              <a:rPr lang="x-none" b="1" dirty="0">
                <a:solidFill>
                  <a:srgbClr val="FF0000"/>
                </a:solidFill>
              </a:rPr>
              <a:t> </a:t>
            </a:r>
            <a:r>
              <a:rPr lang="x-none" sz="2100" b="1" dirty="0"/>
              <a:t>persoane </a:t>
            </a:r>
            <a:r>
              <a:rPr lang="x-none" sz="2100" b="1" dirty="0">
                <a:solidFill>
                  <a:srgbClr val="FF0000"/>
                </a:solidFill>
              </a:rPr>
              <a:t>nu cunoaște </a:t>
            </a:r>
            <a:r>
              <a:rPr lang="x-none" sz="2100" b="1" dirty="0"/>
              <a:t>că are diabet (2</a:t>
            </a:r>
            <a:r>
              <a:rPr lang="ro-MD" sz="2100" b="1" dirty="0"/>
              <a:t>40</a:t>
            </a:r>
            <a:r>
              <a:rPr lang="x-none" sz="2100" b="1" dirty="0"/>
              <a:t>mln)</a:t>
            </a:r>
            <a:endParaRPr lang="en-US" sz="2100" dirty="0"/>
          </a:p>
        </p:txBody>
      </p:sp>
      <p:pic>
        <p:nvPicPr>
          <p:cNvPr id="12" name="Рисунок 11"/>
          <p:cNvPicPr>
            <a:picLocks noChangeAspect="1"/>
          </p:cNvPicPr>
          <p:nvPr/>
        </p:nvPicPr>
        <p:blipFill rotWithShape="1">
          <a:blip r:embed="rId3" cstate="print"/>
          <a:srcRect l="24441" t="60998" r="37502" b="15671"/>
          <a:stretch/>
        </p:blipFill>
        <p:spPr>
          <a:xfrm>
            <a:off x="545325" y="2312222"/>
            <a:ext cx="2216003" cy="942212"/>
          </a:xfrm>
          <a:prstGeom prst="rect">
            <a:avLst/>
          </a:prstGeom>
        </p:spPr>
      </p:pic>
      <p:sp>
        <p:nvSpPr>
          <p:cNvPr id="14" name="Прямоугольник 13"/>
          <p:cNvSpPr/>
          <p:nvPr/>
        </p:nvSpPr>
        <p:spPr>
          <a:xfrm>
            <a:off x="3234155" y="2505843"/>
            <a:ext cx="5866863" cy="461665"/>
          </a:xfrm>
          <a:prstGeom prst="rect">
            <a:avLst/>
          </a:prstGeom>
        </p:spPr>
        <p:txBody>
          <a:bodyPr wrap="none">
            <a:spAutoFit/>
          </a:bodyPr>
          <a:lstStyle/>
          <a:p>
            <a:pPr algn="ctr"/>
            <a:r>
              <a:rPr lang="x-none" sz="2400" b="1" dirty="0">
                <a:solidFill>
                  <a:srgbClr val="FF0000"/>
                </a:solidFill>
              </a:rPr>
              <a:t>1</a:t>
            </a:r>
            <a:r>
              <a:rPr lang="x-none" sz="2100" b="1" dirty="0"/>
              <a:t> din</a:t>
            </a:r>
            <a:r>
              <a:rPr lang="x-none" b="1" dirty="0"/>
              <a:t> </a:t>
            </a:r>
            <a:r>
              <a:rPr lang="x-none" sz="2400" b="1" dirty="0">
                <a:solidFill>
                  <a:srgbClr val="FF0000"/>
                </a:solidFill>
              </a:rPr>
              <a:t>6</a:t>
            </a:r>
            <a:r>
              <a:rPr lang="x-none" sz="2100" b="1" dirty="0"/>
              <a:t> sarcini de la femei cu hiperglicemie (2</a:t>
            </a:r>
            <a:r>
              <a:rPr lang="ro-MD" sz="2100" b="1" dirty="0"/>
              <a:t>1</a:t>
            </a:r>
            <a:r>
              <a:rPr lang="x-none" sz="2100" b="1" dirty="0"/>
              <a:t>mln)</a:t>
            </a:r>
            <a:endParaRPr lang="en-US" sz="2100" b="1" dirty="0"/>
          </a:p>
        </p:txBody>
      </p:sp>
      <p:sp>
        <p:nvSpPr>
          <p:cNvPr id="17" name="Прямоугольник 16"/>
          <p:cNvSpPr/>
          <p:nvPr/>
        </p:nvSpPr>
        <p:spPr>
          <a:xfrm>
            <a:off x="2017642" y="3646282"/>
            <a:ext cx="7126358" cy="1154162"/>
          </a:xfrm>
          <a:prstGeom prst="rect">
            <a:avLst/>
          </a:prstGeom>
        </p:spPr>
        <p:txBody>
          <a:bodyPr wrap="square">
            <a:spAutoFit/>
          </a:bodyPr>
          <a:lstStyle/>
          <a:p>
            <a:r>
              <a:rPr lang="ro-RO" sz="2400" b="1" dirty="0">
                <a:solidFill>
                  <a:srgbClr val="FF0000"/>
                </a:solidFill>
              </a:rPr>
              <a:t>1</a:t>
            </a:r>
            <a:r>
              <a:rPr lang="ro-RO" b="1" dirty="0">
                <a:solidFill>
                  <a:srgbClr val="FF0000"/>
                </a:solidFill>
              </a:rPr>
              <a:t> </a:t>
            </a:r>
            <a:r>
              <a:rPr lang="ro-RO" sz="2100" b="1" dirty="0"/>
              <a:t>din</a:t>
            </a:r>
            <a:r>
              <a:rPr lang="ro-RO" sz="2100" b="1" dirty="0">
                <a:solidFill>
                  <a:srgbClr val="FF0000"/>
                </a:solidFill>
              </a:rPr>
              <a:t> </a:t>
            </a:r>
            <a:r>
              <a:rPr lang="en-US" sz="2400" b="1" dirty="0">
                <a:solidFill>
                  <a:srgbClr val="FF0000"/>
                </a:solidFill>
              </a:rPr>
              <a:t>1</a:t>
            </a:r>
            <a:r>
              <a:rPr lang="ro-MD" sz="2400" b="1" dirty="0">
                <a:solidFill>
                  <a:srgbClr val="FF0000"/>
                </a:solidFill>
              </a:rPr>
              <a:t>8</a:t>
            </a:r>
            <a:r>
              <a:rPr lang="x-none" b="1" dirty="0">
                <a:solidFill>
                  <a:srgbClr val="FF0000"/>
                </a:solidFill>
              </a:rPr>
              <a:t> </a:t>
            </a:r>
            <a:r>
              <a:rPr lang="x-none" sz="2100" b="1" dirty="0"/>
              <a:t>persoane </a:t>
            </a:r>
            <a:r>
              <a:rPr lang="ro-MD" sz="2100" b="1" dirty="0"/>
              <a:t>AGB (alterarea glicemiei bazale)</a:t>
            </a:r>
            <a:r>
              <a:rPr lang="x-none" sz="2100" b="1" dirty="0"/>
              <a:t> (</a:t>
            </a:r>
            <a:r>
              <a:rPr lang="x-none" sz="2100" b="1" dirty="0">
                <a:solidFill>
                  <a:srgbClr val="C00000"/>
                </a:solidFill>
              </a:rPr>
              <a:t>3</a:t>
            </a:r>
            <a:r>
              <a:rPr lang="ro-MD" sz="2100" b="1" dirty="0">
                <a:solidFill>
                  <a:srgbClr val="C00000"/>
                </a:solidFill>
              </a:rPr>
              <a:t>19</a:t>
            </a:r>
            <a:r>
              <a:rPr lang="x-none" sz="2100" b="1" dirty="0">
                <a:solidFill>
                  <a:srgbClr val="C00000"/>
                </a:solidFill>
              </a:rPr>
              <a:t> </a:t>
            </a:r>
            <a:r>
              <a:rPr lang="x-none" sz="2100" b="1" dirty="0"/>
              <a:t>mln)</a:t>
            </a:r>
            <a:endParaRPr lang="ro-MD" sz="2100" b="1" dirty="0"/>
          </a:p>
          <a:p>
            <a:r>
              <a:rPr lang="ro-RO" sz="2400" b="1" dirty="0">
                <a:solidFill>
                  <a:srgbClr val="FF0000"/>
                </a:solidFill>
              </a:rPr>
              <a:t>1</a:t>
            </a:r>
            <a:r>
              <a:rPr lang="ro-RO" b="1" dirty="0">
                <a:solidFill>
                  <a:srgbClr val="FF0000"/>
                </a:solidFill>
              </a:rPr>
              <a:t> </a:t>
            </a:r>
            <a:r>
              <a:rPr lang="ro-RO" sz="2100" b="1" dirty="0"/>
              <a:t>din</a:t>
            </a:r>
            <a:r>
              <a:rPr lang="ro-RO" sz="2100" b="1" dirty="0">
                <a:solidFill>
                  <a:srgbClr val="FF0000"/>
                </a:solidFill>
              </a:rPr>
              <a:t> </a:t>
            </a:r>
            <a:r>
              <a:rPr lang="ro-MD" sz="2400" b="1" dirty="0">
                <a:solidFill>
                  <a:srgbClr val="FF0000"/>
                </a:solidFill>
              </a:rPr>
              <a:t>9</a:t>
            </a:r>
            <a:r>
              <a:rPr lang="x-none" b="1" dirty="0">
                <a:solidFill>
                  <a:srgbClr val="FF0000"/>
                </a:solidFill>
              </a:rPr>
              <a:t> </a:t>
            </a:r>
            <a:r>
              <a:rPr lang="x-none" sz="2100" b="1" dirty="0"/>
              <a:t>persoane </a:t>
            </a:r>
            <a:r>
              <a:rPr lang="ro-MD" sz="2100" b="1" dirty="0"/>
              <a:t>S</a:t>
            </a:r>
            <a:r>
              <a:rPr lang="x-none" sz="2100" b="1" dirty="0"/>
              <a:t>TG</a:t>
            </a:r>
            <a:r>
              <a:rPr lang="ro-MD" sz="2100" b="1" dirty="0"/>
              <a:t> (scăderea toleranței la glucoză)</a:t>
            </a:r>
            <a:r>
              <a:rPr lang="x-none" sz="2100" b="1" dirty="0"/>
              <a:t> (</a:t>
            </a:r>
            <a:r>
              <a:rPr lang="ro-MD" sz="2100" b="1" dirty="0">
                <a:solidFill>
                  <a:srgbClr val="C00000"/>
                </a:solidFill>
              </a:rPr>
              <a:t>541</a:t>
            </a:r>
            <a:r>
              <a:rPr lang="x-none" sz="2100" b="1" dirty="0"/>
              <a:t> mln)</a:t>
            </a:r>
            <a:endParaRPr lang="en-US" sz="2100" dirty="0"/>
          </a:p>
          <a:p>
            <a:endParaRPr lang="en-US" sz="2100" dirty="0"/>
          </a:p>
        </p:txBody>
      </p:sp>
      <p:pic>
        <p:nvPicPr>
          <p:cNvPr id="20" name="Рисунок 19"/>
          <p:cNvPicPr>
            <a:picLocks noChangeAspect="1"/>
          </p:cNvPicPr>
          <p:nvPr/>
        </p:nvPicPr>
        <p:blipFill rotWithShape="1">
          <a:blip r:embed="rId4" cstate="print"/>
          <a:srcRect l="25753" t="40224" r="26196" b="36233"/>
          <a:stretch/>
        </p:blipFill>
        <p:spPr>
          <a:xfrm>
            <a:off x="226002" y="181306"/>
            <a:ext cx="3027037" cy="834245"/>
          </a:xfrm>
          <a:prstGeom prst="rect">
            <a:avLst/>
          </a:prstGeom>
        </p:spPr>
      </p:pic>
      <p:pic>
        <p:nvPicPr>
          <p:cNvPr id="21" name="Рисунок 20"/>
          <p:cNvPicPr>
            <a:picLocks noChangeAspect="1"/>
          </p:cNvPicPr>
          <p:nvPr/>
        </p:nvPicPr>
        <p:blipFill rotWithShape="1">
          <a:blip r:embed="rId5" cstate="print"/>
          <a:srcRect l="46598" t="41512" r="43138" b="36171"/>
          <a:stretch/>
        </p:blipFill>
        <p:spPr>
          <a:xfrm>
            <a:off x="1185444" y="1154933"/>
            <a:ext cx="754380" cy="922710"/>
          </a:xfrm>
          <a:prstGeom prst="rect">
            <a:avLst/>
          </a:prstGeom>
        </p:spPr>
      </p:pic>
      <p:sp>
        <p:nvSpPr>
          <p:cNvPr id="11" name="Прямоугольник 10"/>
          <p:cNvSpPr/>
          <p:nvPr/>
        </p:nvSpPr>
        <p:spPr>
          <a:xfrm>
            <a:off x="376357" y="4762258"/>
            <a:ext cx="2870466" cy="300082"/>
          </a:xfrm>
          <a:prstGeom prst="rect">
            <a:avLst/>
          </a:prstGeom>
        </p:spPr>
        <p:txBody>
          <a:bodyPr wrap="none">
            <a:spAutoFit/>
          </a:bodyPr>
          <a:lstStyle/>
          <a:p>
            <a:r>
              <a:rPr lang="ro-MO" sz="1350" dirty="0"/>
              <a:t>IDF Diabetes Atlas: </a:t>
            </a:r>
            <a:r>
              <a:rPr lang="ro-MD" sz="1350" dirty="0"/>
              <a:t>10</a:t>
            </a:r>
            <a:r>
              <a:rPr lang="en-US" sz="1350" dirty="0" err="1"/>
              <a:t>th</a:t>
            </a:r>
            <a:r>
              <a:rPr lang="en-US" sz="1350" dirty="0"/>
              <a:t> edition, 20</a:t>
            </a:r>
            <a:r>
              <a:rPr lang="ro-MD" sz="1350" dirty="0"/>
              <a:t>21</a:t>
            </a:r>
            <a:r>
              <a:rPr lang="ro-MO" sz="1350" dirty="0"/>
              <a:t> </a:t>
            </a:r>
          </a:p>
        </p:txBody>
      </p:sp>
      <p:sp>
        <p:nvSpPr>
          <p:cNvPr id="2" name="Скругленный прямоугольник 1"/>
          <p:cNvSpPr/>
          <p:nvPr/>
        </p:nvSpPr>
        <p:spPr>
          <a:xfrm>
            <a:off x="156541" y="3753468"/>
            <a:ext cx="1739794" cy="6222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ro-MD" sz="2400" b="1" cap="all" dirty="0">
                <a:solidFill>
                  <a:srgbClr val="C00000"/>
                </a:solidFill>
              </a:rPr>
              <a:t>Prediabet</a:t>
            </a:r>
            <a:endParaRPr lang="en-US" sz="2400" b="1" cap="all" dirty="0">
              <a:solidFill>
                <a:srgbClr val="C00000"/>
              </a:solidFill>
            </a:endParaRPr>
          </a:p>
        </p:txBody>
      </p:sp>
    </p:spTree>
    <p:extLst>
      <p:ext uri="{BB962C8B-B14F-4D97-AF65-F5344CB8AC3E}">
        <p14:creationId xmlns:p14="http://schemas.microsoft.com/office/powerpoint/2010/main" val="1225574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4" grpId="0"/>
      <p:bldP spid="17" grpId="0"/>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5" name="Text Box 8"/>
          <p:cNvSpPr txBox="1">
            <a:spLocks noChangeArrowheads="1"/>
          </p:cNvSpPr>
          <p:nvPr/>
        </p:nvSpPr>
        <p:spPr bwMode="auto">
          <a:xfrm>
            <a:off x="1259718" y="4872989"/>
            <a:ext cx="6142535" cy="148500"/>
          </a:xfrm>
          <a:prstGeom prst="rect">
            <a:avLst/>
          </a:prstGeom>
          <a:noFill/>
          <a:ln w="9525">
            <a:noFill/>
            <a:miter lim="800000"/>
            <a:headEnd/>
            <a:tailEnd/>
          </a:ln>
        </p:spPr>
        <p:txBody>
          <a:bodyPr wrap="square" lIns="67371" tIns="35014" rIns="67371" bIns="35014" anchor="b">
            <a:noAutofit/>
          </a:bodyPr>
          <a:lstStyle/>
          <a:p>
            <a:pPr defTabSz="456146" eaLnBrk="0" hangingPunct="0">
              <a:lnSpc>
                <a:spcPct val="150000"/>
              </a:lnSpc>
            </a:pPr>
            <a:endParaRPr lang="en-US" sz="900" dirty="0">
              <a:solidFill>
                <a:srgbClr val="000000"/>
              </a:solidFill>
              <a:latin typeface="Arial"/>
              <a:cs typeface="Arial" pitchFamily="34" charset="0"/>
            </a:endParaRPr>
          </a:p>
          <a:p>
            <a:pPr defTabSz="456146" eaLnBrk="0" hangingPunct="0"/>
            <a:r>
              <a:rPr lang="en-US" sz="800" dirty="0">
                <a:solidFill>
                  <a:srgbClr val="000000"/>
                </a:solidFill>
                <a:latin typeface="Arial"/>
                <a:cs typeface="Arial" pitchFamily="34" charset="0"/>
              </a:rPr>
              <a:t>Bell DSH. </a:t>
            </a:r>
            <a:r>
              <a:rPr lang="en-US" sz="800" i="1" dirty="0">
                <a:solidFill>
                  <a:srgbClr val="000000"/>
                </a:solidFill>
                <a:latin typeface="Arial"/>
                <a:cs typeface="Arial" pitchFamily="34" charset="0"/>
              </a:rPr>
              <a:t>Diabetes Care</a:t>
            </a:r>
            <a:r>
              <a:rPr lang="en-US" sz="800" dirty="0">
                <a:solidFill>
                  <a:srgbClr val="000000"/>
                </a:solidFill>
                <a:latin typeface="Arial"/>
                <a:cs typeface="Arial" pitchFamily="34" charset="0"/>
              </a:rPr>
              <a:t> 2003;26:2433–2441; Centers for Disease Control (CDC). Available at: </a:t>
            </a:r>
            <a:r>
              <a:rPr lang="en-US" sz="800" dirty="0">
                <a:solidFill>
                  <a:srgbClr val="000000"/>
                </a:solidFill>
                <a:latin typeface="Arial"/>
                <a:cs typeface="Arial" pitchFamily="34" charset="0"/>
                <a:hlinkClick r:id="rId5"/>
              </a:rPr>
              <a:t>http://www.cdc.gov</a:t>
            </a:r>
            <a:r>
              <a:rPr lang="en-US" sz="800" dirty="0">
                <a:solidFill>
                  <a:srgbClr val="000000"/>
                </a:solidFill>
                <a:latin typeface="Arial"/>
                <a:cs typeface="Arial" pitchFamily="34" charset="0"/>
              </a:rPr>
              <a:t>  </a:t>
            </a:r>
          </a:p>
        </p:txBody>
      </p:sp>
      <p:grpSp>
        <p:nvGrpSpPr>
          <p:cNvPr id="4" name="Group 3"/>
          <p:cNvGrpSpPr/>
          <p:nvPr/>
        </p:nvGrpSpPr>
        <p:grpSpPr>
          <a:xfrm>
            <a:off x="530279" y="726191"/>
            <a:ext cx="7848600" cy="4071915"/>
            <a:chOff x="711200" y="1346524"/>
            <a:chExt cx="10464800" cy="5173887"/>
          </a:xfrm>
          <a:effectLst/>
        </p:grpSpPr>
        <p:sp>
          <p:nvSpPr>
            <p:cNvPr id="23" name="Oval 22"/>
            <p:cNvSpPr/>
            <p:nvPr>
              <p:custDataLst>
                <p:tags r:id="rId2"/>
              </p:custDataLst>
            </p:nvPr>
          </p:nvSpPr>
          <p:spPr>
            <a:xfrm>
              <a:off x="711200" y="1346524"/>
              <a:ext cx="10464800" cy="4953000"/>
            </a:xfrm>
            <a:prstGeom prst="ellipse">
              <a:avLst/>
            </a:prstGeom>
            <a:solidFill>
              <a:schemeClr val="bg1"/>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lIns="121917" tIns="60959" rIns="121917" bIns="60959" anchor="ctr"/>
            <a:lstStyle/>
            <a:p>
              <a:pPr algn="ctr" defTabSz="456146">
                <a:defRPr/>
              </a:pPr>
              <a:endParaRPr lang="en-US" dirty="0">
                <a:solidFill>
                  <a:srgbClr val="FFFFFF"/>
                </a:solidFill>
                <a:latin typeface="Arial"/>
              </a:endParaRPr>
            </a:p>
          </p:txBody>
        </p:sp>
        <p:sp>
          <p:nvSpPr>
            <p:cNvPr id="70659" name="Freeform 2"/>
            <p:cNvSpPr>
              <a:spLocks/>
            </p:cNvSpPr>
            <p:nvPr/>
          </p:nvSpPr>
          <p:spPr bwMode="ltGray">
            <a:xfrm rot="-2700000">
              <a:off x="4815417" y="1552574"/>
              <a:ext cx="2565400" cy="1924051"/>
            </a:xfrm>
            <a:custGeom>
              <a:avLst/>
              <a:gdLst>
                <a:gd name="T0" fmla="*/ 2147483647 w 202"/>
                <a:gd name="T1" fmla="*/ 2147483647 h 202"/>
                <a:gd name="T2" fmla="*/ 0 w 202"/>
                <a:gd name="T3" fmla="*/ 0 h 202"/>
                <a:gd name="T4" fmla="*/ 0 w 202"/>
                <a:gd name="T5" fmla="*/ 2147483647 h 202"/>
                <a:gd name="T6" fmla="*/ 2147483647 w 202"/>
                <a:gd name="T7" fmla="*/ 2147483647 h 202"/>
                <a:gd name="T8" fmla="*/ 0 60000 65536"/>
                <a:gd name="T9" fmla="*/ 0 60000 65536"/>
                <a:gd name="T10" fmla="*/ 0 60000 65536"/>
                <a:gd name="T11" fmla="*/ 0 60000 65536"/>
                <a:gd name="T12" fmla="*/ 0 w 202"/>
                <a:gd name="T13" fmla="*/ 0 h 202"/>
                <a:gd name="T14" fmla="*/ 202 w 202"/>
                <a:gd name="T15" fmla="*/ 202 h 202"/>
              </a:gdLst>
              <a:ahLst/>
              <a:cxnLst>
                <a:cxn ang="T8">
                  <a:pos x="T0" y="T1"/>
                </a:cxn>
                <a:cxn ang="T9">
                  <a:pos x="T2" y="T3"/>
                </a:cxn>
                <a:cxn ang="T10">
                  <a:pos x="T4" y="T5"/>
                </a:cxn>
                <a:cxn ang="T11">
                  <a:pos x="T6" y="T7"/>
                </a:cxn>
              </a:cxnLst>
              <a:rect l="T12" t="T13" r="T14" b="T15"/>
              <a:pathLst>
                <a:path w="202" h="202">
                  <a:moveTo>
                    <a:pt x="202" y="202"/>
                  </a:moveTo>
                  <a:cubicBezTo>
                    <a:pt x="202" y="90"/>
                    <a:pt x="111" y="0"/>
                    <a:pt x="0" y="0"/>
                  </a:cubicBezTo>
                  <a:lnTo>
                    <a:pt x="0" y="202"/>
                  </a:lnTo>
                  <a:lnTo>
                    <a:pt x="202" y="202"/>
                  </a:lnTo>
                  <a:close/>
                </a:path>
              </a:pathLst>
            </a:custGeom>
            <a:gradFill rotWithShape="0">
              <a:gsLst>
                <a:gs pos="0">
                  <a:srgbClr val="050E18">
                    <a:alpha val="0"/>
                  </a:srgbClr>
                </a:gs>
                <a:gs pos="100000">
                  <a:srgbClr val="3399FF"/>
                </a:gs>
              </a:gsLst>
              <a:lin ang="5400000" scaled="1"/>
            </a:gradFill>
            <a:ln w="19050">
              <a:noFill/>
              <a:round/>
              <a:headEnd/>
              <a:tailEnd/>
            </a:ln>
          </p:spPr>
          <p:txBody>
            <a:bodyPr lIns="121917" tIns="60959" rIns="121917" bIns="60959"/>
            <a:lstStyle/>
            <a:p>
              <a:pPr defTabSz="456146"/>
              <a:endParaRPr lang="en-US" dirty="0">
                <a:solidFill>
                  <a:srgbClr val="000000"/>
                </a:solidFill>
                <a:latin typeface="Arial"/>
              </a:endParaRPr>
            </a:p>
          </p:txBody>
        </p:sp>
        <p:sp>
          <p:nvSpPr>
            <p:cNvPr id="70660" name="Freeform 3"/>
            <p:cNvSpPr>
              <a:spLocks/>
            </p:cNvSpPr>
            <p:nvPr/>
          </p:nvSpPr>
          <p:spPr bwMode="ltGray">
            <a:xfrm rot="-2700000">
              <a:off x="6625167" y="2914649"/>
              <a:ext cx="2565400" cy="1912939"/>
            </a:xfrm>
            <a:custGeom>
              <a:avLst/>
              <a:gdLst>
                <a:gd name="T0" fmla="*/ 0 w 202"/>
                <a:gd name="T1" fmla="*/ 2147483647 h 201"/>
                <a:gd name="T2" fmla="*/ 2147483647 w 202"/>
                <a:gd name="T3" fmla="*/ 0 h 201"/>
                <a:gd name="T4" fmla="*/ 0 w 202"/>
                <a:gd name="T5" fmla="*/ 0 h 201"/>
                <a:gd name="T6" fmla="*/ 0 w 202"/>
                <a:gd name="T7" fmla="*/ 2147483647 h 201"/>
                <a:gd name="T8" fmla="*/ 0 60000 65536"/>
                <a:gd name="T9" fmla="*/ 0 60000 65536"/>
                <a:gd name="T10" fmla="*/ 0 60000 65536"/>
                <a:gd name="T11" fmla="*/ 0 60000 65536"/>
                <a:gd name="T12" fmla="*/ 0 w 202"/>
                <a:gd name="T13" fmla="*/ 0 h 201"/>
                <a:gd name="T14" fmla="*/ 202 w 202"/>
                <a:gd name="T15" fmla="*/ 201 h 201"/>
              </a:gdLst>
              <a:ahLst/>
              <a:cxnLst>
                <a:cxn ang="T8">
                  <a:pos x="T0" y="T1"/>
                </a:cxn>
                <a:cxn ang="T9">
                  <a:pos x="T2" y="T3"/>
                </a:cxn>
                <a:cxn ang="T10">
                  <a:pos x="T4" y="T5"/>
                </a:cxn>
                <a:cxn ang="T11">
                  <a:pos x="T6" y="T7"/>
                </a:cxn>
              </a:cxnLst>
              <a:rect l="T12" t="T13" r="T14" b="T15"/>
              <a:pathLst>
                <a:path w="202" h="201">
                  <a:moveTo>
                    <a:pt x="0" y="201"/>
                  </a:moveTo>
                  <a:cubicBezTo>
                    <a:pt x="111" y="201"/>
                    <a:pt x="202" y="111"/>
                    <a:pt x="202" y="0"/>
                  </a:cubicBezTo>
                  <a:lnTo>
                    <a:pt x="0" y="0"/>
                  </a:lnTo>
                  <a:lnTo>
                    <a:pt x="0" y="201"/>
                  </a:lnTo>
                  <a:close/>
                </a:path>
              </a:pathLst>
            </a:custGeom>
            <a:gradFill rotWithShape="0">
              <a:gsLst>
                <a:gs pos="0">
                  <a:srgbClr val="3399FF"/>
                </a:gs>
                <a:gs pos="100000">
                  <a:srgbClr val="050E18">
                    <a:alpha val="0"/>
                  </a:srgbClr>
                </a:gs>
              </a:gsLst>
              <a:lin ang="0" scaled="1"/>
            </a:gradFill>
            <a:ln w="19050">
              <a:noFill/>
              <a:round/>
              <a:headEnd/>
              <a:tailEnd/>
            </a:ln>
          </p:spPr>
          <p:txBody>
            <a:bodyPr lIns="121917" tIns="60959" rIns="121917" bIns="60959"/>
            <a:lstStyle/>
            <a:p>
              <a:pPr defTabSz="456146"/>
              <a:endParaRPr lang="en-US" dirty="0">
                <a:solidFill>
                  <a:srgbClr val="000000"/>
                </a:solidFill>
                <a:latin typeface="Arial"/>
              </a:endParaRPr>
            </a:p>
          </p:txBody>
        </p:sp>
        <p:sp>
          <p:nvSpPr>
            <p:cNvPr id="70661" name="Freeform 4"/>
            <p:cNvSpPr>
              <a:spLocks/>
            </p:cNvSpPr>
            <p:nvPr/>
          </p:nvSpPr>
          <p:spPr bwMode="ltGray">
            <a:xfrm rot="-2700000">
              <a:off x="4813313" y="4275145"/>
              <a:ext cx="2563284" cy="1912937"/>
            </a:xfrm>
            <a:custGeom>
              <a:avLst/>
              <a:gdLst>
                <a:gd name="T0" fmla="*/ 0 w 202"/>
                <a:gd name="T1" fmla="*/ 0 h 201"/>
                <a:gd name="T2" fmla="*/ 2147483647 w 202"/>
                <a:gd name="T3" fmla="*/ 2147483647 h 201"/>
                <a:gd name="T4" fmla="*/ 2147483647 w 202"/>
                <a:gd name="T5" fmla="*/ 0 h 201"/>
                <a:gd name="T6" fmla="*/ 0 w 202"/>
                <a:gd name="T7" fmla="*/ 0 h 201"/>
                <a:gd name="T8" fmla="*/ 0 60000 65536"/>
                <a:gd name="T9" fmla="*/ 0 60000 65536"/>
                <a:gd name="T10" fmla="*/ 0 60000 65536"/>
                <a:gd name="T11" fmla="*/ 0 60000 65536"/>
                <a:gd name="T12" fmla="*/ 0 w 202"/>
                <a:gd name="T13" fmla="*/ 0 h 201"/>
                <a:gd name="T14" fmla="*/ 202 w 202"/>
                <a:gd name="T15" fmla="*/ 201 h 201"/>
              </a:gdLst>
              <a:ahLst/>
              <a:cxnLst>
                <a:cxn ang="T8">
                  <a:pos x="T0" y="T1"/>
                </a:cxn>
                <a:cxn ang="T9">
                  <a:pos x="T2" y="T3"/>
                </a:cxn>
                <a:cxn ang="T10">
                  <a:pos x="T4" y="T5"/>
                </a:cxn>
                <a:cxn ang="T11">
                  <a:pos x="T6" y="T7"/>
                </a:cxn>
              </a:cxnLst>
              <a:rect l="T12" t="T13" r="T14" b="T15"/>
              <a:pathLst>
                <a:path w="202" h="201">
                  <a:moveTo>
                    <a:pt x="0" y="0"/>
                  </a:moveTo>
                  <a:cubicBezTo>
                    <a:pt x="0" y="111"/>
                    <a:pt x="90" y="201"/>
                    <a:pt x="201" y="201"/>
                  </a:cubicBezTo>
                  <a:lnTo>
                    <a:pt x="202" y="0"/>
                  </a:lnTo>
                  <a:lnTo>
                    <a:pt x="0" y="0"/>
                  </a:lnTo>
                  <a:close/>
                </a:path>
              </a:pathLst>
            </a:custGeom>
            <a:gradFill rotWithShape="0">
              <a:gsLst>
                <a:gs pos="0">
                  <a:srgbClr val="3399FF"/>
                </a:gs>
                <a:gs pos="100000">
                  <a:srgbClr val="050E18">
                    <a:alpha val="0"/>
                  </a:srgbClr>
                </a:gs>
              </a:gsLst>
              <a:lin ang="5400000" scaled="1"/>
            </a:gradFill>
            <a:ln w="19050">
              <a:noFill/>
              <a:round/>
              <a:headEnd/>
              <a:tailEnd/>
            </a:ln>
          </p:spPr>
          <p:txBody>
            <a:bodyPr lIns="121917" tIns="60959" rIns="121917" bIns="60959"/>
            <a:lstStyle/>
            <a:p>
              <a:pPr defTabSz="456146"/>
              <a:endParaRPr lang="en-US" dirty="0">
                <a:solidFill>
                  <a:srgbClr val="000000"/>
                </a:solidFill>
                <a:latin typeface="Arial"/>
              </a:endParaRPr>
            </a:p>
          </p:txBody>
        </p:sp>
        <p:sp>
          <p:nvSpPr>
            <p:cNvPr id="70662" name="Freeform 5"/>
            <p:cNvSpPr>
              <a:spLocks/>
            </p:cNvSpPr>
            <p:nvPr/>
          </p:nvSpPr>
          <p:spPr bwMode="ltGray">
            <a:xfrm rot="-2700000">
              <a:off x="3071284" y="2989265"/>
              <a:ext cx="2563283" cy="1924051"/>
            </a:xfrm>
            <a:custGeom>
              <a:avLst/>
              <a:gdLst>
                <a:gd name="T0" fmla="*/ 2147483647 w 202"/>
                <a:gd name="T1" fmla="*/ 0 h 202"/>
                <a:gd name="T2" fmla="*/ 0 w 202"/>
                <a:gd name="T3" fmla="*/ 2147483647 h 202"/>
                <a:gd name="T4" fmla="*/ 2147483647 w 202"/>
                <a:gd name="T5" fmla="*/ 2147483647 h 202"/>
                <a:gd name="T6" fmla="*/ 2147483647 w 202"/>
                <a:gd name="T7" fmla="*/ 0 h 202"/>
                <a:gd name="T8" fmla="*/ 0 60000 65536"/>
                <a:gd name="T9" fmla="*/ 0 60000 65536"/>
                <a:gd name="T10" fmla="*/ 0 60000 65536"/>
                <a:gd name="T11" fmla="*/ 0 60000 65536"/>
                <a:gd name="T12" fmla="*/ 0 w 202"/>
                <a:gd name="T13" fmla="*/ 0 h 202"/>
                <a:gd name="T14" fmla="*/ 202 w 202"/>
                <a:gd name="T15" fmla="*/ 202 h 202"/>
              </a:gdLst>
              <a:ahLst/>
              <a:cxnLst>
                <a:cxn ang="T8">
                  <a:pos x="T0" y="T1"/>
                </a:cxn>
                <a:cxn ang="T9">
                  <a:pos x="T2" y="T3"/>
                </a:cxn>
                <a:cxn ang="T10">
                  <a:pos x="T4" y="T5"/>
                </a:cxn>
                <a:cxn ang="T11">
                  <a:pos x="T6" y="T7"/>
                </a:cxn>
              </a:cxnLst>
              <a:rect l="T12" t="T13" r="T14" b="T15"/>
              <a:pathLst>
                <a:path w="202" h="202">
                  <a:moveTo>
                    <a:pt x="201" y="0"/>
                  </a:moveTo>
                  <a:cubicBezTo>
                    <a:pt x="90" y="0"/>
                    <a:pt x="0" y="90"/>
                    <a:pt x="0" y="201"/>
                  </a:cubicBezTo>
                  <a:lnTo>
                    <a:pt x="202" y="202"/>
                  </a:lnTo>
                  <a:lnTo>
                    <a:pt x="201" y="0"/>
                  </a:lnTo>
                  <a:close/>
                </a:path>
              </a:pathLst>
            </a:custGeom>
            <a:gradFill rotWithShape="0">
              <a:gsLst>
                <a:gs pos="0">
                  <a:srgbClr val="050E18">
                    <a:alpha val="0"/>
                  </a:srgbClr>
                </a:gs>
                <a:gs pos="100000">
                  <a:srgbClr val="3399FF"/>
                </a:gs>
              </a:gsLst>
              <a:lin ang="0" scaled="1"/>
            </a:gradFill>
            <a:ln w="19050">
              <a:noFill/>
              <a:round/>
              <a:headEnd/>
              <a:tailEnd/>
            </a:ln>
          </p:spPr>
          <p:txBody>
            <a:bodyPr lIns="121917" tIns="60959" rIns="121917" bIns="60959"/>
            <a:lstStyle/>
            <a:p>
              <a:pPr defTabSz="456146"/>
              <a:endParaRPr lang="en-US" dirty="0">
                <a:solidFill>
                  <a:srgbClr val="000000"/>
                </a:solidFill>
                <a:latin typeface="Arial"/>
              </a:endParaRPr>
            </a:p>
          </p:txBody>
        </p:sp>
        <p:sp>
          <p:nvSpPr>
            <p:cNvPr id="70664" name="Text Box 7"/>
            <p:cNvSpPr txBox="1">
              <a:spLocks noChangeArrowheads="1"/>
            </p:cNvSpPr>
            <p:nvPr/>
          </p:nvSpPr>
          <p:spPr bwMode="auto">
            <a:xfrm>
              <a:off x="6786045" y="6129344"/>
              <a:ext cx="328373" cy="391067"/>
            </a:xfrm>
            <a:prstGeom prst="rect">
              <a:avLst/>
            </a:prstGeom>
            <a:noFill/>
            <a:ln w="9525">
              <a:noFill/>
              <a:miter lim="800000"/>
              <a:headEnd/>
              <a:tailEnd/>
            </a:ln>
          </p:spPr>
          <p:txBody>
            <a:bodyPr wrap="none" lIns="121917" tIns="60959" rIns="121917" bIns="60959">
              <a:spAutoFit/>
            </a:bodyPr>
            <a:lstStyle/>
            <a:p>
              <a:pPr defTabSz="456146" eaLnBrk="0" hangingPunct="0"/>
              <a:endParaRPr lang="en-US" sz="1200" dirty="0">
                <a:solidFill>
                  <a:srgbClr val="FFFFFF"/>
                </a:solidFill>
                <a:latin typeface="Arial"/>
                <a:cs typeface="Arial" pitchFamily="34" charset="0"/>
              </a:endParaRPr>
            </a:p>
          </p:txBody>
        </p:sp>
        <p:sp>
          <p:nvSpPr>
            <p:cNvPr id="70667" name="Line 10"/>
            <p:cNvSpPr>
              <a:spLocks noChangeShapeType="1"/>
            </p:cNvSpPr>
            <p:nvPr/>
          </p:nvSpPr>
          <p:spPr bwMode="black">
            <a:xfrm flipV="1">
              <a:off x="4267205" y="2530476"/>
              <a:ext cx="3636433" cy="2727325"/>
            </a:xfrm>
            <a:prstGeom prst="line">
              <a:avLst/>
            </a:prstGeom>
            <a:noFill/>
            <a:ln w="19050">
              <a:solidFill>
                <a:schemeClr val="bg1"/>
              </a:solidFill>
              <a:round/>
              <a:headEnd/>
              <a:tailEnd/>
            </a:ln>
          </p:spPr>
          <p:txBody>
            <a:bodyPr wrap="none" lIns="121917" tIns="60959" rIns="121917" bIns="60959" anchor="ctr"/>
            <a:lstStyle/>
            <a:p>
              <a:pPr defTabSz="456146"/>
              <a:endParaRPr lang="en-US" dirty="0">
                <a:solidFill>
                  <a:srgbClr val="000000"/>
                </a:solidFill>
                <a:latin typeface="Arial"/>
              </a:endParaRPr>
            </a:p>
          </p:txBody>
        </p:sp>
        <p:sp>
          <p:nvSpPr>
            <p:cNvPr id="70668" name="Line 11"/>
            <p:cNvSpPr>
              <a:spLocks noChangeShapeType="1"/>
            </p:cNvSpPr>
            <p:nvPr/>
          </p:nvSpPr>
          <p:spPr bwMode="black">
            <a:xfrm flipH="1" flipV="1">
              <a:off x="4267205" y="2511428"/>
              <a:ext cx="3636433" cy="2727325"/>
            </a:xfrm>
            <a:prstGeom prst="line">
              <a:avLst/>
            </a:prstGeom>
            <a:noFill/>
            <a:ln w="19050">
              <a:solidFill>
                <a:schemeClr val="bg1"/>
              </a:solidFill>
              <a:round/>
              <a:headEnd/>
              <a:tailEnd/>
            </a:ln>
          </p:spPr>
          <p:txBody>
            <a:bodyPr wrap="none" lIns="121917" tIns="60959" rIns="121917" bIns="60959" anchor="ctr"/>
            <a:lstStyle/>
            <a:p>
              <a:pPr defTabSz="456146"/>
              <a:endParaRPr lang="en-US" dirty="0">
                <a:solidFill>
                  <a:srgbClr val="000000"/>
                </a:solidFill>
                <a:latin typeface="Arial"/>
              </a:endParaRPr>
            </a:p>
          </p:txBody>
        </p:sp>
        <p:sp>
          <p:nvSpPr>
            <p:cNvPr id="70669" name="Oval 12"/>
            <p:cNvSpPr>
              <a:spLocks noChangeArrowheads="1"/>
            </p:cNvSpPr>
            <p:nvPr/>
          </p:nvSpPr>
          <p:spPr bwMode="blackWhite">
            <a:xfrm>
              <a:off x="4586822" y="2738444"/>
              <a:ext cx="3018367" cy="2263775"/>
            </a:xfrm>
            <a:prstGeom prst="ellipse">
              <a:avLst/>
            </a:prstGeom>
            <a:solidFill>
              <a:schemeClr val="bg1"/>
            </a:solidFill>
            <a:ln w="19050">
              <a:noFill/>
              <a:round/>
              <a:headEnd/>
              <a:tailEnd/>
            </a:ln>
          </p:spPr>
          <p:txBody>
            <a:bodyPr lIns="0" tIns="0" rIns="0" bIns="0" anchor="ctr"/>
            <a:lstStyle/>
            <a:p>
              <a:pPr algn="ctr" defTabSz="456146" eaLnBrk="0" hangingPunct="0">
                <a:spcBef>
                  <a:spcPct val="50000"/>
                </a:spcBef>
              </a:pPr>
              <a:r>
                <a:rPr lang="en-US" sz="1700" b="1" dirty="0">
                  <a:solidFill>
                    <a:srgbClr val="000000"/>
                  </a:solidFill>
                  <a:latin typeface="Arial"/>
                  <a:cs typeface="Arial" pitchFamily="34" charset="0"/>
                </a:rPr>
                <a:t>C</a:t>
              </a:r>
              <a:r>
                <a:rPr lang="ro-RO" sz="1700" b="1" dirty="0" err="1">
                  <a:solidFill>
                    <a:srgbClr val="000000"/>
                  </a:solidFill>
                  <a:latin typeface="Arial"/>
                  <a:cs typeface="Arial" pitchFamily="34" charset="0"/>
                </a:rPr>
                <a:t>omplicațiile</a:t>
              </a:r>
              <a:r>
                <a:rPr lang="ro-RO" sz="1700" b="1" dirty="0">
                  <a:solidFill>
                    <a:srgbClr val="000000"/>
                  </a:solidFill>
                  <a:latin typeface="Arial"/>
                  <a:cs typeface="Arial" pitchFamily="34" charset="0"/>
                </a:rPr>
                <a:t> CV ale DZ tip 2</a:t>
              </a:r>
              <a:endParaRPr lang="en-US" sz="1700" b="1" dirty="0">
                <a:solidFill>
                  <a:srgbClr val="000000"/>
                </a:solidFill>
                <a:latin typeface="Arial"/>
                <a:cs typeface="Arial" pitchFamily="34" charset="0"/>
              </a:endParaRPr>
            </a:p>
          </p:txBody>
        </p:sp>
        <p:grpSp>
          <p:nvGrpSpPr>
            <p:cNvPr id="2" name="Group 13"/>
            <p:cNvGrpSpPr>
              <a:grpSpLocks/>
            </p:cNvGrpSpPr>
            <p:nvPr/>
          </p:nvGrpSpPr>
          <p:grpSpPr bwMode="auto">
            <a:xfrm>
              <a:off x="4064000" y="3690944"/>
              <a:ext cx="4064000" cy="358775"/>
              <a:chOff x="2064" y="2342"/>
              <a:chExt cx="1632" cy="192"/>
            </a:xfrm>
          </p:grpSpPr>
          <p:sp>
            <p:nvSpPr>
              <p:cNvPr id="70678" name="AutoShape 14"/>
              <p:cNvSpPr>
                <a:spLocks noChangeArrowheads="1"/>
              </p:cNvSpPr>
              <p:nvPr/>
            </p:nvSpPr>
            <p:spPr bwMode="auto">
              <a:xfrm rot="5400000">
                <a:off x="3456" y="2294"/>
                <a:ext cx="192" cy="288"/>
              </a:xfrm>
              <a:prstGeom prst="upArrow">
                <a:avLst>
                  <a:gd name="adj1" fmla="val 44222"/>
                  <a:gd name="adj2" fmla="val 70688"/>
                </a:avLst>
              </a:prstGeom>
              <a:gradFill rotWithShape="1">
                <a:gsLst>
                  <a:gs pos="0">
                    <a:schemeClr val="accent1"/>
                  </a:gs>
                  <a:gs pos="100000">
                    <a:schemeClr val="bg1"/>
                  </a:gs>
                </a:gsLst>
                <a:lin ang="5400000" scaled="1"/>
              </a:gradFill>
              <a:ln w="19050">
                <a:noFill/>
                <a:miter lim="800000"/>
                <a:headEnd/>
                <a:tailEnd/>
              </a:ln>
            </p:spPr>
            <p:txBody>
              <a:bodyPr wrap="none" anchor="ctr"/>
              <a:lstStyle/>
              <a:p>
                <a:pPr algn="r" defTabSz="456146" eaLnBrk="0" hangingPunct="0"/>
                <a:endParaRPr lang="en-US" sz="2400" dirty="0">
                  <a:solidFill>
                    <a:srgbClr val="FFFFFF"/>
                  </a:solidFill>
                  <a:latin typeface="Arial"/>
                  <a:cs typeface="Arial" pitchFamily="34" charset="0"/>
                </a:endParaRPr>
              </a:p>
            </p:txBody>
          </p:sp>
          <p:sp>
            <p:nvSpPr>
              <p:cNvPr id="70679" name="AutoShape 15"/>
              <p:cNvSpPr>
                <a:spLocks noChangeArrowheads="1"/>
              </p:cNvSpPr>
              <p:nvPr/>
            </p:nvSpPr>
            <p:spPr bwMode="auto">
              <a:xfrm rot="16200000" flipH="1">
                <a:off x="2112" y="2294"/>
                <a:ext cx="192" cy="288"/>
              </a:xfrm>
              <a:prstGeom prst="upArrow">
                <a:avLst>
                  <a:gd name="adj1" fmla="val 44222"/>
                  <a:gd name="adj2" fmla="val 70688"/>
                </a:avLst>
              </a:prstGeom>
              <a:gradFill rotWithShape="1">
                <a:gsLst>
                  <a:gs pos="0">
                    <a:schemeClr val="accent1"/>
                  </a:gs>
                  <a:gs pos="100000">
                    <a:schemeClr val="bg1"/>
                  </a:gs>
                </a:gsLst>
                <a:lin ang="5400000" scaled="1"/>
              </a:gradFill>
              <a:ln w="19050">
                <a:noFill/>
                <a:miter lim="800000"/>
                <a:headEnd/>
                <a:tailEnd/>
              </a:ln>
            </p:spPr>
            <p:txBody>
              <a:bodyPr wrap="none" anchor="ctr"/>
              <a:lstStyle/>
              <a:p>
                <a:pPr algn="r" defTabSz="456146" eaLnBrk="0" hangingPunct="0"/>
                <a:endParaRPr lang="en-US" sz="2400" dirty="0">
                  <a:solidFill>
                    <a:srgbClr val="FFFFFF"/>
                  </a:solidFill>
                  <a:latin typeface="Arial"/>
                  <a:cs typeface="Arial" pitchFamily="34" charset="0"/>
                </a:endParaRPr>
              </a:p>
            </p:txBody>
          </p:sp>
        </p:grpSp>
        <p:grpSp>
          <p:nvGrpSpPr>
            <p:cNvPr id="3" name="Group 16"/>
            <p:cNvGrpSpPr>
              <a:grpSpLocks/>
            </p:cNvGrpSpPr>
            <p:nvPr/>
          </p:nvGrpSpPr>
          <p:grpSpPr bwMode="auto">
            <a:xfrm rot="-5400000">
              <a:off x="4572001" y="3631147"/>
              <a:ext cx="3048000" cy="478367"/>
              <a:chOff x="2064" y="2342"/>
              <a:chExt cx="1632" cy="192"/>
            </a:xfrm>
          </p:grpSpPr>
          <p:sp>
            <p:nvSpPr>
              <p:cNvPr id="70676" name="AutoShape 17"/>
              <p:cNvSpPr>
                <a:spLocks noChangeArrowheads="1"/>
              </p:cNvSpPr>
              <p:nvPr/>
            </p:nvSpPr>
            <p:spPr bwMode="auto">
              <a:xfrm rot="5400000">
                <a:off x="3458" y="2295"/>
                <a:ext cx="192" cy="286"/>
              </a:xfrm>
              <a:prstGeom prst="upArrow">
                <a:avLst>
                  <a:gd name="adj1" fmla="val 44222"/>
                  <a:gd name="adj2" fmla="val 70686"/>
                </a:avLst>
              </a:prstGeom>
              <a:gradFill rotWithShape="1">
                <a:gsLst>
                  <a:gs pos="0">
                    <a:schemeClr val="accent1"/>
                  </a:gs>
                  <a:gs pos="100000">
                    <a:schemeClr val="bg1"/>
                  </a:gs>
                </a:gsLst>
                <a:lin ang="5400000" scaled="1"/>
              </a:gradFill>
              <a:ln w="19050">
                <a:noFill/>
                <a:miter lim="800000"/>
                <a:headEnd/>
                <a:tailEnd/>
              </a:ln>
            </p:spPr>
            <p:txBody>
              <a:bodyPr wrap="none" anchor="ctr"/>
              <a:lstStyle/>
              <a:p>
                <a:pPr algn="r" defTabSz="456146" eaLnBrk="0" hangingPunct="0"/>
                <a:endParaRPr lang="en-US" sz="2400" dirty="0">
                  <a:solidFill>
                    <a:srgbClr val="FFFFFF"/>
                  </a:solidFill>
                  <a:latin typeface="Arial"/>
                  <a:cs typeface="Arial" pitchFamily="34" charset="0"/>
                </a:endParaRPr>
              </a:p>
            </p:txBody>
          </p:sp>
          <p:sp>
            <p:nvSpPr>
              <p:cNvPr id="70677" name="AutoShape 18"/>
              <p:cNvSpPr>
                <a:spLocks noChangeArrowheads="1"/>
              </p:cNvSpPr>
              <p:nvPr/>
            </p:nvSpPr>
            <p:spPr bwMode="auto">
              <a:xfrm rot="16200000" flipH="1">
                <a:off x="2115" y="2295"/>
                <a:ext cx="192" cy="286"/>
              </a:xfrm>
              <a:prstGeom prst="upArrow">
                <a:avLst>
                  <a:gd name="adj1" fmla="val 44222"/>
                  <a:gd name="adj2" fmla="val 70686"/>
                </a:avLst>
              </a:prstGeom>
              <a:gradFill rotWithShape="1">
                <a:gsLst>
                  <a:gs pos="0">
                    <a:schemeClr val="accent1"/>
                  </a:gs>
                  <a:gs pos="100000">
                    <a:schemeClr val="bg1"/>
                  </a:gs>
                </a:gsLst>
                <a:lin ang="5400000" scaled="1"/>
              </a:gradFill>
              <a:ln w="19050">
                <a:noFill/>
                <a:miter lim="800000"/>
                <a:headEnd/>
                <a:tailEnd/>
              </a:ln>
            </p:spPr>
            <p:txBody>
              <a:bodyPr wrap="none" anchor="ctr"/>
              <a:lstStyle/>
              <a:p>
                <a:pPr algn="r" defTabSz="456146" eaLnBrk="0" hangingPunct="0"/>
                <a:endParaRPr lang="en-US" sz="2400" dirty="0">
                  <a:solidFill>
                    <a:srgbClr val="FFFFFF"/>
                  </a:solidFill>
                  <a:latin typeface="Arial"/>
                  <a:cs typeface="Arial" pitchFamily="34" charset="0"/>
                </a:endParaRPr>
              </a:p>
            </p:txBody>
          </p:sp>
        </p:grpSp>
        <p:sp>
          <p:nvSpPr>
            <p:cNvPr id="70672" name="Text Box 19"/>
            <p:cNvSpPr txBox="1">
              <a:spLocks noChangeArrowheads="1"/>
            </p:cNvSpPr>
            <p:nvPr/>
          </p:nvSpPr>
          <p:spPr bwMode="auto">
            <a:xfrm>
              <a:off x="2576647" y="1660532"/>
              <a:ext cx="7010400" cy="488835"/>
            </a:xfrm>
            <a:prstGeom prst="rect">
              <a:avLst/>
            </a:prstGeom>
            <a:noFill/>
            <a:ln w="25400">
              <a:noFill/>
              <a:miter lim="800000"/>
              <a:headEnd/>
              <a:tailEnd/>
            </a:ln>
          </p:spPr>
          <p:txBody>
            <a:bodyPr lIns="121917" tIns="60959" rIns="121917" bIns="60959">
              <a:spAutoFit/>
            </a:bodyPr>
            <a:lstStyle/>
            <a:p>
              <a:pPr algn="ctr" defTabSz="456146" eaLnBrk="0" hangingPunct="0">
                <a:spcBef>
                  <a:spcPct val="50000"/>
                </a:spcBef>
                <a:buClr>
                  <a:srgbClr val="FFFF00"/>
                </a:buClr>
              </a:pPr>
              <a:r>
                <a:rPr lang="en-US" sz="1700" b="1" dirty="0">
                  <a:solidFill>
                    <a:srgbClr val="000000"/>
                  </a:solidFill>
                  <a:latin typeface="Arial"/>
                  <a:cs typeface="Arial" pitchFamily="34" charset="0"/>
                </a:rPr>
                <a:t>~65% </a:t>
              </a:r>
              <a:r>
                <a:rPr lang="ro-RO" sz="1700" b="1" dirty="0">
                  <a:solidFill>
                    <a:srgbClr val="000000"/>
                  </a:solidFill>
                  <a:latin typeface="Arial"/>
                  <a:cs typeface="Arial" pitchFamily="34" charset="0"/>
                </a:rPr>
                <a:t>din decese sunt de cauză CV</a:t>
              </a:r>
              <a:endParaRPr lang="en-US" sz="1700" dirty="0">
                <a:solidFill>
                  <a:srgbClr val="000000"/>
                </a:solidFill>
                <a:latin typeface="Arial"/>
                <a:cs typeface="Arial" pitchFamily="34" charset="0"/>
              </a:endParaRPr>
            </a:p>
          </p:txBody>
        </p:sp>
        <p:sp>
          <p:nvSpPr>
            <p:cNvPr id="70673" name="Text Box 20"/>
            <p:cNvSpPr txBox="1">
              <a:spLocks noChangeArrowheads="1"/>
            </p:cNvSpPr>
            <p:nvPr/>
          </p:nvSpPr>
          <p:spPr bwMode="auto">
            <a:xfrm>
              <a:off x="1320800" y="3277862"/>
              <a:ext cx="2743200" cy="1153652"/>
            </a:xfrm>
            <a:prstGeom prst="rect">
              <a:avLst/>
            </a:prstGeom>
            <a:noFill/>
            <a:ln w="25400">
              <a:noFill/>
              <a:miter lim="800000"/>
              <a:headEnd/>
              <a:tailEnd/>
            </a:ln>
          </p:spPr>
          <p:txBody>
            <a:bodyPr lIns="121917" tIns="60959" rIns="121917" bIns="60959">
              <a:spAutoFit/>
            </a:bodyPr>
            <a:lstStyle/>
            <a:p>
              <a:pPr algn="ctr" defTabSz="456146" eaLnBrk="0" hangingPunct="0"/>
              <a:r>
                <a:rPr lang="ro-RO" sz="1700" b="1" dirty="0">
                  <a:solidFill>
                    <a:srgbClr val="000000"/>
                  </a:solidFill>
                  <a:latin typeface="Arial"/>
                  <a:ea typeface="Arial Unicode MS" pitchFamily="34" charset="-128"/>
                  <a:cs typeface="Arial" pitchFamily="34" charset="0"/>
                </a:rPr>
                <a:t>Decese prin </a:t>
              </a:r>
            </a:p>
            <a:p>
              <a:pPr algn="ctr" defTabSz="456146" eaLnBrk="0" hangingPunct="0"/>
              <a:r>
                <a:rPr lang="ro-RO" sz="1700" b="1" dirty="0">
                  <a:solidFill>
                    <a:srgbClr val="000000"/>
                  </a:solidFill>
                  <a:latin typeface="Arial"/>
                  <a:ea typeface="Arial Unicode MS" pitchFamily="34" charset="-128"/>
                  <a:cs typeface="Arial" pitchFamily="34" charset="0"/>
                </a:rPr>
                <a:t>boli </a:t>
              </a:r>
              <a:r>
                <a:rPr lang="ro-RO" sz="1700" b="1" dirty="0" err="1">
                  <a:solidFill>
                    <a:srgbClr val="000000"/>
                  </a:solidFill>
                  <a:latin typeface="Arial"/>
                  <a:ea typeface="Arial Unicode MS" pitchFamily="34" charset="-128"/>
                  <a:cs typeface="Arial" pitchFamily="34" charset="0"/>
                </a:rPr>
                <a:t>coronariane</a:t>
              </a:r>
              <a:br>
                <a:rPr lang="en-US" sz="1700" b="1" dirty="0">
                  <a:solidFill>
                    <a:srgbClr val="000000"/>
                  </a:solidFill>
                  <a:latin typeface="Arial"/>
                  <a:ea typeface="Arial Unicode MS" pitchFamily="34" charset="-128"/>
                  <a:cs typeface="Arial" pitchFamily="34" charset="0"/>
                </a:rPr>
              </a:br>
              <a:r>
                <a:rPr lang="en-US" sz="1700" b="1" dirty="0">
                  <a:solidFill>
                    <a:srgbClr val="000000"/>
                  </a:solidFill>
                  <a:latin typeface="Arial"/>
                  <a:ea typeface="Arial Unicode MS" pitchFamily="34" charset="-128"/>
                  <a:cs typeface="Arial" pitchFamily="34" charset="0"/>
                  <a:sym typeface="Symbol" pitchFamily="18" charset="2"/>
                </a:rPr>
                <a:t> </a:t>
              </a:r>
              <a:r>
                <a:rPr lang="ro-RO" sz="1700" b="1" dirty="0">
                  <a:solidFill>
                    <a:srgbClr val="000000"/>
                  </a:solidFill>
                  <a:latin typeface="Arial"/>
                  <a:ea typeface="Arial Unicode MS" pitchFamily="34" charset="-128"/>
                  <a:cs typeface="Arial" pitchFamily="34" charset="0"/>
                  <a:sym typeface="Symbol" pitchFamily="18" charset="2"/>
                </a:rPr>
                <a:t>x 2- 4 ori</a:t>
              </a:r>
              <a:endParaRPr lang="en-US" sz="1700" b="1" dirty="0">
                <a:solidFill>
                  <a:srgbClr val="000000"/>
                </a:solidFill>
                <a:latin typeface="Arial"/>
                <a:ea typeface="Arial Unicode MS" pitchFamily="34" charset="-128"/>
                <a:cs typeface="Arial" pitchFamily="34" charset="0"/>
              </a:endParaRPr>
            </a:p>
          </p:txBody>
        </p:sp>
        <p:sp>
          <p:nvSpPr>
            <p:cNvPr id="70674" name="Text Box 21"/>
            <p:cNvSpPr txBox="1">
              <a:spLocks noChangeArrowheads="1"/>
            </p:cNvSpPr>
            <p:nvPr/>
          </p:nvSpPr>
          <p:spPr bwMode="auto">
            <a:xfrm>
              <a:off x="8128000" y="3454834"/>
              <a:ext cx="2235200" cy="821243"/>
            </a:xfrm>
            <a:prstGeom prst="rect">
              <a:avLst/>
            </a:prstGeom>
            <a:noFill/>
            <a:ln w="25400">
              <a:noFill/>
              <a:miter lim="800000"/>
              <a:headEnd/>
              <a:tailEnd/>
            </a:ln>
          </p:spPr>
          <p:txBody>
            <a:bodyPr lIns="121917" tIns="60959" rIns="121917" bIns="60959">
              <a:spAutoFit/>
            </a:bodyPr>
            <a:lstStyle/>
            <a:p>
              <a:pPr algn="ctr" defTabSz="456146" eaLnBrk="0" hangingPunct="0"/>
              <a:r>
                <a:rPr lang="ro-RO" sz="1700" b="1" dirty="0">
                  <a:solidFill>
                    <a:srgbClr val="000000"/>
                  </a:solidFill>
                  <a:latin typeface="Arial"/>
                  <a:cs typeface="Arial" pitchFamily="34" charset="0"/>
                </a:rPr>
                <a:t>AVC</a:t>
              </a:r>
              <a:endParaRPr lang="en-US" sz="1700" b="1" dirty="0">
                <a:solidFill>
                  <a:srgbClr val="000000"/>
                </a:solidFill>
                <a:latin typeface="Arial"/>
                <a:cs typeface="Arial" pitchFamily="34" charset="0"/>
              </a:endParaRPr>
            </a:p>
            <a:p>
              <a:pPr algn="ctr" defTabSz="456146" eaLnBrk="0" hangingPunct="0"/>
              <a:r>
                <a:rPr lang="en-US" sz="1700" b="1" dirty="0">
                  <a:solidFill>
                    <a:srgbClr val="000000"/>
                  </a:solidFill>
                  <a:latin typeface="Arial"/>
                  <a:cs typeface="Arial" pitchFamily="34" charset="0"/>
                  <a:sym typeface="Symbol" pitchFamily="18" charset="2"/>
                </a:rPr>
                <a:t> </a:t>
              </a:r>
              <a:r>
                <a:rPr lang="ro-RO" sz="1700" b="1" dirty="0">
                  <a:solidFill>
                    <a:srgbClr val="000000"/>
                  </a:solidFill>
                  <a:latin typeface="Arial"/>
                  <a:cs typeface="Arial" pitchFamily="34" charset="0"/>
                  <a:sym typeface="Symbol" pitchFamily="18" charset="2"/>
                </a:rPr>
                <a:t>X 2-4 ori</a:t>
              </a:r>
              <a:endParaRPr lang="en-US" sz="1700" b="1" dirty="0">
                <a:solidFill>
                  <a:srgbClr val="000000"/>
                </a:solidFill>
                <a:latin typeface="Arial"/>
                <a:cs typeface="Arial" pitchFamily="34" charset="0"/>
              </a:endParaRPr>
            </a:p>
          </p:txBody>
        </p:sp>
        <p:sp>
          <p:nvSpPr>
            <p:cNvPr id="70675" name="Text Box 22"/>
            <p:cNvSpPr txBox="1">
              <a:spLocks noChangeArrowheads="1"/>
            </p:cNvSpPr>
            <p:nvPr/>
          </p:nvSpPr>
          <p:spPr bwMode="auto">
            <a:xfrm>
              <a:off x="4512371" y="5310629"/>
              <a:ext cx="3263288" cy="821243"/>
            </a:xfrm>
            <a:prstGeom prst="rect">
              <a:avLst/>
            </a:prstGeom>
            <a:noFill/>
            <a:ln w="25400">
              <a:noFill/>
              <a:miter lim="800000"/>
              <a:headEnd/>
              <a:tailEnd/>
            </a:ln>
          </p:spPr>
          <p:txBody>
            <a:bodyPr wrap="square" lIns="121917" tIns="60959" rIns="121917" bIns="60959">
              <a:spAutoFit/>
            </a:bodyPr>
            <a:lstStyle/>
            <a:p>
              <a:pPr defTabSz="456146" eaLnBrk="0" hangingPunct="0">
                <a:spcBef>
                  <a:spcPct val="50000"/>
                </a:spcBef>
              </a:pPr>
              <a:r>
                <a:rPr lang="ro-RO" sz="1700" b="1" dirty="0">
                  <a:solidFill>
                    <a:srgbClr val="FF0000"/>
                  </a:solidFill>
                  <a:latin typeface="Arial"/>
                  <a:cs typeface="Arial" pitchFamily="34" charset="0"/>
                </a:rPr>
                <a:t>Insuficiența cardiacă</a:t>
              </a:r>
              <a:r>
                <a:rPr lang="en-US" sz="1700" b="1" dirty="0">
                  <a:solidFill>
                    <a:srgbClr val="FF0000"/>
                  </a:solidFill>
                  <a:latin typeface="Arial"/>
                  <a:cs typeface="Arial" pitchFamily="34" charset="0"/>
                </a:rPr>
                <a:t> </a:t>
              </a:r>
              <a:br>
                <a:rPr lang="en-US" sz="1700" b="1" dirty="0">
                  <a:solidFill>
                    <a:srgbClr val="FF0000"/>
                  </a:solidFill>
                  <a:latin typeface="Arial"/>
                  <a:cs typeface="Arial" pitchFamily="34" charset="0"/>
                </a:rPr>
              </a:br>
              <a:r>
                <a:rPr lang="ro-RO" sz="1700" b="1" dirty="0">
                  <a:solidFill>
                    <a:srgbClr val="FF0000"/>
                  </a:solidFill>
                  <a:latin typeface="Arial"/>
                  <a:cs typeface="Arial" pitchFamily="34" charset="0"/>
                </a:rPr>
                <a:t>         </a:t>
              </a:r>
              <a:r>
                <a:rPr lang="en-US" sz="1700" b="1" dirty="0">
                  <a:solidFill>
                    <a:srgbClr val="FF0000"/>
                  </a:solidFill>
                  <a:latin typeface="Arial"/>
                  <a:cs typeface="Arial" pitchFamily="34" charset="0"/>
                  <a:sym typeface="Symbol" pitchFamily="18" charset="2"/>
                </a:rPr>
                <a:t> </a:t>
              </a:r>
              <a:r>
                <a:rPr lang="ro-RO" sz="1700" b="1" dirty="0">
                  <a:solidFill>
                    <a:srgbClr val="FF0000"/>
                  </a:solidFill>
                  <a:latin typeface="Arial"/>
                  <a:cs typeface="Arial" pitchFamily="34" charset="0"/>
                  <a:sym typeface="Symbol" pitchFamily="18" charset="2"/>
                </a:rPr>
                <a:t>x 2-5 ori</a:t>
              </a:r>
              <a:endParaRPr lang="en-US" sz="1700" b="1" dirty="0">
                <a:solidFill>
                  <a:srgbClr val="FF0000"/>
                </a:solidFill>
                <a:latin typeface="Arial"/>
                <a:cs typeface="Arial" pitchFamily="34" charset="0"/>
              </a:endParaRPr>
            </a:p>
          </p:txBody>
        </p:sp>
      </p:grpSp>
      <p:sp>
        <p:nvSpPr>
          <p:cNvPr id="30" name="Заголовок 1"/>
          <p:cNvSpPr txBox="1">
            <a:spLocks/>
          </p:cNvSpPr>
          <p:nvPr/>
        </p:nvSpPr>
        <p:spPr>
          <a:xfrm>
            <a:off x="514088" y="202420"/>
            <a:ext cx="4447761" cy="523772"/>
          </a:xfrm>
          <a:prstGeom prst="rect">
            <a:avLst/>
          </a:prstGeom>
        </p:spPr>
        <p:txBody>
          <a:bodyPr lIns="68451" tIns="34289" rIns="68451" bIns="34289">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o-RO" sz="2400" b="1" dirty="0">
                <a:solidFill>
                  <a:srgbClr val="318FA5"/>
                </a:solidFill>
                <a:latin typeface="+mn-lt"/>
              </a:rPr>
              <a:t>Impactul  DZ asupra BCV</a:t>
            </a:r>
            <a:endParaRPr lang="en-US" sz="2400" b="1" dirty="0">
              <a:solidFill>
                <a:srgbClr val="318FA5"/>
              </a:solidFill>
              <a:latin typeface="+mn-lt"/>
            </a:endParaRPr>
          </a:p>
        </p:txBody>
      </p:sp>
    </p:spTree>
    <p:custDataLst>
      <p:tags r:id="rId1"/>
    </p:custDataLst>
    <p:extLst>
      <p:ext uri="{BB962C8B-B14F-4D97-AF65-F5344CB8AC3E}">
        <p14:creationId xmlns:p14="http://schemas.microsoft.com/office/powerpoint/2010/main" val="2059161172"/>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739" y="273844"/>
            <a:ext cx="6981827" cy="523772"/>
          </a:xfrm>
        </p:spPr>
        <p:txBody>
          <a:bodyPr>
            <a:noAutofit/>
          </a:bodyPr>
          <a:lstStyle/>
          <a:p>
            <a:r>
              <a:rPr lang="en-US" sz="2800" b="1" dirty="0" err="1">
                <a:solidFill>
                  <a:schemeClr val="accent5">
                    <a:lumMod val="75000"/>
                  </a:schemeClr>
                </a:solidFill>
                <a:latin typeface="+mn-lt"/>
              </a:rPr>
              <a:t>Popula</a:t>
            </a:r>
            <a:r>
              <a:rPr lang="ro-RO" sz="2800" b="1" dirty="0" err="1">
                <a:solidFill>
                  <a:schemeClr val="accent5">
                    <a:lumMod val="75000"/>
                  </a:schemeClr>
                </a:solidFill>
                <a:latin typeface="+mn-lt"/>
              </a:rPr>
              <a:t>ția</a:t>
            </a:r>
            <a:r>
              <a:rPr lang="ro-RO" sz="2800" b="1" dirty="0">
                <a:solidFill>
                  <a:schemeClr val="accent5">
                    <a:lumMod val="75000"/>
                  </a:schemeClr>
                </a:solidFill>
                <a:latin typeface="+mn-lt"/>
              </a:rPr>
              <a:t> țintă pentru evaluarea riscului CV</a:t>
            </a:r>
            <a:endParaRPr lang="en-US" sz="2800" b="1" dirty="0">
              <a:solidFill>
                <a:schemeClr val="accent5">
                  <a:lumMod val="75000"/>
                </a:schemeClr>
              </a:solidFill>
              <a:latin typeface="+mn-lt"/>
            </a:endParaRPr>
          </a:p>
        </p:txBody>
      </p:sp>
      <p:sp>
        <p:nvSpPr>
          <p:cNvPr id="5" name="CasetăText 4"/>
          <p:cNvSpPr txBox="1"/>
          <p:nvPr/>
        </p:nvSpPr>
        <p:spPr>
          <a:xfrm>
            <a:off x="354520" y="4830443"/>
            <a:ext cx="7802016" cy="207749"/>
          </a:xfrm>
          <a:prstGeom prst="rect">
            <a:avLst/>
          </a:prstGeom>
          <a:noFill/>
        </p:spPr>
        <p:txBody>
          <a:bodyPr wrap="square" lIns="68451" tIns="34289" rIns="68451" bIns="34289" rtlCol="0">
            <a:spAutoFit/>
          </a:bodyPr>
          <a:lstStyle/>
          <a:p>
            <a:r>
              <a:rPr lang="en-US" sz="900" dirty="0"/>
              <a:t>European</a:t>
            </a:r>
            <a:r>
              <a:rPr lang="ro-RO" sz="900" dirty="0"/>
              <a:t> Society of </a:t>
            </a:r>
            <a:r>
              <a:rPr lang="ro-RO" sz="900" dirty="0" err="1"/>
              <a:t>Cardiology</a:t>
            </a:r>
            <a:r>
              <a:rPr lang="ro-RO" sz="900" dirty="0"/>
              <a:t>. European </a:t>
            </a:r>
            <a:r>
              <a:rPr lang="ro-RO" sz="900" dirty="0" err="1"/>
              <a:t>Hearth</a:t>
            </a:r>
            <a:r>
              <a:rPr lang="ro-RO" sz="900" dirty="0"/>
              <a:t> Journal ( 2021) 42, 3227-3337. </a:t>
            </a:r>
            <a:r>
              <a:rPr lang="ro-RO" sz="900" dirty="0" err="1"/>
              <a:t>Guidelines</a:t>
            </a:r>
            <a:r>
              <a:rPr lang="ro-RO" sz="900" dirty="0"/>
              <a:t> on cardiovascular </a:t>
            </a:r>
            <a:r>
              <a:rPr lang="ro-RO" sz="900" dirty="0" err="1"/>
              <a:t>disease</a:t>
            </a:r>
            <a:r>
              <a:rPr lang="ro-RO" sz="900" dirty="0"/>
              <a:t> </a:t>
            </a:r>
            <a:r>
              <a:rPr lang="ro-RO" sz="900" dirty="0" err="1"/>
              <a:t>prevention</a:t>
            </a:r>
            <a:r>
              <a:rPr lang="ro-RO" sz="900" dirty="0"/>
              <a:t> in </a:t>
            </a:r>
            <a:r>
              <a:rPr lang="ro-RO" sz="900" dirty="0" err="1"/>
              <a:t>clinical</a:t>
            </a:r>
            <a:r>
              <a:rPr lang="ro-RO" sz="900" dirty="0"/>
              <a:t> practice</a:t>
            </a:r>
            <a:endParaRPr lang="en-US" sz="900" dirty="0"/>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52" y="1778758"/>
            <a:ext cx="631825" cy="153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Conector drept 6"/>
          <p:cNvCxnSpPr/>
          <p:nvPr/>
        </p:nvCxnSpPr>
        <p:spPr>
          <a:xfrm>
            <a:off x="982943" y="2548607"/>
            <a:ext cx="492739"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Conector drept 8"/>
          <p:cNvCxnSpPr/>
          <p:nvPr/>
        </p:nvCxnSpPr>
        <p:spPr>
          <a:xfrm>
            <a:off x="1475656" y="1275606"/>
            <a:ext cx="0" cy="2736304"/>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drept 10"/>
          <p:cNvCxnSpPr/>
          <p:nvPr/>
        </p:nvCxnSpPr>
        <p:spPr>
          <a:xfrm>
            <a:off x="1475658" y="1283419"/>
            <a:ext cx="79208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CasetăText 11"/>
          <p:cNvSpPr txBox="1"/>
          <p:nvPr/>
        </p:nvSpPr>
        <p:spPr>
          <a:xfrm>
            <a:off x="2267745" y="1098754"/>
            <a:ext cx="3168352" cy="369332"/>
          </a:xfrm>
          <a:prstGeom prst="rect">
            <a:avLst/>
          </a:prstGeom>
          <a:ln w="19050">
            <a:noFill/>
          </a:ln>
          <a:effectLst>
            <a:outerShdw blurRad="63500" sx="102000" sy="102000" algn="c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268" tIns="45634" rIns="91268" bIns="45634" rtlCol="0">
            <a:spAutoFit/>
          </a:bodyPr>
          <a:lstStyle/>
          <a:p>
            <a:r>
              <a:rPr lang="ro-RO" b="1" dirty="0"/>
              <a:t>Populația aparent sănătoasă</a:t>
            </a:r>
            <a:endParaRPr lang="en-US" b="1" dirty="0"/>
          </a:p>
        </p:txBody>
      </p:sp>
      <p:cxnSp>
        <p:nvCxnSpPr>
          <p:cNvPr id="15" name="Conector drept 14"/>
          <p:cNvCxnSpPr/>
          <p:nvPr/>
        </p:nvCxnSpPr>
        <p:spPr>
          <a:xfrm>
            <a:off x="1475658" y="2067694"/>
            <a:ext cx="79208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CasetăText 15"/>
          <p:cNvSpPr txBox="1"/>
          <p:nvPr/>
        </p:nvSpPr>
        <p:spPr>
          <a:xfrm>
            <a:off x="2267744" y="1883029"/>
            <a:ext cx="3176364" cy="369332"/>
          </a:xfrm>
          <a:prstGeom prst="rect">
            <a:avLst/>
          </a:prstGeom>
          <a:ln w="19050">
            <a:no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268" tIns="45634" rIns="91268" bIns="45634" rtlCol="0">
            <a:spAutoFit/>
          </a:bodyPr>
          <a:lstStyle/>
          <a:p>
            <a:r>
              <a:rPr lang="ro-RO" b="1" dirty="0"/>
              <a:t>Pacienți cu Diabet zaharat tip 2</a:t>
            </a:r>
            <a:endParaRPr lang="en-US" b="1" dirty="0"/>
          </a:p>
        </p:txBody>
      </p:sp>
      <p:cxnSp>
        <p:nvCxnSpPr>
          <p:cNvPr id="17" name="Conector drept 16"/>
          <p:cNvCxnSpPr/>
          <p:nvPr/>
        </p:nvCxnSpPr>
        <p:spPr>
          <a:xfrm>
            <a:off x="1492362" y="3003798"/>
            <a:ext cx="79208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8" name="CasetăText 17"/>
          <p:cNvSpPr txBox="1"/>
          <p:nvPr/>
        </p:nvSpPr>
        <p:spPr>
          <a:xfrm>
            <a:off x="2272093" y="2819134"/>
            <a:ext cx="3151646" cy="369332"/>
          </a:xfrm>
          <a:prstGeom prst="rect">
            <a:avLst/>
          </a:prstGeom>
          <a:ln w="19050">
            <a:no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268" tIns="45634" rIns="91268" bIns="45634" rtlCol="0">
            <a:spAutoFit/>
          </a:bodyPr>
          <a:lstStyle/>
          <a:p>
            <a:r>
              <a:rPr lang="ro-RO" b="1" dirty="0"/>
              <a:t>Pacienți cu BCV </a:t>
            </a:r>
            <a:r>
              <a:rPr lang="ro-RO" b="1" dirty="0" err="1"/>
              <a:t>aterosclerotică</a:t>
            </a:r>
            <a:endParaRPr lang="en-US" b="1" dirty="0"/>
          </a:p>
        </p:txBody>
      </p:sp>
      <p:cxnSp>
        <p:nvCxnSpPr>
          <p:cNvPr id="19" name="Conector drept 18"/>
          <p:cNvCxnSpPr/>
          <p:nvPr/>
        </p:nvCxnSpPr>
        <p:spPr>
          <a:xfrm>
            <a:off x="1483260" y="4011910"/>
            <a:ext cx="79208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0" name="CasetăText 19"/>
          <p:cNvSpPr txBox="1"/>
          <p:nvPr/>
        </p:nvSpPr>
        <p:spPr>
          <a:xfrm>
            <a:off x="2275348" y="3579865"/>
            <a:ext cx="3151646" cy="923330"/>
          </a:xfrm>
          <a:prstGeom prst="rect">
            <a:avLst/>
          </a:prstGeom>
          <a:ln w="19050">
            <a:noFill/>
          </a:ln>
          <a:effectLst>
            <a:outerShdw blurRad="63500" sx="102000" sy="102000" algn="c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lIns="91268" tIns="45634" rIns="91268" bIns="45634" rtlCol="0">
            <a:spAutoFit/>
          </a:bodyPr>
          <a:lstStyle/>
          <a:p>
            <a:r>
              <a:rPr lang="ro-RO" b="1" dirty="0"/>
              <a:t>Pacienți cu factori specific de risc (BCR, hipercolesterolemie familială</a:t>
            </a:r>
            <a:endParaRPr lang="en-US" b="1" dirty="0"/>
          </a:p>
        </p:txBody>
      </p:sp>
      <p:cxnSp>
        <p:nvCxnSpPr>
          <p:cNvPr id="21" name="Conector drept 20"/>
          <p:cNvCxnSpPr/>
          <p:nvPr/>
        </p:nvCxnSpPr>
        <p:spPr>
          <a:xfrm>
            <a:off x="5444108" y="1283419"/>
            <a:ext cx="57040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CasetăText 21"/>
          <p:cNvSpPr txBox="1"/>
          <p:nvPr/>
        </p:nvSpPr>
        <p:spPr>
          <a:xfrm>
            <a:off x="6014517" y="1098753"/>
            <a:ext cx="2774776" cy="338554"/>
          </a:xfrm>
          <a:prstGeom prst="rect">
            <a:avLst/>
          </a:prstGeom>
          <a:ln w="19050">
            <a:noFill/>
          </a:ln>
          <a:effectLst>
            <a:outerShdw blurRad="63500" sx="102000" sy="102000" algn="c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268" tIns="45634" rIns="91268" bIns="45634" rtlCol="0">
            <a:spAutoFit/>
          </a:bodyPr>
          <a:lstStyle/>
          <a:p>
            <a:r>
              <a:rPr lang="ro-RO" sz="1600" b="1" dirty="0">
                <a:solidFill>
                  <a:srgbClr val="FF0000"/>
                </a:solidFill>
              </a:rPr>
              <a:t>Diagrama SCORE2, SCORE2-OP</a:t>
            </a:r>
          </a:p>
        </p:txBody>
      </p:sp>
      <p:sp>
        <p:nvSpPr>
          <p:cNvPr id="23" name="CasetăText 22"/>
          <p:cNvSpPr txBox="1"/>
          <p:nvPr/>
        </p:nvSpPr>
        <p:spPr>
          <a:xfrm>
            <a:off x="6014517" y="1913808"/>
            <a:ext cx="2774776" cy="338554"/>
          </a:xfrm>
          <a:prstGeom prst="rect">
            <a:avLst/>
          </a:prstGeom>
          <a:ln w="19050">
            <a:noFill/>
          </a:ln>
          <a:effectLst>
            <a:outerShdw blurRad="63500" sx="102000" sy="102000" algn="c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268" tIns="45634" rIns="91268" bIns="45634" rtlCol="0">
            <a:spAutoFit/>
          </a:bodyPr>
          <a:lstStyle/>
          <a:p>
            <a:r>
              <a:rPr lang="ro-RO" sz="1600" b="1" dirty="0">
                <a:solidFill>
                  <a:srgbClr val="FF0000"/>
                </a:solidFill>
              </a:rPr>
              <a:t>Diagrama SCORE2-Diabetes</a:t>
            </a:r>
          </a:p>
        </p:txBody>
      </p:sp>
      <p:cxnSp>
        <p:nvCxnSpPr>
          <p:cNvPr id="24" name="Conector drept 23"/>
          <p:cNvCxnSpPr/>
          <p:nvPr/>
        </p:nvCxnSpPr>
        <p:spPr>
          <a:xfrm>
            <a:off x="5444108" y="2067694"/>
            <a:ext cx="57040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drept 25"/>
          <p:cNvCxnSpPr/>
          <p:nvPr/>
        </p:nvCxnSpPr>
        <p:spPr>
          <a:xfrm>
            <a:off x="5423737" y="3003798"/>
            <a:ext cx="57040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drept 26"/>
          <p:cNvCxnSpPr/>
          <p:nvPr/>
        </p:nvCxnSpPr>
        <p:spPr>
          <a:xfrm>
            <a:off x="5444108" y="4041527"/>
            <a:ext cx="570408"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Paranteză dreapta 2"/>
          <p:cNvSpPr/>
          <p:nvPr/>
        </p:nvSpPr>
        <p:spPr>
          <a:xfrm>
            <a:off x="5994146" y="2931790"/>
            <a:ext cx="234039" cy="1152128"/>
          </a:xfrm>
          <a:prstGeom prst="rightBracket">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lIns="91268" tIns="45634" rIns="91268" bIns="45634" rtlCol="0" anchor="ctr"/>
          <a:lstStyle/>
          <a:p>
            <a:pPr algn="ctr"/>
            <a:endParaRPr lang="en-US"/>
          </a:p>
        </p:txBody>
      </p:sp>
      <p:sp>
        <p:nvSpPr>
          <p:cNvPr id="25" name="CasetăText 24"/>
          <p:cNvSpPr txBox="1"/>
          <p:nvPr/>
        </p:nvSpPr>
        <p:spPr>
          <a:xfrm>
            <a:off x="6372200" y="3318549"/>
            <a:ext cx="1523169" cy="338554"/>
          </a:xfrm>
          <a:prstGeom prst="rect">
            <a:avLst/>
          </a:prstGeom>
          <a:ln w="19050">
            <a:noFill/>
          </a:ln>
          <a:effectLst>
            <a:outerShdw blurRad="63500" sx="102000" sy="102000" algn="ct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91268" tIns="45634" rIns="91268" bIns="45634" rtlCol="0">
            <a:spAutoFit/>
          </a:bodyPr>
          <a:lstStyle/>
          <a:p>
            <a:r>
              <a:rPr lang="ro-RO" sz="1600" b="1" dirty="0">
                <a:solidFill>
                  <a:srgbClr val="FF0000"/>
                </a:solidFill>
              </a:rPr>
              <a:t>   </a:t>
            </a:r>
            <a:r>
              <a:rPr lang="en-US" sz="1600" b="1" dirty="0">
                <a:solidFill>
                  <a:srgbClr val="FF0000"/>
                </a:solidFill>
              </a:rPr>
              <a:t>Nu se </a:t>
            </a:r>
            <a:r>
              <a:rPr lang="en-US" sz="1600" b="1" dirty="0" err="1">
                <a:solidFill>
                  <a:srgbClr val="FF0000"/>
                </a:solidFill>
              </a:rPr>
              <a:t>aplic</a:t>
            </a:r>
            <a:r>
              <a:rPr lang="ro-RO" sz="1600" b="1" dirty="0">
                <a:solidFill>
                  <a:srgbClr val="FF0000"/>
                </a:solidFill>
              </a:rPr>
              <a:t>ă</a:t>
            </a:r>
          </a:p>
        </p:txBody>
      </p:sp>
      <p:sp>
        <p:nvSpPr>
          <p:cNvPr id="8" name="Dreptunghi 7"/>
          <p:cNvSpPr/>
          <p:nvPr/>
        </p:nvSpPr>
        <p:spPr>
          <a:xfrm>
            <a:off x="2267777" y="1883030"/>
            <a:ext cx="3168353" cy="3693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374" tIns="45687" rIns="91374" bIns="45687" spcCol="0" rtlCol="0" anchor="ctr"/>
          <a:lstStyle/>
          <a:p>
            <a:pPr algn="ctr"/>
            <a:endParaRPr lang="en-US"/>
          </a:p>
        </p:txBody>
      </p:sp>
    </p:spTree>
    <p:extLst>
      <p:ext uri="{BB962C8B-B14F-4D97-AF65-F5344CB8AC3E}">
        <p14:creationId xmlns:p14="http://schemas.microsoft.com/office/powerpoint/2010/main" val="198261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p:cNvGraphicFramePr>
            <a:graphicFrameLocks noGrp="1"/>
          </p:cNvGraphicFramePr>
          <p:nvPr/>
        </p:nvGraphicFramePr>
        <p:xfrm>
          <a:off x="395536" y="843592"/>
          <a:ext cx="8424936" cy="4231891"/>
        </p:xfrm>
        <a:graphic>
          <a:graphicData uri="http://schemas.openxmlformats.org/drawingml/2006/table">
            <a:tbl>
              <a:tblPr firstRow="1" firstCol="1" bandRow="1">
                <a:tableStyleId>{5C22544A-7EE6-4342-B048-85BDC9FD1C3A}</a:tableStyleId>
              </a:tblPr>
              <a:tblGrid>
                <a:gridCol w="2328764">
                  <a:extLst>
                    <a:ext uri="{9D8B030D-6E8A-4147-A177-3AD203B41FA5}">
                      <a16:colId xmlns:a16="http://schemas.microsoft.com/office/drawing/2014/main" val="20000"/>
                    </a:ext>
                  </a:extLst>
                </a:gridCol>
                <a:gridCol w="6096172">
                  <a:extLst>
                    <a:ext uri="{9D8B030D-6E8A-4147-A177-3AD203B41FA5}">
                      <a16:colId xmlns:a16="http://schemas.microsoft.com/office/drawing/2014/main" val="20001"/>
                    </a:ext>
                  </a:extLst>
                </a:gridCol>
              </a:tblGrid>
              <a:tr h="630936">
                <a:tc>
                  <a:txBody>
                    <a:bodyPr/>
                    <a:lstStyle/>
                    <a:p>
                      <a:pPr>
                        <a:lnSpc>
                          <a:spcPct val="115000"/>
                        </a:lnSpc>
                        <a:spcAft>
                          <a:spcPts val="0"/>
                        </a:spcAft>
                      </a:pPr>
                      <a:r>
                        <a:rPr lang="ro-RO" sz="1800" dirty="0">
                          <a:solidFill>
                            <a:schemeClr val="bg1"/>
                          </a:solidFill>
                          <a:effectLst/>
                        </a:rPr>
                        <a:t>Categoria de risc</a:t>
                      </a:r>
                      <a:endParaRPr lang="ru-RU" sz="1800" dirty="0">
                        <a:solidFill>
                          <a:schemeClr val="bg1"/>
                        </a:solidFill>
                        <a:effectLst/>
                        <a:latin typeface="Calibri"/>
                        <a:ea typeface="Calibri"/>
                        <a:cs typeface="Times New Roman"/>
                      </a:endParaRPr>
                    </a:p>
                  </a:txBody>
                  <a:tcPr marL="48120" marR="48120" marT="0" marB="0">
                    <a:solidFill>
                      <a:schemeClr val="bg1">
                        <a:lumMod val="75000"/>
                      </a:schemeClr>
                    </a:solidFill>
                  </a:tcPr>
                </a:tc>
                <a:tc>
                  <a:txBody>
                    <a:bodyPr/>
                    <a:lstStyle/>
                    <a:p>
                      <a:pPr>
                        <a:lnSpc>
                          <a:spcPct val="115000"/>
                        </a:lnSpc>
                        <a:spcAft>
                          <a:spcPts val="0"/>
                        </a:spcAft>
                      </a:pPr>
                      <a:r>
                        <a:rPr lang="ro-RO" sz="1800" dirty="0">
                          <a:solidFill>
                            <a:schemeClr val="bg1"/>
                          </a:solidFill>
                          <a:effectLst/>
                        </a:rPr>
                        <a:t>Caracteristici</a:t>
                      </a:r>
                      <a:endParaRPr lang="ru-RU" sz="1800" dirty="0">
                        <a:solidFill>
                          <a:schemeClr val="bg1"/>
                        </a:solidFill>
                        <a:effectLst/>
                      </a:endParaRPr>
                    </a:p>
                    <a:p>
                      <a:pPr>
                        <a:lnSpc>
                          <a:spcPct val="115000"/>
                        </a:lnSpc>
                        <a:spcAft>
                          <a:spcPts val="0"/>
                        </a:spcAft>
                      </a:pPr>
                      <a:r>
                        <a:rPr lang="ro-RO" sz="1800" dirty="0">
                          <a:solidFill>
                            <a:schemeClr val="bg1"/>
                          </a:solidFill>
                          <a:effectLst/>
                        </a:rPr>
                        <a:t> </a:t>
                      </a:r>
                      <a:endParaRPr lang="ru-RU" sz="1800" dirty="0">
                        <a:solidFill>
                          <a:schemeClr val="bg1"/>
                        </a:solidFill>
                        <a:effectLst/>
                        <a:latin typeface="Calibri"/>
                        <a:ea typeface="Calibri"/>
                        <a:cs typeface="Times New Roman"/>
                      </a:endParaRPr>
                    </a:p>
                  </a:txBody>
                  <a:tcPr marL="48120" marR="48120" marT="0" marB="0">
                    <a:solidFill>
                      <a:schemeClr val="bg1">
                        <a:lumMod val="75000"/>
                      </a:schemeClr>
                    </a:solidFill>
                  </a:tcPr>
                </a:tc>
                <a:extLst>
                  <a:ext uri="{0D108BD9-81ED-4DB2-BD59-A6C34878D82A}">
                    <a16:rowId xmlns:a16="http://schemas.microsoft.com/office/drawing/2014/main" val="10000"/>
                  </a:ext>
                </a:extLst>
              </a:tr>
              <a:tr h="853754">
                <a:tc>
                  <a:txBody>
                    <a:bodyPr/>
                    <a:lstStyle/>
                    <a:p>
                      <a:pPr>
                        <a:lnSpc>
                          <a:spcPct val="115000"/>
                        </a:lnSpc>
                        <a:spcAft>
                          <a:spcPts val="0"/>
                        </a:spcAft>
                      </a:pPr>
                      <a:r>
                        <a:rPr lang="ro-RO" sz="1800" dirty="0">
                          <a:solidFill>
                            <a:schemeClr val="bg1">
                              <a:lumMod val="95000"/>
                            </a:schemeClr>
                          </a:solidFill>
                          <a:effectLst/>
                        </a:rPr>
                        <a:t>Risc CV foarte înalt</a:t>
                      </a:r>
                      <a:endParaRPr lang="ru-RU" sz="1800" dirty="0">
                        <a:solidFill>
                          <a:schemeClr val="bg1">
                            <a:lumMod val="95000"/>
                          </a:schemeClr>
                        </a:solidFill>
                        <a:effectLst/>
                        <a:latin typeface="Calibri"/>
                        <a:ea typeface="Calibri"/>
                        <a:cs typeface="Times New Roman"/>
                      </a:endParaRPr>
                    </a:p>
                  </a:txBody>
                  <a:tcPr marL="48120" marR="48120" marT="0" marB="0">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rgbClr val="C00000"/>
                    </a:solidFill>
                  </a:tcPr>
                </a:tc>
                <a:tc>
                  <a:txBody>
                    <a:bodyPr/>
                    <a:lstStyle/>
                    <a:p>
                      <a:pPr>
                        <a:lnSpc>
                          <a:spcPct val="115000"/>
                        </a:lnSpc>
                        <a:spcAft>
                          <a:spcPts val="0"/>
                        </a:spcAft>
                      </a:pPr>
                      <a:r>
                        <a:rPr lang="ro-RO" sz="1400" dirty="0">
                          <a:effectLst/>
                        </a:rPr>
                        <a:t>Pacienții cu Diabet zaharat tip 2 cu:</a:t>
                      </a:r>
                      <a:endParaRPr lang="ru-RU" sz="1400" dirty="0">
                        <a:effectLst/>
                      </a:endParaRPr>
                    </a:p>
                    <a:p>
                      <a:pPr marL="342900" lvl="0" indent="-342900">
                        <a:lnSpc>
                          <a:spcPct val="115000"/>
                        </a:lnSpc>
                        <a:spcAft>
                          <a:spcPts val="0"/>
                        </a:spcAft>
                        <a:buFont typeface="Symbol"/>
                        <a:buChar char=""/>
                      </a:pPr>
                      <a:r>
                        <a:rPr lang="ro-RO" sz="1400" dirty="0">
                          <a:effectLst/>
                        </a:rPr>
                        <a:t>BCVAS clinic stabilită  sau</a:t>
                      </a:r>
                      <a:endParaRPr lang="ru-RU" sz="1400" dirty="0">
                        <a:effectLst/>
                      </a:endParaRPr>
                    </a:p>
                    <a:p>
                      <a:pPr marL="342900" lvl="0" indent="-342900">
                        <a:lnSpc>
                          <a:spcPct val="115000"/>
                        </a:lnSpc>
                        <a:spcAft>
                          <a:spcPts val="0"/>
                        </a:spcAft>
                        <a:buFont typeface="Symbol"/>
                        <a:buChar char=""/>
                      </a:pPr>
                      <a:r>
                        <a:rPr lang="ro-RO" sz="1400" dirty="0">
                          <a:effectLst/>
                        </a:rPr>
                        <a:t>Afectare severă de organ țintă</a:t>
                      </a:r>
                      <a:endParaRPr lang="ru-RU" sz="1400" dirty="0">
                        <a:effectLst/>
                        <a:latin typeface="Calibri"/>
                        <a:ea typeface="Calibri"/>
                        <a:cs typeface="Times New Roman"/>
                      </a:endParaRPr>
                    </a:p>
                  </a:txBody>
                  <a:tcPr marL="48120" marR="48120" marT="0" marB="0">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998982">
                <a:tc>
                  <a:txBody>
                    <a:bodyPr/>
                    <a:lstStyle/>
                    <a:p>
                      <a:pPr>
                        <a:lnSpc>
                          <a:spcPct val="115000"/>
                        </a:lnSpc>
                        <a:spcAft>
                          <a:spcPts val="0"/>
                        </a:spcAft>
                      </a:pPr>
                      <a:r>
                        <a:rPr lang="ro-RO" sz="1800" b="1" dirty="0">
                          <a:solidFill>
                            <a:schemeClr val="bg1">
                              <a:lumMod val="95000"/>
                            </a:schemeClr>
                          </a:solidFill>
                          <a:effectLst/>
                        </a:rPr>
                        <a:t>Risc CV înalt </a:t>
                      </a:r>
                      <a:endParaRPr lang="ru-RU" sz="1800" b="1" dirty="0">
                        <a:solidFill>
                          <a:schemeClr val="bg1">
                            <a:lumMod val="95000"/>
                          </a:schemeClr>
                        </a:solidFill>
                        <a:effectLst/>
                        <a:latin typeface="Calibri"/>
                        <a:ea typeface="Calibri"/>
                        <a:cs typeface="Times New Roman"/>
                      </a:endParaRPr>
                    </a:p>
                  </a:txBody>
                  <a:tcPr marL="48120" marR="48120" marT="0" marB="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F0000"/>
                    </a:solidFill>
                  </a:tcPr>
                </a:tc>
                <a:tc>
                  <a:txBody>
                    <a:bodyPr/>
                    <a:lstStyle/>
                    <a:p>
                      <a:pPr>
                        <a:lnSpc>
                          <a:spcPct val="115000"/>
                        </a:lnSpc>
                        <a:spcAft>
                          <a:spcPts val="0"/>
                        </a:spcAft>
                      </a:pPr>
                      <a:r>
                        <a:rPr lang="ro-RO" sz="1400" dirty="0">
                          <a:effectLst/>
                        </a:rPr>
                        <a:t>Pacienți cu Diabet zaharat tip 2 care nu îndeplinesc criteriile pentru nivelul de risc foarte </a:t>
                      </a:r>
                      <a:r>
                        <a:rPr lang="ro-RO" sz="1400" dirty="0" err="1">
                          <a:effectLst/>
                        </a:rPr>
                        <a:t>inalt</a:t>
                      </a:r>
                      <a:r>
                        <a:rPr lang="ro-RO" sz="1400" dirty="0">
                          <a:effectLst/>
                        </a:rPr>
                        <a:t> și un:</a:t>
                      </a:r>
                      <a:endParaRPr lang="ru-RU" sz="1400" dirty="0">
                        <a:effectLst/>
                      </a:endParaRPr>
                    </a:p>
                    <a:p>
                      <a:pPr marL="342900" lvl="0" indent="-342900">
                        <a:lnSpc>
                          <a:spcPct val="115000"/>
                        </a:lnSpc>
                        <a:spcAft>
                          <a:spcPts val="0"/>
                        </a:spcAft>
                        <a:buFont typeface="Symbol"/>
                        <a:buChar char=""/>
                      </a:pPr>
                      <a:r>
                        <a:rPr lang="ro-RO" sz="1400" dirty="0">
                          <a:effectLst/>
                        </a:rPr>
                        <a:t>Risc CV la 10 ani 10-20 %  </a:t>
                      </a:r>
                      <a:r>
                        <a:rPr lang="ro-RO" sz="1400" dirty="0" err="1">
                          <a:effectLst/>
                        </a:rPr>
                        <a:t>utilizînd</a:t>
                      </a:r>
                      <a:r>
                        <a:rPr lang="ro-RO" sz="1400" dirty="0">
                          <a:effectLst/>
                        </a:rPr>
                        <a:t>  SCORE2-Diabet</a:t>
                      </a:r>
                      <a:endParaRPr lang="ru-RU" sz="1400" dirty="0">
                        <a:effectLst/>
                      </a:endParaRPr>
                    </a:p>
                    <a:p>
                      <a:pPr>
                        <a:lnSpc>
                          <a:spcPct val="115000"/>
                        </a:lnSpc>
                        <a:spcAft>
                          <a:spcPts val="0"/>
                        </a:spcAft>
                      </a:pPr>
                      <a:r>
                        <a:rPr lang="ro-RO" sz="1400" dirty="0">
                          <a:effectLst/>
                        </a:rPr>
                        <a:t> </a:t>
                      </a:r>
                      <a:endParaRPr lang="ru-RU" sz="1400" dirty="0">
                        <a:effectLst/>
                        <a:latin typeface="Calibri"/>
                        <a:ea typeface="Calibri"/>
                        <a:cs typeface="Times New Roman"/>
                      </a:endParaRPr>
                    </a:p>
                  </a:txBody>
                  <a:tcPr marL="48120" marR="48120" marT="0" marB="0">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998982">
                <a:tc>
                  <a:txBody>
                    <a:bodyPr/>
                    <a:lstStyle/>
                    <a:p>
                      <a:pPr>
                        <a:lnSpc>
                          <a:spcPct val="115000"/>
                        </a:lnSpc>
                        <a:spcAft>
                          <a:spcPts val="0"/>
                        </a:spcAft>
                      </a:pPr>
                      <a:r>
                        <a:rPr lang="ro-RO" sz="1800" b="1" dirty="0">
                          <a:solidFill>
                            <a:schemeClr val="bg1">
                              <a:lumMod val="95000"/>
                            </a:schemeClr>
                          </a:solidFill>
                          <a:effectLst/>
                        </a:rPr>
                        <a:t>Risc CV moderat</a:t>
                      </a:r>
                      <a:endParaRPr lang="ru-RU" sz="1800" b="1" dirty="0">
                        <a:solidFill>
                          <a:schemeClr val="bg1">
                            <a:lumMod val="95000"/>
                          </a:schemeClr>
                        </a:solidFill>
                        <a:effectLst/>
                        <a:latin typeface="Calibri"/>
                        <a:ea typeface="Calibri"/>
                        <a:cs typeface="Times New Roman"/>
                      </a:endParaRPr>
                    </a:p>
                  </a:txBody>
                  <a:tcPr marL="48120" marR="48120" marT="0" marB="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6"/>
                    </a:solidFill>
                  </a:tcPr>
                </a:tc>
                <a:tc>
                  <a:txBody>
                    <a:bodyPr/>
                    <a:lstStyle/>
                    <a:p>
                      <a:pPr>
                        <a:lnSpc>
                          <a:spcPct val="115000"/>
                        </a:lnSpc>
                        <a:spcAft>
                          <a:spcPts val="0"/>
                        </a:spcAft>
                      </a:pPr>
                      <a:r>
                        <a:rPr lang="ro-RO" sz="1400" dirty="0">
                          <a:effectLst/>
                        </a:rPr>
                        <a:t>Pacienți cu DZ tip 2 care nu îndeplinesc criteriile pentru nivelul de risc foarte înalt și un:</a:t>
                      </a:r>
                      <a:endParaRPr lang="ru-RU" sz="1400" dirty="0">
                        <a:effectLst/>
                      </a:endParaRPr>
                    </a:p>
                    <a:p>
                      <a:pPr marL="342900" lvl="0" indent="-342900">
                        <a:lnSpc>
                          <a:spcPct val="115000"/>
                        </a:lnSpc>
                        <a:spcAft>
                          <a:spcPts val="0"/>
                        </a:spcAft>
                        <a:buFont typeface="Symbol"/>
                        <a:buChar char=""/>
                      </a:pPr>
                      <a:r>
                        <a:rPr lang="ro-RO" sz="1400" dirty="0">
                          <a:effectLst/>
                        </a:rPr>
                        <a:t>Risc CV la 10 ani 5-10% </a:t>
                      </a:r>
                      <a:r>
                        <a:rPr lang="ro-RO" sz="1400" dirty="0" err="1">
                          <a:effectLst/>
                        </a:rPr>
                        <a:t>utilizînd</a:t>
                      </a:r>
                      <a:r>
                        <a:rPr lang="ro-RO" sz="1400" dirty="0">
                          <a:effectLst/>
                        </a:rPr>
                        <a:t>  SCORE2-Diabet</a:t>
                      </a:r>
                      <a:endParaRPr lang="ru-RU" sz="1400" dirty="0">
                        <a:effectLst/>
                      </a:endParaRPr>
                    </a:p>
                    <a:p>
                      <a:pPr marL="457200">
                        <a:lnSpc>
                          <a:spcPct val="115000"/>
                        </a:lnSpc>
                        <a:spcAft>
                          <a:spcPts val="0"/>
                        </a:spcAft>
                      </a:pPr>
                      <a:r>
                        <a:rPr lang="ro-RO" sz="1400" dirty="0">
                          <a:effectLst/>
                        </a:rPr>
                        <a:t> </a:t>
                      </a:r>
                      <a:endParaRPr lang="ru-RU" sz="1400" dirty="0">
                        <a:effectLst/>
                        <a:latin typeface="Calibri"/>
                        <a:ea typeface="Calibri"/>
                        <a:cs typeface="Times New Roman"/>
                      </a:endParaRPr>
                    </a:p>
                  </a:txBody>
                  <a:tcPr marL="48120" marR="48120" marT="0" marB="0">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3"/>
                  </a:ext>
                </a:extLst>
              </a:tr>
              <a:tr h="749237">
                <a:tc>
                  <a:txBody>
                    <a:bodyPr/>
                    <a:lstStyle/>
                    <a:p>
                      <a:pPr>
                        <a:lnSpc>
                          <a:spcPct val="115000"/>
                        </a:lnSpc>
                        <a:spcAft>
                          <a:spcPts val="0"/>
                        </a:spcAft>
                      </a:pPr>
                      <a:r>
                        <a:rPr lang="ro-RO" sz="1800" dirty="0">
                          <a:solidFill>
                            <a:schemeClr val="bg1"/>
                          </a:solidFill>
                          <a:effectLst/>
                        </a:rPr>
                        <a:t>Risc CV scăzut</a:t>
                      </a:r>
                      <a:endParaRPr lang="ru-RU" sz="1800" dirty="0">
                        <a:solidFill>
                          <a:schemeClr val="bg1"/>
                        </a:solidFill>
                        <a:effectLst/>
                        <a:latin typeface="Calibri"/>
                        <a:ea typeface="Calibri"/>
                        <a:cs typeface="Times New Roman"/>
                      </a:endParaRPr>
                    </a:p>
                  </a:txBody>
                  <a:tcPr marL="48120" marR="48120" marT="0" marB="0">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solidFill>
                      <a:schemeClr val="accent3"/>
                    </a:solidFill>
                  </a:tcPr>
                </a:tc>
                <a:tc>
                  <a:txBody>
                    <a:bodyPr/>
                    <a:lstStyle/>
                    <a:p>
                      <a:pPr>
                        <a:lnSpc>
                          <a:spcPct val="115000"/>
                        </a:lnSpc>
                        <a:spcAft>
                          <a:spcPts val="0"/>
                        </a:spcAft>
                      </a:pPr>
                      <a:r>
                        <a:rPr lang="ro-RO" sz="1400" dirty="0">
                          <a:effectLst/>
                        </a:rPr>
                        <a:t>Pacienți cu DZ tip 2 care nu îndeplinesc criteriile pentru nivelul de risc foarte înalt și un:</a:t>
                      </a:r>
                      <a:endParaRPr lang="ru-RU" sz="1400" dirty="0">
                        <a:effectLst/>
                      </a:endParaRPr>
                    </a:p>
                    <a:p>
                      <a:pPr marL="342900" lvl="0" indent="-342900">
                        <a:lnSpc>
                          <a:spcPct val="115000"/>
                        </a:lnSpc>
                        <a:spcAft>
                          <a:spcPts val="0"/>
                        </a:spcAft>
                        <a:buFont typeface="Symbol"/>
                        <a:buChar char=""/>
                      </a:pPr>
                      <a:r>
                        <a:rPr lang="ro-RO" sz="1400" dirty="0">
                          <a:effectLst/>
                        </a:rPr>
                        <a:t>Risc CV la 10 ani  </a:t>
                      </a:r>
                      <a:r>
                        <a:rPr lang="en-US" sz="1400" dirty="0">
                          <a:effectLst/>
                        </a:rPr>
                        <a:t>&lt; 5 % </a:t>
                      </a:r>
                      <a:r>
                        <a:rPr lang="en-US" sz="1400" dirty="0" err="1">
                          <a:effectLst/>
                        </a:rPr>
                        <a:t>utilizînd</a:t>
                      </a:r>
                      <a:r>
                        <a:rPr lang="en-US" sz="1400" dirty="0">
                          <a:effectLst/>
                        </a:rPr>
                        <a:t> SCORE2-Diabet</a:t>
                      </a:r>
                      <a:endParaRPr lang="ru-RU" sz="1400" dirty="0">
                        <a:effectLst/>
                        <a:latin typeface="Calibri"/>
                        <a:ea typeface="Calibri"/>
                        <a:cs typeface="Times New Roman"/>
                      </a:endParaRPr>
                    </a:p>
                  </a:txBody>
                  <a:tcPr marL="48120" marR="48120" marT="0" marB="0">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4"/>
                  </a:ext>
                </a:extLst>
              </a:tr>
            </a:tbl>
          </a:graphicData>
        </a:graphic>
      </p:graphicFrame>
      <p:sp>
        <p:nvSpPr>
          <p:cNvPr id="6" name="CasetăText 5"/>
          <p:cNvSpPr txBox="1"/>
          <p:nvPr/>
        </p:nvSpPr>
        <p:spPr>
          <a:xfrm>
            <a:off x="511962" y="193390"/>
            <a:ext cx="7128792" cy="523220"/>
          </a:xfrm>
          <a:prstGeom prst="rect">
            <a:avLst/>
          </a:prstGeom>
          <a:noFill/>
        </p:spPr>
        <p:txBody>
          <a:bodyPr wrap="square" lIns="91268" tIns="45634" rIns="91268" bIns="45634" rtlCol="0">
            <a:spAutoFit/>
          </a:bodyPr>
          <a:lstStyle/>
          <a:p>
            <a:r>
              <a:rPr lang="ro-RO" sz="2800" b="1" dirty="0">
                <a:solidFill>
                  <a:srgbClr val="318FA5"/>
                </a:solidFill>
              </a:rPr>
              <a:t>Categorii de risc CV la persoanele cu DZ tip 2 </a:t>
            </a:r>
            <a:endParaRPr lang="en-US" sz="2800" dirty="0"/>
          </a:p>
        </p:txBody>
      </p:sp>
    </p:spTree>
    <p:extLst>
      <p:ext uri="{BB962C8B-B14F-4D97-AF65-F5344CB8AC3E}">
        <p14:creationId xmlns:p14="http://schemas.microsoft.com/office/powerpoint/2010/main" val="147865908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20">
            <a:extLst>
              <a:ext uri="{FF2B5EF4-FFF2-40B4-BE49-F238E27FC236}">
                <a16:creationId xmlns:a16="http://schemas.microsoft.com/office/drawing/2014/main" id="{45265DA3-9379-168C-8CF2-E38362F6120D}"/>
              </a:ext>
            </a:extLst>
          </p:cNvPr>
          <p:cNvSpPr txBox="1"/>
          <p:nvPr/>
        </p:nvSpPr>
        <p:spPr>
          <a:xfrm flipH="1">
            <a:off x="6621557" y="1138632"/>
            <a:ext cx="333264" cy="530915"/>
          </a:xfrm>
          <a:prstGeom prst="rect">
            <a:avLst/>
          </a:prstGeom>
          <a:noFill/>
          <a:effectLst/>
        </p:spPr>
        <p:txBody>
          <a:bodyPr wrap="none" lIns="68451" tIns="34289" rIns="68451" bIns="34289" rtlCol="0">
            <a:spAutoFit/>
          </a:bodyPr>
          <a:lstStyle/>
          <a:p>
            <a:r>
              <a:rPr lang="ro-RO" sz="3000" b="1" dirty="0">
                <a:solidFill>
                  <a:schemeClr val="bg1"/>
                </a:solidFill>
              </a:rPr>
              <a:t>3</a:t>
            </a:r>
            <a:endParaRPr lang="en-US" sz="3000" b="1" dirty="0">
              <a:solidFill>
                <a:schemeClr val="bg1"/>
              </a:solidFill>
            </a:endParaRPr>
          </a:p>
        </p:txBody>
      </p:sp>
      <p:sp>
        <p:nvSpPr>
          <p:cNvPr id="26" name="Заголовок 1"/>
          <p:cNvSpPr txBox="1">
            <a:spLocks/>
          </p:cNvSpPr>
          <p:nvPr/>
        </p:nvSpPr>
        <p:spPr>
          <a:xfrm>
            <a:off x="1561904" y="2246959"/>
            <a:ext cx="4447761" cy="523772"/>
          </a:xfrm>
          <a:prstGeom prst="rect">
            <a:avLst/>
          </a:prstGeom>
        </p:spPr>
        <p:txBody>
          <a:bodyPr vert="horz" lIns="68451" tIns="34289" rIns="68451" bIns="34289"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400" b="1" dirty="0">
              <a:solidFill>
                <a:srgbClr val="318FA5"/>
              </a:solidFill>
              <a:latin typeface="+mn-lt"/>
            </a:endParaRPr>
          </a:p>
        </p:txBody>
      </p:sp>
      <p:sp>
        <p:nvSpPr>
          <p:cNvPr id="2" name="CasetăText 1"/>
          <p:cNvSpPr txBox="1"/>
          <p:nvPr/>
        </p:nvSpPr>
        <p:spPr>
          <a:xfrm>
            <a:off x="3707904" y="740611"/>
            <a:ext cx="4320480" cy="2100573"/>
          </a:xfrm>
          <a:prstGeom prst="rect">
            <a:avLst/>
          </a:prstGeom>
          <a:noFill/>
        </p:spPr>
        <p:txBody>
          <a:bodyPr wrap="square" lIns="68451" tIns="34289" rIns="68451" bIns="34289" rtlCol="0">
            <a:spAutoFit/>
          </a:bodyPr>
          <a:lstStyle/>
          <a:p>
            <a:r>
              <a:rPr lang="ro-RO" sz="3300" b="1" dirty="0">
                <a:solidFill>
                  <a:srgbClr val="C00000"/>
                </a:solidFill>
              </a:rPr>
              <a:t>Cum apreciem riscul Cardiovascular </a:t>
            </a:r>
          </a:p>
          <a:p>
            <a:r>
              <a:rPr lang="ro-RO" sz="3300" b="1" dirty="0">
                <a:solidFill>
                  <a:srgbClr val="C00000"/>
                </a:solidFill>
              </a:rPr>
              <a:t>la persoanele fără diabet zaharat?</a:t>
            </a:r>
            <a:endParaRPr lang="en-US" sz="3300" b="1" dirty="0">
              <a:solidFill>
                <a:srgbClr val="C00000"/>
              </a:solidFill>
            </a:endParaRPr>
          </a:p>
        </p:txBody>
      </p:sp>
      <p:pic>
        <p:nvPicPr>
          <p:cNvPr id="6146" name="Picture 2" descr="Stick Figure on Question Mark free imag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04089"/>
            <a:ext cx="3456384" cy="369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9645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3780002" y="4871232"/>
            <a:ext cx="4039553" cy="261306"/>
          </a:xfrm>
          <a:prstGeom prst="rect">
            <a:avLst/>
          </a:prstGeom>
          <a:noFill/>
          <a:ln>
            <a:noFill/>
            <a:miter lim="800000"/>
          </a:ln>
        </p:spPr>
        <p:txBody>
          <a:bodyPr lIns="134742" tIns="0" rIns="134742" bIns="0" anchor="ctr" anchorCtr="0">
            <a:noAutofit/>
          </a:bodyPr>
          <a:lstStyle>
            <a:lvl1pPr marL="256658" indent="-256658" algn="l" defTabSz="684338"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1pPr>
            <a:lvl2pPr marL="556009" indent="-213883" algn="l" defTabSz="684338"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2pPr>
            <a:lvl3pPr marL="855443"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3pPr>
            <a:lvl4pPr marL="1197570"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4pPr>
            <a:lvl5pPr marL="1539698"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800" b="0" i="0" u="none" kern="1200" baseline="0">
                <a:solidFill>
                  <a:schemeClr val="tx1"/>
                </a:solidFill>
                <a:latin typeface="+mn-lt"/>
                <a:ea typeface="+mn-ea"/>
                <a:cs typeface="+mn-cs"/>
              </a:defRPr>
            </a:lvl5pPr>
            <a:lvl6pPr marL="188190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6pPr>
            <a:lvl7pPr marL="222407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7pPr>
            <a:lvl8pPr marL="2566246"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8pPr>
            <a:lvl9pPr marL="2908457"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9pPr>
          </a:lstStyle>
          <a:p>
            <a:pPr marL="0" indent="0" eaLnBrk="1" hangingPunct="1">
              <a:spcBef>
                <a:spcPct val="0"/>
              </a:spcBef>
              <a:spcAft>
                <a:spcPts val="450"/>
              </a:spcAft>
              <a:buNone/>
            </a:pPr>
            <a:r>
              <a:rPr lang="en-US" altLang="en-US" sz="800" i="1" dirty="0" err="1">
                <a:solidFill>
                  <a:srgbClr val="333333"/>
                </a:solidFill>
              </a:rPr>
              <a:t>Eur</a:t>
            </a:r>
            <a:r>
              <a:rPr lang="ro-RO" altLang="en-US" sz="800" i="1" dirty="0" err="1">
                <a:solidFill>
                  <a:srgbClr val="333333"/>
                </a:solidFill>
              </a:rPr>
              <a:t>opean</a:t>
            </a:r>
            <a:r>
              <a:rPr lang="ro-RO" altLang="en-US" sz="800" i="1" dirty="0">
                <a:solidFill>
                  <a:srgbClr val="333333"/>
                </a:solidFill>
              </a:rPr>
              <a:t> </a:t>
            </a:r>
            <a:r>
              <a:rPr lang="en-US" altLang="en-US" sz="800" i="1" dirty="0">
                <a:solidFill>
                  <a:srgbClr val="333333"/>
                </a:solidFill>
              </a:rPr>
              <a:t> Heart J</a:t>
            </a:r>
            <a:r>
              <a:rPr lang="ro-RO" altLang="en-US" sz="800" i="1" dirty="0" err="1">
                <a:solidFill>
                  <a:srgbClr val="333333"/>
                </a:solidFill>
              </a:rPr>
              <a:t>ournal</a:t>
            </a:r>
            <a:r>
              <a:rPr lang="en-US" altLang="en-US" sz="800" dirty="0">
                <a:solidFill>
                  <a:srgbClr val="333333"/>
                </a:solidFill>
              </a:rPr>
              <a:t>, Volume 42, Issue 34, 7 September 2021, Pages 3227–3337</a:t>
            </a:r>
          </a:p>
        </p:txBody>
      </p:sp>
      <p:sp>
        <p:nvSpPr>
          <p:cNvPr id="3" name="CasetăText 2"/>
          <p:cNvSpPr txBox="1"/>
          <p:nvPr/>
        </p:nvSpPr>
        <p:spPr>
          <a:xfrm>
            <a:off x="625295" y="787238"/>
            <a:ext cx="4115715" cy="2316019"/>
          </a:xfrm>
          <a:prstGeom prst="rect">
            <a:avLst/>
          </a:prstGeom>
          <a:noFill/>
        </p:spPr>
        <p:txBody>
          <a:bodyPr wrap="square" lIns="68451" tIns="34289" rIns="68451" bIns="34289" rtlCol="0">
            <a:spAutoFit/>
          </a:bodyPr>
          <a:lstStyle/>
          <a:p>
            <a:r>
              <a:rPr lang="ro-RO" sz="2000" b="1" dirty="0">
                <a:solidFill>
                  <a:srgbClr val="FF0000"/>
                </a:solidFill>
              </a:rPr>
              <a:t>Factori de risc modificabili</a:t>
            </a:r>
          </a:p>
          <a:p>
            <a:pPr marL="342128" indent="-342128">
              <a:buFont typeface="Arial" panose="020B0604020202020204" pitchFamily="34" charset="0"/>
              <a:buChar char="•"/>
            </a:pPr>
            <a:r>
              <a:rPr lang="ro-RO" dirty="0" err="1"/>
              <a:t>Dislipidemia</a:t>
            </a:r>
            <a:endParaRPr lang="ro-RO" dirty="0"/>
          </a:p>
          <a:p>
            <a:pPr marL="342128" indent="-342128">
              <a:buFont typeface="Arial" panose="020B0604020202020204" pitchFamily="34" charset="0"/>
              <a:buChar char="•"/>
            </a:pPr>
            <a:r>
              <a:rPr lang="ro-RO" b="1" dirty="0"/>
              <a:t>Diabet zaharat</a:t>
            </a:r>
          </a:p>
          <a:p>
            <a:pPr marL="342128" indent="-342128">
              <a:buFont typeface="Arial" panose="020B0604020202020204" pitchFamily="34" charset="0"/>
              <a:buChar char="•"/>
            </a:pPr>
            <a:r>
              <a:rPr lang="ro-RO" b="1" dirty="0"/>
              <a:t>Obezitatea</a:t>
            </a:r>
          </a:p>
          <a:p>
            <a:pPr marL="342128" indent="-342128">
              <a:buFont typeface="Arial" panose="020B0604020202020204" pitchFamily="34" charset="0"/>
              <a:buChar char="•"/>
            </a:pPr>
            <a:r>
              <a:rPr lang="ro-RO" dirty="0"/>
              <a:t>Hipertensiune arterială</a:t>
            </a:r>
          </a:p>
          <a:p>
            <a:pPr marL="342128" indent="-342128">
              <a:buFont typeface="Arial" panose="020B0604020202020204" pitchFamily="34" charset="0"/>
              <a:buChar char="•"/>
            </a:pPr>
            <a:r>
              <a:rPr lang="ro-RO" dirty="0"/>
              <a:t>Fumatul</a:t>
            </a:r>
          </a:p>
          <a:p>
            <a:pPr marL="342128" indent="-342128">
              <a:buFont typeface="Arial" panose="020B0604020202020204" pitchFamily="34" charset="0"/>
              <a:buChar char="•"/>
            </a:pPr>
            <a:r>
              <a:rPr lang="ro-RO" dirty="0"/>
              <a:t>Consumul de alcool</a:t>
            </a:r>
          </a:p>
          <a:p>
            <a:pPr marL="342128" indent="-342128">
              <a:buFont typeface="Arial" panose="020B0604020202020204" pitchFamily="34" charset="0"/>
              <a:buChar char="•"/>
            </a:pPr>
            <a:r>
              <a:rPr lang="ro-RO" dirty="0"/>
              <a:t>Factorii nutriționali</a:t>
            </a:r>
            <a:endParaRPr lang="en-US" dirty="0"/>
          </a:p>
        </p:txBody>
      </p:sp>
      <p:sp>
        <p:nvSpPr>
          <p:cNvPr id="15" name="CasetăText 14"/>
          <p:cNvSpPr txBox="1"/>
          <p:nvPr/>
        </p:nvSpPr>
        <p:spPr>
          <a:xfrm>
            <a:off x="625295" y="3318612"/>
            <a:ext cx="3370647" cy="1485022"/>
          </a:xfrm>
          <a:prstGeom prst="rect">
            <a:avLst/>
          </a:prstGeom>
          <a:noFill/>
        </p:spPr>
        <p:txBody>
          <a:bodyPr wrap="square" lIns="68451" tIns="34289" rIns="68451" bIns="34289" rtlCol="0">
            <a:spAutoFit/>
          </a:bodyPr>
          <a:lstStyle/>
          <a:p>
            <a:r>
              <a:rPr lang="ro-RO" sz="2000" b="1" dirty="0">
                <a:solidFill>
                  <a:srgbClr val="FF0000"/>
                </a:solidFill>
              </a:rPr>
              <a:t>Factori de risc nemodificabili</a:t>
            </a:r>
          </a:p>
          <a:p>
            <a:pPr marL="342128" indent="-342128">
              <a:buFont typeface="Arial" panose="020B0604020202020204" pitchFamily="34" charset="0"/>
              <a:buChar char="•"/>
            </a:pPr>
            <a:r>
              <a:rPr lang="ro-RO" dirty="0">
                <a:solidFill>
                  <a:schemeClr val="bg2">
                    <a:lumMod val="10000"/>
                  </a:schemeClr>
                </a:solidFill>
              </a:rPr>
              <a:t>Vârsta</a:t>
            </a:r>
          </a:p>
          <a:p>
            <a:pPr marL="342128" indent="-342128">
              <a:buFont typeface="Arial" panose="020B0604020202020204" pitchFamily="34" charset="0"/>
              <a:buChar char="•"/>
            </a:pPr>
            <a:r>
              <a:rPr lang="ro-RO" dirty="0">
                <a:solidFill>
                  <a:schemeClr val="bg2">
                    <a:lumMod val="10000"/>
                  </a:schemeClr>
                </a:solidFill>
              </a:rPr>
              <a:t>Sexul masculin</a:t>
            </a:r>
          </a:p>
          <a:p>
            <a:pPr marL="342128" indent="-342128">
              <a:buFont typeface="Arial" panose="020B0604020202020204" pitchFamily="34" charset="0"/>
              <a:buChar char="•"/>
            </a:pPr>
            <a:r>
              <a:rPr lang="ro-RO" dirty="0">
                <a:solidFill>
                  <a:schemeClr val="bg2">
                    <a:lumMod val="10000"/>
                  </a:schemeClr>
                </a:solidFill>
              </a:rPr>
              <a:t>Contextul genetic (istoric familial de BCV prematură)</a:t>
            </a:r>
          </a:p>
        </p:txBody>
      </p:sp>
      <p:pic>
        <p:nvPicPr>
          <p:cNvPr id="7" name="I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9" y="516399"/>
            <a:ext cx="5488174" cy="4285954"/>
          </a:xfrm>
          <a:prstGeom prst="rect">
            <a:avLst/>
          </a:prstGeom>
        </p:spPr>
      </p:pic>
      <p:sp>
        <p:nvSpPr>
          <p:cNvPr id="19" name="Заголовок 1"/>
          <p:cNvSpPr>
            <a:spLocks noGrp="1"/>
          </p:cNvSpPr>
          <p:nvPr>
            <p:ph type="title"/>
          </p:nvPr>
        </p:nvSpPr>
        <p:spPr>
          <a:xfrm>
            <a:off x="625289" y="123481"/>
            <a:ext cx="5455518" cy="523772"/>
          </a:xfrm>
        </p:spPr>
        <p:txBody>
          <a:bodyPr>
            <a:noAutofit/>
          </a:bodyPr>
          <a:lstStyle/>
          <a:p>
            <a:pPr algn="l"/>
            <a:r>
              <a:rPr lang="ro-RO" sz="2800" b="1" dirty="0">
                <a:solidFill>
                  <a:schemeClr val="accent5">
                    <a:lumMod val="75000"/>
                  </a:schemeClr>
                </a:solidFill>
                <a:latin typeface="+mn-lt"/>
              </a:rPr>
              <a:t>Factori de risc cardiovasculari</a:t>
            </a:r>
            <a:endParaRPr lang="en-US" sz="2800" b="1" dirty="0">
              <a:solidFill>
                <a:schemeClr val="accent5">
                  <a:lumMod val="75000"/>
                </a:schemeClr>
              </a:solidFill>
              <a:latin typeface="+mn-lt"/>
            </a:endParaRPr>
          </a:p>
        </p:txBody>
      </p:sp>
    </p:spTree>
    <p:extLst>
      <p:ext uri="{BB962C8B-B14F-4D97-AF65-F5344CB8AC3E}">
        <p14:creationId xmlns:p14="http://schemas.microsoft.com/office/powerpoint/2010/main" val="3631828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reptunghi 1"/>
          <p:cNvSpPr/>
          <p:nvPr/>
        </p:nvSpPr>
        <p:spPr>
          <a:xfrm>
            <a:off x="95181" y="1765871"/>
            <a:ext cx="4476820" cy="1731243"/>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lIns="68451" tIns="34289" rIns="68451" bIns="34289">
            <a:spAutoFit/>
          </a:bodyPr>
          <a:lstStyle/>
          <a:p>
            <a:r>
              <a:rPr lang="ro-RO" b="1" dirty="0"/>
              <a:t>Țări  la risc foarte înalt:</a:t>
            </a:r>
            <a:r>
              <a:rPr lang="ro-RO" dirty="0"/>
              <a:t> </a:t>
            </a:r>
            <a:r>
              <a:rPr lang="vi-VN" dirty="0">
                <a:latin typeface="Calibri" panose="020F0502020204030204" pitchFamily="34" charset="0"/>
                <a:cs typeface="Calibri" panose="020F0502020204030204" pitchFamily="34" charset="0"/>
              </a:rPr>
              <a:t>Algeria, Armenia, Azerbaijan, Belarus, Bulgaria, Egipt, Georgia, Kârgâzstan, Letonia, Liban, Lituania, Muntenegru, Maroc, </a:t>
            </a:r>
            <a:r>
              <a:rPr lang="vi-VN" b="1" dirty="0">
                <a:solidFill>
                  <a:srgbClr val="FF0000"/>
                </a:solidFill>
                <a:latin typeface="Calibri" panose="020F0502020204030204" pitchFamily="34" charset="0"/>
                <a:cs typeface="Calibri" panose="020F0502020204030204" pitchFamily="34" charset="0"/>
              </a:rPr>
              <a:t>Republica Moldova</a:t>
            </a:r>
            <a:r>
              <a:rPr lang="vi-VN" dirty="0">
                <a:latin typeface="Calibri" panose="020F0502020204030204" pitchFamily="34" charset="0"/>
                <a:cs typeface="Calibri" panose="020F0502020204030204" pitchFamily="34" charset="0"/>
              </a:rPr>
              <a:t>, România, Federaţia Rusă, Serbia, Siria, Macedonia, Tunisia, Ucraina şi Uzbekistan.</a:t>
            </a:r>
            <a:endParaRPr lang="en-US" dirty="0">
              <a:latin typeface="Calibri" panose="020F0502020204030204" pitchFamily="34" charset="0"/>
              <a:cs typeface="Calibri" panose="020F0502020204030204" pitchFamily="34" charset="0"/>
            </a:endParaRPr>
          </a:p>
        </p:txBody>
      </p:sp>
      <p:sp>
        <p:nvSpPr>
          <p:cNvPr id="13" name="Заголовок 1"/>
          <p:cNvSpPr>
            <a:spLocks noGrp="1"/>
          </p:cNvSpPr>
          <p:nvPr>
            <p:ph type="title"/>
          </p:nvPr>
        </p:nvSpPr>
        <p:spPr>
          <a:xfrm>
            <a:off x="500993" y="158935"/>
            <a:ext cx="7239449" cy="523772"/>
          </a:xfrm>
        </p:spPr>
        <p:txBody>
          <a:bodyPr>
            <a:noAutofit/>
          </a:bodyPr>
          <a:lstStyle/>
          <a:p>
            <a:r>
              <a:rPr lang="ro-RO" sz="2800" b="1" dirty="0">
                <a:solidFill>
                  <a:srgbClr val="318FA5"/>
                </a:solidFill>
                <a:latin typeface="+mn-lt"/>
              </a:rPr>
              <a:t>Riscul CV corespunzător regiunilor geografice </a:t>
            </a:r>
            <a:endParaRPr lang="en-US" sz="2800" b="1" dirty="0">
              <a:solidFill>
                <a:srgbClr val="318FA5"/>
              </a:solidFill>
              <a:latin typeface="+mn-lt"/>
            </a:endParaRPr>
          </a:p>
        </p:txBody>
      </p:sp>
      <p:sp>
        <p:nvSpPr>
          <p:cNvPr id="14" name="Footer Placeholder 3"/>
          <p:cNvSpPr>
            <a:spLocks noGrp="1"/>
          </p:cNvSpPr>
          <p:nvPr>
            <p:ph type="ftr" idx="10"/>
          </p:nvPr>
        </p:nvSpPr>
        <p:spPr>
          <a:xfrm>
            <a:off x="86457" y="4803998"/>
            <a:ext cx="3957919" cy="261306"/>
          </a:xfrm>
          <a:prstGeom prst="rect">
            <a:avLst/>
          </a:prstGeom>
          <a:noFill/>
          <a:ln>
            <a:noFill/>
            <a:miter lim="800000"/>
          </a:ln>
        </p:spPr>
        <p:txBody>
          <a:bodyPr lIns="134742" tIns="0" rIns="134742" bIns="0" anchor="ctr" anchorCtr="0">
            <a:noAutofit/>
          </a:bodyPr>
          <a:lstStyle>
            <a:lvl1pPr marL="256658" indent="-256658" algn="l" defTabSz="684338"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1pPr>
            <a:lvl2pPr marL="556009" indent="-213883" algn="l" defTabSz="684338"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2pPr>
            <a:lvl3pPr marL="855443"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3pPr>
            <a:lvl4pPr marL="1197570"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4pPr>
            <a:lvl5pPr marL="1539698"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800" b="0" i="0" u="none" kern="1200" baseline="0">
                <a:solidFill>
                  <a:schemeClr val="tx1"/>
                </a:solidFill>
                <a:latin typeface="+mn-lt"/>
                <a:ea typeface="+mn-ea"/>
                <a:cs typeface="+mn-cs"/>
              </a:defRPr>
            </a:lvl5pPr>
            <a:lvl6pPr marL="188190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6pPr>
            <a:lvl7pPr marL="222407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7pPr>
            <a:lvl8pPr marL="2566246"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8pPr>
            <a:lvl9pPr marL="2908457"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9pPr>
          </a:lstStyle>
          <a:p>
            <a:pPr marL="0" indent="0" eaLnBrk="1" hangingPunct="1">
              <a:spcBef>
                <a:spcPct val="0"/>
              </a:spcBef>
              <a:spcAft>
                <a:spcPts val="450"/>
              </a:spcAft>
              <a:buNone/>
            </a:pPr>
            <a:r>
              <a:rPr lang="en-US" altLang="en-US" sz="800" i="1" dirty="0" err="1">
                <a:solidFill>
                  <a:srgbClr val="333333"/>
                </a:solidFill>
              </a:rPr>
              <a:t>Eur</a:t>
            </a:r>
            <a:r>
              <a:rPr lang="ro-RO" altLang="en-US" sz="800" i="1" dirty="0" err="1">
                <a:solidFill>
                  <a:srgbClr val="333333"/>
                </a:solidFill>
              </a:rPr>
              <a:t>opean</a:t>
            </a:r>
            <a:r>
              <a:rPr lang="ro-RO" altLang="en-US" sz="800" i="1" dirty="0">
                <a:solidFill>
                  <a:srgbClr val="333333"/>
                </a:solidFill>
              </a:rPr>
              <a:t> </a:t>
            </a:r>
            <a:r>
              <a:rPr lang="en-US" altLang="en-US" sz="800" i="1" dirty="0">
                <a:solidFill>
                  <a:srgbClr val="333333"/>
                </a:solidFill>
              </a:rPr>
              <a:t> Heart J</a:t>
            </a:r>
            <a:r>
              <a:rPr lang="ro-RO" altLang="en-US" sz="800" i="1" dirty="0" err="1">
                <a:solidFill>
                  <a:srgbClr val="333333"/>
                </a:solidFill>
              </a:rPr>
              <a:t>ournal</a:t>
            </a:r>
            <a:r>
              <a:rPr lang="en-US" altLang="en-US" sz="800" dirty="0">
                <a:solidFill>
                  <a:srgbClr val="333333"/>
                </a:solidFill>
              </a:rPr>
              <a:t>, Volume 42, Issue 34, 7 September 2021, Pages 3227–3337</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994" y="915567"/>
            <a:ext cx="4477383" cy="3967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Conector drept cu săgeată 14"/>
          <p:cNvCxnSpPr/>
          <p:nvPr/>
        </p:nvCxnSpPr>
        <p:spPr>
          <a:xfrm flipH="1" flipV="1">
            <a:off x="6732241" y="3003886"/>
            <a:ext cx="1144050" cy="136815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50453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2" y="273844"/>
            <a:ext cx="5815556" cy="523772"/>
          </a:xfrm>
        </p:spPr>
        <p:txBody>
          <a:bodyPr>
            <a:normAutofit fontScale="90000"/>
          </a:bodyPr>
          <a:lstStyle/>
          <a:p>
            <a:r>
              <a:rPr lang="ro-RO" sz="2400" b="1" dirty="0">
                <a:solidFill>
                  <a:srgbClr val="318FA5"/>
                </a:solidFill>
                <a:latin typeface="+mn-lt"/>
              </a:rPr>
              <a:t>Riscul Cardiovascular la persoanele aparent sănătoase – Diagrama SCORE</a:t>
            </a:r>
            <a:endParaRPr lang="en-US" sz="2400" b="1" dirty="0">
              <a:solidFill>
                <a:srgbClr val="318FA5"/>
              </a:solidFill>
              <a:latin typeface="+mn-l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066" y="987574"/>
            <a:ext cx="4165977"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tăText 2"/>
          <p:cNvSpPr txBox="1"/>
          <p:nvPr/>
        </p:nvSpPr>
        <p:spPr>
          <a:xfrm>
            <a:off x="4860032" y="2139702"/>
            <a:ext cx="4000500" cy="1777410"/>
          </a:xfrm>
          <a:prstGeom prst="rect">
            <a:avLst/>
          </a:prstGeom>
          <a:solidFill>
            <a:schemeClr val="bg1"/>
          </a:solidFill>
          <a:effectLst>
            <a:outerShdw blurRad="63500" sx="102000" sy="102000" algn="ctr" rotWithShape="0">
              <a:prstClr val="black">
                <a:alpha val="40000"/>
              </a:prstClr>
            </a:outerShdw>
          </a:effectLst>
        </p:spPr>
        <p:txBody>
          <a:bodyPr wrap="square" lIns="68451" tIns="34289" rIns="68451" bIns="34289" rtlCol="0">
            <a:spAutoFit/>
          </a:bodyPr>
          <a:lstStyle/>
          <a:p>
            <a:r>
              <a:rPr lang="ro-RO" sz="2100" b="1" dirty="0"/>
              <a:t>                  </a:t>
            </a:r>
            <a:r>
              <a:rPr lang="ro-RO" sz="2100" b="1" dirty="0">
                <a:solidFill>
                  <a:srgbClr val="C00000"/>
                </a:solidFill>
              </a:rPr>
              <a:t>Dezavantaje</a:t>
            </a:r>
          </a:p>
          <a:p>
            <a:pPr marL="256658" indent="-256658">
              <a:buFont typeface="Arial" panose="020B0604020202020204" pitchFamily="34" charset="0"/>
              <a:buChar char="•"/>
            </a:pPr>
            <a:r>
              <a:rPr lang="ro-RO" dirty="0"/>
              <a:t>Estimarea riscului de evenimente cardiovasculare fatale, dar nu totale</a:t>
            </a:r>
          </a:p>
          <a:p>
            <a:endParaRPr lang="ro-RO" dirty="0"/>
          </a:p>
          <a:p>
            <a:pPr marL="256658" indent="-256658">
              <a:buFont typeface="Arial" panose="020B0604020202020204" pitchFamily="34" charset="0"/>
              <a:buChar char="•"/>
            </a:pPr>
            <a:r>
              <a:rPr lang="ro-RO" dirty="0"/>
              <a:t>Limitări de </a:t>
            </a:r>
            <a:r>
              <a:rPr lang="ro-RO" dirty="0" err="1"/>
              <a:t>vîrstă</a:t>
            </a:r>
            <a:r>
              <a:rPr lang="ro-RO" dirty="0"/>
              <a:t> ( 40-65 ani )</a:t>
            </a:r>
          </a:p>
          <a:p>
            <a:pPr marL="213883" indent="-213883">
              <a:buFontTx/>
              <a:buChar char="-"/>
            </a:pPr>
            <a:endParaRPr lang="en-US" dirty="0"/>
          </a:p>
        </p:txBody>
      </p:sp>
    </p:spTree>
    <p:extLst>
      <p:ext uri="{BB962C8B-B14F-4D97-AF65-F5344CB8AC3E}">
        <p14:creationId xmlns:p14="http://schemas.microsoft.com/office/powerpoint/2010/main" val="11388581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610" y="51470"/>
            <a:ext cx="6981827" cy="432048"/>
          </a:xfrm>
        </p:spPr>
        <p:txBody>
          <a:bodyPr>
            <a:noAutofit/>
          </a:bodyPr>
          <a:lstStyle/>
          <a:p>
            <a:r>
              <a:rPr lang="ro-RO" sz="2800" b="1" dirty="0">
                <a:solidFill>
                  <a:schemeClr val="accent5">
                    <a:lumMod val="75000"/>
                  </a:schemeClr>
                </a:solidFill>
                <a:latin typeface="+mn-lt"/>
              </a:rPr>
              <a:t>Evaluarea riscului CV</a:t>
            </a:r>
            <a:endParaRPr lang="en-US" sz="2800" b="1" dirty="0">
              <a:solidFill>
                <a:schemeClr val="accent5">
                  <a:lumMod val="75000"/>
                </a:schemeClr>
              </a:solidFill>
              <a:latin typeface="+mn-lt"/>
            </a:endParaRPr>
          </a:p>
        </p:txBody>
      </p:sp>
      <p:pic>
        <p:nvPicPr>
          <p:cNvPr id="4" name="Рисунок 3"/>
          <p:cNvPicPr>
            <a:picLocks noChangeAspect="1"/>
          </p:cNvPicPr>
          <p:nvPr/>
        </p:nvPicPr>
        <p:blipFill>
          <a:blip r:embed="rId2"/>
          <a:stretch>
            <a:fillRect/>
          </a:stretch>
        </p:blipFill>
        <p:spPr>
          <a:xfrm>
            <a:off x="176881" y="4584206"/>
            <a:ext cx="1612253" cy="447565"/>
          </a:xfrm>
          <a:prstGeom prst="rect">
            <a:avLst/>
          </a:prstGeom>
        </p:spPr>
      </p:pic>
      <p:sp>
        <p:nvSpPr>
          <p:cNvPr id="5" name="CasetăText 4"/>
          <p:cNvSpPr txBox="1"/>
          <p:nvPr/>
        </p:nvSpPr>
        <p:spPr>
          <a:xfrm>
            <a:off x="1789045" y="4634866"/>
            <a:ext cx="6552524" cy="346249"/>
          </a:xfrm>
          <a:prstGeom prst="rect">
            <a:avLst/>
          </a:prstGeom>
          <a:noFill/>
        </p:spPr>
        <p:txBody>
          <a:bodyPr wrap="square" lIns="68451" tIns="34289" rIns="68451" bIns="34289" rtlCol="0">
            <a:spAutoFit/>
          </a:bodyPr>
          <a:lstStyle/>
          <a:p>
            <a:r>
              <a:rPr lang="en-US" sz="900" dirty="0"/>
              <a:t>European</a:t>
            </a:r>
            <a:r>
              <a:rPr lang="ro-RO" sz="900" dirty="0"/>
              <a:t> Society of </a:t>
            </a:r>
            <a:r>
              <a:rPr lang="ro-RO" sz="900" dirty="0" err="1"/>
              <a:t>Cardiology</a:t>
            </a:r>
            <a:r>
              <a:rPr lang="ro-RO" sz="900" dirty="0"/>
              <a:t>. European </a:t>
            </a:r>
            <a:r>
              <a:rPr lang="ro-RO" sz="900" dirty="0" err="1"/>
              <a:t>Hearth</a:t>
            </a:r>
            <a:r>
              <a:rPr lang="ro-RO" sz="900" dirty="0"/>
              <a:t> Journal ( 2021) 42, 3227-3337. </a:t>
            </a:r>
            <a:r>
              <a:rPr lang="ro-RO" sz="900" dirty="0" err="1"/>
              <a:t>Guidelines</a:t>
            </a:r>
            <a:r>
              <a:rPr lang="ro-RO" sz="900" dirty="0"/>
              <a:t> on cardiovascular </a:t>
            </a:r>
            <a:r>
              <a:rPr lang="ro-RO" sz="900" dirty="0" err="1"/>
              <a:t>disease</a:t>
            </a:r>
            <a:r>
              <a:rPr lang="ro-RO" sz="900" dirty="0"/>
              <a:t> </a:t>
            </a:r>
            <a:r>
              <a:rPr lang="ro-RO" sz="900" dirty="0" err="1"/>
              <a:t>prevention</a:t>
            </a:r>
            <a:r>
              <a:rPr lang="ro-RO" sz="900" dirty="0"/>
              <a:t> in </a:t>
            </a:r>
            <a:r>
              <a:rPr lang="ro-RO" sz="900" dirty="0" err="1"/>
              <a:t>clinical</a:t>
            </a:r>
            <a:r>
              <a:rPr lang="ro-RO" sz="900" dirty="0"/>
              <a:t> practice</a:t>
            </a:r>
            <a:endParaRPr lang="en-US" sz="900"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3" y="555530"/>
            <a:ext cx="3600400" cy="442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tăText 2"/>
          <p:cNvSpPr txBox="1"/>
          <p:nvPr/>
        </p:nvSpPr>
        <p:spPr>
          <a:xfrm>
            <a:off x="4283970" y="1059670"/>
            <a:ext cx="3816424" cy="2031325"/>
          </a:xfrm>
          <a:prstGeom prst="rect">
            <a:avLst/>
          </a:prstGeom>
          <a:ln w="12700"/>
        </p:spPr>
        <p:style>
          <a:lnRef idx="2">
            <a:schemeClr val="accent2"/>
          </a:lnRef>
          <a:fillRef idx="1">
            <a:schemeClr val="lt1"/>
          </a:fillRef>
          <a:effectRef idx="0">
            <a:schemeClr val="accent2"/>
          </a:effectRef>
          <a:fontRef idx="minor">
            <a:schemeClr val="dk1"/>
          </a:fontRef>
        </p:style>
        <p:txBody>
          <a:bodyPr wrap="square" lIns="91268" tIns="45634" rIns="91268" bIns="45634" rtlCol="0">
            <a:spAutoFit/>
          </a:bodyPr>
          <a:lstStyle/>
          <a:p>
            <a:pPr algn="just"/>
            <a:r>
              <a:rPr lang="ro-RO" dirty="0"/>
              <a:t>Estimează riscul </a:t>
            </a:r>
            <a:r>
              <a:rPr lang="ro-RO" b="1" dirty="0">
                <a:solidFill>
                  <a:srgbClr val="FF0000"/>
                </a:solidFill>
              </a:rPr>
              <a:t>CV combinat: </a:t>
            </a:r>
          </a:p>
          <a:p>
            <a:pPr algn="just"/>
            <a:r>
              <a:rPr lang="ro-RO" dirty="0"/>
              <a:t>evenimente fatale și non-fatale (IM, AVC) la 10 ani la persoanele aparent sănătoase cu vârsta între </a:t>
            </a:r>
            <a:r>
              <a:rPr lang="ro-RO" b="1" dirty="0">
                <a:solidFill>
                  <a:srgbClr val="FF0000"/>
                </a:solidFill>
              </a:rPr>
              <a:t>40-69 ani (SCORE2) </a:t>
            </a:r>
            <a:r>
              <a:rPr lang="ro-RO" dirty="0"/>
              <a:t>și </a:t>
            </a:r>
            <a:r>
              <a:rPr lang="ro-RO" b="1" dirty="0">
                <a:solidFill>
                  <a:srgbClr val="FF0000"/>
                </a:solidFill>
              </a:rPr>
              <a:t>≥ 70 ani (SCORE2-OP) </a:t>
            </a:r>
            <a:r>
              <a:rPr lang="ro-RO" dirty="0"/>
              <a:t>cu factori de risc netratați sau care au fost stabiliți pentru mai mulți ani.</a:t>
            </a:r>
            <a:endParaRPr lang="en-US" dirty="0"/>
          </a:p>
        </p:txBody>
      </p:sp>
    </p:spTree>
    <p:extLst>
      <p:ext uri="{BB962C8B-B14F-4D97-AF65-F5344CB8AC3E}">
        <p14:creationId xmlns:p14="http://schemas.microsoft.com/office/powerpoint/2010/main" val="64073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3852650" y="4803998"/>
            <a:ext cx="3957919" cy="261306"/>
          </a:xfrm>
          <a:prstGeom prst="rect">
            <a:avLst/>
          </a:prstGeom>
          <a:noFill/>
          <a:ln>
            <a:noFill/>
            <a:miter lim="800000"/>
          </a:ln>
        </p:spPr>
        <p:txBody>
          <a:bodyPr lIns="134742" tIns="0" rIns="134742" bIns="0" anchor="ctr" anchorCtr="0">
            <a:noAutofit/>
          </a:bodyPr>
          <a:lstStyle>
            <a:lvl1pPr marL="256658" indent="-256658" algn="l" defTabSz="684338"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1pPr>
            <a:lvl2pPr marL="556009" indent="-213883" algn="l" defTabSz="684338"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2pPr>
            <a:lvl3pPr marL="855443"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3pPr>
            <a:lvl4pPr marL="1197570"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4pPr>
            <a:lvl5pPr marL="1539698"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800" b="0" i="0" u="none" kern="1200" baseline="0">
                <a:solidFill>
                  <a:schemeClr val="tx1"/>
                </a:solidFill>
                <a:latin typeface="+mn-lt"/>
                <a:ea typeface="+mn-ea"/>
                <a:cs typeface="+mn-cs"/>
              </a:defRPr>
            </a:lvl5pPr>
            <a:lvl6pPr marL="188190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6pPr>
            <a:lvl7pPr marL="222407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7pPr>
            <a:lvl8pPr marL="2566246"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8pPr>
            <a:lvl9pPr marL="2908457"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9pPr>
          </a:lstStyle>
          <a:p>
            <a:pPr marL="0" indent="0" eaLnBrk="1" hangingPunct="1">
              <a:spcBef>
                <a:spcPct val="0"/>
              </a:spcBef>
              <a:spcAft>
                <a:spcPts val="450"/>
              </a:spcAft>
              <a:buNone/>
            </a:pPr>
            <a:r>
              <a:rPr lang="en-US" altLang="en-US" sz="800" i="1" dirty="0" err="1">
                <a:solidFill>
                  <a:srgbClr val="333333"/>
                </a:solidFill>
              </a:rPr>
              <a:t>Eur</a:t>
            </a:r>
            <a:r>
              <a:rPr lang="ro-RO" altLang="en-US" sz="800" i="1" dirty="0" err="1">
                <a:solidFill>
                  <a:srgbClr val="333333"/>
                </a:solidFill>
              </a:rPr>
              <a:t>opean</a:t>
            </a:r>
            <a:r>
              <a:rPr lang="ro-RO" altLang="en-US" sz="800" i="1" dirty="0">
                <a:solidFill>
                  <a:srgbClr val="333333"/>
                </a:solidFill>
              </a:rPr>
              <a:t> </a:t>
            </a:r>
            <a:r>
              <a:rPr lang="en-US" altLang="en-US" sz="800" i="1" dirty="0">
                <a:solidFill>
                  <a:srgbClr val="333333"/>
                </a:solidFill>
              </a:rPr>
              <a:t> Heart J</a:t>
            </a:r>
            <a:r>
              <a:rPr lang="ro-RO" altLang="en-US" sz="800" i="1" dirty="0" err="1">
                <a:solidFill>
                  <a:srgbClr val="333333"/>
                </a:solidFill>
              </a:rPr>
              <a:t>ournal</a:t>
            </a:r>
            <a:r>
              <a:rPr lang="en-US" altLang="en-US" sz="800" dirty="0">
                <a:solidFill>
                  <a:srgbClr val="333333"/>
                </a:solidFill>
              </a:rPr>
              <a:t>, Volume 42, Issue 34, 7 September 2021, Pages 3227–3337</a:t>
            </a:r>
          </a:p>
        </p:txBody>
      </p:sp>
      <p:pic>
        <p:nvPicPr>
          <p:cNvPr id="5125" name="New picture"/>
          <p:cNvPicPr/>
          <p:nvPr/>
        </p:nvPicPr>
        <p:blipFill>
          <a:blip r:embed="rId3"/>
          <a:stretch>
            <a:fillRect/>
          </a:stretch>
        </p:blipFill>
        <p:spPr>
          <a:xfrm>
            <a:off x="282895" y="921168"/>
            <a:ext cx="3569777" cy="3667373"/>
          </a:xfrm>
          <a:prstGeom prst="rect">
            <a:avLst/>
          </a:prstGeom>
        </p:spPr>
      </p:pic>
      <p:sp>
        <p:nvSpPr>
          <p:cNvPr id="2" name="CasetăText 1"/>
          <p:cNvSpPr txBox="1"/>
          <p:nvPr/>
        </p:nvSpPr>
        <p:spPr>
          <a:xfrm>
            <a:off x="4598900" y="1344710"/>
            <a:ext cx="3697941" cy="2054409"/>
          </a:xfrm>
          <a:prstGeom prst="rect">
            <a:avLst/>
          </a:prstGeom>
          <a:noFill/>
        </p:spPr>
        <p:txBody>
          <a:bodyPr wrap="square" lIns="68451" tIns="34289" rIns="68451" bIns="34289" rtlCol="0">
            <a:spAutoFit/>
          </a:bodyPr>
          <a:lstStyle/>
          <a:p>
            <a:r>
              <a:rPr lang="ro-RO" sz="2100" b="1" dirty="0">
                <a:solidFill>
                  <a:srgbClr val="C00000"/>
                </a:solidFill>
              </a:rPr>
              <a:t>Ce este nou? </a:t>
            </a:r>
          </a:p>
          <a:p>
            <a:pPr marL="256658" indent="-256658">
              <a:buFont typeface="Arial" panose="020B0604020202020204" pitchFamily="34" charset="0"/>
              <a:buChar char="•"/>
            </a:pPr>
            <a:r>
              <a:rPr lang="ro-RO" dirty="0"/>
              <a:t>Apreciază riscul CV combinat:  </a:t>
            </a:r>
          </a:p>
          <a:p>
            <a:r>
              <a:rPr lang="ro-RO" dirty="0"/>
              <a:t>     fatal și </a:t>
            </a:r>
            <a:r>
              <a:rPr lang="ro-RO" dirty="0" err="1"/>
              <a:t>non-</a:t>
            </a:r>
            <a:r>
              <a:rPr lang="ro-RO" dirty="0"/>
              <a:t> fatal (IM non-fatal,   </a:t>
            </a:r>
          </a:p>
          <a:p>
            <a:r>
              <a:rPr lang="ro-RO" dirty="0"/>
              <a:t>     AVC </a:t>
            </a:r>
            <a:r>
              <a:rPr lang="ro-RO" dirty="0" err="1"/>
              <a:t>non-</a:t>
            </a:r>
            <a:r>
              <a:rPr lang="ro-RO" dirty="0"/>
              <a:t> fatal)→ </a:t>
            </a:r>
            <a:r>
              <a:rPr lang="ro-RO" b="1" dirty="0"/>
              <a:t>reflectă mai bine </a:t>
            </a:r>
          </a:p>
          <a:p>
            <a:r>
              <a:rPr lang="ro-RO" b="1" dirty="0"/>
              <a:t>     impactul global al BCVAS</a:t>
            </a:r>
          </a:p>
          <a:p>
            <a:endParaRPr lang="ro-RO" b="1" dirty="0"/>
          </a:p>
          <a:p>
            <a:pPr marL="256658" indent="-256658">
              <a:buFont typeface="Arial" panose="020B0604020202020204" pitchFamily="34" charset="0"/>
              <a:buChar char="•"/>
            </a:pPr>
            <a:r>
              <a:rPr lang="ro-RO" dirty="0"/>
              <a:t>Include categoria de </a:t>
            </a:r>
            <a:r>
              <a:rPr lang="ro-RO" dirty="0" err="1"/>
              <a:t>vîrstă</a:t>
            </a:r>
            <a:r>
              <a:rPr lang="ro-RO" dirty="0"/>
              <a:t> ≥ 70 ani </a:t>
            </a:r>
            <a:endParaRPr lang="en-US" dirty="0"/>
          </a:p>
        </p:txBody>
      </p:sp>
      <p:sp>
        <p:nvSpPr>
          <p:cNvPr id="12" name="Заголовок 1"/>
          <p:cNvSpPr>
            <a:spLocks noGrp="1"/>
          </p:cNvSpPr>
          <p:nvPr>
            <p:ph type="title"/>
          </p:nvPr>
        </p:nvSpPr>
        <p:spPr>
          <a:xfrm>
            <a:off x="323528" y="227137"/>
            <a:ext cx="4447761" cy="523772"/>
          </a:xfrm>
        </p:spPr>
        <p:txBody>
          <a:bodyPr>
            <a:normAutofit/>
          </a:bodyPr>
          <a:lstStyle/>
          <a:p>
            <a:r>
              <a:rPr lang="ro-RO" sz="2400" b="1" dirty="0">
                <a:solidFill>
                  <a:srgbClr val="318FA5"/>
                </a:solidFill>
                <a:latin typeface="+mn-lt"/>
              </a:rPr>
              <a:t>Evaluarea riscului Cardiovascular</a:t>
            </a:r>
            <a:endParaRPr lang="en-US" sz="2400" b="1" dirty="0">
              <a:solidFill>
                <a:srgbClr val="318FA5"/>
              </a:solidFill>
              <a:latin typeface="+mn-lt"/>
            </a:endParaRPr>
          </a:p>
        </p:txBody>
      </p:sp>
    </p:spTree>
    <p:extLst>
      <p:ext uri="{BB962C8B-B14F-4D97-AF65-F5344CB8AC3E}">
        <p14:creationId xmlns:p14="http://schemas.microsoft.com/office/powerpoint/2010/main" val="402591002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Заголовок 1"/>
          <p:cNvSpPr>
            <a:spLocks noGrp="1"/>
          </p:cNvSpPr>
          <p:nvPr>
            <p:ph type="title"/>
          </p:nvPr>
        </p:nvSpPr>
        <p:spPr>
          <a:xfrm>
            <a:off x="899592" y="1635646"/>
            <a:ext cx="3240360" cy="739796"/>
          </a:xfrm>
        </p:spPr>
        <p:txBody>
          <a:bodyPr>
            <a:noAutofit/>
          </a:bodyPr>
          <a:lstStyle/>
          <a:p>
            <a:r>
              <a:rPr lang="ro-RO" sz="3200" b="1" dirty="0">
                <a:latin typeface="+mn-lt"/>
              </a:rPr>
              <a:t>Cum putem reduce riscul de Boală cardiovasculară?</a:t>
            </a:r>
            <a:endParaRPr lang="en-US" sz="3200" b="1" dirty="0">
              <a:latin typeface="+mn-lt"/>
            </a:endParaRPr>
          </a:p>
        </p:txBody>
      </p:sp>
      <p:pic>
        <p:nvPicPr>
          <p:cNvPr id="2" name="Рисунок 1"/>
          <p:cNvPicPr>
            <a:picLocks noChangeAspect="1"/>
          </p:cNvPicPr>
          <p:nvPr/>
        </p:nvPicPr>
        <p:blipFill>
          <a:blip r:embed="rId3"/>
          <a:stretch>
            <a:fillRect/>
          </a:stretch>
        </p:blipFill>
        <p:spPr>
          <a:xfrm>
            <a:off x="4283968" y="195486"/>
            <a:ext cx="4632176" cy="4632176"/>
          </a:xfrm>
          <a:prstGeom prst="rect">
            <a:avLst/>
          </a:prstGeom>
        </p:spPr>
      </p:pic>
    </p:spTree>
    <p:extLst>
      <p:ext uri="{BB962C8B-B14F-4D97-AF65-F5344CB8AC3E}">
        <p14:creationId xmlns:p14="http://schemas.microsoft.com/office/powerpoint/2010/main" val="191719899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198" y="195778"/>
            <a:ext cx="7886700" cy="569690"/>
          </a:xfrm>
        </p:spPr>
        <p:txBody>
          <a:bodyPr>
            <a:normAutofit/>
          </a:bodyPr>
          <a:lstStyle/>
          <a:p>
            <a:r>
              <a:rPr lang="ro-MD" sz="2700" b="1" dirty="0">
                <a:solidFill>
                  <a:srgbClr val="C00000"/>
                </a:solidFill>
                <a:latin typeface="+mn-lt"/>
              </a:rPr>
              <a:t>Complicații cronice </a:t>
            </a:r>
            <a:endParaRPr lang="en-US" sz="2700" b="1" dirty="0">
              <a:solidFill>
                <a:srgbClr val="C00000"/>
              </a:solidFill>
              <a:latin typeface="+mn-lt"/>
            </a:endParaRPr>
          </a:p>
        </p:txBody>
      </p:sp>
      <p:sp>
        <p:nvSpPr>
          <p:cNvPr id="6" name="Прямоугольник 5"/>
          <p:cNvSpPr/>
          <p:nvPr/>
        </p:nvSpPr>
        <p:spPr>
          <a:xfrm>
            <a:off x="231220" y="4672929"/>
            <a:ext cx="4340780" cy="300082"/>
          </a:xfrm>
          <a:prstGeom prst="rect">
            <a:avLst/>
          </a:prstGeom>
        </p:spPr>
        <p:txBody>
          <a:bodyPr wrap="square">
            <a:spAutoFit/>
          </a:bodyPr>
          <a:lstStyle/>
          <a:p>
            <a:r>
              <a:rPr lang="en-US" sz="1350" dirty="0">
                <a:hlinkClick r:id="rId3"/>
              </a:rPr>
              <a:t>https://diabetesatlas.org/</a:t>
            </a:r>
            <a:endParaRPr lang="en-US" sz="1350" dirty="0"/>
          </a:p>
        </p:txBody>
      </p:sp>
      <p:pic>
        <p:nvPicPr>
          <p:cNvPr id="8" name="Рисунок 7"/>
          <p:cNvPicPr>
            <a:picLocks noChangeAspect="1"/>
          </p:cNvPicPr>
          <p:nvPr/>
        </p:nvPicPr>
        <p:blipFill>
          <a:blip r:embed="rId4"/>
          <a:stretch>
            <a:fillRect/>
          </a:stretch>
        </p:blipFill>
        <p:spPr>
          <a:xfrm>
            <a:off x="3220279" y="874113"/>
            <a:ext cx="5680214" cy="4075816"/>
          </a:xfrm>
          <a:prstGeom prst="rect">
            <a:avLst/>
          </a:prstGeom>
          <a:ln>
            <a:noFill/>
          </a:ln>
          <a:effectLst>
            <a:outerShdw blurRad="292100" dist="139700" dir="2700000" algn="tl" rotWithShape="0">
              <a:srgbClr val="333333">
                <a:alpha val="65000"/>
              </a:srgbClr>
            </a:outerShdw>
          </a:effectLst>
        </p:spPr>
      </p:pic>
      <p:sp>
        <p:nvSpPr>
          <p:cNvPr id="9" name="Прямоугольник 8"/>
          <p:cNvSpPr/>
          <p:nvPr/>
        </p:nvSpPr>
        <p:spPr>
          <a:xfrm>
            <a:off x="5299343" y="1019006"/>
            <a:ext cx="2949246" cy="317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b="1" dirty="0">
              <a:solidFill>
                <a:schemeClr val="tx1"/>
              </a:solidFill>
            </a:endParaRPr>
          </a:p>
        </p:txBody>
      </p:sp>
      <p:sp>
        <p:nvSpPr>
          <p:cNvPr id="4" name="Скругленный прямоугольник 3"/>
          <p:cNvSpPr/>
          <p:nvPr/>
        </p:nvSpPr>
        <p:spPr>
          <a:xfrm>
            <a:off x="313084" y="2011036"/>
            <a:ext cx="2199032" cy="16639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ro-MD" sz="2400" b="1" dirty="0">
                <a:solidFill>
                  <a:srgbClr val="C00000"/>
                </a:solidFill>
              </a:rPr>
              <a:t>DACĂ </a:t>
            </a:r>
          </a:p>
          <a:p>
            <a:pPr algn="ctr"/>
            <a:r>
              <a:rPr lang="ro-MD" sz="2400" b="1" dirty="0">
                <a:solidFill>
                  <a:srgbClr val="C00000"/>
                </a:solidFill>
              </a:rPr>
              <a:t>diabetul nu este bine controlat</a:t>
            </a:r>
            <a:endParaRPr lang="en-US" sz="2400" b="1" dirty="0">
              <a:solidFill>
                <a:srgbClr val="C00000"/>
              </a:solidFill>
            </a:endParaRPr>
          </a:p>
        </p:txBody>
      </p:sp>
      <p:sp>
        <p:nvSpPr>
          <p:cNvPr id="12" name="Стрелка влево 11"/>
          <p:cNvSpPr/>
          <p:nvPr/>
        </p:nvSpPr>
        <p:spPr>
          <a:xfrm>
            <a:off x="2534478" y="2594113"/>
            <a:ext cx="566531" cy="462170"/>
          </a:xfrm>
          <a:prstGeom prst="leftArrow">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166973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395552" y="4803998"/>
            <a:ext cx="3957919" cy="261306"/>
          </a:xfrm>
          <a:prstGeom prst="rect">
            <a:avLst/>
          </a:prstGeom>
          <a:noFill/>
          <a:ln>
            <a:noFill/>
            <a:miter lim="800000"/>
          </a:ln>
        </p:spPr>
        <p:txBody>
          <a:bodyPr lIns="134742" tIns="0" rIns="134742" bIns="0" anchor="ctr" anchorCtr="0">
            <a:noAutofit/>
          </a:bodyPr>
          <a:lstStyle>
            <a:lvl1pPr marL="256658" indent="-256658" algn="l" defTabSz="684338"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1pPr>
            <a:lvl2pPr marL="556009" indent="-213883" algn="l" defTabSz="684338"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2pPr>
            <a:lvl3pPr marL="855443"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3pPr>
            <a:lvl4pPr marL="1197570"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4pPr>
            <a:lvl5pPr marL="1539698"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800" b="0" i="0" u="none" kern="1200" baseline="0">
                <a:solidFill>
                  <a:schemeClr val="tx1"/>
                </a:solidFill>
                <a:latin typeface="+mn-lt"/>
                <a:ea typeface="+mn-ea"/>
                <a:cs typeface="+mn-cs"/>
              </a:defRPr>
            </a:lvl5pPr>
            <a:lvl6pPr marL="188190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6pPr>
            <a:lvl7pPr marL="222407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7pPr>
            <a:lvl8pPr marL="2566246"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8pPr>
            <a:lvl9pPr marL="2908457"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9pPr>
          </a:lstStyle>
          <a:p>
            <a:pPr marL="0" indent="0" eaLnBrk="1" hangingPunct="1">
              <a:spcBef>
                <a:spcPct val="0"/>
              </a:spcBef>
              <a:spcAft>
                <a:spcPts val="450"/>
              </a:spcAft>
              <a:buNone/>
            </a:pPr>
            <a:r>
              <a:rPr lang="en-US" altLang="en-US" sz="800" i="1" dirty="0" err="1">
                <a:solidFill>
                  <a:srgbClr val="333333"/>
                </a:solidFill>
              </a:rPr>
              <a:t>Eur</a:t>
            </a:r>
            <a:r>
              <a:rPr lang="ro-RO" altLang="en-US" sz="800" i="1" dirty="0" err="1">
                <a:solidFill>
                  <a:srgbClr val="333333"/>
                </a:solidFill>
              </a:rPr>
              <a:t>opean</a:t>
            </a:r>
            <a:r>
              <a:rPr lang="ro-RO" altLang="en-US" sz="800" i="1" dirty="0">
                <a:solidFill>
                  <a:srgbClr val="333333"/>
                </a:solidFill>
              </a:rPr>
              <a:t> </a:t>
            </a:r>
            <a:r>
              <a:rPr lang="en-US" altLang="en-US" sz="800" i="1" dirty="0">
                <a:solidFill>
                  <a:srgbClr val="333333"/>
                </a:solidFill>
              </a:rPr>
              <a:t> Heart J</a:t>
            </a:r>
            <a:r>
              <a:rPr lang="ro-RO" altLang="en-US" sz="800" i="1" dirty="0" err="1">
                <a:solidFill>
                  <a:srgbClr val="333333"/>
                </a:solidFill>
              </a:rPr>
              <a:t>ournal</a:t>
            </a:r>
            <a:r>
              <a:rPr lang="en-US" altLang="en-US" sz="800" dirty="0">
                <a:solidFill>
                  <a:srgbClr val="333333"/>
                </a:solidFill>
              </a:rPr>
              <a:t>, Volume 42, Issue 34, 7 September 2021, Pages 3227–3337</a:t>
            </a:r>
          </a:p>
        </p:txBody>
      </p:sp>
      <p:sp>
        <p:nvSpPr>
          <p:cNvPr id="12" name="Заголовок 1"/>
          <p:cNvSpPr>
            <a:spLocks noGrp="1"/>
          </p:cNvSpPr>
          <p:nvPr>
            <p:ph type="title"/>
          </p:nvPr>
        </p:nvSpPr>
        <p:spPr>
          <a:xfrm>
            <a:off x="683568" y="195486"/>
            <a:ext cx="7416824" cy="523772"/>
          </a:xfrm>
        </p:spPr>
        <p:txBody>
          <a:bodyPr>
            <a:noAutofit/>
          </a:bodyPr>
          <a:lstStyle/>
          <a:p>
            <a:r>
              <a:rPr lang="ro-RO" sz="3200" b="1" dirty="0">
                <a:solidFill>
                  <a:srgbClr val="318FA5"/>
                </a:solidFill>
                <a:latin typeface="+mn-lt"/>
              </a:rPr>
              <a:t>Recomandări privind activitatea fizică</a:t>
            </a:r>
            <a:endParaRPr lang="en-US" sz="3200" b="1" dirty="0">
              <a:solidFill>
                <a:srgbClr val="318FA5"/>
              </a:solidFill>
              <a:latin typeface="+mn-lt"/>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365" y="1203598"/>
            <a:ext cx="1580316" cy="3170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CasetăText 13"/>
          <p:cNvSpPr txBox="1"/>
          <p:nvPr/>
        </p:nvSpPr>
        <p:spPr>
          <a:xfrm>
            <a:off x="1835697" y="911506"/>
            <a:ext cx="6840760" cy="3354765"/>
          </a:xfrm>
          <a:prstGeom prst="rect">
            <a:avLst/>
          </a:prstGeom>
          <a:solidFill>
            <a:schemeClr val="tx2">
              <a:lumMod val="20000"/>
              <a:lumOff val="80000"/>
            </a:schemeClr>
          </a:solidFill>
          <a:ln w="9525">
            <a:solidFill>
              <a:srgbClr val="469DB8"/>
            </a:solidFill>
          </a:ln>
          <a:effectLst/>
          <a:scene3d>
            <a:camera prst="orthographicFront">
              <a:rot lat="0" lon="0" rev="0"/>
            </a:camera>
            <a:lightRig rig="chilly" dir="t">
              <a:rot lat="0" lon="0" rev="18480000"/>
            </a:lightRig>
          </a:scene3d>
          <a:sp3d prstMaterial="clear">
            <a:bevelT h="63500"/>
          </a:sp3d>
        </p:spPr>
        <p:txBody>
          <a:bodyPr wrap="square" lIns="91268" tIns="45634" rIns="91268" bIns="45634" rtlCol="0">
            <a:spAutoFit/>
          </a:bodyPr>
          <a:lstStyle/>
          <a:p>
            <a:pPr marL="285148" indent="-285148">
              <a:buFont typeface="Arial" panose="020B0604020202020204" pitchFamily="34" charset="0"/>
              <a:buChar char="•"/>
            </a:pPr>
            <a:endParaRPr lang="ro-RO" sz="2000" dirty="0"/>
          </a:p>
          <a:p>
            <a:pPr marL="285148" indent="-285148">
              <a:buFont typeface="Arial" panose="020B0604020202020204" pitchFamily="34" charset="0"/>
              <a:buChar char="•"/>
            </a:pPr>
            <a:r>
              <a:rPr lang="ro-RO" sz="1600" b="1" dirty="0"/>
              <a:t>150-300 min /</a:t>
            </a:r>
            <a:r>
              <a:rPr lang="ro-RO" sz="1600" b="1" dirty="0" err="1"/>
              <a:t>săptămînă</a:t>
            </a:r>
            <a:r>
              <a:rPr lang="ro-RO" sz="1600" b="1" dirty="0"/>
              <a:t>  </a:t>
            </a:r>
            <a:r>
              <a:rPr lang="ro-RO" sz="1600" dirty="0"/>
              <a:t>efort de intensitate moderată sau 75-150 min/săptămână de activitate fizică intensă aerobă – pentru adulții de toate vârstele</a:t>
            </a:r>
          </a:p>
          <a:p>
            <a:pPr marL="285148" indent="-285148">
              <a:buFont typeface="Arial" panose="020B0604020202020204" pitchFamily="34" charset="0"/>
              <a:buChar char="•"/>
            </a:pPr>
            <a:endParaRPr lang="ro-RO" sz="1600" dirty="0"/>
          </a:p>
          <a:p>
            <a:pPr marL="285148" indent="-285148">
              <a:buFont typeface="Arial" panose="020B0604020202020204" pitchFamily="34" charset="0"/>
              <a:buChar char="•"/>
            </a:pPr>
            <a:r>
              <a:rPr lang="ro-RO" sz="1600" dirty="0"/>
              <a:t>Adulții care nu pot efectua 150 min/săptămână de activitate fizică de intensitate </a:t>
            </a:r>
            <a:r>
              <a:rPr lang="ro-RO" sz="1600" dirty="0" err="1"/>
              <a:t>moderată-</a:t>
            </a:r>
            <a:r>
              <a:rPr lang="ro-RO" sz="1600" dirty="0"/>
              <a:t> să rămână cât mai activi</a:t>
            </a:r>
          </a:p>
          <a:p>
            <a:pPr marL="285148" indent="-285148">
              <a:buFont typeface="Arial" panose="020B0604020202020204" pitchFamily="34" charset="0"/>
              <a:buChar char="•"/>
            </a:pPr>
            <a:endParaRPr lang="ro-RO" sz="1600" dirty="0"/>
          </a:p>
          <a:p>
            <a:pPr marL="285148" indent="-285148">
              <a:buFont typeface="Arial" panose="020B0604020202020204" pitchFamily="34" charset="0"/>
              <a:buChar char="•"/>
            </a:pPr>
            <a:r>
              <a:rPr lang="ro-RO" sz="1600" dirty="0"/>
              <a:t>Reducerea timpului petrecut în mod sedentar, prin efectuarea cel puțin a unor activități ușoare pe parcursul zilei</a:t>
            </a:r>
          </a:p>
          <a:p>
            <a:pPr marL="285148" indent="-285148">
              <a:buFont typeface="Arial" panose="020B0604020202020204" pitchFamily="34" charset="0"/>
              <a:buChar char="•"/>
            </a:pPr>
            <a:endParaRPr lang="ro-RO" sz="1600" dirty="0"/>
          </a:p>
          <a:p>
            <a:pPr marL="285148" indent="-285148">
              <a:buFont typeface="Arial" panose="020B0604020202020204" pitchFamily="34" charset="0"/>
              <a:buChar char="•"/>
            </a:pPr>
            <a:r>
              <a:rPr lang="ro-RO" sz="1600" dirty="0"/>
              <a:t>Efectuarea exercițiilor de rezistență, adițional activității fizice aerobe, 2 sau mai multe zile/săptămână, pentru a reduce mortalitatea de orice cauză</a:t>
            </a:r>
            <a:endParaRPr lang="en-US" dirty="0"/>
          </a:p>
        </p:txBody>
      </p:sp>
    </p:spTree>
    <p:extLst>
      <p:ext uri="{BB962C8B-B14F-4D97-AF65-F5344CB8AC3E}">
        <p14:creationId xmlns:p14="http://schemas.microsoft.com/office/powerpoint/2010/main" val="252897413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395552" y="4882194"/>
            <a:ext cx="3957919" cy="261306"/>
          </a:xfrm>
          <a:prstGeom prst="rect">
            <a:avLst/>
          </a:prstGeom>
          <a:noFill/>
          <a:ln>
            <a:noFill/>
            <a:miter lim="800000"/>
          </a:ln>
        </p:spPr>
        <p:txBody>
          <a:bodyPr lIns="134742" tIns="0" rIns="134742" bIns="0" anchor="ctr" anchorCtr="0">
            <a:noAutofit/>
          </a:bodyPr>
          <a:lstStyle>
            <a:lvl1pPr marL="256658" indent="-256658" algn="l" defTabSz="684338"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1pPr>
            <a:lvl2pPr marL="556009" indent="-213883" algn="l" defTabSz="684338"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2pPr>
            <a:lvl3pPr marL="855443"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3pPr>
            <a:lvl4pPr marL="1197570"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4pPr>
            <a:lvl5pPr marL="1539698"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800" b="0" i="0" u="none" kern="1200" baseline="0">
                <a:solidFill>
                  <a:schemeClr val="tx1"/>
                </a:solidFill>
                <a:latin typeface="+mn-lt"/>
                <a:ea typeface="+mn-ea"/>
                <a:cs typeface="+mn-cs"/>
              </a:defRPr>
            </a:lvl5pPr>
            <a:lvl6pPr marL="188190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6pPr>
            <a:lvl7pPr marL="222407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7pPr>
            <a:lvl8pPr marL="2566246"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8pPr>
            <a:lvl9pPr marL="2908457"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9pPr>
          </a:lstStyle>
          <a:p>
            <a:pPr marL="0" indent="0" eaLnBrk="1" hangingPunct="1">
              <a:spcBef>
                <a:spcPct val="0"/>
              </a:spcBef>
              <a:spcAft>
                <a:spcPts val="450"/>
              </a:spcAft>
              <a:buNone/>
            </a:pPr>
            <a:r>
              <a:rPr lang="en-US" altLang="en-US" sz="800" i="1" dirty="0" err="1">
                <a:solidFill>
                  <a:srgbClr val="333333"/>
                </a:solidFill>
              </a:rPr>
              <a:t>Eur</a:t>
            </a:r>
            <a:r>
              <a:rPr lang="ro-RO" altLang="en-US" sz="800" i="1" dirty="0" err="1">
                <a:solidFill>
                  <a:srgbClr val="333333"/>
                </a:solidFill>
              </a:rPr>
              <a:t>opean</a:t>
            </a:r>
            <a:r>
              <a:rPr lang="ro-RO" altLang="en-US" sz="800" i="1" dirty="0">
                <a:solidFill>
                  <a:srgbClr val="333333"/>
                </a:solidFill>
              </a:rPr>
              <a:t> </a:t>
            </a:r>
            <a:r>
              <a:rPr lang="en-US" altLang="en-US" sz="800" i="1" dirty="0">
                <a:solidFill>
                  <a:srgbClr val="333333"/>
                </a:solidFill>
              </a:rPr>
              <a:t> Heart J</a:t>
            </a:r>
            <a:r>
              <a:rPr lang="ro-RO" altLang="en-US" sz="800" i="1" dirty="0" err="1">
                <a:solidFill>
                  <a:srgbClr val="333333"/>
                </a:solidFill>
              </a:rPr>
              <a:t>ournal</a:t>
            </a:r>
            <a:r>
              <a:rPr lang="en-US" altLang="en-US" sz="800" dirty="0">
                <a:solidFill>
                  <a:srgbClr val="333333"/>
                </a:solidFill>
              </a:rPr>
              <a:t>, Volume 42, Issue 34, 7 September 2021, Pages 3227–3337</a:t>
            </a:r>
          </a:p>
        </p:txBody>
      </p:sp>
      <p:sp>
        <p:nvSpPr>
          <p:cNvPr id="12" name="Заголовок 1"/>
          <p:cNvSpPr>
            <a:spLocks noGrp="1"/>
          </p:cNvSpPr>
          <p:nvPr>
            <p:ph type="title"/>
          </p:nvPr>
        </p:nvSpPr>
        <p:spPr>
          <a:xfrm>
            <a:off x="323529" y="123481"/>
            <a:ext cx="7272808" cy="523772"/>
          </a:xfrm>
        </p:spPr>
        <p:txBody>
          <a:bodyPr>
            <a:noAutofit/>
          </a:bodyPr>
          <a:lstStyle/>
          <a:p>
            <a:r>
              <a:rPr lang="ro-RO" sz="3200" b="1" dirty="0">
                <a:solidFill>
                  <a:srgbClr val="318FA5"/>
                </a:solidFill>
                <a:latin typeface="+mn-lt"/>
              </a:rPr>
              <a:t>Respectarea unei diete sănătoase</a:t>
            </a:r>
            <a:endParaRPr lang="en-US" sz="3200" b="1" dirty="0">
              <a:solidFill>
                <a:srgbClr val="318FA5"/>
              </a:solidFill>
              <a:latin typeface="+mn-lt"/>
            </a:endParaRPr>
          </a:p>
        </p:txBody>
      </p:sp>
      <p:graphicFrame>
        <p:nvGraphicFramePr>
          <p:cNvPr id="13" name="Tabel 12"/>
          <p:cNvGraphicFramePr>
            <a:graphicFrameLocks noGrp="1"/>
          </p:cNvGraphicFramePr>
          <p:nvPr>
            <p:extLst>
              <p:ext uri="{D42A27DB-BD31-4B8C-83A1-F6EECF244321}">
                <p14:modId xmlns:p14="http://schemas.microsoft.com/office/powerpoint/2010/main" val="1702040408"/>
              </p:ext>
            </p:extLst>
          </p:nvPr>
        </p:nvGraphicFramePr>
        <p:xfrm>
          <a:off x="323607" y="785816"/>
          <a:ext cx="8568953" cy="4288536"/>
        </p:xfrm>
        <a:graphic>
          <a:graphicData uri="http://schemas.openxmlformats.org/drawingml/2006/table">
            <a:tbl>
              <a:tblPr>
                <a:tableStyleId>{5FD0F851-EC5A-4D38-B0AD-8093EC10F338}</a:tableStyleId>
              </a:tblPr>
              <a:tblGrid>
                <a:gridCol w="4176464">
                  <a:extLst>
                    <a:ext uri="{9D8B030D-6E8A-4147-A177-3AD203B41FA5}">
                      <a16:colId xmlns:a16="http://schemas.microsoft.com/office/drawing/2014/main" val="20000"/>
                    </a:ext>
                  </a:extLst>
                </a:gridCol>
                <a:gridCol w="4392489">
                  <a:extLst>
                    <a:ext uri="{9D8B030D-6E8A-4147-A177-3AD203B41FA5}">
                      <a16:colId xmlns:a16="http://schemas.microsoft.com/office/drawing/2014/main" val="20001"/>
                    </a:ext>
                  </a:extLst>
                </a:gridCol>
              </a:tblGrid>
              <a:tr h="4288536">
                <a:tc>
                  <a:txBody>
                    <a:bodyPr/>
                    <a:lstStyle/>
                    <a:p>
                      <a:pPr marL="285750" indent="-285750">
                        <a:buFont typeface="Arial" panose="020B0604020202020204" pitchFamily="34" charset="0"/>
                        <a:buChar char="•"/>
                      </a:pPr>
                      <a:r>
                        <a:rPr lang="ro-RO" sz="1600" dirty="0"/>
                        <a:t>Adoptarea unui patern alimentar </a:t>
                      </a:r>
                    </a:p>
                    <a:p>
                      <a:r>
                        <a:rPr lang="ro-RO" sz="1600" dirty="0"/>
                        <a:t>     vegetal </a:t>
                      </a:r>
                      <a:r>
                        <a:rPr lang="en-US" sz="1600" dirty="0"/>
                        <a:t>&gt; animal</a:t>
                      </a:r>
                      <a:endParaRPr lang="ro-RO" sz="1600" dirty="0"/>
                    </a:p>
                    <a:p>
                      <a:r>
                        <a:rPr lang="ro-RO" sz="1600" dirty="0"/>
                        <a:t> </a:t>
                      </a:r>
                    </a:p>
                    <a:p>
                      <a:pPr marL="285750" indent="-285750">
                        <a:buFont typeface="Arial" panose="020B0604020202020204" pitchFamily="34" charset="0"/>
                        <a:buChar char="•"/>
                      </a:pPr>
                      <a:r>
                        <a:rPr lang="ro-RO" sz="1600" dirty="0"/>
                        <a:t>Acizii grași trans </a:t>
                      </a:r>
                      <a:r>
                        <a:rPr lang="ro-RO" sz="1600" dirty="0" err="1"/>
                        <a:t>nesaturați-</a:t>
                      </a:r>
                      <a:r>
                        <a:rPr lang="ro-RO" sz="1600" dirty="0"/>
                        <a:t> consum </a:t>
                      </a:r>
                    </a:p>
                    <a:p>
                      <a:r>
                        <a:rPr lang="ro-RO" sz="1600" dirty="0"/>
                        <a:t>     minim, fără alimente procesate</a:t>
                      </a:r>
                    </a:p>
                    <a:p>
                      <a:pPr marL="0" indent="0">
                        <a:buFont typeface="Arial" panose="020B0604020202020204" pitchFamily="34" charset="0"/>
                        <a:buNone/>
                      </a:pPr>
                      <a:endParaRPr lang="ro-RO" sz="1600" dirty="0"/>
                    </a:p>
                    <a:p>
                      <a:pPr marL="285750" indent="-285750">
                        <a:buFont typeface="Arial" panose="020B0604020202020204" pitchFamily="34" charset="0"/>
                        <a:buChar char="•"/>
                      </a:pPr>
                      <a:r>
                        <a:rPr lang="en-US" sz="1600" dirty="0" err="1"/>
                        <a:t>Acizi</a:t>
                      </a:r>
                      <a:r>
                        <a:rPr lang="en-US" sz="1600" dirty="0"/>
                        <a:t> g</a:t>
                      </a:r>
                      <a:r>
                        <a:rPr lang="ro-RO" sz="1600" dirty="0"/>
                        <a:t>rași saturați </a:t>
                      </a:r>
                      <a:r>
                        <a:rPr lang="en-US" sz="1600" dirty="0"/>
                        <a:t>&lt; 10% din </a:t>
                      </a:r>
                      <a:r>
                        <a:rPr lang="en-US" sz="1600" dirty="0" err="1"/>
                        <a:t>aportul</a:t>
                      </a:r>
                      <a:r>
                        <a:rPr lang="en-US" sz="1600" dirty="0"/>
                        <a:t> </a:t>
                      </a:r>
                      <a:endParaRPr lang="ro-RO" sz="1600" dirty="0"/>
                    </a:p>
                    <a:p>
                      <a:r>
                        <a:rPr lang="ro-RO" sz="1600" dirty="0"/>
                        <a:t>     energetic</a:t>
                      </a:r>
                      <a:r>
                        <a:rPr lang="ro-RO" sz="1600" baseline="0" dirty="0"/>
                        <a:t> total</a:t>
                      </a:r>
                      <a:r>
                        <a:rPr lang="ro-RO" sz="1600" dirty="0"/>
                        <a:t>: AGPN și AGMN + </a:t>
                      </a:r>
                    </a:p>
                    <a:p>
                      <a:r>
                        <a:rPr lang="ro-RO" sz="1600" dirty="0"/>
                        <a:t>     carbohidrați din cereale integrale</a:t>
                      </a:r>
                    </a:p>
                    <a:p>
                      <a:pPr marL="285750" indent="-285750">
                        <a:buFont typeface="Arial" panose="020B0604020202020204" pitchFamily="34" charset="0"/>
                        <a:buChar char="•"/>
                      </a:pPr>
                      <a:endParaRPr lang="ro-RO" sz="1600" dirty="0"/>
                    </a:p>
                    <a:p>
                      <a:pPr marL="285750" indent="-285750">
                        <a:buFont typeface="Arial" panose="020B0604020202020204" pitchFamily="34" charset="0"/>
                        <a:buChar char="•"/>
                      </a:pPr>
                      <a:r>
                        <a:rPr lang="ro-RO" sz="1600" dirty="0"/>
                        <a:t>Carne </a:t>
                      </a:r>
                      <a:r>
                        <a:rPr lang="ro-RO" sz="1600" dirty="0" err="1"/>
                        <a:t>roșie-</a:t>
                      </a:r>
                      <a:r>
                        <a:rPr lang="ro-RO" sz="1600" dirty="0"/>
                        <a:t> </a:t>
                      </a:r>
                      <a:r>
                        <a:rPr lang="ro-RO" sz="1600" dirty="0" err="1"/>
                        <a:t>max</a:t>
                      </a:r>
                      <a:r>
                        <a:rPr lang="ro-RO" sz="1600" dirty="0"/>
                        <a:t> 350-500 gr/</a:t>
                      </a:r>
                      <a:r>
                        <a:rPr lang="ro-RO" sz="1600" dirty="0" err="1"/>
                        <a:t>săptămînă</a:t>
                      </a:r>
                      <a:endParaRPr lang="ro-RO" sz="1600" dirty="0"/>
                    </a:p>
                    <a:p>
                      <a:endParaRPr lang="ro-RO" sz="1600" dirty="0"/>
                    </a:p>
                    <a:p>
                      <a:pPr marL="285750" indent="-285750">
                        <a:buFont typeface="Arial" panose="020B0604020202020204" pitchFamily="34" charset="0"/>
                        <a:buChar char="•"/>
                      </a:pPr>
                      <a:r>
                        <a:rPr lang="en-US" sz="1600" dirty="0"/>
                        <a:t>30-45 gr. </a:t>
                      </a:r>
                      <a:r>
                        <a:rPr lang="ro-RO" sz="1600" dirty="0"/>
                        <a:t>f</a:t>
                      </a:r>
                      <a:r>
                        <a:rPr lang="en-US" sz="1600" dirty="0" err="1"/>
                        <a:t>ibre</a:t>
                      </a:r>
                      <a:r>
                        <a:rPr lang="en-US" sz="1600" dirty="0"/>
                        <a:t>/</a:t>
                      </a:r>
                      <a:r>
                        <a:rPr lang="en-US" sz="1600" dirty="0" err="1"/>
                        <a:t>zi</a:t>
                      </a:r>
                      <a:r>
                        <a:rPr lang="en-US" sz="1600" dirty="0"/>
                        <a:t>, </a:t>
                      </a:r>
                      <a:r>
                        <a:rPr lang="en-US" sz="1600" dirty="0" err="1"/>
                        <a:t>preferabil</a:t>
                      </a:r>
                      <a:r>
                        <a:rPr lang="en-US" sz="1600" dirty="0"/>
                        <a:t> din </a:t>
                      </a:r>
                      <a:r>
                        <a:rPr lang="en-US" sz="1600" dirty="0" err="1"/>
                        <a:t>cereale</a:t>
                      </a:r>
                      <a:r>
                        <a:rPr lang="en-US" sz="1600" dirty="0"/>
                        <a:t> </a:t>
                      </a:r>
                      <a:r>
                        <a:rPr lang="en-US" sz="1600" dirty="0" err="1"/>
                        <a:t>integrale</a:t>
                      </a:r>
                      <a:endParaRPr lang="ro-RO" sz="1600" dirty="0"/>
                    </a:p>
                    <a:p>
                      <a:endParaRPr lang="en-US" sz="1600" dirty="0"/>
                    </a:p>
                  </a:txBody>
                  <a:tcPr/>
                </a:tc>
                <a:tc>
                  <a:txBody>
                    <a:bodyPr/>
                    <a:lstStyle/>
                    <a:p>
                      <a:pPr marL="342900" indent="-342900">
                        <a:buFont typeface="Arial" panose="020B0604020202020204" pitchFamily="34" charset="0"/>
                        <a:buChar char="•"/>
                      </a:pPr>
                      <a:r>
                        <a:rPr lang="ro-RO" sz="1600" dirty="0"/>
                        <a:t>Aport de sare </a:t>
                      </a:r>
                      <a:r>
                        <a:rPr lang="en-US" sz="1600" dirty="0"/>
                        <a:t>&lt; </a:t>
                      </a:r>
                      <a:r>
                        <a:rPr lang="ro-RO" sz="1600" dirty="0"/>
                        <a:t>5</a:t>
                      </a:r>
                      <a:r>
                        <a:rPr lang="en-US" sz="1600" dirty="0"/>
                        <a:t> </a:t>
                      </a:r>
                      <a:r>
                        <a:rPr lang="en-US" sz="1600" dirty="0" err="1"/>
                        <a:t>grame</a:t>
                      </a:r>
                      <a:r>
                        <a:rPr lang="ro-RO" sz="1600" dirty="0"/>
                        <a:t>/zi</a:t>
                      </a:r>
                    </a:p>
                    <a:p>
                      <a:endParaRPr lang="ro-RO" sz="1600" dirty="0"/>
                    </a:p>
                    <a:p>
                      <a:pPr marL="342900" indent="-342900">
                        <a:buFont typeface="Arial" panose="020B0604020202020204" pitchFamily="34" charset="0"/>
                        <a:buChar char="•"/>
                      </a:pPr>
                      <a:r>
                        <a:rPr lang="ro-RO" sz="1600" dirty="0" err="1"/>
                        <a:t>Pește-</a:t>
                      </a:r>
                      <a:r>
                        <a:rPr lang="ro-RO" sz="1600" dirty="0"/>
                        <a:t> 1-2 ori/</a:t>
                      </a:r>
                      <a:r>
                        <a:rPr lang="ro-RO" sz="1600" dirty="0" err="1"/>
                        <a:t>săptămînă</a:t>
                      </a:r>
                      <a:r>
                        <a:rPr lang="ro-RO" sz="1600" dirty="0"/>
                        <a:t> ( pește gras)</a:t>
                      </a:r>
                    </a:p>
                    <a:p>
                      <a:pPr marL="457200" indent="-457200">
                        <a:buFont typeface="Arial" panose="020B0604020202020204" pitchFamily="34" charset="0"/>
                        <a:buChar char="•"/>
                      </a:pPr>
                      <a:endParaRPr lang="ro-RO" sz="1600" dirty="0"/>
                    </a:p>
                    <a:p>
                      <a:pPr marL="342900" indent="-342900">
                        <a:buFont typeface="Arial" panose="020B0604020202020204" pitchFamily="34" charset="0"/>
                        <a:buChar char="•"/>
                      </a:pPr>
                      <a:r>
                        <a:rPr lang="en-US" sz="1600" dirty="0"/>
                        <a:t>≥</a:t>
                      </a:r>
                      <a:r>
                        <a:rPr lang="ro-RO" sz="1600" dirty="0"/>
                        <a:t> 200 gr legume/zi (≥ 2-3 porții)</a:t>
                      </a:r>
                    </a:p>
                    <a:p>
                      <a:pPr marL="342900" indent="-342900">
                        <a:buFont typeface="Arial" panose="020B0604020202020204" pitchFamily="34" charset="0"/>
                        <a:buChar char="•"/>
                      </a:pPr>
                      <a:endParaRPr lang="ro-RO" sz="1600" dirty="0"/>
                    </a:p>
                    <a:p>
                      <a:pPr marL="342900" indent="-342900">
                        <a:buFont typeface="Arial" panose="020B0604020202020204" pitchFamily="34" charset="0"/>
                        <a:buChar char="•"/>
                      </a:pPr>
                      <a:r>
                        <a:rPr lang="ro-RO" sz="1600" dirty="0"/>
                        <a:t>≥ 200 gr fructe/zi</a:t>
                      </a:r>
                      <a:r>
                        <a:rPr lang="ro-RO" sz="1600" baseline="0" dirty="0"/>
                        <a:t> (≥ 2-3 porții)</a:t>
                      </a:r>
                      <a:endParaRPr lang="ro-RO" sz="1600" dirty="0"/>
                    </a:p>
                    <a:p>
                      <a:pPr marL="285750" indent="-285750">
                        <a:buFont typeface="Arial" panose="020B0604020202020204" pitchFamily="34" charset="0"/>
                        <a:buChar char="•"/>
                      </a:pPr>
                      <a:endParaRPr lang="ro-RO" sz="1600" dirty="0"/>
                    </a:p>
                    <a:p>
                      <a:pPr marL="285750" indent="-285750">
                        <a:buFont typeface="Arial" panose="020B0604020202020204" pitchFamily="34" charset="0"/>
                        <a:buChar char="•"/>
                      </a:pPr>
                      <a:r>
                        <a:rPr lang="ro-RO" sz="1600" dirty="0"/>
                        <a:t>30 gr nuci nesărate/zi</a:t>
                      </a:r>
                    </a:p>
                    <a:p>
                      <a:pPr marL="285750" indent="-285750">
                        <a:buFont typeface="Arial" panose="020B0604020202020204" pitchFamily="34" charset="0"/>
                        <a:buChar char="•"/>
                      </a:pPr>
                      <a:endParaRPr lang="ro-RO" sz="1600" dirty="0"/>
                    </a:p>
                    <a:p>
                      <a:pPr marL="285750" indent="-285750">
                        <a:buFont typeface="Arial" panose="020B0604020202020204" pitchFamily="34" charset="0"/>
                        <a:buChar char="•"/>
                      </a:pPr>
                      <a:r>
                        <a:rPr lang="ro-RO" sz="1600" dirty="0"/>
                        <a:t>Consum de </a:t>
                      </a:r>
                      <a:r>
                        <a:rPr lang="ro-RO" sz="1600" dirty="0" err="1"/>
                        <a:t>alcool-</a:t>
                      </a:r>
                      <a:r>
                        <a:rPr lang="ro-RO" sz="1600" dirty="0"/>
                        <a:t> maxim 100 gr /săptămână</a:t>
                      </a:r>
                    </a:p>
                    <a:p>
                      <a:pPr marL="285750" indent="-285750">
                        <a:buFont typeface="Arial" panose="020B0604020202020204" pitchFamily="34" charset="0"/>
                        <a:buChar char="•"/>
                      </a:pPr>
                      <a:endParaRPr lang="ro-RO" sz="1600" dirty="0"/>
                    </a:p>
                    <a:p>
                      <a:pPr marL="285750" indent="-285750">
                        <a:buFont typeface="Arial" panose="020B0604020202020204" pitchFamily="34" charset="0"/>
                        <a:buChar char="•"/>
                      </a:pPr>
                      <a:r>
                        <a:rPr lang="ro-RO" sz="1600" dirty="0"/>
                        <a:t>Consumul băuturilor</a:t>
                      </a:r>
                      <a:r>
                        <a:rPr lang="ro-RO" sz="1600" baseline="0" dirty="0"/>
                        <a:t> îndulcite cu zahar (băuturi răcoritoare, sucuri de fructe)- trebuie descurajat</a:t>
                      </a:r>
                      <a:endParaRPr lang="en-US" sz="1600" dirty="0"/>
                    </a:p>
                    <a:p>
                      <a:endParaRPr lang="en-US" sz="16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74646640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u 2"/>
          <p:cNvSpPr>
            <a:spLocks noGrp="1"/>
          </p:cNvSpPr>
          <p:nvPr>
            <p:ph type="title"/>
          </p:nvPr>
        </p:nvSpPr>
        <p:spPr>
          <a:xfrm>
            <a:off x="467549" y="123564"/>
            <a:ext cx="7931223" cy="459581"/>
          </a:xfrm>
        </p:spPr>
        <p:txBody>
          <a:bodyPr>
            <a:noAutofit/>
          </a:bodyPr>
          <a:lstStyle/>
          <a:p>
            <a:r>
              <a:rPr lang="ro-RO" sz="3200" b="1" dirty="0">
                <a:solidFill>
                  <a:schemeClr val="accent5">
                    <a:lumMod val="75000"/>
                  </a:schemeClr>
                </a:solidFill>
              </a:rPr>
              <a:t>Model de alimentație pentru sănătatea CV</a:t>
            </a:r>
            <a:endParaRPr lang="en-US" sz="3200" b="1" dirty="0">
              <a:solidFill>
                <a:schemeClr val="accent5">
                  <a:lumMod val="75000"/>
                </a:schemeClr>
              </a:solidFill>
            </a:endParaRP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242750"/>
            <a:ext cx="2520280" cy="16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277" y="1227697"/>
            <a:ext cx="2448272" cy="1704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177" y="1242750"/>
            <a:ext cx="2304256" cy="168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setăText 3"/>
          <p:cNvSpPr txBox="1"/>
          <p:nvPr/>
        </p:nvSpPr>
        <p:spPr>
          <a:xfrm>
            <a:off x="323530" y="699084"/>
            <a:ext cx="2664296" cy="646331"/>
          </a:xfrm>
          <a:prstGeom prst="rect">
            <a:avLst/>
          </a:prstGeom>
          <a:noFill/>
        </p:spPr>
        <p:txBody>
          <a:bodyPr wrap="square" lIns="91268" tIns="45634" rIns="91268" bIns="45634" rtlCol="0">
            <a:spAutoFit/>
          </a:bodyPr>
          <a:lstStyle/>
          <a:p>
            <a:r>
              <a:rPr lang="ro-RO" b="1" dirty="0">
                <a:solidFill>
                  <a:srgbClr val="C00000"/>
                </a:solidFill>
              </a:rPr>
              <a:t>Consum crescut de fructe, legume, cereale integrale</a:t>
            </a:r>
            <a:endParaRPr lang="en-US" b="1" dirty="0">
              <a:solidFill>
                <a:srgbClr val="C00000"/>
              </a:solidFill>
            </a:endParaRPr>
          </a:p>
        </p:txBody>
      </p:sp>
      <p:sp>
        <p:nvSpPr>
          <p:cNvPr id="5" name="CasetăText 4"/>
          <p:cNvSpPr txBox="1"/>
          <p:nvPr/>
        </p:nvSpPr>
        <p:spPr>
          <a:xfrm>
            <a:off x="3347864" y="697991"/>
            <a:ext cx="2592288" cy="646331"/>
          </a:xfrm>
          <a:prstGeom prst="rect">
            <a:avLst/>
          </a:prstGeom>
          <a:noFill/>
        </p:spPr>
        <p:txBody>
          <a:bodyPr wrap="square" lIns="91268" tIns="45634" rIns="91268" bIns="45634" rtlCol="0">
            <a:spAutoFit/>
          </a:bodyPr>
          <a:lstStyle/>
          <a:p>
            <a:r>
              <a:rPr lang="ro-RO" b="1" dirty="0">
                <a:solidFill>
                  <a:srgbClr val="C00000"/>
                </a:solidFill>
              </a:rPr>
              <a:t>Proteine de origine animală și/sau vegetală</a:t>
            </a:r>
            <a:endParaRPr lang="en-US" b="1" dirty="0">
              <a:solidFill>
                <a:srgbClr val="C00000"/>
              </a:solidFill>
            </a:endParaRPr>
          </a:p>
        </p:txBody>
      </p:sp>
      <p:sp>
        <p:nvSpPr>
          <p:cNvPr id="6" name="CasetăText 5"/>
          <p:cNvSpPr txBox="1"/>
          <p:nvPr/>
        </p:nvSpPr>
        <p:spPr>
          <a:xfrm>
            <a:off x="6300192" y="706252"/>
            <a:ext cx="2160240" cy="646331"/>
          </a:xfrm>
          <a:prstGeom prst="rect">
            <a:avLst/>
          </a:prstGeom>
          <a:noFill/>
        </p:spPr>
        <p:txBody>
          <a:bodyPr wrap="square" lIns="91268" tIns="45634" rIns="91268" bIns="45634" rtlCol="0">
            <a:spAutoFit/>
          </a:bodyPr>
          <a:lstStyle/>
          <a:p>
            <a:r>
              <a:rPr lang="ro-RO" b="1" dirty="0">
                <a:solidFill>
                  <a:srgbClr val="C00000"/>
                </a:solidFill>
              </a:rPr>
              <a:t>    Produse lactate:      </a:t>
            </a:r>
          </a:p>
          <a:p>
            <a:r>
              <a:rPr lang="ro-RO" b="1" dirty="0">
                <a:solidFill>
                  <a:srgbClr val="C00000"/>
                </a:solidFill>
              </a:rPr>
              <a:t>       iaurt, </a:t>
            </a:r>
            <a:r>
              <a:rPr lang="ro-RO" b="1" dirty="0" err="1">
                <a:solidFill>
                  <a:srgbClr val="C00000"/>
                </a:solidFill>
              </a:rPr>
              <a:t>brînză</a:t>
            </a:r>
            <a:endParaRPr lang="en-US" b="1" dirty="0">
              <a:solidFill>
                <a:srgbClr val="C00000"/>
              </a:solidFill>
            </a:endParaRPr>
          </a:p>
        </p:txBody>
      </p:sp>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021" y="3491830"/>
            <a:ext cx="2430783" cy="1568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setăText 10"/>
          <p:cNvSpPr txBox="1"/>
          <p:nvPr/>
        </p:nvSpPr>
        <p:spPr>
          <a:xfrm>
            <a:off x="341019" y="2939455"/>
            <a:ext cx="2304256" cy="646331"/>
          </a:xfrm>
          <a:prstGeom prst="rect">
            <a:avLst/>
          </a:prstGeom>
          <a:noFill/>
        </p:spPr>
        <p:txBody>
          <a:bodyPr wrap="square" lIns="91268" tIns="45634" rIns="91268" bIns="45634" rtlCol="0">
            <a:spAutoFit/>
          </a:bodyPr>
          <a:lstStyle/>
          <a:p>
            <a:r>
              <a:rPr lang="ro-RO" b="1" dirty="0">
                <a:solidFill>
                  <a:srgbClr val="C00000"/>
                </a:solidFill>
              </a:rPr>
              <a:t>    Grăsimi și uleiuri </a:t>
            </a:r>
          </a:p>
          <a:p>
            <a:r>
              <a:rPr lang="ro-RO" b="1" dirty="0">
                <a:solidFill>
                  <a:srgbClr val="C00000"/>
                </a:solidFill>
              </a:rPr>
              <a:t>           sănătoase</a:t>
            </a:r>
            <a:endParaRPr lang="en-US" b="1" dirty="0">
              <a:solidFill>
                <a:srgbClr val="C00000"/>
              </a:solidFill>
            </a:endParaRPr>
          </a:p>
        </p:txBody>
      </p:sp>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8717" y="3507856"/>
            <a:ext cx="2328837" cy="1552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CasetăText 12"/>
          <p:cNvSpPr txBox="1"/>
          <p:nvPr/>
        </p:nvSpPr>
        <p:spPr>
          <a:xfrm>
            <a:off x="3291284" y="2939455"/>
            <a:ext cx="2376264" cy="646331"/>
          </a:xfrm>
          <a:prstGeom prst="rect">
            <a:avLst/>
          </a:prstGeom>
          <a:noFill/>
        </p:spPr>
        <p:txBody>
          <a:bodyPr wrap="square" lIns="91268" tIns="45634" rIns="91268" bIns="45634" rtlCol="0">
            <a:spAutoFit/>
          </a:bodyPr>
          <a:lstStyle/>
          <a:p>
            <a:r>
              <a:rPr lang="ro-RO" b="1" dirty="0">
                <a:solidFill>
                  <a:srgbClr val="C00000"/>
                </a:solidFill>
              </a:rPr>
              <a:t> Ierburi și condimente   </a:t>
            </a:r>
          </a:p>
          <a:p>
            <a:r>
              <a:rPr lang="ro-RO" b="1" dirty="0">
                <a:solidFill>
                  <a:srgbClr val="C00000"/>
                </a:solidFill>
              </a:rPr>
              <a:t>          în loc de sare</a:t>
            </a:r>
            <a:endParaRPr lang="en-US" b="1" dirty="0">
              <a:solidFill>
                <a:srgbClr val="C00000"/>
              </a:solidFill>
            </a:endParaRPr>
          </a:p>
        </p:txBody>
      </p:sp>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65257" y="3575107"/>
            <a:ext cx="2086273" cy="1554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asetăText 15"/>
          <p:cNvSpPr txBox="1"/>
          <p:nvPr/>
        </p:nvSpPr>
        <p:spPr>
          <a:xfrm>
            <a:off x="6192180" y="2963876"/>
            <a:ext cx="2376264" cy="646331"/>
          </a:xfrm>
          <a:prstGeom prst="rect">
            <a:avLst/>
          </a:prstGeom>
          <a:noFill/>
        </p:spPr>
        <p:txBody>
          <a:bodyPr wrap="square" lIns="91268" tIns="45634" rIns="91268" bIns="45634" rtlCol="0">
            <a:spAutoFit/>
          </a:bodyPr>
          <a:lstStyle/>
          <a:p>
            <a:r>
              <a:rPr lang="ro-RO" b="1" dirty="0">
                <a:solidFill>
                  <a:srgbClr val="C00000"/>
                </a:solidFill>
              </a:rPr>
              <a:t> Evitarea produselor   </a:t>
            </a:r>
          </a:p>
          <a:p>
            <a:r>
              <a:rPr lang="ro-RO" b="1" dirty="0">
                <a:solidFill>
                  <a:srgbClr val="C00000"/>
                </a:solidFill>
              </a:rPr>
              <a:t>           procesate</a:t>
            </a:r>
            <a:endParaRPr lang="en-US" b="1" dirty="0">
              <a:solidFill>
                <a:srgbClr val="C00000"/>
              </a:solidFill>
            </a:endParaRPr>
          </a:p>
        </p:txBody>
      </p:sp>
    </p:spTree>
    <p:extLst>
      <p:ext uri="{BB962C8B-B14F-4D97-AF65-F5344CB8AC3E}">
        <p14:creationId xmlns:p14="http://schemas.microsoft.com/office/powerpoint/2010/main" val="23875928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099"/>
                                        </p:tgtEl>
                                        <p:attrNameLst>
                                          <p:attrName>style.visibility</p:attrName>
                                        </p:attrNameLst>
                                      </p:cBhvr>
                                      <p:to>
                                        <p:strVal val="visible"/>
                                      </p:to>
                                    </p:set>
                                    <p:animEffect transition="in" filter="barn(inVertical)">
                                      <p:cBhvr>
                                        <p:cTn id="15" dur="500"/>
                                        <p:tgtEl>
                                          <p:spTgt spid="409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100"/>
                                        </p:tgtEl>
                                        <p:attrNameLst>
                                          <p:attrName>style.visibility</p:attrName>
                                        </p:attrNameLst>
                                      </p:cBhvr>
                                      <p:to>
                                        <p:strVal val="visible"/>
                                      </p:to>
                                    </p:set>
                                    <p:animEffect transition="in" filter="barn(inVertical)">
                                      <p:cBhvr>
                                        <p:cTn id="23" dur="500"/>
                                        <p:tgtEl>
                                          <p:spTgt spid="410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101"/>
                                        </p:tgtEl>
                                        <p:attrNameLst>
                                          <p:attrName>style.visibility</p:attrName>
                                        </p:attrNameLst>
                                      </p:cBhvr>
                                      <p:to>
                                        <p:strVal val="visible"/>
                                      </p:to>
                                    </p:set>
                                    <p:animEffect transition="in" filter="barn(inVertical)">
                                      <p:cBhvr>
                                        <p:cTn id="31" dur="500"/>
                                        <p:tgtEl>
                                          <p:spTgt spid="4101"/>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102"/>
                                        </p:tgtEl>
                                        <p:attrNameLst>
                                          <p:attrName>style.visibility</p:attrName>
                                        </p:attrNameLst>
                                      </p:cBhvr>
                                      <p:to>
                                        <p:strVal val="visible"/>
                                      </p:to>
                                    </p:set>
                                    <p:animEffect transition="in" filter="barn(inVertical)">
                                      <p:cBhvr>
                                        <p:cTn id="39" dur="500"/>
                                        <p:tgtEl>
                                          <p:spTgt spid="410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103"/>
                                        </p:tgtEl>
                                        <p:attrNameLst>
                                          <p:attrName>style.visibility</p:attrName>
                                        </p:attrNameLst>
                                      </p:cBhvr>
                                      <p:to>
                                        <p:strVal val="visible"/>
                                      </p:to>
                                    </p:set>
                                    <p:animEffect transition="in" filter="barn(inVertical)">
                                      <p:cBhvr>
                                        <p:cTn id="47" dur="500"/>
                                        <p:tgtEl>
                                          <p:spTgt spid="410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3"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395552" y="4882194"/>
            <a:ext cx="3957919" cy="261306"/>
          </a:xfrm>
          <a:prstGeom prst="rect">
            <a:avLst/>
          </a:prstGeom>
          <a:noFill/>
          <a:ln>
            <a:noFill/>
            <a:miter lim="800000"/>
          </a:ln>
        </p:spPr>
        <p:txBody>
          <a:bodyPr lIns="134742" tIns="0" rIns="134742" bIns="0" anchor="ctr" anchorCtr="0">
            <a:noAutofit/>
          </a:bodyPr>
          <a:lstStyle>
            <a:lvl1pPr marL="256658" indent="-256658" algn="l" defTabSz="684338"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1pPr>
            <a:lvl2pPr marL="556009" indent="-213883" algn="l" defTabSz="684338"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2pPr>
            <a:lvl3pPr marL="855443"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3pPr>
            <a:lvl4pPr marL="1197570"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900" b="0" i="0" u="none" kern="1200" baseline="0">
                <a:solidFill>
                  <a:schemeClr val="tx1"/>
                </a:solidFill>
                <a:latin typeface="+mn-lt"/>
                <a:ea typeface="+mn-ea"/>
                <a:cs typeface="+mn-cs"/>
              </a:defRPr>
            </a:lvl4pPr>
            <a:lvl5pPr marL="1539698" indent="-171106" algn="l" defTabSz="684338" rtl="0" eaLnBrk="0" fontAlgn="base" hangingPunct="0">
              <a:lnSpc>
                <a:spcPct val="100000"/>
              </a:lnSpc>
              <a:spcBef>
                <a:spcPct val="20000"/>
              </a:spcBef>
              <a:spcAft>
                <a:spcPct val="0"/>
              </a:spcAft>
              <a:buClrTx/>
              <a:buSzTx/>
              <a:buFont typeface="Arial" pitchFamily="34" charset="0"/>
              <a:buChar char="»"/>
              <a:defRPr kumimoji="0" lang="en-US" altLang="en-US" sz="800" b="0" i="0" u="none" kern="1200" baseline="0">
                <a:solidFill>
                  <a:schemeClr val="tx1"/>
                </a:solidFill>
                <a:latin typeface="+mn-lt"/>
                <a:ea typeface="+mn-ea"/>
                <a:cs typeface="+mn-cs"/>
              </a:defRPr>
            </a:lvl5pPr>
            <a:lvl6pPr marL="188190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6pPr>
            <a:lvl7pPr marL="2224078"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7pPr>
            <a:lvl8pPr marL="2566246"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8pPr>
            <a:lvl9pPr marL="2908457" indent="-171106" algn="l" defTabSz="684338" rtl="0" eaLnBrk="1" latinLnBrk="0" hangingPunct="1">
              <a:lnSpc>
                <a:spcPct val="90000"/>
              </a:lnSpc>
              <a:spcBef>
                <a:spcPts val="375"/>
              </a:spcBef>
              <a:buFont typeface="Arial" pitchFamily="34" charset="0"/>
              <a:buChar char="•"/>
              <a:defRPr lang="en-US" altLang="en-US" sz="1400" kern="1200">
                <a:solidFill>
                  <a:schemeClr val="tx1"/>
                </a:solidFill>
                <a:latin typeface="+mn-lt"/>
                <a:ea typeface="+mn-ea"/>
                <a:cs typeface="+mn-cs"/>
              </a:defRPr>
            </a:lvl9pPr>
          </a:lstStyle>
          <a:p>
            <a:pPr marL="0" indent="0" eaLnBrk="1" hangingPunct="1">
              <a:spcBef>
                <a:spcPct val="0"/>
              </a:spcBef>
              <a:spcAft>
                <a:spcPts val="450"/>
              </a:spcAft>
              <a:buNone/>
            </a:pPr>
            <a:r>
              <a:rPr lang="en-US" altLang="en-US" sz="800" i="1" dirty="0" err="1">
                <a:solidFill>
                  <a:srgbClr val="333333"/>
                </a:solidFill>
              </a:rPr>
              <a:t>Eur</a:t>
            </a:r>
            <a:r>
              <a:rPr lang="ro-RO" altLang="en-US" sz="800" i="1" dirty="0" err="1">
                <a:solidFill>
                  <a:srgbClr val="333333"/>
                </a:solidFill>
              </a:rPr>
              <a:t>opean</a:t>
            </a:r>
            <a:r>
              <a:rPr lang="ro-RO" altLang="en-US" sz="800" i="1" dirty="0">
                <a:solidFill>
                  <a:srgbClr val="333333"/>
                </a:solidFill>
              </a:rPr>
              <a:t> </a:t>
            </a:r>
            <a:r>
              <a:rPr lang="en-US" altLang="en-US" sz="800" i="1" dirty="0">
                <a:solidFill>
                  <a:srgbClr val="333333"/>
                </a:solidFill>
              </a:rPr>
              <a:t> Heart J</a:t>
            </a:r>
            <a:r>
              <a:rPr lang="ro-RO" altLang="en-US" sz="800" i="1" dirty="0" err="1">
                <a:solidFill>
                  <a:srgbClr val="333333"/>
                </a:solidFill>
              </a:rPr>
              <a:t>ournal</a:t>
            </a:r>
            <a:r>
              <a:rPr lang="en-US" altLang="en-US" sz="800" dirty="0">
                <a:solidFill>
                  <a:srgbClr val="333333"/>
                </a:solidFill>
              </a:rPr>
              <a:t>, Volume 42, Issue 34, 7 September 2021, Pages 3227–3337</a:t>
            </a:r>
          </a:p>
        </p:txBody>
      </p:sp>
      <p:sp>
        <p:nvSpPr>
          <p:cNvPr id="12" name="Заголовок 1"/>
          <p:cNvSpPr>
            <a:spLocks noGrp="1"/>
          </p:cNvSpPr>
          <p:nvPr>
            <p:ph type="title"/>
          </p:nvPr>
        </p:nvSpPr>
        <p:spPr>
          <a:xfrm>
            <a:off x="1331641" y="51472"/>
            <a:ext cx="6768752" cy="523772"/>
          </a:xfrm>
        </p:spPr>
        <p:txBody>
          <a:bodyPr>
            <a:noAutofit/>
          </a:bodyPr>
          <a:lstStyle/>
          <a:p>
            <a:r>
              <a:rPr lang="ro-RO" sz="3200" b="1" dirty="0">
                <a:solidFill>
                  <a:srgbClr val="318FA5"/>
                </a:solidFill>
                <a:latin typeface="+mn-lt"/>
              </a:rPr>
              <a:t>Beneficiile dietei pentru sănătatea CV</a:t>
            </a:r>
            <a:endParaRPr lang="en-US" sz="3200" b="1" dirty="0">
              <a:solidFill>
                <a:srgbClr val="318FA5"/>
              </a:solidFill>
              <a:latin typeface="+mn-lt"/>
            </a:endParaRPr>
          </a:p>
        </p:txBody>
      </p:sp>
      <p:sp>
        <p:nvSpPr>
          <p:cNvPr id="25" name="CasetăText 24"/>
          <p:cNvSpPr txBox="1"/>
          <p:nvPr/>
        </p:nvSpPr>
        <p:spPr>
          <a:xfrm>
            <a:off x="323529" y="717357"/>
            <a:ext cx="8568952" cy="3970318"/>
          </a:xfrm>
          <a:prstGeom prst="rect">
            <a:avLst/>
          </a:prstGeom>
          <a:solidFill>
            <a:schemeClr val="bg1"/>
          </a:solidFill>
          <a:ln w="12700">
            <a:noFill/>
          </a:ln>
          <a:effectLst/>
        </p:spPr>
        <p:txBody>
          <a:bodyPr wrap="square" lIns="91268" tIns="45634" rIns="91268" bIns="45634" rtlCol="0">
            <a:spAutoFit/>
          </a:bodyPr>
          <a:lstStyle/>
          <a:p>
            <a:pPr marL="285148" indent="-285148">
              <a:buFont typeface="Arial" panose="020B0604020202020204" pitchFamily="34" charset="0"/>
              <a:buChar char="•"/>
            </a:pPr>
            <a:r>
              <a:rPr lang="ro-RO" dirty="0"/>
              <a:t>Scăderea aportului de sare cu 2.5 gr/</a:t>
            </a:r>
            <a:r>
              <a:rPr lang="ro-RO" dirty="0" err="1"/>
              <a:t>zi-</a:t>
            </a:r>
            <a:r>
              <a:rPr lang="ro-RO" dirty="0"/>
              <a:t> </a:t>
            </a:r>
            <a:r>
              <a:rPr lang="ro-RO" b="1" dirty="0">
                <a:solidFill>
                  <a:srgbClr val="C00000"/>
                </a:solidFill>
              </a:rPr>
              <a:t>↓</a:t>
            </a:r>
            <a:r>
              <a:rPr lang="en-US" b="1" dirty="0">
                <a:solidFill>
                  <a:srgbClr val="C00000"/>
                </a:solidFill>
              </a:rPr>
              <a:t> cu 20 % </a:t>
            </a:r>
            <a:r>
              <a:rPr lang="en-US" dirty="0"/>
              <a:t>a</a:t>
            </a:r>
            <a:r>
              <a:rPr lang="ro-RO" dirty="0"/>
              <a:t> e</a:t>
            </a:r>
            <a:r>
              <a:rPr lang="en-US" dirty="0"/>
              <a:t>v</a:t>
            </a:r>
            <a:r>
              <a:rPr lang="ro-RO" dirty="0" err="1"/>
              <a:t>enimentelor</a:t>
            </a:r>
            <a:r>
              <a:rPr lang="ro-RO" dirty="0"/>
              <a:t>  CVAT</a:t>
            </a:r>
          </a:p>
          <a:p>
            <a:r>
              <a:rPr lang="ro-RO" dirty="0"/>
              <a:t>     Reducerea </a:t>
            </a:r>
            <a:r>
              <a:rPr lang="ro-RO" dirty="0" err="1"/>
              <a:t>aportulu</a:t>
            </a:r>
            <a:r>
              <a:rPr lang="en-US" dirty="0" err="1"/>
              <a:t>i</a:t>
            </a:r>
            <a:r>
              <a:rPr lang="ro-RO" dirty="0"/>
              <a:t> de sare </a:t>
            </a:r>
            <a:r>
              <a:rPr lang="ro-RO" b="1" dirty="0">
                <a:solidFill>
                  <a:srgbClr val="C00000"/>
                </a:solidFill>
              </a:rPr>
              <a:t>scade TA cu</a:t>
            </a:r>
            <a:r>
              <a:rPr lang="en-US" b="1" dirty="0">
                <a:solidFill>
                  <a:srgbClr val="C00000"/>
                </a:solidFill>
              </a:rPr>
              <a:t>≈</a:t>
            </a:r>
            <a:r>
              <a:rPr lang="ro-RO" b="1" dirty="0">
                <a:solidFill>
                  <a:srgbClr val="C00000"/>
                </a:solidFill>
              </a:rPr>
              <a:t> 5,8 mmHg la hipertensivi </a:t>
            </a:r>
            <a:r>
              <a:rPr lang="ro-RO" dirty="0"/>
              <a:t>și≈ </a:t>
            </a:r>
            <a:r>
              <a:rPr lang="ro-RO" b="1" dirty="0">
                <a:solidFill>
                  <a:srgbClr val="C00000"/>
                </a:solidFill>
              </a:rPr>
              <a:t>1,9 mmHg la   </a:t>
            </a:r>
          </a:p>
          <a:p>
            <a:r>
              <a:rPr lang="ro-RO" b="1" dirty="0">
                <a:solidFill>
                  <a:srgbClr val="C00000"/>
                </a:solidFill>
              </a:rPr>
              <a:t>     pacienții </a:t>
            </a:r>
            <a:r>
              <a:rPr lang="ro-RO" b="1" dirty="0" err="1">
                <a:solidFill>
                  <a:srgbClr val="C00000"/>
                </a:solidFill>
              </a:rPr>
              <a:t>nomotensivi</a:t>
            </a:r>
            <a:endParaRPr lang="ro-RO" b="1" dirty="0">
              <a:solidFill>
                <a:srgbClr val="C00000"/>
              </a:solidFill>
            </a:endParaRPr>
          </a:p>
          <a:p>
            <a:endParaRPr lang="ro-RO" dirty="0"/>
          </a:p>
          <a:p>
            <a:pPr marL="285148" indent="-285148">
              <a:buFont typeface="Arial" panose="020B0604020202020204" pitchFamily="34" charset="0"/>
              <a:buChar char="•"/>
            </a:pPr>
            <a:r>
              <a:rPr lang="vi-VN" dirty="0">
                <a:latin typeface="Calibri" panose="020F0502020204030204" pitchFamily="34" charset="0"/>
                <a:cs typeface="Calibri" panose="020F0502020204030204" pitchFamily="34" charset="0"/>
              </a:rPr>
              <a:t>Fiecare creştere cu 7 g/zi a aportului total de fibre </a:t>
            </a:r>
            <a:r>
              <a:rPr lang="en-US" dirty="0">
                <a:latin typeface="Calibri" panose="020F0502020204030204" pitchFamily="34" charset="0"/>
                <a:cs typeface="Calibri" panose="020F0502020204030204" pitchFamily="34" charset="0"/>
              </a:rPr>
              <a:t>- </a:t>
            </a:r>
            <a:r>
              <a:rPr lang="en-US" b="1" dirty="0">
                <a:solidFill>
                  <a:srgbClr val="C00000"/>
                </a:solidFill>
                <a:latin typeface="Calibri" panose="020F0502020204030204" pitchFamily="34" charset="0"/>
                <a:cs typeface="Calibri" panose="020F0502020204030204" pitchFamily="34" charset="0"/>
              </a:rPr>
              <a:t>↓</a:t>
            </a:r>
            <a:r>
              <a:rPr lang="vi-VN" b="1" dirty="0">
                <a:solidFill>
                  <a:srgbClr val="C00000"/>
                </a:solidFill>
                <a:latin typeface="Calibri" panose="020F0502020204030204" pitchFamily="34" charset="0"/>
                <a:cs typeface="Calibri" panose="020F0502020204030204" pitchFamily="34" charset="0"/>
              </a:rPr>
              <a:t>cu 9% </a:t>
            </a:r>
            <a:r>
              <a:rPr lang="en-US" b="1" dirty="0" err="1">
                <a:solidFill>
                  <a:srgbClr val="C00000"/>
                </a:solidFill>
                <a:latin typeface="Calibri" panose="020F0502020204030204" pitchFamily="34" charset="0"/>
                <a:cs typeface="Calibri" panose="020F0502020204030204" pitchFamily="34" charset="0"/>
              </a:rPr>
              <a:t>riscul</a:t>
            </a:r>
            <a:r>
              <a:rPr lang="en-US" b="1" dirty="0">
                <a:solidFill>
                  <a:srgbClr val="C00000"/>
                </a:solidFill>
                <a:latin typeface="Calibri" panose="020F0502020204030204" pitchFamily="34" charset="0"/>
                <a:cs typeface="Calibri" panose="020F0502020204030204" pitchFamily="34" charset="0"/>
              </a:rPr>
              <a:t> de </a:t>
            </a:r>
            <a:r>
              <a:rPr lang="vi-VN" b="1" dirty="0">
                <a:solidFill>
                  <a:srgbClr val="C00000"/>
                </a:solidFill>
                <a:latin typeface="Calibri" panose="020F0502020204030204" pitchFamily="34" charset="0"/>
                <a:cs typeface="Calibri" panose="020F0502020204030204" pitchFamily="34" charset="0"/>
              </a:rPr>
              <a:t>boală arterială coronarian</a:t>
            </a:r>
            <a:r>
              <a:rPr lang="ro-RO" b="1" dirty="0">
                <a:solidFill>
                  <a:srgbClr val="C00000"/>
                </a:solidFill>
                <a:latin typeface="Calibri" panose="020F0502020204030204" pitchFamily="34" charset="0"/>
                <a:cs typeface="Calibri" panose="020F0502020204030204" pitchFamily="34" charset="0"/>
              </a:rPr>
              <a:t>ă</a:t>
            </a:r>
            <a:r>
              <a:rPr lang="vi-VN" dirty="0">
                <a:latin typeface="Calibri" panose="020F0502020204030204" pitchFamily="34" charset="0"/>
                <a:cs typeface="Calibri" panose="020F0502020204030204" pitchFamily="34" charset="0"/>
              </a:rPr>
              <a:t>. ↑</a:t>
            </a:r>
            <a:r>
              <a:rPr lang="ro-RO" dirty="0">
                <a:latin typeface="Calibri" panose="020F0502020204030204" pitchFamily="34" charset="0"/>
                <a:cs typeface="Calibri" panose="020F0502020204030204" pitchFamily="34" charset="0"/>
              </a:rPr>
              <a:t>cu </a:t>
            </a:r>
            <a:r>
              <a:rPr lang="vi-VN" dirty="0">
                <a:latin typeface="Calibri" panose="020F0502020204030204" pitchFamily="34" charset="0"/>
                <a:cs typeface="Calibri" panose="020F0502020204030204" pitchFamily="34" charset="0"/>
              </a:rPr>
              <a:t>10 g/zi a aportului de fibre </a:t>
            </a:r>
            <a:r>
              <a:rPr lang="ro-RO"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risc de AVC cu 16% mai mic </a:t>
            </a:r>
            <a:endParaRPr lang="ro-RO" dirty="0">
              <a:latin typeface="Calibri" panose="020F0502020204030204" pitchFamily="34" charset="0"/>
              <a:cs typeface="Calibri" panose="020F0502020204030204" pitchFamily="34" charset="0"/>
            </a:endParaRPr>
          </a:p>
          <a:p>
            <a:pPr marL="285148" indent="-285148">
              <a:buFont typeface="Arial" panose="020B0604020202020204" pitchFamily="34" charset="0"/>
              <a:buChar char="•"/>
            </a:pPr>
            <a:endParaRPr lang="ro-RO" dirty="0">
              <a:latin typeface="Calibri" panose="020F0502020204030204" pitchFamily="34" charset="0"/>
              <a:cs typeface="Calibri" panose="020F0502020204030204" pitchFamily="34" charset="0"/>
            </a:endParaRPr>
          </a:p>
          <a:p>
            <a:pPr marL="285148" indent="-285148">
              <a:buFont typeface="Arial" panose="020B0604020202020204" pitchFamily="34" charset="0"/>
              <a:buChar char="•"/>
            </a:pPr>
            <a:r>
              <a:rPr lang="ro-RO" dirty="0">
                <a:latin typeface="Calibri" panose="020F0502020204030204" pitchFamily="34" charset="0"/>
                <a:cs typeface="Calibri" panose="020F0502020204030204" pitchFamily="34" charset="0"/>
              </a:rPr>
              <a:t>Fiecare porție în plus de fructe (</a:t>
            </a:r>
            <a:r>
              <a:rPr lang="ro-RO" dirty="0" err="1">
                <a:latin typeface="Calibri" panose="020F0502020204030204" pitchFamily="34" charset="0"/>
                <a:cs typeface="Calibri" panose="020F0502020204030204" pitchFamily="34" charset="0"/>
              </a:rPr>
              <a:t>echivaent</a:t>
            </a:r>
            <a:r>
              <a:rPr lang="ro-RO" dirty="0">
                <a:latin typeface="Calibri" panose="020F0502020204030204" pitchFamily="34" charset="0"/>
                <a:cs typeface="Calibri" panose="020F0502020204030204" pitchFamily="34" charset="0"/>
              </a:rPr>
              <a:t> cu 77 g) și legume (echivalent cu 80 g)-</a:t>
            </a:r>
            <a:r>
              <a:rPr lang="vi-VN" dirty="0">
                <a:latin typeface="Calibri" panose="020F0502020204030204" pitchFamily="34" charset="0"/>
                <a:cs typeface="Calibri" panose="020F0502020204030204" pitchFamily="34" charset="0"/>
              </a:rPr>
              <a:t> </a:t>
            </a:r>
            <a:r>
              <a:rPr lang="vi-VN" b="1" dirty="0">
                <a:solidFill>
                  <a:srgbClr val="C00000"/>
                </a:solidFill>
                <a:latin typeface="Calibri" panose="020F0502020204030204" pitchFamily="34" charset="0"/>
                <a:cs typeface="Calibri" panose="020F0502020204030204" pitchFamily="34" charset="0"/>
              </a:rPr>
              <a:t>scădere cu 4% a riscului de mortalitate CV</a:t>
            </a:r>
            <a:endParaRPr lang="ro-RO" b="1" dirty="0">
              <a:solidFill>
                <a:srgbClr val="C00000"/>
              </a:solidFill>
              <a:latin typeface="Calibri" panose="020F0502020204030204" pitchFamily="34" charset="0"/>
              <a:cs typeface="Calibri" panose="020F0502020204030204" pitchFamily="34" charset="0"/>
            </a:endParaRPr>
          </a:p>
          <a:p>
            <a:pPr marL="285148" indent="-285148">
              <a:buFont typeface="Arial" panose="020B0604020202020204" pitchFamily="34" charset="0"/>
              <a:buChar char="•"/>
            </a:pPr>
            <a:endParaRPr lang="ro-RO" dirty="0">
              <a:latin typeface="Calibri" panose="020F0502020204030204" pitchFamily="34" charset="0"/>
              <a:cs typeface="Calibri" panose="020F0502020204030204" pitchFamily="34" charset="0"/>
            </a:endParaRPr>
          </a:p>
          <a:p>
            <a:pPr marL="285148" indent="-285148">
              <a:buFont typeface="Arial" panose="020B0604020202020204" pitchFamily="34" charset="0"/>
              <a:buChar char="•"/>
            </a:pPr>
            <a:r>
              <a:rPr lang="ro-RO" dirty="0">
                <a:latin typeface="Calibri" panose="020F0502020204030204" pitchFamily="34" charset="0"/>
                <a:cs typeface="Calibri" panose="020F0502020204030204" pitchFamily="34" charset="0"/>
              </a:rPr>
              <a:t>Consumul </a:t>
            </a:r>
            <a:r>
              <a:rPr lang="vi-VN" dirty="0">
                <a:latin typeface="Calibri" panose="020F0502020204030204" pitchFamily="34" charset="0"/>
                <a:cs typeface="Calibri" panose="020F0502020204030204" pitchFamily="34" charset="0"/>
              </a:rPr>
              <a:t>de 30 g/zi de nuci (mixte) </a:t>
            </a:r>
            <a:r>
              <a:rPr lang="ro-RO" dirty="0">
                <a:latin typeface="Calibri" panose="020F0502020204030204" pitchFamily="34" charset="0"/>
                <a:cs typeface="Calibri" panose="020F0502020204030204" pitchFamily="34" charset="0"/>
              </a:rPr>
              <a:t>-</a:t>
            </a:r>
            <a:r>
              <a:rPr lang="ro-RO" b="1" dirty="0">
                <a:solidFill>
                  <a:srgbClr val="C00000"/>
                </a:solidFill>
                <a:latin typeface="Calibri" panose="020F0502020204030204" pitchFamily="34" charset="0"/>
                <a:cs typeface="Calibri" panose="020F0502020204030204" pitchFamily="34" charset="0"/>
              </a:rPr>
              <a:t>↓ </a:t>
            </a:r>
            <a:r>
              <a:rPr lang="vi-VN" b="1" dirty="0">
                <a:solidFill>
                  <a:srgbClr val="C00000"/>
                </a:solidFill>
                <a:latin typeface="Calibri" panose="020F0502020204030204" pitchFamily="34" charset="0"/>
                <a:cs typeface="Calibri" panose="020F0502020204030204" pitchFamily="34" charset="0"/>
              </a:rPr>
              <a:t>cu ≈</a:t>
            </a:r>
            <a:r>
              <a:rPr lang="ro-RO" b="1" dirty="0">
                <a:solidFill>
                  <a:srgbClr val="C00000"/>
                </a:solidFill>
                <a:latin typeface="Calibri" panose="020F0502020204030204" pitchFamily="34" charset="0"/>
                <a:cs typeface="Calibri" panose="020F0502020204030204" pitchFamily="34" charset="0"/>
              </a:rPr>
              <a:t> </a:t>
            </a:r>
            <a:r>
              <a:rPr lang="vi-VN" b="1" dirty="0">
                <a:solidFill>
                  <a:srgbClr val="C00000"/>
                </a:solidFill>
                <a:latin typeface="Calibri" panose="020F0502020204030204" pitchFamily="34" charset="0"/>
                <a:cs typeface="Calibri" panose="020F0502020204030204" pitchFamily="34" charset="0"/>
              </a:rPr>
              <a:t>30%</a:t>
            </a:r>
            <a:r>
              <a:rPr lang="ro-RO" b="1" dirty="0">
                <a:solidFill>
                  <a:srgbClr val="C00000"/>
                </a:solidFill>
                <a:latin typeface="Calibri" panose="020F0502020204030204" pitchFamily="34" charset="0"/>
                <a:cs typeface="Calibri" panose="020F0502020204030204" pitchFamily="34" charset="0"/>
              </a:rPr>
              <a:t>a riscului </a:t>
            </a:r>
            <a:r>
              <a:rPr lang="vi-VN" b="1" dirty="0">
                <a:solidFill>
                  <a:srgbClr val="C00000"/>
                </a:solidFill>
                <a:latin typeface="Calibri" panose="020F0502020204030204" pitchFamily="34" charset="0"/>
                <a:cs typeface="Calibri" panose="020F0502020204030204" pitchFamily="34" charset="0"/>
              </a:rPr>
              <a:t>de BCV aterosclerotică.</a:t>
            </a:r>
            <a:endParaRPr lang="ro-RO" b="1" dirty="0">
              <a:solidFill>
                <a:srgbClr val="C00000"/>
              </a:solidFill>
              <a:latin typeface="Calibri" panose="020F0502020204030204" pitchFamily="34" charset="0"/>
              <a:cs typeface="Calibri" panose="020F0502020204030204" pitchFamily="34" charset="0"/>
            </a:endParaRPr>
          </a:p>
          <a:p>
            <a:pPr marL="285148" indent="-285148">
              <a:buFont typeface="Arial" panose="020B0604020202020204" pitchFamily="34" charset="0"/>
              <a:buChar char="•"/>
            </a:pPr>
            <a:endParaRPr lang="ro-RO" b="1" dirty="0">
              <a:solidFill>
                <a:srgbClr val="C00000"/>
              </a:solidFill>
              <a:latin typeface="Calibri" panose="020F0502020204030204" pitchFamily="34" charset="0"/>
              <a:cs typeface="Calibri" panose="020F0502020204030204" pitchFamily="34" charset="0"/>
            </a:endParaRPr>
          </a:p>
          <a:p>
            <a:pPr marL="285148" indent="-285148">
              <a:buFont typeface="Arial" panose="020B0604020202020204" pitchFamily="34" charset="0"/>
              <a:buChar char="•"/>
            </a:pPr>
            <a:r>
              <a:rPr lang="ro-RO" dirty="0">
                <a:latin typeface="Calibri" panose="020F0502020204030204" pitchFamily="34" charset="0"/>
                <a:cs typeface="Calibri" panose="020F0502020204030204" pitchFamily="34" charset="0"/>
              </a:rPr>
              <a:t>Consumul </a:t>
            </a:r>
            <a:r>
              <a:rPr lang="vi-VN" dirty="0">
                <a:latin typeface="Calibri" panose="020F0502020204030204" pitchFamily="34" charset="0"/>
                <a:cs typeface="Calibri" panose="020F0502020204030204" pitchFamily="34" charset="0"/>
              </a:rPr>
              <a:t>de peşte</a:t>
            </a:r>
            <a:r>
              <a:rPr lang="ro-RO"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cel puţin </a:t>
            </a:r>
            <a:r>
              <a:rPr lang="ro-RO" dirty="0">
                <a:latin typeface="Calibri" panose="020F0502020204030204" pitchFamily="34" charset="0"/>
                <a:cs typeface="Calibri" panose="020F0502020204030204" pitchFamily="34" charset="0"/>
              </a:rPr>
              <a:t>1 dată/</a:t>
            </a:r>
            <a:r>
              <a:rPr lang="vi-VN" dirty="0">
                <a:latin typeface="Calibri" panose="020F0502020204030204" pitchFamily="34" charset="0"/>
                <a:cs typeface="Calibri" panose="020F0502020204030204" pitchFamily="34" charset="0"/>
              </a:rPr>
              <a:t>săptămână, </a:t>
            </a:r>
            <a:r>
              <a:rPr lang="ro-RO" b="1" dirty="0">
                <a:solidFill>
                  <a:srgbClr val="C00000"/>
                </a:solidFill>
                <a:latin typeface="Calibri" panose="020F0502020204030204" pitchFamily="34" charset="0"/>
                <a:cs typeface="Calibri" panose="020F0502020204030204" pitchFamily="34" charset="0"/>
              </a:rPr>
              <a:t>scade cu 16 % </a:t>
            </a:r>
            <a:r>
              <a:rPr lang="vi-VN" b="1" dirty="0">
                <a:solidFill>
                  <a:srgbClr val="C00000"/>
                </a:solidFill>
                <a:latin typeface="Calibri" panose="020F0502020204030204" pitchFamily="34" charset="0"/>
                <a:cs typeface="Calibri" panose="020F0502020204030204" pitchFamily="34" charset="0"/>
              </a:rPr>
              <a:t>riscul de </a:t>
            </a:r>
            <a:r>
              <a:rPr lang="ro-RO" b="1" dirty="0">
                <a:solidFill>
                  <a:srgbClr val="C00000"/>
                </a:solidFill>
                <a:latin typeface="Calibri" panose="020F0502020204030204" pitchFamily="34" charset="0"/>
                <a:cs typeface="Calibri" panose="020F0502020204030204" pitchFamily="34" charset="0"/>
              </a:rPr>
              <a:t>BAC</a:t>
            </a:r>
            <a:r>
              <a:rPr lang="ro-RO"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iar consumul de peşte</a:t>
            </a:r>
            <a:r>
              <a:rPr lang="ro-RO" dirty="0">
                <a:latin typeface="Calibri" panose="020F0502020204030204" pitchFamily="34" charset="0"/>
                <a:cs typeface="Calibri" panose="020F0502020204030204" pitchFamily="34" charset="0"/>
              </a:rPr>
              <a:t> 2-4 ori/săptămână</a:t>
            </a:r>
            <a:r>
              <a:rPr lang="vi-VN" dirty="0">
                <a:latin typeface="Calibri" panose="020F0502020204030204" pitchFamily="34" charset="0"/>
                <a:cs typeface="Calibri" panose="020F0502020204030204" pitchFamily="34" charset="0"/>
              </a:rPr>
              <a:t> se asociază cu o </a:t>
            </a:r>
            <a:r>
              <a:rPr lang="vi-VN" b="1" dirty="0">
                <a:solidFill>
                  <a:srgbClr val="C00000"/>
                </a:solidFill>
                <a:latin typeface="Calibri" panose="020F0502020204030204" pitchFamily="34" charset="0"/>
                <a:cs typeface="Calibri" panose="020F0502020204030204" pitchFamily="34" charset="0"/>
              </a:rPr>
              <a:t>scădere cu 6% a riscului de AVC</a:t>
            </a:r>
            <a:endParaRPr lang="en-US"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0282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xEl>
                                              <p:pRg st="4" end="4"/>
                                            </p:txEl>
                                          </p:spTgt>
                                        </p:tgtEl>
                                        <p:attrNameLst>
                                          <p:attrName>style.visibility</p:attrName>
                                        </p:attrNameLst>
                                      </p:cBhvr>
                                      <p:to>
                                        <p:strVal val="visible"/>
                                      </p:to>
                                    </p:set>
                                    <p:animEffect transition="in" filter="wipe(down)">
                                      <p:cBhvr>
                                        <p:cTn id="7" dur="500"/>
                                        <p:tgtEl>
                                          <p:spTgt spid="25">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xEl>
                                              <p:pRg st="6" end="6"/>
                                            </p:txEl>
                                          </p:spTgt>
                                        </p:tgtEl>
                                        <p:attrNameLst>
                                          <p:attrName>style.visibility</p:attrName>
                                        </p:attrNameLst>
                                      </p:cBhvr>
                                      <p:to>
                                        <p:strVal val="visible"/>
                                      </p:to>
                                    </p:set>
                                    <p:animEffect transition="in" filter="wipe(down)">
                                      <p:cBhvr>
                                        <p:cTn id="12" dur="500"/>
                                        <p:tgtEl>
                                          <p:spTgt spid="25">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xEl>
                                              <p:pRg st="8" end="8"/>
                                            </p:txEl>
                                          </p:spTgt>
                                        </p:tgtEl>
                                        <p:attrNameLst>
                                          <p:attrName>style.visibility</p:attrName>
                                        </p:attrNameLst>
                                      </p:cBhvr>
                                      <p:to>
                                        <p:strVal val="visible"/>
                                      </p:to>
                                    </p:set>
                                    <p:animEffect transition="in" filter="wipe(down)">
                                      <p:cBhvr>
                                        <p:cTn id="17" dur="500"/>
                                        <p:tgtEl>
                                          <p:spTgt spid="25">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5">
                                            <p:txEl>
                                              <p:pRg st="10" end="10"/>
                                            </p:txEl>
                                          </p:spTgt>
                                        </p:tgtEl>
                                        <p:attrNameLst>
                                          <p:attrName>style.visibility</p:attrName>
                                        </p:attrNameLst>
                                      </p:cBhvr>
                                      <p:to>
                                        <p:strVal val="visible"/>
                                      </p:to>
                                    </p:set>
                                    <p:animEffect transition="in" filter="wipe(down)">
                                      <p:cBhvr>
                                        <p:cTn id="22" dur="500"/>
                                        <p:tgtEl>
                                          <p:spTgt spid="2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4199" y="195487"/>
            <a:ext cx="4447761" cy="432284"/>
          </a:xfrm>
        </p:spPr>
        <p:txBody>
          <a:bodyPr>
            <a:normAutofit fontScale="90000"/>
          </a:bodyPr>
          <a:lstStyle/>
          <a:p>
            <a:r>
              <a:rPr lang="ro-RO" sz="3100" b="1" dirty="0">
                <a:solidFill>
                  <a:srgbClr val="318FA5"/>
                </a:solidFill>
                <a:latin typeface="+mn-lt"/>
              </a:rPr>
              <a:t>Renunțarea la fumat </a:t>
            </a:r>
            <a:r>
              <a:rPr lang="ro-RO" sz="2400" b="1" dirty="0">
                <a:solidFill>
                  <a:srgbClr val="318FA5"/>
                </a:solidFill>
                <a:latin typeface="+mn-lt"/>
              </a:rPr>
              <a:t> </a:t>
            </a:r>
            <a:endParaRPr lang="en-US" sz="2400" b="1" dirty="0">
              <a:solidFill>
                <a:srgbClr val="318FA5"/>
              </a:solidFill>
              <a:latin typeface="+mn-lt"/>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310" y="3291831"/>
            <a:ext cx="2544053" cy="1485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tăText 2"/>
          <p:cNvSpPr txBox="1"/>
          <p:nvPr/>
        </p:nvSpPr>
        <p:spPr>
          <a:xfrm>
            <a:off x="212105" y="699544"/>
            <a:ext cx="8422086" cy="4639730"/>
          </a:xfrm>
          <a:prstGeom prst="rect">
            <a:avLst/>
          </a:prstGeom>
          <a:noFill/>
        </p:spPr>
        <p:txBody>
          <a:bodyPr wrap="square" lIns="68451" tIns="34289" rIns="68451" bIns="34289" rtlCol="0">
            <a:spAutoFit/>
          </a:bodyPr>
          <a:lstStyle/>
          <a:p>
            <a:pPr marL="256658" indent="-256658">
              <a:buFont typeface="Arial" panose="020B0604020202020204" pitchFamily="34" charset="0"/>
              <a:buChar char="•"/>
            </a:pPr>
            <a:r>
              <a:rPr lang="ro-RO" sz="2000" dirty="0"/>
              <a:t>Diabet zaharat + fumat activ/</a:t>
            </a:r>
            <a:r>
              <a:rPr lang="ro-RO" sz="2000" dirty="0" err="1"/>
              <a:t>pasiv-</a:t>
            </a:r>
            <a:r>
              <a:rPr lang="ro-RO" sz="2000" dirty="0"/>
              <a:t> risc  crescut de  BCV, deces prematur, complicații </a:t>
            </a:r>
            <a:r>
              <a:rPr lang="ro-RO" sz="2000" dirty="0" err="1"/>
              <a:t>microvasculare</a:t>
            </a:r>
            <a:r>
              <a:rPr lang="ro-RO" sz="2000" dirty="0"/>
              <a:t> și prost control glicemic        </a:t>
            </a:r>
            <a:r>
              <a:rPr lang="ro-RO" sz="2000" b="1" dirty="0">
                <a:solidFill>
                  <a:srgbClr val="FF0000"/>
                </a:solidFill>
              </a:rPr>
              <a:t>Evitarea /Renunțarea la fumat !!!</a:t>
            </a:r>
          </a:p>
          <a:p>
            <a:endParaRPr lang="ro-RO" sz="2000" b="1" dirty="0">
              <a:solidFill>
                <a:srgbClr val="FF0000"/>
              </a:solidFill>
            </a:endParaRPr>
          </a:p>
          <a:p>
            <a:pPr marL="256658" indent="-256658">
              <a:buClr>
                <a:schemeClr val="tx1">
                  <a:lumMod val="95000"/>
                  <a:lumOff val="5000"/>
                </a:schemeClr>
              </a:buClr>
              <a:buFont typeface="Arial" panose="020B0604020202020204" pitchFamily="34" charset="0"/>
              <a:buChar char="•"/>
            </a:pPr>
            <a:r>
              <a:rPr lang="ro-RO" sz="2000" b="1" dirty="0">
                <a:solidFill>
                  <a:srgbClr val="FF0000"/>
                </a:solidFill>
              </a:rPr>
              <a:t>Sistarea fumatului </a:t>
            </a:r>
            <a:r>
              <a:rPr lang="ro-RO" sz="2000" dirty="0"/>
              <a:t>– cea mai eficientă din toate măsurile preventive, cu reducere  substanțială a riscului de IM si deces</a:t>
            </a:r>
          </a:p>
          <a:p>
            <a:pPr marL="256658" indent="-256658">
              <a:buClr>
                <a:schemeClr val="tx1">
                  <a:lumMod val="95000"/>
                  <a:lumOff val="5000"/>
                </a:schemeClr>
              </a:buClr>
              <a:buFont typeface="Arial" panose="020B0604020202020204" pitchFamily="34" charset="0"/>
              <a:buChar char="•"/>
            </a:pPr>
            <a:endParaRPr lang="ro-RO" sz="2000" dirty="0"/>
          </a:p>
          <a:p>
            <a:pPr marL="256658" indent="-256658">
              <a:buClr>
                <a:schemeClr val="tx1">
                  <a:lumMod val="95000"/>
                  <a:lumOff val="5000"/>
                </a:schemeClr>
              </a:buClr>
              <a:buFont typeface="Arial" panose="020B0604020202020204" pitchFamily="34" charset="0"/>
              <a:buChar char="•"/>
            </a:pPr>
            <a:r>
              <a:rPr lang="ro-RO" sz="2000" dirty="0"/>
              <a:t>Fumătorii înrăiți (≥ 20 țigări/zi)- suspendarea fumatului  reduce riscul de BCV în 5 ani</a:t>
            </a:r>
          </a:p>
          <a:p>
            <a:pPr marL="256658" indent="-256658">
              <a:buClr>
                <a:schemeClr val="tx1">
                  <a:lumMod val="95000"/>
                  <a:lumOff val="5000"/>
                </a:schemeClr>
              </a:buClr>
              <a:buFont typeface="Arial" panose="020B0604020202020204" pitchFamily="34" charset="0"/>
              <a:buChar char="•"/>
            </a:pPr>
            <a:endParaRPr lang="ro-RO" sz="2000" b="1" dirty="0">
              <a:solidFill>
                <a:srgbClr val="FF0000"/>
              </a:solidFill>
            </a:endParaRPr>
          </a:p>
          <a:p>
            <a:pPr marL="256658" indent="-256658">
              <a:buClr>
                <a:schemeClr val="tx1">
                  <a:lumMod val="95000"/>
                  <a:lumOff val="5000"/>
                </a:schemeClr>
              </a:buClr>
              <a:buFont typeface="Arial" panose="020B0604020202020204" pitchFamily="34" charset="0"/>
              <a:buChar char="•"/>
            </a:pPr>
            <a:r>
              <a:rPr lang="ro-RO" sz="2000" b="1" dirty="0">
                <a:solidFill>
                  <a:srgbClr val="FF0000"/>
                </a:solidFill>
              </a:rPr>
              <a:t>Consilierea</a:t>
            </a:r>
            <a:r>
              <a:rPr lang="ro-RO" sz="2000" dirty="0"/>
              <a:t> privind renunțarea la </a:t>
            </a:r>
            <a:r>
              <a:rPr lang="ro-RO" sz="2000" dirty="0" err="1"/>
              <a:t>fumat-</a:t>
            </a:r>
            <a:r>
              <a:rPr lang="ro-RO" sz="2000" dirty="0"/>
              <a:t> componentă de </a:t>
            </a:r>
          </a:p>
          <a:p>
            <a:pPr>
              <a:buClr>
                <a:schemeClr val="tx1">
                  <a:lumMod val="95000"/>
                  <a:lumOff val="5000"/>
                </a:schemeClr>
              </a:buClr>
            </a:pPr>
            <a:r>
              <a:rPr lang="ro-RO" sz="2000" dirty="0"/>
              <a:t>     rutină a educației în diabetul zaharat</a:t>
            </a:r>
          </a:p>
          <a:p>
            <a:endParaRPr lang="ro-RO" dirty="0"/>
          </a:p>
          <a:p>
            <a:endParaRPr lang="ro-RO" dirty="0"/>
          </a:p>
          <a:p>
            <a:endParaRPr lang="en-US" dirty="0"/>
          </a:p>
        </p:txBody>
      </p:sp>
      <p:cxnSp>
        <p:nvCxnSpPr>
          <p:cNvPr id="9" name="Conector drept cu săgeată 8"/>
          <p:cNvCxnSpPr/>
          <p:nvPr/>
        </p:nvCxnSpPr>
        <p:spPr>
          <a:xfrm>
            <a:off x="5868192" y="1203598"/>
            <a:ext cx="324059"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asetăText 11"/>
          <p:cNvSpPr txBox="1"/>
          <p:nvPr/>
        </p:nvSpPr>
        <p:spPr>
          <a:xfrm>
            <a:off x="321479" y="4777125"/>
            <a:ext cx="8203341" cy="323164"/>
          </a:xfrm>
          <a:prstGeom prst="rect">
            <a:avLst/>
          </a:prstGeom>
          <a:noFill/>
        </p:spPr>
        <p:txBody>
          <a:bodyPr wrap="square" lIns="68451" tIns="34289" rIns="68451" bIns="34289" rtlCol="0">
            <a:spAutoFit/>
          </a:bodyPr>
          <a:lstStyle/>
          <a:p>
            <a:r>
              <a:rPr lang="en-US" sz="800" dirty="0"/>
              <a:t>2019 ESC Guidelines on diabetes, pre-diabetes, and cardiovascular diseases developed in collaboration with the EASD: The Task Force for diabetes, pre-diabetes, and cardiovascular diseases of the European Society of Cardiology (ESC) and the European Association for the Study of Diabetes (EASD)</a:t>
            </a:r>
            <a:endParaRPr lang="en-US" dirty="0"/>
          </a:p>
        </p:txBody>
      </p:sp>
    </p:spTree>
    <p:extLst>
      <p:ext uri="{BB962C8B-B14F-4D97-AF65-F5344CB8AC3E}">
        <p14:creationId xmlns:p14="http://schemas.microsoft.com/office/powerpoint/2010/main" val="35759299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20">
            <a:extLst>
              <a:ext uri="{FF2B5EF4-FFF2-40B4-BE49-F238E27FC236}">
                <a16:creationId xmlns:a16="http://schemas.microsoft.com/office/drawing/2014/main" id="{45265DA3-9379-168C-8CF2-E38362F6120D}"/>
              </a:ext>
            </a:extLst>
          </p:cNvPr>
          <p:cNvSpPr txBox="1"/>
          <p:nvPr/>
        </p:nvSpPr>
        <p:spPr>
          <a:xfrm flipH="1">
            <a:off x="6621557" y="1138632"/>
            <a:ext cx="333264" cy="530915"/>
          </a:xfrm>
          <a:prstGeom prst="rect">
            <a:avLst/>
          </a:prstGeom>
          <a:noFill/>
          <a:effectLst/>
        </p:spPr>
        <p:txBody>
          <a:bodyPr wrap="none" lIns="68451" tIns="34289" rIns="68451" bIns="34289" rtlCol="0">
            <a:spAutoFit/>
          </a:bodyPr>
          <a:lstStyle/>
          <a:p>
            <a:r>
              <a:rPr lang="ro-RO" sz="3000" b="1" dirty="0">
                <a:solidFill>
                  <a:schemeClr val="bg1"/>
                </a:solidFill>
              </a:rPr>
              <a:t>3</a:t>
            </a:r>
            <a:endParaRPr lang="en-US" sz="3000" b="1" dirty="0">
              <a:solidFill>
                <a:schemeClr val="bg1"/>
              </a:solidFill>
            </a:endParaRPr>
          </a:p>
        </p:txBody>
      </p:sp>
      <p:sp>
        <p:nvSpPr>
          <p:cNvPr id="26" name="Заголовок 1"/>
          <p:cNvSpPr txBox="1">
            <a:spLocks/>
          </p:cNvSpPr>
          <p:nvPr/>
        </p:nvSpPr>
        <p:spPr>
          <a:xfrm>
            <a:off x="3851920" y="2727970"/>
            <a:ext cx="4447761" cy="523772"/>
          </a:xfrm>
          <a:prstGeom prst="rect">
            <a:avLst/>
          </a:prstGeom>
        </p:spPr>
        <p:txBody>
          <a:bodyPr vert="horz" lIns="68451" tIns="34289" rIns="68451" bIns="34289"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r>
              <a:rPr lang="ro-MD" sz="2800" b="1" dirty="0">
                <a:solidFill>
                  <a:srgbClr val="C00000"/>
                </a:solidFill>
                <a:latin typeface="+mn-lt"/>
              </a:rPr>
              <a:t>Ce ar trebui să facă o persoană cu diabet pentru a evita dezvoltarea patologiei cardiovasculare? </a:t>
            </a:r>
            <a:endParaRPr lang="en-US" sz="2800" b="1" dirty="0">
              <a:solidFill>
                <a:srgbClr val="C00000"/>
              </a:solidFill>
              <a:latin typeface="+mn-lt"/>
            </a:endParaRPr>
          </a:p>
        </p:txBody>
      </p:sp>
      <p:pic>
        <p:nvPicPr>
          <p:cNvPr id="6146" name="Picture 2" descr="Stick Figure on Question Mark free image 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404089"/>
            <a:ext cx="3456384" cy="369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197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4"/>
            <a:ext cx="7886700" cy="620678"/>
          </a:xfrm>
        </p:spPr>
        <p:txBody>
          <a:bodyPr>
            <a:normAutofit/>
          </a:bodyPr>
          <a:lstStyle/>
          <a:p>
            <a:r>
              <a:rPr lang="ro-MD" sz="2700" b="1" dirty="0">
                <a:solidFill>
                  <a:srgbClr val="C00000"/>
                </a:solidFill>
                <a:latin typeface="+mn-lt"/>
              </a:rPr>
              <a:t>Managementul diabetului zaharat</a:t>
            </a:r>
            <a:endParaRPr lang="en-US" sz="2700" b="1" dirty="0">
              <a:solidFill>
                <a:srgbClr val="C00000"/>
              </a:solidFill>
              <a:latin typeface="+mn-lt"/>
            </a:endParaRPr>
          </a:p>
        </p:txBody>
      </p:sp>
      <p:grpSp>
        <p:nvGrpSpPr>
          <p:cNvPr id="4" name="Group 34">
            <a:extLst>
              <a:ext uri="{FF2B5EF4-FFF2-40B4-BE49-F238E27FC236}">
                <a16:creationId xmlns:a16="http://schemas.microsoft.com/office/drawing/2014/main" id="{39FA422E-7544-455D-8790-C723D7A96393}"/>
              </a:ext>
            </a:extLst>
          </p:cNvPr>
          <p:cNvGrpSpPr/>
          <p:nvPr/>
        </p:nvGrpSpPr>
        <p:grpSpPr>
          <a:xfrm>
            <a:off x="4572000" y="894522"/>
            <a:ext cx="4276502" cy="3931050"/>
            <a:chOff x="819438" y="1744180"/>
            <a:chExt cx="5569560" cy="4434918"/>
          </a:xfrm>
        </p:grpSpPr>
        <p:sp>
          <p:nvSpPr>
            <p:cNvPr id="5" name="Rectangle 17">
              <a:extLst>
                <a:ext uri="{FF2B5EF4-FFF2-40B4-BE49-F238E27FC236}">
                  <a16:creationId xmlns:a16="http://schemas.microsoft.com/office/drawing/2014/main" id="{BBBDF06B-6E86-4A93-9836-246552555BB6}"/>
                </a:ext>
              </a:extLst>
            </p:cNvPr>
            <p:cNvSpPr/>
            <p:nvPr/>
          </p:nvSpPr>
          <p:spPr>
            <a:xfrm>
              <a:off x="973885" y="2640909"/>
              <a:ext cx="5328592" cy="273046"/>
            </a:xfrm>
            <a:prstGeom prst="rect">
              <a:avLst/>
            </a:prstGeom>
            <a:solidFill>
              <a:srgbClr val="D8EAF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lnSpc>
                  <a:spcPct val="120000"/>
                </a:lnSpc>
              </a:pPr>
              <a:r>
                <a:rPr lang="ro-MD" sz="1500" b="1" dirty="0">
                  <a:solidFill>
                    <a:schemeClr val="tx2"/>
                  </a:solidFill>
                </a:rPr>
                <a:t>Reducerea complicațiilor diabetului</a:t>
              </a:r>
              <a:endParaRPr lang="en-US" sz="1500" b="1" dirty="0">
                <a:solidFill>
                  <a:schemeClr val="tx2"/>
                </a:solidFill>
              </a:endParaRPr>
            </a:p>
          </p:txBody>
        </p:sp>
        <p:sp>
          <p:nvSpPr>
            <p:cNvPr id="6" name="Isosceles Triangle 18">
              <a:extLst>
                <a:ext uri="{FF2B5EF4-FFF2-40B4-BE49-F238E27FC236}">
                  <a16:creationId xmlns:a16="http://schemas.microsoft.com/office/drawing/2014/main" id="{9FAD80FA-40A7-49C5-9C62-B4EDBC547CE6}"/>
                </a:ext>
              </a:extLst>
            </p:cNvPr>
            <p:cNvSpPr/>
            <p:nvPr/>
          </p:nvSpPr>
          <p:spPr>
            <a:xfrm>
              <a:off x="1038981" y="1744180"/>
              <a:ext cx="5199062" cy="830595"/>
            </a:xfrm>
            <a:prstGeom prst="triangle">
              <a:avLst/>
            </a:prstGeom>
            <a:solidFill>
              <a:srgbClr val="D8EAF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350">
                <a:latin typeface="+mj-lt"/>
              </a:endParaRPr>
            </a:p>
          </p:txBody>
        </p:sp>
        <p:pic>
          <p:nvPicPr>
            <p:cNvPr id="7" name="Graphic 76">
              <a:extLst>
                <a:ext uri="{FF2B5EF4-FFF2-40B4-BE49-F238E27FC236}">
                  <a16:creationId xmlns:a16="http://schemas.microsoft.com/office/drawing/2014/main" id="{62D363A2-D291-4C5E-A733-8B4CA1DEC0A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22138" y="1884414"/>
              <a:ext cx="632749" cy="632745"/>
            </a:xfrm>
            <a:prstGeom prst="rect">
              <a:avLst/>
            </a:prstGeom>
          </p:spPr>
        </p:pic>
        <p:sp>
          <p:nvSpPr>
            <p:cNvPr id="8" name="Rectangle 16">
              <a:extLst>
                <a:ext uri="{FF2B5EF4-FFF2-40B4-BE49-F238E27FC236}">
                  <a16:creationId xmlns:a16="http://schemas.microsoft.com/office/drawing/2014/main" id="{66D23171-7567-41B5-A425-0D84A5527775}"/>
                </a:ext>
              </a:extLst>
            </p:cNvPr>
            <p:cNvSpPr/>
            <p:nvPr/>
          </p:nvSpPr>
          <p:spPr>
            <a:xfrm>
              <a:off x="973885" y="5458002"/>
              <a:ext cx="5328592" cy="564218"/>
            </a:xfrm>
            <a:prstGeom prst="rect">
              <a:avLst/>
            </a:prstGeom>
            <a:solidFill>
              <a:srgbClr val="D8EAF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lnSpc>
                  <a:spcPct val="120000"/>
                </a:lnSpc>
              </a:pPr>
              <a:r>
                <a:rPr lang="ro-MD" sz="1350" b="1" dirty="0">
                  <a:solidFill>
                    <a:schemeClr val="tx2"/>
                  </a:solidFill>
                </a:rPr>
                <a:t>Stilul de viață (normalizarea greutății) și educația pentru diabet</a:t>
              </a:r>
              <a:endParaRPr lang="en-US" sz="1350" b="1" dirty="0">
                <a:solidFill>
                  <a:schemeClr val="tx2"/>
                </a:solidFill>
              </a:endParaRPr>
            </a:p>
          </p:txBody>
        </p:sp>
        <p:grpSp>
          <p:nvGrpSpPr>
            <p:cNvPr id="9" name="Group 9">
              <a:extLst>
                <a:ext uri="{FF2B5EF4-FFF2-40B4-BE49-F238E27FC236}">
                  <a16:creationId xmlns:a16="http://schemas.microsoft.com/office/drawing/2014/main" id="{27A1A471-EB9C-42A6-B20B-E9A73CB72C36}"/>
                </a:ext>
              </a:extLst>
            </p:cNvPr>
            <p:cNvGrpSpPr/>
            <p:nvPr/>
          </p:nvGrpSpPr>
          <p:grpSpPr>
            <a:xfrm>
              <a:off x="1070746" y="2980088"/>
              <a:ext cx="1237452" cy="2442752"/>
              <a:chOff x="1120350" y="2980088"/>
              <a:chExt cx="1237452" cy="2442752"/>
            </a:xfrm>
          </p:grpSpPr>
          <p:sp>
            <p:nvSpPr>
              <p:cNvPr id="42" name="Rectangle 19">
                <a:extLst>
                  <a:ext uri="{FF2B5EF4-FFF2-40B4-BE49-F238E27FC236}">
                    <a16:creationId xmlns:a16="http://schemas.microsoft.com/office/drawing/2014/main" id="{A1C7966F-44D2-4211-9218-571CEDF367BC}"/>
                  </a:ext>
                </a:extLst>
              </p:cNvPr>
              <p:cNvSpPr/>
              <p:nvPr/>
            </p:nvSpPr>
            <p:spPr>
              <a:xfrm>
                <a:off x="1196327" y="3097834"/>
                <a:ext cx="1085728" cy="220726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648000" rIns="27000" bIns="54000" rtlCol="0" anchor="t" anchorCtr="0"/>
              <a:lstStyle/>
              <a:p>
                <a:pPr algn="ctr"/>
                <a:endParaRPr lang="ro-MD" sz="1200" dirty="0">
                  <a:solidFill>
                    <a:schemeClr val="bg1"/>
                  </a:solidFill>
                  <a:latin typeface="+mj-lt"/>
                </a:endParaRPr>
              </a:p>
              <a:p>
                <a:pPr algn="ctr"/>
                <a:r>
                  <a:rPr lang="ro-MD" sz="1200" b="1" dirty="0">
                    <a:solidFill>
                      <a:schemeClr val="bg1"/>
                    </a:solidFill>
                  </a:rPr>
                  <a:t>Control glicemic</a:t>
                </a:r>
              </a:p>
              <a:p>
                <a:pPr algn="ctr"/>
                <a:r>
                  <a:rPr lang="ro-MD" sz="1200" b="1" dirty="0">
                    <a:solidFill>
                      <a:schemeClr val="bg1"/>
                    </a:solidFill>
                  </a:rPr>
                  <a:t>HbA1c&lt;7%</a:t>
                </a:r>
                <a:endParaRPr lang="en-US" sz="1200" b="1" dirty="0">
                  <a:solidFill>
                    <a:schemeClr val="bg1"/>
                  </a:solidFill>
                </a:endParaRPr>
              </a:p>
            </p:txBody>
          </p:sp>
          <p:sp>
            <p:nvSpPr>
              <p:cNvPr id="43" name="Trapezoid 30">
                <a:extLst>
                  <a:ext uri="{FF2B5EF4-FFF2-40B4-BE49-F238E27FC236}">
                    <a16:creationId xmlns:a16="http://schemas.microsoft.com/office/drawing/2014/main" id="{343DA6CB-DF5A-4795-BC26-E6238219B098}"/>
                  </a:ext>
                </a:extLst>
              </p:cNvPr>
              <p:cNvSpPr/>
              <p:nvPr/>
            </p:nvSpPr>
            <p:spPr>
              <a:xfrm rot="10800000">
                <a:off x="1120350" y="2980088"/>
                <a:ext cx="1237452" cy="97488"/>
              </a:xfrm>
              <a:prstGeom prst="trapezoid">
                <a:avLst>
                  <a:gd name="adj" fmla="val 8006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350">
                  <a:latin typeface="+mj-lt"/>
                </a:endParaRPr>
              </a:p>
            </p:txBody>
          </p:sp>
          <p:sp>
            <p:nvSpPr>
              <p:cNvPr id="44" name="Trapezoid 110">
                <a:extLst>
                  <a:ext uri="{FF2B5EF4-FFF2-40B4-BE49-F238E27FC236}">
                    <a16:creationId xmlns:a16="http://schemas.microsoft.com/office/drawing/2014/main" id="{7D5D68C5-C31D-45D7-B9C4-132A4551419A}"/>
                  </a:ext>
                </a:extLst>
              </p:cNvPr>
              <p:cNvSpPr/>
              <p:nvPr/>
            </p:nvSpPr>
            <p:spPr>
              <a:xfrm rot="10800000" flipV="1">
                <a:off x="1120350" y="5325352"/>
                <a:ext cx="1237452" cy="97488"/>
              </a:xfrm>
              <a:prstGeom prst="trapezoid">
                <a:avLst>
                  <a:gd name="adj" fmla="val 8006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350">
                  <a:latin typeface="+mj-lt"/>
                </a:endParaRPr>
              </a:p>
            </p:txBody>
          </p:sp>
        </p:grpSp>
        <p:grpSp>
          <p:nvGrpSpPr>
            <p:cNvPr id="10" name="Group 111">
              <a:extLst>
                <a:ext uri="{FF2B5EF4-FFF2-40B4-BE49-F238E27FC236}">
                  <a16:creationId xmlns:a16="http://schemas.microsoft.com/office/drawing/2014/main" id="{182E4AD0-2480-4BD1-B1AE-0B085484F17E}"/>
                </a:ext>
              </a:extLst>
            </p:cNvPr>
            <p:cNvGrpSpPr/>
            <p:nvPr/>
          </p:nvGrpSpPr>
          <p:grpSpPr>
            <a:xfrm>
              <a:off x="2370841" y="2980088"/>
              <a:ext cx="1237452" cy="2442752"/>
              <a:chOff x="1120350" y="2980088"/>
              <a:chExt cx="1237452" cy="2442752"/>
            </a:xfrm>
          </p:grpSpPr>
          <p:sp>
            <p:nvSpPr>
              <p:cNvPr id="39" name="Rectangle 112">
                <a:extLst>
                  <a:ext uri="{FF2B5EF4-FFF2-40B4-BE49-F238E27FC236}">
                    <a16:creationId xmlns:a16="http://schemas.microsoft.com/office/drawing/2014/main" id="{A7C87835-E4E8-41FE-9D70-CCAF50AB3B10}"/>
                  </a:ext>
                </a:extLst>
              </p:cNvPr>
              <p:cNvSpPr/>
              <p:nvPr/>
            </p:nvSpPr>
            <p:spPr>
              <a:xfrm>
                <a:off x="1196327" y="3097834"/>
                <a:ext cx="1085728" cy="220726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648000" rIns="27000" bIns="54000" rtlCol="0" anchor="t" anchorCtr="0"/>
              <a:lstStyle/>
              <a:p>
                <a:pPr algn="ctr"/>
                <a:endParaRPr lang="ro-MD" sz="1200" dirty="0">
                  <a:solidFill>
                    <a:schemeClr val="bg1"/>
                  </a:solidFill>
                  <a:latin typeface="+mj-lt"/>
                </a:endParaRPr>
              </a:p>
              <a:p>
                <a:pPr algn="ctr"/>
                <a:r>
                  <a:rPr lang="ro-MD" sz="1200" b="1" dirty="0">
                    <a:solidFill>
                      <a:schemeClr val="bg1"/>
                    </a:solidFill>
                  </a:rPr>
                  <a:t>Controlul tensiunii arteriale</a:t>
                </a:r>
              </a:p>
              <a:p>
                <a:pPr algn="ctr"/>
                <a:r>
                  <a:rPr lang="ro-MD" sz="1200" b="1" dirty="0">
                    <a:solidFill>
                      <a:schemeClr val="bg1"/>
                    </a:solidFill>
                  </a:rPr>
                  <a:t>TA &lt;130/80mmHg</a:t>
                </a:r>
                <a:endParaRPr lang="en-US" sz="1200" b="1" dirty="0">
                  <a:solidFill>
                    <a:schemeClr val="bg1"/>
                  </a:solidFill>
                </a:endParaRPr>
              </a:p>
            </p:txBody>
          </p:sp>
          <p:sp>
            <p:nvSpPr>
              <p:cNvPr id="40" name="Trapezoid 113">
                <a:extLst>
                  <a:ext uri="{FF2B5EF4-FFF2-40B4-BE49-F238E27FC236}">
                    <a16:creationId xmlns:a16="http://schemas.microsoft.com/office/drawing/2014/main" id="{4817A69A-790B-47C1-8373-CABAB869D120}"/>
                  </a:ext>
                </a:extLst>
              </p:cNvPr>
              <p:cNvSpPr/>
              <p:nvPr/>
            </p:nvSpPr>
            <p:spPr>
              <a:xfrm rot="10800000">
                <a:off x="1120350" y="2980088"/>
                <a:ext cx="1237452" cy="97488"/>
              </a:xfrm>
              <a:prstGeom prst="trapezoid">
                <a:avLst>
                  <a:gd name="adj" fmla="val 8006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350">
                  <a:latin typeface="+mj-lt"/>
                </a:endParaRPr>
              </a:p>
            </p:txBody>
          </p:sp>
          <p:sp>
            <p:nvSpPr>
              <p:cNvPr id="41" name="Trapezoid 114">
                <a:extLst>
                  <a:ext uri="{FF2B5EF4-FFF2-40B4-BE49-F238E27FC236}">
                    <a16:creationId xmlns:a16="http://schemas.microsoft.com/office/drawing/2014/main" id="{FF58C969-5B7C-4C4E-9D76-7D14D675DC9A}"/>
                  </a:ext>
                </a:extLst>
              </p:cNvPr>
              <p:cNvSpPr/>
              <p:nvPr/>
            </p:nvSpPr>
            <p:spPr>
              <a:xfrm rot="10800000" flipV="1">
                <a:off x="1120350" y="5325352"/>
                <a:ext cx="1237452" cy="97488"/>
              </a:xfrm>
              <a:prstGeom prst="trapezoid">
                <a:avLst>
                  <a:gd name="adj" fmla="val 8006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350">
                  <a:latin typeface="+mj-lt"/>
                </a:endParaRPr>
              </a:p>
            </p:txBody>
          </p:sp>
        </p:grpSp>
        <p:grpSp>
          <p:nvGrpSpPr>
            <p:cNvPr id="11" name="Group 115">
              <a:extLst>
                <a:ext uri="{FF2B5EF4-FFF2-40B4-BE49-F238E27FC236}">
                  <a16:creationId xmlns:a16="http://schemas.microsoft.com/office/drawing/2014/main" id="{38DEA458-2384-4EF4-91F0-2BF47D39380F}"/>
                </a:ext>
              </a:extLst>
            </p:cNvPr>
            <p:cNvGrpSpPr/>
            <p:nvPr/>
          </p:nvGrpSpPr>
          <p:grpSpPr>
            <a:xfrm>
              <a:off x="3670935" y="2980088"/>
              <a:ext cx="1237453" cy="2442752"/>
              <a:chOff x="1120349" y="2980088"/>
              <a:chExt cx="1237453" cy="2442752"/>
            </a:xfrm>
          </p:grpSpPr>
          <p:sp>
            <p:nvSpPr>
              <p:cNvPr id="36" name="Rectangle 116">
                <a:extLst>
                  <a:ext uri="{FF2B5EF4-FFF2-40B4-BE49-F238E27FC236}">
                    <a16:creationId xmlns:a16="http://schemas.microsoft.com/office/drawing/2014/main" id="{314C75A5-A27A-4781-863D-40F95E4BC99C}"/>
                  </a:ext>
                </a:extLst>
              </p:cNvPr>
              <p:cNvSpPr/>
              <p:nvPr/>
            </p:nvSpPr>
            <p:spPr>
              <a:xfrm>
                <a:off x="1182992" y="3097834"/>
                <a:ext cx="1085728" cy="220726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648000" rIns="27000" bIns="54000" rtlCol="0" anchor="t" anchorCtr="0"/>
              <a:lstStyle/>
              <a:p>
                <a:pPr algn="ctr"/>
                <a:endParaRPr lang="ro-MD" sz="825" dirty="0">
                  <a:solidFill>
                    <a:schemeClr val="bg1"/>
                  </a:solidFill>
                  <a:latin typeface="+mj-lt"/>
                </a:endParaRPr>
              </a:p>
              <a:p>
                <a:pPr algn="ctr"/>
                <a:endParaRPr lang="ro-MD" sz="825" dirty="0">
                  <a:solidFill>
                    <a:schemeClr val="bg1"/>
                  </a:solidFill>
                  <a:latin typeface="+mj-lt"/>
                </a:endParaRPr>
              </a:p>
              <a:p>
                <a:pPr algn="ctr"/>
                <a:r>
                  <a:rPr lang="ro-MD" sz="1200" b="1" dirty="0">
                    <a:solidFill>
                      <a:schemeClr val="bg1"/>
                    </a:solidFill>
                  </a:rPr>
                  <a:t>Controlul LDL &lt;1,8mmol/l</a:t>
                </a:r>
                <a:endParaRPr lang="en-US" sz="1200" b="1" dirty="0">
                  <a:solidFill>
                    <a:schemeClr val="bg1"/>
                  </a:solidFill>
                </a:endParaRPr>
              </a:p>
            </p:txBody>
          </p:sp>
          <p:sp>
            <p:nvSpPr>
              <p:cNvPr id="37" name="Trapezoid 117">
                <a:extLst>
                  <a:ext uri="{FF2B5EF4-FFF2-40B4-BE49-F238E27FC236}">
                    <a16:creationId xmlns:a16="http://schemas.microsoft.com/office/drawing/2014/main" id="{CC99A471-955A-4B6E-B2B4-091823C36CB2}"/>
                  </a:ext>
                </a:extLst>
              </p:cNvPr>
              <p:cNvSpPr/>
              <p:nvPr/>
            </p:nvSpPr>
            <p:spPr>
              <a:xfrm rot="10800000">
                <a:off x="1120349" y="2980088"/>
                <a:ext cx="1237452" cy="97488"/>
              </a:xfrm>
              <a:prstGeom prst="trapezoid">
                <a:avLst>
                  <a:gd name="adj" fmla="val 8006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350">
                  <a:latin typeface="+mj-lt"/>
                </a:endParaRPr>
              </a:p>
            </p:txBody>
          </p:sp>
          <p:sp>
            <p:nvSpPr>
              <p:cNvPr id="38" name="Trapezoid 118">
                <a:extLst>
                  <a:ext uri="{FF2B5EF4-FFF2-40B4-BE49-F238E27FC236}">
                    <a16:creationId xmlns:a16="http://schemas.microsoft.com/office/drawing/2014/main" id="{FF39E61B-E297-42B3-9438-3440FFF6B311}"/>
                  </a:ext>
                </a:extLst>
              </p:cNvPr>
              <p:cNvSpPr/>
              <p:nvPr/>
            </p:nvSpPr>
            <p:spPr>
              <a:xfrm rot="10800000" flipV="1">
                <a:off x="1120350" y="5325352"/>
                <a:ext cx="1237452" cy="97488"/>
              </a:xfrm>
              <a:prstGeom prst="trapezoid">
                <a:avLst>
                  <a:gd name="adj" fmla="val 8006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350">
                  <a:latin typeface="+mj-lt"/>
                </a:endParaRPr>
              </a:p>
            </p:txBody>
          </p:sp>
        </p:grpSp>
        <p:grpSp>
          <p:nvGrpSpPr>
            <p:cNvPr id="12" name="Group 119">
              <a:extLst>
                <a:ext uri="{FF2B5EF4-FFF2-40B4-BE49-F238E27FC236}">
                  <a16:creationId xmlns:a16="http://schemas.microsoft.com/office/drawing/2014/main" id="{B6508430-66AC-4BAE-B670-78C2F85DD50F}"/>
                </a:ext>
              </a:extLst>
            </p:cNvPr>
            <p:cNvGrpSpPr/>
            <p:nvPr/>
          </p:nvGrpSpPr>
          <p:grpSpPr>
            <a:xfrm>
              <a:off x="4971031" y="2980088"/>
              <a:ext cx="1237452" cy="2442752"/>
              <a:chOff x="1120350" y="2980088"/>
              <a:chExt cx="1237452" cy="2442752"/>
            </a:xfrm>
          </p:grpSpPr>
          <p:sp>
            <p:nvSpPr>
              <p:cNvPr id="33" name="Rectangle 120">
                <a:extLst>
                  <a:ext uri="{FF2B5EF4-FFF2-40B4-BE49-F238E27FC236}">
                    <a16:creationId xmlns:a16="http://schemas.microsoft.com/office/drawing/2014/main" id="{B68DDB4E-FED5-4AC0-9961-5E62AEA74974}"/>
                  </a:ext>
                </a:extLst>
              </p:cNvPr>
              <p:cNvSpPr/>
              <p:nvPr/>
            </p:nvSpPr>
            <p:spPr>
              <a:xfrm>
                <a:off x="1196327" y="3097834"/>
                <a:ext cx="1049438" cy="2207260"/>
              </a:xfrm>
              <a:prstGeom prst="rect">
                <a:avLst/>
              </a:prstGeom>
              <a:solidFill>
                <a:srgbClr val="001965"/>
              </a:solidFill>
              <a:ln>
                <a:noFill/>
              </a:ln>
            </p:spPr>
            <p:style>
              <a:lnRef idx="2">
                <a:schemeClr val="accent1">
                  <a:shade val="50000"/>
                </a:schemeClr>
              </a:lnRef>
              <a:fillRef idx="1">
                <a:schemeClr val="accent1"/>
              </a:fillRef>
              <a:effectRef idx="0">
                <a:schemeClr val="accent1"/>
              </a:effectRef>
              <a:fontRef idx="minor">
                <a:schemeClr val="lt1"/>
              </a:fontRef>
            </p:style>
            <p:txBody>
              <a:bodyPr lIns="27000" tIns="648000" rIns="27000" bIns="54000" rtlCol="0" anchor="t" anchorCtr="0"/>
              <a:lstStyle/>
              <a:p>
                <a:pPr algn="ctr"/>
                <a:endParaRPr lang="ro-MD" sz="825" dirty="0">
                  <a:solidFill>
                    <a:schemeClr val="bg1"/>
                  </a:solidFill>
                  <a:latin typeface="+mj-lt"/>
                </a:endParaRPr>
              </a:p>
              <a:p>
                <a:pPr algn="ctr"/>
                <a:r>
                  <a:rPr lang="ro-MD" sz="1200" b="1" dirty="0">
                    <a:solidFill>
                      <a:schemeClr val="bg1"/>
                    </a:solidFill>
                  </a:rPr>
                  <a:t>Medicație  cu beneficii cardio-renale</a:t>
                </a:r>
                <a:endParaRPr lang="en-US" sz="1200" b="1" dirty="0">
                  <a:solidFill>
                    <a:schemeClr val="bg1"/>
                  </a:solidFill>
                </a:endParaRPr>
              </a:p>
            </p:txBody>
          </p:sp>
          <p:sp>
            <p:nvSpPr>
              <p:cNvPr id="34" name="Trapezoid 121">
                <a:extLst>
                  <a:ext uri="{FF2B5EF4-FFF2-40B4-BE49-F238E27FC236}">
                    <a16:creationId xmlns:a16="http://schemas.microsoft.com/office/drawing/2014/main" id="{824E2B6F-291E-4A60-A3B5-82D623E7DFD5}"/>
                  </a:ext>
                </a:extLst>
              </p:cNvPr>
              <p:cNvSpPr/>
              <p:nvPr/>
            </p:nvSpPr>
            <p:spPr>
              <a:xfrm rot="10800000">
                <a:off x="1120350" y="2980088"/>
                <a:ext cx="1237452" cy="97488"/>
              </a:xfrm>
              <a:prstGeom prst="trapezoid">
                <a:avLst>
                  <a:gd name="adj" fmla="val 8006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350">
                  <a:latin typeface="+mj-lt"/>
                </a:endParaRPr>
              </a:p>
            </p:txBody>
          </p:sp>
          <p:sp>
            <p:nvSpPr>
              <p:cNvPr id="35" name="Trapezoid 122">
                <a:extLst>
                  <a:ext uri="{FF2B5EF4-FFF2-40B4-BE49-F238E27FC236}">
                    <a16:creationId xmlns:a16="http://schemas.microsoft.com/office/drawing/2014/main" id="{21723F4F-4379-4BB1-BE52-4959838139F0}"/>
                  </a:ext>
                </a:extLst>
              </p:cNvPr>
              <p:cNvSpPr/>
              <p:nvPr/>
            </p:nvSpPr>
            <p:spPr>
              <a:xfrm rot="10800000" flipV="1">
                <a:off x="1120350" y="5325352"/>
                <a:ext cx="1237452" cy="97488"/>
              </a:xfrm>
              <a:prstGeom prst="trapezoid">
                <a:avLst>
                  <a:gd name="adj" fmla="val 8006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350">
                  <a:latin typeface="+mj-lt"/>
                </a:endParaRPr>
              </a:p>
            </p:txBody>
          </p:sp>
        </p:grpSp>
        <p:grpSp>
          <p:nvGrpSpPr>
            <p:cNvPr id="13" name="Group 13">
              <a:extLst>
                <a:ext uri="{FF2B5EF4-FFF2-40B4-BE49-F238E27FC236}">
                  <a16:creationId xmlns:a16="http://schemas.microsoft.com/office/drawing/2014/main" id="{2528ECCD-A094-4DBA-A7B8-CE106520CD53}"/>
                </a:ext>
              </a:extLst>
            </p:cNvPr>
            <p:cNvGrpSpPr/>
            <p:nvPr/>
          </p:nvGrpSpPr>
          <p:grpSpPr>
            <a:xfrm>
              <a:off x="2675815" y="3245935"/>
              <a:ext cx="627504" cy="627504"/>
              <a:chOff x="-6336423" y="2817138"/>
              <a:chExt cx="627504" cy="627504"/>
            </a:xfrm>
          </p:grpSpPr>
          <p:sp>
            <p:nvSpPr>
              <p:cNvPr id="31" name="Oval 104">
                <a:extLst>
                  <a:ext uri="{FF2B5EF4-FFF2-40B4-BE49-F238E27FC236}">
                    <a16:creationId xmlns:a16="http://schemas.microsoft.com/office/drawing/2014/main" id="{17212C6B-34A8-499A-BC16-CFE11464166C}"/>
                  </a:ext>
                </a:extLst>
              </p:cNvPr>
              <p:cNvSpPr/>
              <p:nvPr/>
            </p:nvSpPr>
            <p:spPr>
              <a:xfrm>
                <a:off x="-6336423" y="2817138"/>
                <a:ext cx="627504" cy="6275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US" sz="1500"/>
              </a:p>
            </p:txBody>
          </p:sp>
          <p:pic>
            <p:nvPicPr>
              <p:cNvPr id="32" name="Graphic 105">
                <a:extLst>
                  <a:ext uri="{FF2B5EF4-FFF2-40B4-BE49-F238E27FC236}">
                    <a16:creationId xmlns:a16="http://schemas.microsoft.com/office/drawing/2014/main" id="{486002ED-E3C7-4543-8D96-81518E166D8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37427" y="2916134"/>
                <a:ext cx="429513" cy="429513"/>
              </a:xfrm>
              <a:prstGeom prst="rect">
                <a:avLst/>
              </a:prstGeom>
            </p:spPr>
          </p:pic>
        </p:grpSp>
        <p:grpSp>
          <p:nvGrpSpPr>
            <p:cNvPr id="14" name="Group 26">
              <a:extLst>
                <a:ext uri="{FF2B5EF4-FFF2-40B4-BE49-F238E27FC236}">
                  <a16:creationId xmlns:a16="http://schemas.microsoft.com/office/drawing/2014/main" id="{504635FB-B430-4D49-9D62-B234A696F4B4}"/>
                </a:ext>
              </a:extLst>
            </p:cNvPr>
            <p:cNvGrpSpPr/>
            <p:nvPr/>
          </p:nvGrpSpPr>
          <p:grpSpPr>
            <a:xfrm>
              <a:off x="5276005" y="3245935"/>
              <a:ext cx="627504" cy="627504"/>
              <a:chOff x="-1902159" y="2817138"/>
              <a:chExt cx="627504" cy="627504"/>
            </a:xfrm>
          </p:grpSpPr>
          <p:sp>
            <p:nvSpPr>
              <p:cNvPr id="29" name="Oval 102">
                <a:extLst>
                  <a:ext uri="{FF2B5EF4-FFF2-40B4-BE49-F238E27FC236}">
                    <a16:creationId xmlns:a16="http://schemas.microsoft.com/office/drawing/2014/main" id="{67309D40-7B64-4AB0-94F7-E57D70AE643C}"/>
                  </a:ext>
                </a:extLst>
              </p:cNvPr>
              <p:cNvSpPr/>
              <p:nvPr/>
            </p:nvSpPr>
            <p:spPr>
              <a:xfrm>
                <a:off x="-1902159" y="2817138"/>
                <a:ext cx="627504" cy="6275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US" sz="1500"/>
              </a:p>
            </p:txBody>
          </p:sp>
          <p:pic>
            <p:nvPicPr>
              <p:cNvPr id="30" name="Graphic 103">
                <a:extLst>
                  <a:ext uri="{FF2B5EF4-FFF2-40B4-BE49-F238E27FC236}">
                    <a16:creationId xmlns:a16="http://schemas.microsoft.com/office/drawing/2014/main" id="{92E1B3F3-DC81-409B-83BA-CCB34326FD9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3163" y="2916134"/>
                <a:ext cx="429513" cy="429513"/>
              </a:xfrm>
              <a:prstGeom prst="rect">
                <a:avLst/>
              </a:prstGeom>
            </p:spPr>
          </p:pic>
        </p:grpSp>
        <p:grpSp>
          <p:nvGrpSpPr>
            <p:cNvPr id="15" name="Group 14">
              <a:extLst>
                <a:ext uri="{FF2B5EF4-FFF2-40B4-BE49-F238E27FC236}">
                  <a16:creationId xmlns:a16="http://schemas.microsoft.com/office/drawing/2014/main" id="{8D2B7744-8F73-4696-BE88-3D8E38F3E1E6}"/>
                </a:ext>
              </a:extLst>
            </p:cNvPr>
            <p:cNvGrpSpPr/>
            <p:nvPr/>
          </p:nvGrpSpPr>
          <p:grpSpPr>
            <a:xfrm>
              <a:off x="3975910" y="3245935"/>
              <a:ext cx="627504" cy="627504"/>
              <a:chOff x="-4119291" y="2817138"/>
              <a:chExt cx="627504" cy="627504"/>
            </a:xfrm>
          </p:grpSpPr>
          <p:sp>
            <p:nvSpPr>
              <p:cNvPr id="27" name="Oval 100">
                <a:extLst>
                  <a:ext uri="{FF2B5EF4-FFF2-40B4-BE49-F238E27FC236}">
                    <a16:creationId xmlns:a16="http://schemas.microsoft.com/office/drawing/2014/main" id="{2D4020D8-B801-4C80-93AC-6AC2D4DD0417}"/>
                  </a:ext>
                </a:extLst>
              </p:cNvPr>
              <p:cNvSpPr/>
              <p:nvPr/>
            </p:nvSpPr>
            <p:spPr>
              <a:xfrm>
                <a:off x="-4119291" y="2817138"/>
                <a:ext cx="627504" cy="6275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US" sz="1500"/>
              </a:p>
            </p:txBody>
          </p:sp>
          <p:pic>
            <p:nvPicPr>
              <p:cNvPr id="28" name="Graphic 101">
                <a:extLst>
                  <a:ext uri="{FF2B5EF4-FFF2-40B4-BE49-F238E27FC236}">
                    <a16:creationId xmlns:a16="http://schemas.microsoft.com/office/drawing/2014/main" id="{7B3246DC-0FBA-48AA-BF79-B9B70FB7458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40446" y="2895983"/>
                <a:ext cx="469813" cy="469813"/>
              </a:xfrm>
              <a:prstGeom prst="rect">
                <a:avLst/>
              </a:prstGeom>
            </p:spPr>
          </p:pic>
        </p:grpSp>
        <p:grpSp>
          <p:nvGrpSpPr>
            <p:cNvPr id="16" name="Group 12">
              <a:extLst>
                <a:ext uri="{FF2B5EF4-FFF2-40B4-BE49-F238E27FC236}">
                  <a16:creationId xmlns:a16="http://schemas.microsoft.com/office/drawing/2014/main" id="{A5427366-0FEF-4EFF-B0FD-5D07CC2F005E}"/>
                </a:ext>
              </a:extLst>
            </p:cNvPr>
            <p:cNvGrpSpPr/>
            <p:nvPr/>
          </p:nvGrpSpPr>
          <p:grpSpPr>
            <a:xfrm>
              <a:off x="1375720" y="3245935"/>
              <a:ext cx="627504" cy="627504"/>
              <a:chOff x="-8553555" y="2817138"/>
              <a:chExt cx="627504" cy="627504"/>
            </a:xfrm>
          </p:grpSpPr>
          <p:sp>
            <p:nvSpPr>
              <p:cNvPr id="25" name="Oval 98">
                <a:extLst>
                  <a:ext uri="{FF2B5EF4-FFF2-40B4-BE49-F238E27FC236}">
                    <a16:creationId xmlns:a16="http://schemas.microsoft.com/office/drawing/2014/main" id="{628ED26E-8090-4FB5-807B-744054EBFFA4}"/>
                  </a:ext>
                </a:extLst>
              </p:cNvPr>
              <p:cNvSpPr/>
              <p:nvPr/>
            </p:nvSpPr>
            <p:spPr>
              <a:xfrm>
                <a:off x="-8553555" y="2817138"/>
                <a:ext cx="627504" cy="6275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US" sz="1500"/>
              </a:p>
            </p:txBody>
          </p:sp>
          <p:pic>
            <p:nvPicPr>
              <p:cNvPr id="26" name="Graphic 99">
                <a:extLst>
                  <a:ext uri="{FF2B5EF4-FFF2-40B4-BE49-F238E27FC236}">
                    <a16:creationId xmlns:a16="http://schemas.microsoft.com/office/drawing/2014/main" id="{1436BC38-2BF5-486B-BECE-240FDC41CA8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54559" y="2916134"/>
                <a:ext cx="429513" cy="429513"/>
              </a:xfrm>
              <a:prstGeom prst="rect">
                <a:avLst/>
              </a:prstGeom>
            </p:spPr>
          </p:pic>
        </p:grpSp>
        <p:sp>
          <p:nvSpPr>
            <p:cNvPr id="17" name="Rectangle 123">
              <a:extLst>
                <a:ext uri="{FF2B5EF4-FFF2-40B4-BE49-F238E27FC236}">
                  <a16:creationId xmlns:a16="http://schemas.microsoft.com/office/drawing/2014/main" id="{87E23024-033C-4997-9E84-A4015BD48436}"/>
                </a:ext>
              </a:extLst>
            </p:cNvPr>
            <p:cNvSpPr/>
            <p:nvPr/>
          </p:nvSpPr>
          <p:spPr>
            <a:xfrm>
              <a:off x="819438" y="6088124"/>
              <a:ext cx="5569560" cy="90974"/>
            </a:xfrm>
            <a:prstGeom prst="rect">
              <a:avLst/>
            </a:prstGeom>
            <a:solidFill>
              <a:srgbClr val="D8EAF8"/>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US" sz="1350">
                <a:latin typeface="+mj-lt"/>
              </a:endParaRPr>
            </a:p>
          </p:txBody>
        </p:sp>
        <p:grpSp>
          <p:nvGrpSpPr>
            <p:cNvPr id="18" name="Group 33">
              <a:extLst>
                <a:ext uri="{FF2B5EF4-FFF2-40B4-BE49-F238E27FC236}">
                  <a16:creationId xmlns:a16="http://schemas.microsoft.com/office/drawing/2014/main" id="{F42BF13F-E163-4D5A-88A7-A9B4F9DC04F6}"/>
                </a:ext>
              </a:extLst>
            </p:cNvPr>
            <p:cNvGrpSpPr/>
            <p:nvPr/>
          </p:nvGrpSpPr>
          <p:grpSpPr>
            <a:xfrm>
              <a:off x="899558" y="5443728"/>
              <a:ext cx="5463406" cy="301594"/>
              <a:chOff x="919949" y="5443728"/>
              <a:chExt cx="5463406" cy="301594"/>
            </a:xfrm>
          </p:grpSpPr>
          <p:grpSp>
            <p:nvGrpSpPr>
              <p:cNvPr id="19" name="Group 92">
                <a:extLst>
                  <a:ext uri="{FF2B5EF4-FFF2-40B4-BE49-F238E27FC236}">
                    <a16:creationId xmlns:a16="http://schemas.microsoft.com/office/drawing/2014/main" id="{43B52DA4-5002-49F3-8B69-8A64ACDDE44A}"/>
                  </a:ext>
                </a:extLst>
              </p:cNvPr>
              <p:cNvGrpSpPr/>
              <p:nvPr/>
            </p:nvGrpSpPr>
            <p:grpSpPr>
              <a:xfrm>
                <a:off x="919949" y="5443728"/>
                <a:ext cx="301594" cy="301594"/>
                <a:chOff x="884265" y="5351024"/>
                <a:chExt cx="525948" cy="525948"/>
              </a:xfrm>
            </p:grpSpPr>
            <p:sp>
              <p:nvSpPr>
                <p:cNvPr id="23" name="Oval 96">
                  <a:extLst>
                    <a:ext uri="{FF2B5EF4-FFF2-40B4-BE49-F238E27FC236}">
                      <a16:creationId xmlns:a16="http://schemas.microsoft.com/office/drawing/2014/main" id="{75B4A965-3EDF-400A-B8E3-4FA6A449E088}"/>
                    </a:ext>
                  </a:extLst>
                </p:cNvPr>
                <p:cNvSpPr/>
                <p:nvPr/>
              </p:nvSpPr>
              <p:spPr>
                <a:xfrm>
                  <a:off x="884265" y="5351024"/>
                  <a:ext cx="525948" cy="525948"/>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US" sz="1500"/>
                </a:p>
              </p:txBody>
            </p:sp>
            <p:pic>
              <p:nvPicPr>
                <p:cNvPr id="24" name="Graphic 97">
                  <a:extLst>
                    <a:ext uri="{FF2B5EF4-FFF2-40B4-BE49-F238E27FC236}">
                      <a16:creationId xmlns:a16="http://schemas.microsoft.com/office/drawing/2014/main" id="{F8FA1719-193A-43BE-9EF9-F3A25BBCA1B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45434" y="5412193"/>
                  <a:ext cx="403610" cy="403610"/>
                </a:xfrm>
                <a:prstGeom prst="rect">
                  <a:avLst/>
                </a:prstGeom>
              </p:spPr>
            </p:pic>
          </p:grpSp>
          <p:grpSp>
            <p:nvGrpSpPr>
              <p:cNvPr id="20" name="Group 93">
                <a:extLst>
                  <a:ext uri="{FF2B5EF4-FFF2-40B4-BE49-F238E27FC236}">
                    <a16:creationId xmlns:a16="http://schemas.microsoft.com/office/drawing/2014/main" id="{D44EA88A-8258-455E-98AF-50A28B9B4C6D}"/>
                  </a:ext>
                </a:extLst>
              </p:cNvPr>
              <p:cNvGrpSpPr/>
              <p:nvPr/>
            </p:nvGrpSpPr>
            <p:grpSpPr>
              <a:xfrm>
                <a:off x="6081761" y="5443728"/>
                <a:ext cx="301594" cy="301594"/>
                <a:chOff x="10776131" y="5351024"/>
                <a:chExt cx="525948" cy="525948"/>
              </a:xfrm>
            </p:grpSpPr>
            <p:sp>
              <p:nvSpPr>
                <p:cNvPr id="21" name="Oval 94">
                  <a:extLst>
                    <a:ext uri="{FF2B5EF4-FFF2-40B4-BE49-F238E27FC236}">
                      <a16:creationId xmlns:a16="http://schemas.microsoft.com/office/drawing/2014/main" id="{24A58B42-D111-4CD2-BD7C-7B99E1650AA1}"/>
                    </a:ext>
                  </a:extLst>
                </p:cNvPr>
                <p:cNvSpPr/>
                <p:nvPr/>
              </p:nvSpPr>
              <p:spPr>
                <a:xfrm>
                  <a:off x="10776131" y="5351024"/>
                  <a:ext cx="525948" cy="525948"/>
                </a:xfrm>
                <a:prstGeom prst="ellips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algn="ctr"/>
                  <a:endParaRPr lang="en-US" sz="1500"/>
                </a:p>
              </p:txBody>
            </p:sp>
            <p:pic>
              <p:nvPicPr>
                <p:cNvPr id="22" name="Graphic 95">
                  <a:extLst>
                    <a:ext uri="{FF2B5EF4-FFF2-40B4-BE49-F238E27FC236}">
                      <a16:creationId xmlns:a16="http://schemas.microsoft.com/office/drawing/2014/main" id="{DF7EF781-9360-4754-B266-3C5705ADDB8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37300" y="5412194"/>
                  <a:ext cx="427748" cy="427748"/>
                </a:xfrm>
                <a:prstGeom prst="rect">
                  <a:avLst/>
                </a:prstGeom>
              </p:spPr>
            </p:pic>
          </p:grpSp>
        </p:grpSp>
      </p:grpSp>
      <p:graphicFrame>
        <p:nvGraphicFramePr>
          <p:cNvPr id="45" name="Объект 3"/>
          <p:cNvGraphicFramePr>
            <a:graphicFrameLocks noGrp="1"/>
          </p:cNvGraphicFramePr>
          <p:nvPr>
            <p:ph idx="1"/>
          </p:nvPr>
        </p:nvGraphicFramePr>
        <p:xfrm>
          <a:off x="322031" y="1299252"/>
          <a:ext cx="3919753" cy="3261779"/>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34912230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2" y="273844"/>
            <a:ext cx="4447761" cy="523772"/>
          </a:xfrm>
        </p:spPr>
        <p:txBody>
          <a:bodyPr>
            <a:normAutofit/>
          </a:bodyPr>
          <a:lstStyle/>
          <a:p>
            <a:r>
              <a:rPr lang="ro-RO" sz="2800" b="1" dirty="0">
                <a:solidFill>
                  <a:srgbClr val="318FA5"/>
                </a:solidFill>
                <a:latin typeface="+mn-lt"/>
              </a:rPr>
              <a:t>Controlul factorilor de risc</a:t>
            </a:r>
            <a:endParaRPr lang="en-US" sz="2800" b="1" dirty="0">
              <a:solidFill>
                <a:srgbClr val="318FA5"/>
              </a:solidFill>
              <a:latin typeface="+mn-lt"/>
            </a:endParaRPr>
          </a:p>
        </p:txBody>
      </p:sp>
      <p:pic>
        <p:nvPicPr>
          <p:cNvPr id="10" name="I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745" y="1005568"/>
            <a:ext cx="1559273" cy="3716786"/>
          </a:xfrm>
          <a:prstGeom prst="rect">
            <a:avLst/>
          </a:prstGeom>
        </p:spPr>
      </p:pic>
      <p:sp>
        <p:nvSpPr>
          <p:cNvPr id="11" name="CasetăText 10"/>
          <p:cNvSpPr txBox="1"/>
          <p:nvPr/>
        </p:nvSpPr>
        <p:spPr>
          <a:xfrm>
            <a:off x="2709437" y="1610290"/>
            <a:ext cx="1501815" cy="392415"/>
          </a:xfrm>
          <a:prstGeom prst="rect">
            <a:avLst/>
          </a:prstGeom>
          <a:noFill/>
        </p:spPr>
        <p:txBody>
          <a:bodyPr wrap="square" lIns="68451" tIns="34289" rIns="68451" bIns="34289" rtlCol="0">
            <a:spAutoFit/>
          </a:bodyPr>
          <a:lstStyle/>
          <a:p>
            <a:pPr defTabSz="684338"/>
            <a:r>
              <a:rPr lang="ro-RO" sz="2100" b="1" dirty="0">
                <a:solidFill>
                  <a:srgbClr val="BF658C"/>
                </a:solidFill>
                <a:latin typeface="Elephant" panose="02020904090505020303" pitchFamily="18" charset="0"/>
              </a:rPr>
              <a:t>  HbA1c</a:t>
            </a:r>
            <a:endParaRPr lang="en-US" sz="2100" b="1" dirty="0">
              <a:solidFill>
                <a:srgbClr val="BF658C"/>
              </a:solidFill>
              <a:latin typeface="Elephant" panose="02020904090505020303" pitchFamily="18" charset="0"/>
            </a:endParaRPr>
          </a:p>
        </p:txBody>
      </p:sp>
      <p:sp>
        <p:nvSpPr>
          <p:cNvPr id="14" name="CasetăText 13"/>
          <p:cNvSpPr txBox="1"/>
          <p:nvPr/>
        </p:nvSpPr>
        <p:spPr>
          <a:xfrm>
            <a:off x="2783225" y="2374207"/>
            <a:ext cx="1354239" cy="715580"/>
          </a:xfrm>
          <a:prstGeom prst="rect">
            <a:avLst/>
          </a:prstGeom>
          <a:noFill/>
        </p:spPr>
        <p:txBody>
          <a:bodyPr wrap="square" lIns="68451" tIns="34289" rIns="68451" bIns="34289" rtlCol="0">
            <a:spAutoFit/>
          </a:bodyPr>
          <a:lstStyle/>
          <a:p>
            <a:pPr defTabSz="684338"/>
            <a:r>
              <a:rPr lang="en-US" b="1" dirty="0">
                <a:solidFill>
                  <a:prstClr val="black"/>
                </a:solidFill>
              </a:rPr>
              <a:t>  </a:t>
            </a:r>
            <a:r>
              <a:rPr lang="ro-RO" b="1" dirty="0">
                <a:solidFill>
                  <a:prstClr val="black"/>
                </a:solidFill>
              </a:rPr>
              <a:t>  </a:t>
            </a:r>
            <a:r>
              <a:rPr lang="ro-RO" sz="2100" b="1" dirty="0" err="1">
                <a:solidFill>
                  <a:srgbClr val="33A4BF"/>
                </a:solidFill>
                <a:latin typeface="Elephant" panose="02020904090505020303" pitchFamily="18" charset="0"/>
              </a:rPr>
              <a:t>Blood</a:t>
            </a:r>
            <a:r>
              <a:rPr lang="ro-RO" sz="2100" b="1" dirty="0">
                <a:solidFill>
                  <a:srgbClr val="33A4BF"/>
                </a:solidFill>
                <a:latin typeface="Elephant" panose="02020904090505020303" pitchFamily="18" charset="0"/>
              </a:rPr>
              <a:t> </a:t>
            </a:r>
            <a:r>
              <a:rPr lang="ro-RO" sz="2100" b="1" dirty="0" err="1">
                <a:solidFill>
                  <a:srgbClr val="33A4BF"/>
                </a:solidFill>
                <a:latin typeface="Elephant" panose="02020904090505020303" pitchFamily="18" charset="0"/>
              </a:rPr>
              <a:t>pressure</a:t>
            </a:r>
            <a:endParaRPr lang="en-US" sz="2100" b="1" dirty="0">
              <a:solidFill>
                <a:srgbClr val="33A4BF"/>
              </a:solidFill>
              <a:latin typeface="Elephant" panose="02020904090505020303" pitchFamily="18" charset="0"/>
            </a:endParaRPr>
          </a:p>
        </p:txBody>
      </p:sp>
      <p:sp>
        <p:nvSpPr>
          <p:cNvPr id="15" name="CasetăText 14"/>
          <p:cNvSpPr txBox="1"/>
          <p:nvPr/>
        </p:nvSpPr>
        <p:spPr>
          <a:xfrm>
            <a:off x="2705208" y="3257462"/>
            <a:ext cx="1616596" cy="669414"/>
          </a:xfrm>
          <a:prstGeom prst="rect">
            <a:avLst/>
          </a:prstGeom>
          <a:noFill/>
        </p:spPr>
        <p:txBody>
          <a:bodyPr wrap="square" lIns="68451" tIns="34289" rIns="68451" bIns="34289" rtlCol="0">
            <a:spAutoFit/>
          </a:bodyPr>
          <a:lstStyle/>
          <a:p>
            <a:pPr defTabSz="684338"/>
            <a:r>
              <a:rPr lang="en-US" b="1" dirty="0">
                <a:solidFill>
                  <a:prstClr val="black"/>
                </a:solidFill>
              </a:rPr>
              <a:t>     </a:t>
            </a:r>
            <a:r>
              <a:rPr lang="ro-RO" sz="2100" b="1" dirty="0">
                <a:solidFill>
                  <a:srgbClr val="FFC000">
                    <a:lumMod val="75000"/>
                  </a:srgbClr>
                </a:solidFill>
                <a:latin typeface="Elephant" panose="02020904090505020303" pitchFamily="18" charset="0"/>
              </a:rPr>
              <a:t>Colesterol</a:t>
            </a:r>
            <a:r>
              <a:rPr lang="en-US" b="1" dirty="0">
                <a:solidFill>
                  <a:prstClr val="black"/>
                </a:solidFill>
              </a:rPr>
              <a:t> </a:t>
            </a:r>
          </a:p>
        </p:txBody>
      </p:sp>
      <p:sp>
        <p:nvSpPr>
          <p:cNvPr id="12" name="CasetăText 11"/>
          <p:cNvSpPr txBox="1"/>
          <p:nvPr/>
        </p:nvSpPr>
        <p:spPr>
          <a:xfrm>
            <a:off x="3253563" y="934574"/>
            <a:ext cx="5798500" cy="34624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wrap="square" lIns="68451" tIns="34289" rIns="68451" bIns="34289" rtlCol="0">
            <a:spAutoFit/>
          </a:bodyPr>
          <a:lstStyle/>
          <a:p>
            <a:pPr defTabSz="684338"/>
            <a:r>
              <a:rPr lang="ro-RO" b="1" dirty="0">
                <a:solidFill>
                  <a:prstClr val="black"/>
                </a:solidFill>
              </a:rPr>
              <a:t>Atingerea valorilor țintă individuale pentru persoana cu DZ</a:t>
            </a:r>
            <a:endParaRPr lang="en-US" b="1" dirty="0">
              <a:solidFill>
                <a:prstClr val="black"/>
              </a:solidFill>
            </a:endParaRPr>
          </a:p>
        </p:txBody>
      </p:sp>
      <p:sp>
        <p:nvSpPr>
          <p:cNvPr id="18" name="CasetăText 17"/>
          <p:cNvSpPr txBox="1"/>
          <p:nvPr/>
        </p:nvSpPr>
        <p:spPr>
          <a:xfrm>
            <a:off x="5268482" y="1397268"/>
            <a:ext cx="2916252" cy="288539"/>
          </a:xfrm>
          <a:prstGeom prst="rect">
            <a:avLst/>
          </a:prstGeom>
          <a:noFill/>
        </p:spPr>
        <p:txBody>
          <a:bodyPr wrap="square" lIns="68451" tIns="34289" rIns="68451" bIns="34289" rtlCol="0">
            <a:spAutoFit/>
          </a:bodyPr>
          <a:lstStyle/>
          <a:p>
            <a:pPr defTabSz="684338"/>
            <a:endParaRPr lang="en-US" sz="1400" dirty="0">
              <a:solidFill>
                <a:prstClr val="black"/>
              </a:solidFill>
            </a:endParaRPr>
          </a:p>
        </p:txBody>
      </p:sp>
      <p:sp>
        <p:nvSpPr>
          <p:cNvPr id="3" name="Dreptunghi rotunjit 2"/>
          <p:cNvSpPr/>
          <p:nvPr/>
        </p:nvSpPr>
        <p:spPr>
          <a:xfrm>
            <a:off x="4511269" y="1555837"/>
            <a:ext cx="3040506" cy="501493"/>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68451" tIns="34289" rIns="68451" bIns="34289" rtlCol="0" anchor="ctr"/>
          <a:lstStyle/>
          <a:p>
            <a:pPr algn="ctr" defTabSz="684338"/>
            <a:r>
              <a:rPr lang="ro-RO" sz="2000" b="1" dirty="0">
                <a:solidFill>
                  <a:prstClr val="black">
                    <a:lumMod val="95000"/>
                    <a:lumOff val="5000"/>
                  </a:prstClr>
                </a:solidFill>
              </a:rPr>
              <a:t>HbA1c </a:t>
            </a:r>
            <a:r>
              <a:rPr lang="en-US" sz="2000" b="1" dirty="0">
                <a:solidFill>
                  <a:prstClr val="black">
                    <a:lumMod val="95000"/>
                    <a:lumOff val="5000"/>
                  </a:prstClr>
                </a:solidFill>
              </a:rPr>
              <a:t>&lt; 7,0 </a:t>
            </a:r>
            <a:r>
              <a:rPr lang="en-US" sz="2000" b="1" dirty="0" err="1">
                <a:solidFill>
                  <a:prstClr val="black">
                    <a:lumMod val="95000"/>
                    <a:lumOff val="5000"/>
                  </a:prstClr>
                </a:solidFill>
              </a:rPr>
              <a:t>mmol</a:t>
            </a:r>
            <a:r>
              <a:rPr lang="en-US" sz="2000" b="1">
                <a:solidFill>
                  <a:prstClr val="black">
                    <a:lumMod val="95000"/>
                    <a:lumOff val="5000"/>
                  </a:prstClr>
                </a:solidFill>
              </a:rPr>
              <a:t>/l</a:t>
            </a:r>
          </a:p>
        </p:txBody>
      </p:sp>
      <p:sp>
        <p:nvSpPr>
          <p:cNvPr id="16" name="Dreptunghi rotunjit 15"/>
          <p:cNvSpPr/>
          <p:nvPr/>
        </p:nvSpPr>
        <p:spPr>
          <a:xfrm>
            <a:off x="4528866" y="2368346"/>
            <a:ext cx="3022967" cy="563444"/>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68451" tIns="34289" rIns="68451" bIns="34289" rtlCol="0" anchor="ctr"/>
          <a:lstStyle/>
          <a:p>
            <a:pPr defTabSz="684338"/>
            <a:r>
              <a:rPr lang="en-US" sz="2000" b="1" dirty="0">
                <a:solidFill>
                  <a:prstClr val="black">
                    <a:lumMod val="95000"/>
                    <a:lumOff val="5000"/>
                  </a:prstClr>
                </a:solidFill>
              </a:rPr>
              <a:t>            </a:t>
            </a:r>
            <a:r>
              <a:rPr lang="ro-RO" sz="2000" b="1" dirty="0">
                <a:solidFill>
                  <a:prstClr val="black">
                    <a:lumMod val="95000"/>
                    <a:lumOff val="5000"/>
                  </a:prstClr>
                </a:solidFill>
              </a:rPr>
              <a:t>TAS </a:t>
            </a:r>
            <a:r>
              <a:rPr lang="en-US" sz="2000" b="1" dirty="0">
                <a:solidFill>
                  <a:prstClr val="black">
                    <a:lumMod val="95000"/>
                    <a:lumOff val="5000"/>
                  </a:prstClr>
                </a:solidFill>
              </a:rPr>
              <a:t> </a:t>
            </a:r>
            <a:r>
              <a:rPr lang="ro-RO" sz="2000" b="1" dirty="0">
                <a:solidFill>
                  <a:prstClr val="black">
                    <a:lumMod val="95000"/>
                    <a:lumOff val="5000"/>
                  </a:prstClr>
                </a:solidFill>
              </a:rPr>
              <a:t>130 mmHg</a:t>
            </a:r>
          </a:p>
          <a:p>
            <a:pPr defTabSz="684338"/>
            <a:r>
              <a:rPr lang="en-US" sz="2000" b="1" dirty="0">
                <a:solidFill>
                  <a:prstClr val="black">
                    <a:lumMod val="95000"/>
                    <a:lumOff val="5000"/>
                  </a:prstClr>
                </a:solidFill>
              </a:rPr>
              <a:t>            </a:t>
            </a:r>
            <a:r>
              <a:rPr lang="ro-RO" sz="2000" b="1" dirty="0">
                <a:solidFill>
                  <a:prstClr val="black">
                    <a:lumMod val="95000"/>
                    <a:lumOff val="5000"/>
                  </a:prstClr>
                </a:solidFill>
              </a:rPr>
              <a:t>TAD </a:t>
            </a:r>
            <a:r>
              <a:rPr lang="en-US" sz="2000" b="1" dirty="0">
                <a:solidFill>
                  <a:prstClr val="black">
                    <a:lumMod val="95000"/>
                    <a:lumOff val="5000"/>
                  </a:prstClr>
                </a:solidFill>
              </a:rPr>
              <a:t> &lt; 80 mmHg</a:t>
            </a:r>
            <a:r>
              <a:rPr lang="ro-RO" sz="2000" b="1" dirty="0">
                <a:solidFill>
                  <a:prstClr val="black">
                    <a:lumMod val="95000"/>
                    <a:lumOff val="5000"/>
                  </a:prstClr>
                </a:solidFill>
              </a:rPr>
              <a:t> </a:t>
            </a:r>
            <a:endParaRPr lang="en-US" sz="2000" b="1" dirty="0">
              <a:solidFill>
                <a:prstClr val="black">
                  <a:lumMod val="95000"/>
                  <a:lumOff val="5000"/>
                </a:prstClr>
              </a:solidFill>
            </a:endParaRPr>
          </a:p>
        </p:txBody>
      </p:sp>
      <p:sp>
        <p:nvSpPr>
          <p:cNvPr id="17" name="Dreptunghi rotunjit 16"/>
          <p:cNvSpPr/>
          <p:nvPr/>
        </p:nvSpPr>
        <p:spPr>
          <a:xfrm>
            <a:off x="4528866" y="3360397"/>
            <a:ext cx="3931566" cy="1029183"/>
          </a:xfrm>
          <a:prstGeom prst="roundRect">
            <a:avLst/>
          </a:prstGeom>
          <a:solidFill>
            <a:schemeClr val="bg1"/>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lIns="68451" tIns="34289" rIns="68451" bIns="34289" rtlCol="0" anchor="ctr"/>
          <a:lstStyle/>
          <a:p>
            <a:pPr defTabSz="684338"/>
            <a:r>
              <a:rPr lang="en-US" dirty="0">
                <a:solidFill>
                  <a:prstClr val="white"/>
                </a:solidFill>
              </a:rPr>
              <a:t> </a:t>
            </a:r>
            <a:r>
              <a:rPr lang="en-US" dirty="0">
                <a:solidFill>
                  <a:prstClr val="black"/>
                </a:solidFill>
              </a:rPr>
              <a:t>LDL-</a:t>
            </a:r>
            <a:r>
              <a:rPr lang="ru-RU" dirty="0">
                <a:solidFill>
                  <a:prstClr val="black"/>
                </a:solidFill>
              </a:rPr>
              <a:t>с </a:t>
            </a:r>
            <a:r>
              <a:rPr lang="en-US" dirty="0">
                <a:solidFill>
                  <a:prstClr val="black"/>
                </a:solidFill>
              </a:rPr>
              <a:t> &lt; 1,4 </a:t>
            </a:r>
            <a:r>
              <a:rPr lang="en-US" dirty="0" err="1">
                <a:solidFill>
                  <a:prstClr val="black"/>
                </a:solidFill>
              </a:rPr>
              <a:t>mmol</a:t>
            </a:r>
            <a:r>
              <a:rPr lang="en-US" dirty="0">
                <a:solidFill>
                  <a:prstClr val="black"/>
                </a:solidFill>
              </a:rPr>
              <a:t>/l </a:t>
            </a:r>
            <a:r>
              <a:rPr lang="ro-RO" dirty="0">
                <a:solidFill>
                  <a:prstClr val="black"/>
                </a:solidFill>
              </a:rPr>
              <a:t>  </a:t>
            </a:r>
            <a:r>
              <a:rPr lang="en-US" b="1" dirty="0" err="1">
                <a:solidFill>
                  <a:prstClr val="black"/>
                </a:solidFill>
              </a:rPr>
              <a:t>risc</a:t>
            </a:r>
            <a:r>
              <a:rPr lang="ro-RO" b="1" dirty="0">
                <a:solidFill>
                  <a:prstClr val="black"/>
                </a:solidFill>
              </a:rPr>
              <a:t> foarte înalt</a:t>
            </a:r>
          </a:p>
          <a:p>
            <a:pPr defTabSz="684338"/>
            <a:r>
              <a:rPr lang="ro-RO" dirty="0">
                <a:solidFill>
                  <a:prstClr val="black"/>
                </a:solidFill>
              </a:rPr>
              <a:t>             </a:t>
            </a:r>
            <a:r>
              <a:rPr lang="en-US" dirty="0">
                <a:solidFill>
                  <a:prstClr val="black"/>
                </a:solidFill>
              </a:rPr>
              <a:t>&lt; 1,8 </a:t>
            </a:r>
            <a:r>
              <a:rPr lang="en-US" dirty="0" err="1">
                <a:solidFill>
                  <a:prstClr val="black"/>
                </a:solidFill>
              </a:rPr>
              <a:t>mmol</a:t>
            </a:r>
            <a:r>
              <a:rPr lang="en-US" dirty="0">
                <a:solidFill>
                  <a:prstClr val="black"/>
                </a:solidFill>
              </a:rPr>
              <a:t>/l  </a:t>
            </a:r>
            <a:r>
              <a:rPr lang="en-US" b="1" dirty="0" err="1">
                <a:solidFill>
                  <a:prstClr val="black"/>
                </a:solidFill>
              </a:rPr>
              <a:t>risc</a:t>
            </a:r>
            <a:r>
              <a:rPr lang="en-US" b="1" dirty="0">
                <a:solidFill>
                  <a:prstClr val="black"/>
                </a:solidFill>
              </a:rPr>
              <a:t> </a:t>
            </a:r>
            <a:r>
              <a:rPr lang="x-none" b="1" dirty="0">
                <a:solidFill>
                  <a:prstClr val="black"/>
                </a:solidFill>
              </a:rPr>
              <a:t> înalt</a:t>
            </a:r>
          </a:p>
          <a:p>
            <a:pPr defTabSz="684338"/>
            <a:r>
              <a:rPr lang="x-none" b="1" dirty="0">
                <a:solidFill>
                  <a:prstClr val="black"/>
                </a:solidFill>
              </a:rPr>
              <a:t>             </a:t>
            </a:r>
            <a:r>
              <a:rPr lang="en-US" dirty="0">
                <a:solidFill>
                  <a:prstClr val="black"/>
                </a:solidFill>
              </a:rPr>
              <a:t>&lt; 2,6 </a:t>
            </a:r>
            <a:r>
              <a:rPr lang="en-US" dirty="0" err="1">
                <a:solidFill>
                  <a:prstClr val="black"/>
                </a:solidFill>
              </a:rPr>
              <a:t>mmol</a:t>
            </a:r>
            <a:r>
              <a:rPr lang="en-US" dirty="0">
                <a:solidFill>
                  <a:prstClr val="black"/>
                </a:solidFill>
              </a:rPr>
              <a:t>/l </a:t>
            </a:r>
            <a:r>
              <a:rPr lang="ro-RO" dirty="0">
                <a:solidFill>
                  <a:prstClr val="black"/>
                </a:solidFill>
              </a:rPr>
              <a:t> </a:t>
            </a:r>
            <a:r>
              <a:rPr lang="en-US" b="1" dirty="0" err="1">
                <a:solidFill>
                  <a:prstClr val="black"/>
                </a:solidFill>
              </a:rPr>
              <a:t>risc</a:t>
            </a:r>
            <a:r>
              <a:rPr lang="en-US" b="1" dirty="0">
                <a:solidFill>
                  <a:prstClr val="black"/>
                </a:solidFill>
              </a:rPr>
              <a:t> </a:t>
            </a:r>
            <a:r>
              <a:rPr lang="en-US" b="1" dirty="0" err="1">
                <a:solidFill>
                  <a:prstClr val="black"/>
                </a:solidFill>
              </a:rPr>
              <a:t>moderat</a:t>
            </a:r>
            <a:endParaRPr lang="en-US" b="1" dirty="0">
              <a:solidFill>
                <a:prstClr val="black"/>
              </a:solidFill>
            </a:endParaRPr>
          </a:p>
          <a:p>
            <a:pPr defTabSz="684338"/>
            <a:endParaRPr lang="en-US" b="1" dirty="0">
              <a:solidFill>
                <a:prstClr val="black"/>
              </a:solidFill>
            </a:endParaRPr>
          </a:p>
        </p:txBody>
      </p:sp>
      <p:sp>
        <p:nvSpPr>
          <p:cNvPr id="9" name="CasetăText 8"/>
          <p:cNvSpPr txBox="1"/>
          <p:nvPr/>
        </p:nvSpPr>
        <p:spPr>
          <a:xfrm>
            <a:off x="395569" y="4706479"/>
            <a:ext cx="8748481" cy="450122"/>
          </a:xfrm>
          <a:prstGeom prst="rect">
            <a:avLst/>
          </a:prstGeom>
          <a:noFill/>
        </p:spPr>
        <p:txBody>
          <a:bodyPr wrap="square" lIns="68451" tIns="34289" rIns="68451" bIns="34289" rtlCol="0">
            <a:spAutoFit/>
          </a:bodyPr>
          <a:lstStyle/>
          <a:p>
            <a:pPr defTabSz="684338"/>
            <a:r>
              <a:rPr lang="en-US" sz="800" dirty="0">
                <a:solidFill>
                  <a:prstClr val="black"/>
                </a:solidFill>
              </a:rPr>
              <a:t>European</a:t>
            </a:r>
            <a:r>
              <a:rPr lang="ro-RO" sz="800" dirty="0">
                <a:solidFill>
                  <a:prstClr val="black"/>
                </a:solidFill>
              </a:rPr>
              <a:t> Society of </a:t>
            </a:r>
            <a:r>
              <a:rPr lang="ro-RO" sz="800" dirty="0" err="1">
                <a:solidFill>
                  <a:prstClr val="black"/>
                </a:solidFill>
              </a:rPr>
              <a:t>Cardiology</a:t>
            </a:r>
            <a:r>
              <a:rPr lang="ro-RO" sz="800" dirty="0">
                <a:solidFill>
                  <a:prstClr val="black"/>
                </a:solidFill>
              </a:rPr>
              <a:t>. European </a:t>
            </a:r>
            <a:r>
              <a:rPr lang="ro-RO" sz="800" dirty="0" err="1">
                <a:solidFill>
                  <a:prstClr val="black"/>
                </a:solidFill>
              </a:rPr>
              <a:t>Hearth</a:t>
            </a:r>
            <a:r>
              <a:rPr lang="ro-RO" sz="800" dirty="0">
                <a:solidFill>
                  <a:prstClr val="black"/>
                </a:solidFill>
              </a:rPr>
              <a:t> Journal ( 2021) 42, 3227-3337. </a:t>
            </a:r>
            <a:r>
              <a:rPr lang="ro-RO" sz="800" dirty="0" err="1">
                <a:solidFill>
                  <a:prstClr val="black"/>
                </a:solidFill>
              </a:rPr>
              <a:t>Guidelines</a:t>
            </a:r>
            <a:r>
              <a:rPr lang="ro-RO" sz="800" dirty="0">
                <a:solidFill>
                  <a:prstClr val="black"/>
                </a:solidFill>
              </a:rPr>
              <a:t> on cardiovascular </a:t>
            </a:r>
            <a:r>
              <a:rPr lang="ro-RO" sz="800" dirty="0" err="1">
                <a:solidFill>
                  <a:prstClr val="black"/>
                </a:solidFill>
              </a:rPr>
              <a:t>disease</a:t>
            </a:r>
            <a:r>
              <a:rPr lang="ro-RO" sz="800" dirty="0">
                <a:solidFill>
                  <a:prstClr val="black"/>
                </a:solidFill>
              </a:rPr>
              <a:t> </a:t>
            </a:r>
            <a:r>
              <a:rPr lang="ro-RO" sz="800" dirty="0" err="1">
                <a:solidFill>
                  <a:prstClr val="black"/>
                </a:solidFill>
              </a:rPr>
              <a:t>prevention</a:t>
            </a:r>
            <a:r>
              <a:rPr lang="ro-RO" sz="800" dirty="0">
                <a:solidFill>
                  <a:prstClr val="black"/>
                </a:solidFill>
              </a:rPr>
              <a:t> in </a:t>
            </a:r>
            <a:r>
              <a:rPr lang="ro-RO" sz="800" dirty="0" err="1">
                <a:solidFill>
                  <a:prstClr val="black"/>
                </a:solidFill>
              </a:rPr>
              <a:t>clinical</a:t>
            </a:r>
            <a:r>
              <a:rPr lang="ro-RO" sz="800" dirty="0">
                <a:solidFill>
                  <a:prstClr val="black"/>
                </a:solidFill>
              </a:rPr>
              <a:t> practice</a:t>
            </a:r>
          </a:p>
          <a:p>
            <a:pPr defTabSz="684338"/>
            <a:r>
              <a:rPr lang="en-US" sz="800" dirty="0">
                <a:solidFill>
                  <a:prstClr val="black"/>
                </a:solidFill>
              </a:rPr>
              <a:t>2019 ESC Guidelines on diabetes, pre-diabetes, and cardiovascular diseases developed in collaboration with the EASD: The Task Force for diabetes, pre-diabetes, and cardiovascular diseases of the European Society of Cardiology (ESC) and the European Association for the Study of Diabetes (EASD)</a:t>
            </a:r>
            <a:endParaRPr lang="en-US" sz="1400" dirty="0">
              <a:solidFill>
                <a:prstClr val="black"/>
              </a:solidFill>
            </a:endParaRPr>
          </a:p>
        </p:txBody>
      </p:sp>
    </p:spTree>
    <p:extLst>
      <p:ext uri="{BB962C8B-B14F-4D97-AF65-F5344CB8AC3E}">
        <p14:creationId xmlns:p14="http://schemas.microsoft.com/office/powerpoint/2010/main" val="30238960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273844"/>
            <a:ext cx="7886700" cy="641722"/>
          </a:xfrm>
        </p:spPr>
        <p:txBody>
          <a:bodyPr>
            <a:normAutofit/>
          </a:bodyPr>
          <a:lstStyle/>
          <a:p>
            <a:r>
              <a:rPr lang="ro-MD" sz="3600" b="1" dirty="0">
                <a:solidFill>
                  <a:srgbClr val="C00000"/>
                </a:solidFill>
                <a:latin typeface="+mn-lt"/>
              </a:rPr>
              <a:t>Concluzii</a:t>
            </a:r>
            <a:endParaRPr lang="en-US" sz="3600" b="1" dirty="0">
              <a:solidFill>
                <a:srgbClr val="C00000"/>
              </a:solidFill>
              <a:latin typeface="+mn-lt"/>
            </a:endParaRPr>
          </a:p>
        </p:txBody>
      </p:sp>
      <p:sp>
        <p:nvSpPr>
          <p:cNvPr id="3" name="Объект 2"/>
          <p:cNvSpPr>
            <a:spLocks noGrp="1"/>
          </p:cNvSpPr>
          <p:nvPr>
            <p:ph idx="1"/>
          </p:nvPr>
        </p:nvSpPr>
        <p:spPr>
          <a:xfrm>
            <a:off x="628650" y="1347614"/>
            <a:ext cx="7886700" cy="3285109"/>
          </a:xfrm>
        </p:spPr>
        <p:txBody>
          <a:bodyPr/>
          <a:lstStyle/>
          <a:p>
            <a:r>
              <a:rPr lang="ro-MD" dirty="0"/>
              <a:t>Recunoaștem factorii de risc pentru dezvoltarea diabetului, obezității și patologiei cardiovasculare</a:t>
            </a:r>
          </a:p>
          <a:p>
            <a:endParaRPr lang="ro-MD" dirty="0"/>
          </a:p>
          <a:p>
            <a:r>
              <a:rPr lang="ro-MD" dirty="0"/>
              <a:t>Evaluăm riscul posibil și întreprindem măsurile de rigoare;</a:t>
            </a:r>
          </a:p>
          <a:p>
            <a:endParaRPr lang="ro-MD" dirty="0"/>
          </a:p>
          <a:p>
            <a:r>
              <a:rPr lang="ro-MD" dirty="0"/>
              <a:t>Acționăm astăzi, pentru </a:t>
            </a:r>
            <a:r>
              <a:rPr lang="ro-MD"/>
              <a:t>cî mâIne </a:t>
            </a:r>
            <a:r>
              <a:rPr lang="ro-MD" dirty="0"/>
              <a:t>va fi deja boala.</a:t>
            </a:r>
            <a:endParaRPr lang="en-US" dirty="0"/>
          </a:p>
        </p:txBody>
      </p:sp>
    </p:spTree>
    <p:extLst>
      <p:ext uri="{BB962C8B-B14F-4D97-AF65-F5344CB8AC3E}">
        <p14:creationId xmlns:p14="http://schemas.microsoft.com/office/powerpoint/2010/main" val="2071204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9" descr="C:\Users\abaute\Desktop\Every-ten-seconds.png"/>
          <p:cNvPicPr>
            <a:picLocks noChangeAspect="1" noChangeArrowheads="1"/>
          </p:cNvPicPr>
          <p:nvPr/>
        </p:nvPicPr>
        <p:blipFill>
          <a:blip r:embed="rId3" cstate="print"/>
          <a:srcRect l="25397" t="4614" r="35435" b="71225"/>
          <a:stretch>
            <a:fillRect/>
          </a:stretch>
        </p:blipFill>
        <p:spPr bwMode="auto">
          <a:xfrm>
            <a:off x="0" y="0"/>
            <a:ext cx="9144000" cy="5143500"/>
          </a:xfrm>
          <a:prstGeom prst="rect">
            <a:avLst/>
          </a:prstGeom>
          <a:noFill/>
          <a:ln w="9525">
            <a:noFill/>
            <a:miter lim="800000"/>
            <a:headEnd/>
            <a:tailEnd/>
          </a:ln>
        </p:spPr>
      </p:pic>
      <p:sp>
        <p:nvSpPr>
          <p:cNvPr id="75779" name="Title 1"/>
          <p:cNvSpPr>
            <a:spLocks noGrp="1"/>
          </p:cNvSpPr>
          <p:nvPr>
            <p:ph type="title" idx="4294967295"/>
          </p:nvPr>
        </p:nvSpPr>
        <p:spPr/>
        <p:txBody>
          <a:bodyPr/>
          <a:lstStyle/>
          <a:p>
            <a:pPr eaLnBrk="1" hangingPunct="1"/>
            <a:r>
              <a:rPr lang="en-GB"/>
              <a:t>Facts</a:t>
            </a:r>
            <a:endParaRPr lang="en-US"/>
          </a:p>
        </p:txBody>
      </p:sp>
      <p:sp>
        <p:nvSpPr>
          <p:cNvPr id="75780" name="Content Placeholder 2"/>
          <p:cNvSpPr>
            <a:spLocks noGrp="1"/>
          </p:cNvSpPr>
          <p:nvPr>
            <p:ph idx="4294967295"/>
          </p:nvPr>
        </p:nvSpPr>
        <p:spPr>
          <a:xfrm>
            <a:off x="1900646" y="3107543"/>
            <a:ext cx="7171922" cy="2269331"/>
          </a:xfrm>
        </p:spPr>
        <p:txBody>
          <a:bodyPr anchor="ctr"/>
          <a:lstStyle/>
          <a:p>
            <a:pPr marL="0" indent="0">
              <a:spcBef>
                <a:spcPts val="600"/>
              </a:spcBef>
              <a:spcAft>
                <a:spcPts val="600"/>
              </a:spcAft>
              <a:buNone/>
            </a:pPr>
            <a:endParaRPr lang="en-US" sz="2000" dirty="0"/>
          </a:p>
          <a:p>
            <a:pPr marL="0" indent="0">
              <a:spcBef>
                <a:spcPts val="600"/>
              </a:spcBef>
              <a:spcAft>
                <a:spcPts val="600"/>
              </a:spcAft>
              <a:buNone/>
            </a:pPr>
            <a:r>
              <a:rPr lang="en-GB" sz="2000" i="1" dirty="0"/>
              <a:t>“</a:t>
            </a:r>
            <a:r>
              <a:rPr lang="en-GB" sz="2000" i="1" dirty="0" err="1"/>
              <a:t>Diabet</a:t>
            </a:r>
            <a:r>
              <a:rPr lang="ro-MD" sz="2000" i="1" dirty="0"/>
              <a:t>ul</a:t>
            </a:r>
            <a:r>
              <a:rPr lang="en-GB" sz="2000" i="1" dirty="0"/>
              <a:t> </a:t>
            </a:r>
            <a:r>
              <a:rPr lang="ro-MD" sz="2000" i="1" dirty="0"/>
              <a:t>o maladie </a:t>
            </a:r>
            <a:r>
              <a:rPr lang="en-GB" sz="2000" i="1" dirty="0" err="1">
                <a:solidFill>
                  <a:srgbClr val="C00000"/>
                </a:solidFill>
              </a:rPr>
              <a:t>cronic</a:t>
            </a:r>
            <a:r>
              <a:rPr lang="ro-MD" sz="2000" i="1" dirty="0">
                <a:solidFill>
                  <a:srgbClr val="C00000"/>
                </a:solidFill>
              </a:rPr>
              <a:t>ă</a:t>
            </a:r>
            <a:r>
              <a:rPr lang="en-GB" sz="2000" i="1" dirty="0">
                <a:solidFill>
                  <a:srgbClr val="C00000"/>
                </a:solidFill>
              </a:rPr>
              <a:t>, </a:t>
            </a:r>
            <a:r>
              <a:rPr lang="ro-MD" sz="2000" i="1" dirty="0">
                <a:solidFill>
                  <a:srgbClr val="C00000"/>
                </a:solidFill>
              </a:rPr>
              <a:t>invalidizantă și costisitoare</a:t>
            </a:r>
            <a:r>
              <a:rPr lang="en-GB" sz="2000" i="1" dirty="0">
                <a:solidFill>
                  <a:srgbClr val="C00000"/>
                </a:solidFill>
              </a:rPr>
              <a:t> </a:t>
            </a:r>
            <a:r>
              <a:rPr lang="en-GB" sz="2000" i="1" dirty="0"/>
              <a:t>as</a:t>
            </a:r>
            <a:r>
              <a:rPr lang="ro-MD" sz="2000" i="1" dirty="0"/>
              <a:t>ociată cu </a:t>
            </a:r>
            <a:r>
              <a:rPr lang="en-GB" sz="2000" i="1" dirty="0" err="1">
                <a:solidFill>
                  <a:srgbClr val="C00000"/>
                </a:solidFill>
              </a:rPr>
              <a:t>complica</a:t>
            </a:r>
            <a:r>
              <a:rPr lang="ro-MD" sz="2000" i="1" dirty="0">
                <a:solidFill>
                  <a:srgbClr val="C00000"/>
                </a:solidFill>
              </a:rPr>
              <a:t>ții </a:t>
            </a:r>
            <a:r>
              <a:rPr lang="en-GB" sz="2000" i="1" dirty="0">
                <a:solidFill>
                  <a:srgbClr val="C00000"/>
                </a:solidFill>
              </a:rPr>
              <a:t>severe</a:t>
            </a:r>
            <a:r>
              <a:rPr lang="en-GB" sz="2000" i="1" dirty="0"/>
              <a:t>, </a:t>
            </a:r>
            <a:r>
              <a:rPr lang="ro-MD" sz="2000" i="1" dirty="0"/>
              <a:t>care presupune </a:t>
            </a:r>
            <a:r>
              <a:rPr lang="ro-MD" sz="2000" i="1" dirty="0">
                <a:solidFill>
                  <a:srgbClr val="C00000"/>
                </a:solidFill>
              </a:rPr>
              <a:t>probleme severe</a:t>
            </a:r>
            <a:r>
              <a:rPr lang="ro-MD" sz="2000" i="1" dirty="0"/>
              <a:t> pentru persoană, familie și întreaga societate</a:t>
            </a:r>
            <a:r>
              <a:rPr lang="en-GB" sz="2000" i="1" dirty="0"/>
              <a:t>.”</a:t>
            </a:r>
            <a:br>
              <a:rPr lang="en-GB" sz="2000" dirty="0"/>
            </a:br>
            <a:r>
              <a:rPr lang="en-GB" sz="2000" i="1" dirty="0"/>
              <a:t>	</a:t>
            </a:r>
            <a:r>
              <a:rPr lang="en-GB" sz="1400" i="1" dirty="0"/>
              <a:t>UN Resolution 61/225. World Diabetes Day</a:t>
            </a:r>
            <a:endParaRPr lang="en-US" sz="1400" i="1" dirty="0"/>
          </a:p>
        </p:txBody>
      </p:sp>
      <p:sp>
        <p:nvSpPr>
          <p:cNvPr id="16" name="Rectangle 15"/>
          <p:cNvSpPr/>
          <p:nvPr/>
        </p:nvSpPr>
        <p:spPr>
          <a:xfrm>
            <a:off x="437605" y="273844"/>
            <a:ext cx="8438606" cy="1740694"/>
          </a:xfrm>
          <a:prstGeom prst="rect">
            <a:avLst/>
          </a:prstGeom>
          <a:noFill/>
          <a:ln w="9525">
            <a:noFill/>
            <a:miter lim="800000"/>
            <a:headEnd/>
            <a:tailEnd/>
          </a:ln>
        </p:spPr>
        <p:txBody>
          <a:bodyPr anchor="ctr"/>
          <a:lstStyle/>
          <a:p>
            <a:pPr>
              <a:lnSpc>
                <a:spcPct val="150000"/>
              </a:lnSpc>
              <a:spcBef>
                <a:spcPts val="600"/>
              </a:spcBef>
              <a:spcAft>
                <a:spcPts val="600"/>
              </a:spcAft>
              <a:defRPr/>
            </a:pPr>
            <a:r>
              <a:rPr lang="ro-MD" sz="2800" dirty="0">
                <a:solidFill>
                  <a:schemeClr val="bg1">
                    <a:lumMod val="95000"/>
                  </a:schemeClr>
                </a:solidFill>
              </a:rPr>
              <a:t>Fiecare </a:t>
            </a:r>
            <a:r>
              <a:rPr lang="en-GB" sz="2800" dirty="0">
                <a:solidFill>
                  <a:schemeClr val="bg1">
                    <a:lumMod val="95000"/>
                  </a:schemeClr>
                </a:solidFill>
              </a:rPr>
              <a:t> 5 sec</a:t>
            </a:r>
            <a:r>
              <a:rPr lang="ro-MD" sz="2800" dirty="0">
                <a:solidFill>
                  <a:schemeClr val="bg1">
                    <a:lumMod val="95000"/>
                  </a:schemeClr>
                </a:solidFill>
              </a:rPr>
              <a:t>unde</a:t>
            </a:r>
            <a:r>
              <a:rPr lang="en-GB" sz="2800" dirty="0">
                <a:solidFill>
                  <a:schemeClr val="bg1">
                    <a:lumMod val="95000"/>
                  </a:schemeClr>
                </a:solidFill>
              </a:rPr>
              <a:t> 1 </a:t>
            </a:r>
            <a:r>
              <a:rPr lang="en-GB" sz="2800" dirty="0" err="1">
                <a:solidFill>
                  <a:schemeClr val="bg1">
                    <a:lumMod val="95000"/>
                  </a:schemeClr>
                </a:solidFill>
              </a:rPr>
              <a:t>perso</a:t>
            </a:r>
            <a:r>
              <a:rPr lang="ro-MD" sz="2800" dirty="0">
                <a:solidFill>
                  <a:schemeClr val="bg1">
                    <a:lumMod val="95000"/>
                  </a:schemeClr>
                </a:solidFill>
              </a:rPr>
              <a:t>a</a:t>
            </a:r>
            <a:r>
              <a:rPr lang="en-GB" sz="2800" dirty="0">
                <a:solidFill>
                  <a:schemeClr val="bg1">
                    <a:lumMod val="95000"/>
                  </a:schemeClr>
                </a:solidFill>
              </a:rPr>
              <a:t>n</a:t>
            </a:r>
            <a:r>
              <a:rPr lang="ro-MD" sz="2800" dirty="0">
                <a:solidFill>
                  <a:schemeClr val="bg1">
                    <a:lumMod val="95000"/>
                  </a:schemeClr>
                </a:solidFill>
              </a:rPr>
              <a:t>ă</a:t>
            </a:r>
            <a:r>
              <a:rPr lang="en-GB" sz="2800" dirty="0">
                <a:solidFill>
                  <a:schemeClr val="bg1">
                    <a:lumMod val="95000"/>
                  </a:schemeClr>
                </a:solidFill>
              </a:rPr>
              <a:t> </a:t>
            </a:r>
            <a:r>
              <a:rPr lang="ro-MD" sz="2800" dirty="0">
                <a:solidFill>
                  <a:schemeClr val="bg1">
                    <a:lumMod val="95000"/>
                  </a:schemeClr>
                </a:solidFill>
              </a:rPr>
              <a:t>este diagnosticată DZ</a:t>
            </a:r>
            <a:endParaRPr lang="en-US" sz="2800" dirty="0">
              <a:solidFill>
                <a:schemeClr val="bg1">
                  <a:lumMod val="95000"/>
                </a:schemeClr>
              </a:solidFill>
            </a:endParaRPr>
          </a:p>
          <a:p>
            <a:pPr>
              <a:lnSpc>
                <a:spcPct val="150000"/>
              </a:lnSpc>
              <a:spcBef>
                <a:spcPts val="600"/>
              </a:spcBef>
              <a:spcAft>
                <a:spcPts val="600"/>
              </a:spcAft>
              <a:defRPr/>
            </a:pPr>
            <a:r>
              <a:rPr lang="ro-MD" sz="2800" dirty="0">
                <a:solidFill>
                  <a:schemeClr val="bg1">
                    <a:lumMod val="95000"/>
                  </a:schemeClr>
                </a:solidFill>
              </a:rPr>
              <a:t>Fiecare </a:t>
            </a:r>
            <a:r>
              <a:rPr lang="en-GB" sz="2800" dirty="0">
                <a:solidFill>
                  <a:schemeClr val="bg1">
                    <a:lumMod val="95000"/>
                  </a:schemeClr>
                </a:solidFill>
              </a:rPr>
              <a:t> 10 sec</a:t>
            </a:r>
            <a:r>
              <a:rPr lang="ro-MD" sz="2800" dirty="0">
                <a:solidFill>
                  <a:schemeClr val="bg1">
                    <a:lumMod val="95000"/>
                  </a:schemeClr>
                </a:solidFill>
              </a:rPr>
              <a:t>unde</a:t>
            </a:r>
            <a:r>
              <a:rPr lang="en-GB" sz="2800" dirty="0">
                <a:solidFill>
                  <a:schemeClr val="bg1">
                    <a:lumMod val="95000"/>
                  </a:schemeClr>
                </a:solidFill>
              </a:rPr>
              <a:t> 1 </a:t>
            </a:r>
            <a:r>
              <a:rPr lang="en-GB" sz="2800" dirty="0" err="1">
                <a:solidFill>
                  <a:schemeClr val="bg1">
                    <a:lumMod val="95000"/>
                  </a:schemeClr>
                </a:solidFill>
              </a:rPr>
              <a:t>perso</a:t>
            </a:r>
            <a:r>
              <a:rPr lang="ro-MD" sz="2800" dirty="0">
                <a:solidFill>
                  <a:schemeClr val="bg1">
                    <a:lumMod val="95000"/>
                  </a:schemeClr>
                </a:solidFill>
              </a:rPr>
              <a:t>a</a:t>
            </a:r>
            <a:r>
              <a:rPr lang="en-GB" sz="2800" dirty="0">
                <a:solidFill>
                  <a:schemeClr val="bg1">
                    <a:lumMod val="95000"/>
                  </a:schemeClr>
                </a:solidFill>
              </a:rPr>
              <a:t>n</a:t>
            </a:r>
            <a:r>
              <a:rPr lang="ro-MD" sz="2800" dirty="0">
                <a:solidFill>
                  <a:schemeClr val="bg1">
                    <a:lumMod val="95000"/>
                  </a:schemeClr>
                </a:solidFill>
              </a:rPr>
              <a:t>ă</a:t>
            </a:r>
            <a:r>
              <a:rPr lang="en-GB" sz="2800" dirty="0">
                <a:solidFill>
                  <a:schemeClr val="bg1">
                    <a:lumMod val="95000"/>
                  </a:schemeClr>
                </a:solidFill>
              </a:rPr>
              <a:t> </a:t>
            </a:r>
            <a:r>
              <a:rPr lang="ro-MD" sz="2800" dirty="0">
                <a:solidFill>
                  <a:schemeClr val="bg1">
                    <a:lumMod val="95000"/>
                  </a:schemeClr>
                </a:solidFill>
              </a:rPr>
              <a:t>decedează din cauza DZ</a:t>
            </a:r>
            <a:endParaRPr lang="en-US" sz="2800" dirty="0">
              <a:solidFill>
                <a:schemeClr val="bg1">
                  <a:lumMod val="95000"/>
                </a:schemeClr>
              </a:solidFill>
            </a:endParaRPr>
          </a:p>
          <a:p>
            <a:pPr>
              <a:lnSpc>
                <a:spcPct val="150000"/>
              </a:lnSpc>
              <a:spcBef>
                <a:spcPts val="600"/>
              </a:spcBef>
              <a:spcAft>
                <a:spcPts val="600"/>
              </a:spcAft>
              <a:defRPr/>
            </a:pPr>
            <a:r>
              <a:rPr lang="ro-MD" sz="2800" dirty="0">
                <a:solidFill>
                  <a:schemeClr val="bg1">
                    <a:lumMod val="95000"/>
                  </a:schemeClr>
                </a:solidFill>
              </a:rPr>
              <a:t>Fiecare</a:t>
            </a:r>
            <a:r>
              <a:rPr lang="en-GB" sz="2800" dirty="0">
                <a:solidFill>
                  <a:schemeClr val="bg1">
                    <a:lumMod val="95000"/>
                  </a:schemeClr>
                </a:solidFill>
              </a:rPr>
              <a:t> 30 sec</a:t>
            </a:r>
            <a:r>
              <a:rPr lang="ro-MD" sz="2800" dirty="0">
                <a:solidFill>
                  <a:schemeClr val="bg1">
                    <a:lumMod val="95000"/>
                  </a:schemeClr>
                </a:solidFill>
              </a:rPr>
              <a:t>unde o amputație din cauza DZ</a:t>
            </a:r>
            <a:endParaRPr lang="en-US" sz="2800" dirty="0">
              <a:solidFill>
                <a:schemeClr val="bg1">
                  <a:lumMod val="95000"/>
                </a:schemeClr>
              </a:solidFill>
            </a:endParaRPr>
          </a:p>
        </p:txBody>
      </p:sp>
    </p:spTree>
    <p:extLst>
      <p:ext uri="{BB962C8B-B14F-4D97-AF65-F5344CB8AC3E}">
        <p14:creationId xmlns:p14="http://schemas.microsoft.com/office/powerpoint/2010/main" val="6501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3193" y="609356"/>
            <a:ext cx="3541271" cy="1895372"/>
          </a:xfrm>
        </p:spPr>
        <p:txBody>
          <a:bodyPr>
            <a:noAutofit/>
          </a:bodyPr>
          <a:lstStyle/>
          <a:p>
            <a:pPr>
              <a:lnSpc>
                <a:spcPct val="150000"/>
              </a:lnSpc>
            </a:pPr>
            <a:r>
              <a:rPr lang="ro-MD" sz="2800" b="1" dirty="0">
                <a:solidFill>
                  <a:srgbClr val="100480"/>
                </a:solidFill>
                <a:latin typeface="+mn-lt"/>
              </a:rPr>
              <a:t>Există șanse de a opri această epidemie a diabetului zaharat ?</a:t>
            </a:r>
            <a:endParaRPr lang="en-US" sz="2800" b="1" dirty="0">
              <a:solidFill>
                <a:srgbClr val="100480"/>
              </a:solidFill>
              <a:latin typeface="+mn-lt"/>
            </a:endParaRPr>
          </a:p>
        </p:txBody>
      </p:sp>
      <p:pic>
        <p:nvPicPr>
          <p:cNvPr id="1028" name="Picture 4" descr="Question-mark-scratch-head.jpg | | ncnewsonlin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23478"/>
            <a:ext cx="3629025"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Выноска-облако 3"/>
          <p:cNvSpPr/>
          <p:nvPr/>
        </p:nvSpPr>
        <p:spPr>
          <a:xfrm>
            <a:off x="827584" y="267494"/>
            <a:ext cx="4464496" cy="2808312"/>
          </a:xfrm>
          <a:prstGeom prst="cloudCallout">
            <a:avLst>
              <a:gd name="adj1" fmla="val 66740"/>
              <a:gd name="adj2" fmla="val 5168"/>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b="1" dirty="0">
              <a:solidFill>
                <a:schemeClr val="tx1"/>
              </a:solidFill>
            </a:endParaRPr>
          </a:p>
        </p:txBody>
      </p:sp>
    </p:spTree>
    <p:extLst>
      <p:ext uri="{BB962C8B-B14F-4D97-AF65-F5344CB8AC3E}">
        <p14:creationId xmlns:p14="http://schemas.microsoft.com/office/powerpoint/2010/main" val="114047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313083" y="1424558"/>
            <a:ext cx="5195681" cy="3468117"/>
          </a:xfrm>
          <a:prstGeom prst="rect">
            <a:avLst/>
          </a:prstGeom>
        </p:spPr>
      </p:pic>
      <p:sp>
        <p:nvSpPr>
          <p:cNvPr id="5" name="Заголовок 4"/>
          <p:cNvSpPr>
            <a:spLocks noGrp="1"/>
          </p:cNvSpPr>
          <p:nvPr>
            <p:ph type="title"/>
          </p:nvPr>
        </p:nvSpPr>
        <p:spPr>
          <a:xfrm>
            <a:off x="581439" y="206755"/>
            <a:ext cx="8202268" cy="994172"/>
          </a:xfrm>
        </p:spPr>
        <p:txBody>
          <a:bodyPr>
            <a:normAutofit fontScale="90000"/>
          </a:bodyPr>
          <a:lstStyle/>
          <a:p>
            <a:r>
              <a:rPr lang="ro-MD" b="1" dirty="0">
                <a:latin typeface="+mn-lt"/>
              </a:rPr>
              <a:t>Diabetul zaharat tip 2 – </a:t>
            </a:r>
            <a:r>
              <a:rPr lang="ro-MD" b="1" cap="all" dirty="0">
                <a:solidFill>
                  <a:srgbClr val="C00000"/>
                </a:solidFill>
                <a:latin typeface="+mn-lt"/>
              </a:rPr>
              <a:t>poate fi prevenit!!!!</a:t>
            </a:r>
            <a:endParaRPr lang="en-US" b="1" cap="all" dirty="0">
              <a:solidFill>
                <a:srgbClr val="C00000"/>
              </a:solidFill>
              <a:latin typeface="+mn-lt"/>
            </a:endParaRPr>
          </a:p>
        </p:txBody>
      </p:sp>
      <p:pic>
        <p:nvPicPr>
          <p:cNvPr id="6" name="Рисунок 5"/>
          <p:cNvPicPr>
            <a:picLocks noChangeAspect="1"/>
          </p:cNvPicPr>
          <p:nvPr/>
        </p:nvPicPr>
        <p:blipFill>
          <a:blip r:embed="rId3">
            <a:duotone>
              <a:schemeClr val="accent4">
                <a:shade val="45000"/>
                <a:satMod val="135000"/>
              </a:schemeClr>
              <a:prstClr val="white"/>
            </a:duotone>
          </a:blip>
          <a:stretch>
            <a:fillRect/>
          </a:stretch>
        </p:blipFill>
        <p:spPr>
          <a:xfrm>
            <a:off x="7399608" y="3743122"/>
            <a:ext cx="1073911" cy="1073911"/>
          </a:xfrm>
          <a:prstGeom prst="rect">
            <a:avLst/>
          </a:prstGeom>
        </p:spPr>
      </p:pic>
      <p:pic>
        <p:nvPicPr>
          <p:cNvPr id="7" name="Рисунок 6"/>
          <p:cNvPicPr>
            <a:picLocks noChangeAspect="1"/>
          </p:cNvPicPr>
          <p:nvPr/>
        </p:nvPicPr>
        <p:blipFill>
          <a:blip r:embed="rId4">
            <a:duotone>
              <a:schemeClr val="accent4">
                <a:shade val="45000"/>
                <a:satMod val="135000"/>
              </a:schemeClr>
              <a:prstClr val="white"/>
            </a:duotone>
          </a:blip>
          <a:stretch>
            <a:fillRect/>
          </a:stretch>
        </p:blipFill>
        <p:spPr>
          <a:xfrm>
            <a:off x="5839517" y="1282679"/>
            <a:ext cx="1121474" cy="1121474"/>
          </a:xfrm>
          <a:prstGeom prst="rect">
            <a:avLst/>
          </a:prstGeom>
        </p:spPr>
      </p:pic>
      <p:pic>
        <p:nvPicPr>
          <p:cNvPr id="3076" name="Picture 4" descr="6,062 Sedentary Lifestyle Images, Stock Photos, 3D objects, &amp; Vectors |  Shutterstock"/>
          <p:cNvPicPr>
            <a:picLocks noChangeAspect="1" noChangeArrowheads="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b="20347"/>
          <a:stretch/>
        </p:blipFill>
        <p:spPr bwMode="auto">
          <a:xfrm>
            <a:off x="7510444" y="1977975"/>
            <a:ext cx="1064806" cy="9133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00,541 Cigarette Icon Images, Stock Photos, 3D objects, &amp; Vectors |  Shutterstock"/>
          <p:cNvPicPr>
            <a:picLocks noChangeAspect="1" noChangeArrowheads="1"/>
          </p:cNvPicPr>
          <p:nvPr/>
        </p:nvPicPr>
        <p:blipFill rotWithShape="1">
          <a:blip r:embed="rId6">
            <a:duotone>
              <a:schemeClr val="accent4">
                <a:shade val="45000"/>
                <a:satMod val="135000"/>
              </a:schemeClr>
              <a:prstClr val="white"/>
            </a:duotone>
            <a:extLst>
              <a:ext uri="{28A0092B-C50C-407E-A947-70E740481C1C}">
                <a14:useLocalDpi xmlns:a14="http://schemas.microsoft.com/office/drawing/2010/main" val="0"/>
              </a:ext>
            </a:extLst>
          </a:blip>
          <a:srcRect b="15502"/>
          <a:stretch/>
        </p:blipFill>
        <p:spPr bwMode="auto">
          <a:xfrm>
            <a:off x="5778059" y="3083757"/>
            <a:ext cx="1082313" cy="984881"/>
          </a:xfrm>
          <a:prstGeom prst="rect">
            <a:avLst/>
          </a:prstGeom>
          <a:noFill/>
          <a:extLst>
            <a:ext uri="{909E8E84-426E-40DD-AFC4-6F175D3DCCD1}">
              <a14:hiddenFill xmlns:a14="http://schemas.microsoft.com/office/drawing/2010/main">
                <a:solidFill>
                  <a:srgbClr val="FFFFFF"/>
                </a:solidFill>
              </a14:hiddenFill>
            </a:ext>
          </a:extLst>
        </p:spPr>
      </p:pic>
      <p:sp>
        <p:nvSpPr>
          <p:cNvPr id="9" name="Овал 8"/>
          <p:cNvSpPr/>
          <p:nvPr/>
        </p:nvSpPr>
        <p:spPr>
          <a:xfrm>
            <a:off x="5778060" y="1271427"/>
            <a:ext cx="1280287" cy="122519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3" name="Овал 12"/>
          <p:cNvSpPr/>
          <p:nvPr/>
        </p:nvSpPr>
        <p:spPr>
          <a:xfrm>
            <a:off x="7402703" y="1884023"/>
            <a:ext cx="1280287" cy="122519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4" name="Овал 13"/>
          <p:cNvSpPr/>
          <p:nvPr/>
        </p:nvSpPr>
        <p:spPr>
          <a:xfrm>
            <a:off x="5679072" y="3002983"/>
            <a:ext cx="1280287" cy="122519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5" name="Овал 14"/>
          <p:cNvSpPr/>
          <p:nvPr/>
        </p:nvSpPr>
        <p:spPr>
          <a:xfrm>
            <a:off x="7296421" y="3667482"/>
            <a:ext cx="1280287" cy="1225193"/>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4154955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a:srcRect l="3092" t="4772" r="4129" b="63069"/>
          <a:stretch/>
        </p:blipFill>
        <p:spPr>
          <a:xfrm>
            <a:off x="325225" y="717615"/>
            <a:ext cx="4130258" cy="1012319"/>
          </a:xfrm>
          <a:prstGeom prst="rect">
            <a:avLst/>
          </a:prstGeom>
        </p:spPr>
      </p:pic>
      <p:pic>
        <p:nvPicPr>
          <p:cNvPr id="5" name="Рисунок 4"/>
          <p:cNvPicPr>
            <a:picLocks noChangeAspect="1"/>
          </p:cNvPicPr>
          <p:nvPr/>
        </p:nvPicPr>
        <p:blipFill rotWithShape="1">
          <a:blip r:embed="rId2"/>
          <a:srcRect l="4398" t="70903" r="4096" b="4913"/>
          <a:stretch/>
        </p:blipFill>
        <p:spPr>
          <a:xfrm>
            <a:off x="4455482" y="2635641"/>
            <a:ext cx="4547976" cy="849920"/>
          </a:xfrm>
          <a:prstGeom prst="rect">
            <a:avLst/>
          </a:prstGeom>
        </p:spPr>
      </p:pic>
      <p:pic>
        <p:nvPicPr>
          <p:cNvPr id="6" name="Рисунок 5"/>
          <p:cNvPicPr>
            <a:picLocks noChangeAspect="1"/>
          </p:cNvPicPr>
          <p:nvPr/>
        </p:nvPicPr>
        <p:blipFill rotWithShape="1">
          <a:blip r:embed="rId3"/>
          <a:srcRect l="3277" t="48168" r="4596" b="27963"/>
          <a:stretch/>
        </p:blipFill>
        <p:spPr>
          <a:xfrm>
            <a:off x="355978" y="2968216"/>
            <a:ext cx="3959258" cy="1177921"/>
          </a:xfrm>
          <a:prstGeom prst="rect">
            <a:avLst/>
          </a:prstGeom>
        </p:spPr>
      </p:pic>
      <p:pic>
        <p:nvPicPr>
          <p:cNvPr id="7" name="Рисунок 6"/>
          <p:cNvPicPr>
            <a:picLocks noChangeAspect="1"/>
          </p:cNvPicPr>
          <p:nvPr/>
        </p:nvPicPr>
        <p:blipFill rotWithShape="1">
          <a:blip r:embed="rId3"/>
          <a:srcRect l="2917" t="22624" r="4237" b="53089"/>
          <a:stretch/>
        </p:blipFill>
        <p:spPr>
          <a:xfrm>
            <a:off x="4030636" y="3502348"/>
            <a:ext cx="5113364" cy="1149515"/>
          </a:xfrm>
          <a:prstGeom prst="rect">
            <a:avLst/>
          </a:prstGeom>
        </p:spPr>
      </p:pic>
      <p:pic>
        <p:nvPicPr>
          <p:cNvPr id="8" name="Рисунок 7"/>
          <p:cNvPicPr>
            <a:picLocks noChangeAspect="1"/>
          </p:cNvPicPr>
          <p:nvPr/>
        </p:nvPicPr>
        <p:blipFill rotWithShape="1">
          <a:blip r:embed="rId3"/>
          <a:srcRect l="3456" t="3978" r="3516" b="79272"/>
          <a:stretch/>
        </p:blipFill>
        <p:spPr>
          <a:xfrm>
            <a:off x="294469" y="2013472"/>
            <a:ext cx="4788434" cy="740957"/>
          </a:xfrm>
          <a:prstGeom prst="rect">
            <a:avLst/>
          </a:prstGeom>
        </p:spPr>
      </p:pic>
      <p:sp>
        <p:nvSpPr>
          <p:cNvPr id="9" name="Скругленный прямоугольник 8"/>
          <p:cNvSpPr/>
          <p:nvPr/>
        </p:nvSpPr>
        <p:spPr>
          <a:xfrm>
            <a:off x="212104" y="169682"/>
            <a:ext cx="8791355" cy="459557"/>
          </a:xfrm>
          <a:prstGeom prst="roundRect">
            <a:avLst/>
          </a:prstGeom>
          <a:solidFill>
            <a:schemeClr val="accent1">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solidFill>
                  <a:schemeClr val="bg1"/>
                </a:solidFill>
              </a:rPr>
              <a:t>No</a:t>
            </a:r>
            <a:r>
              <a:rPr lang="ro-MD" b="1" i="1" dirty="0">
                <a:solidFill>
                  <a:schemeClr val="bg1"/>
                </a:solidFill>
              </a:rPr>
              <a:t>țiunea-Obezitate </a:t>
            </a:r>
            <a:endParaRPr lang="en-US" b="1" i="1" dirty="0">
              <a:solidFill>
                <a:schemeClr val="bg1"/>
              </a:solidFill>
            </a:endParaRPr>
          </a:p>
        </p:txBody>
      </p:sp>
      <p:sp>
        <p:nvSpPr>
          <p:cNvPr id="10" name="TextBox 9"/>
          <p:cNvSpPr txBox="1"/>
          <p:nvPr/>
        </p:nvSpPr>
        <p:spPr>
          <a:xfrm>
            <a:off x="756501" y="2425800"/>
            <a:ext cx="3558736" cy="300082"/>
          </a:xfrm>
          <a:prstGeom prst="rect">
            <a:avLst/>
          </a:prstGeom>
          <a:solidFill>
            <a:schemeClr val="accent1">
              <a:lumMod val="20000"/>
              <a:lumOff val="80000"/>
            </a:schemeClr>
          </a:solidFill>
        </p:spPr>
        <p:txBody>
          <a:bodyPr wrap="square" rtlCol="0">
            <a:spAutoFit/>
          </a:bodyPr>
          <a:lstStyle/>
          <a:p>
            <a:r>
              <a:rPr lang="ro-MD" sz="1350" b="1" dirty="0"/>
              <a:t>Adiposity- based chronic diseasa</a:t>
            </a:r>
            <a:endParaRPr lang="en-US" sz="1350" b="1" dirty="0"/>
          </a:p>
        </p:txBody>
      </p:sp>
      <p:pic>
        <p:nvPicPr>
          <p:cNvPr id="11" name="Рисунок 10"/>
          <p:cNvPicPr>
            <a:picLocks noChangeAspect="1"/>
          </p:cNvPicPr>
          <p:nvPr/>
        </p:nvPicPr>
        <p:blipFill rotWithShape="1">
          <a:blip r:embed="rId2"/>
          <a:srcRect l="3438" t="38874" r="3400" b="28581"/>
          <a:stretch/>
        </p:blipFill>
        <p:spPr>
          <a:xfrm>
            <a:off x="4418815" y="1218315"/>
            <a:ext cx="4679838" cy="1155992"/>
          </a:xfrm>
          <a:prstGeom prst="rect">
            <a:avLst/>
          </a:prstGeom>
        </p:spPr>
      </p:pic>
      <p:sp>
        <p:nvSpPr>
          <p:cNvPr id="12" name="Прямоугольник 11"/>
          <p:cNvSpPr/>
          <p:nvPr/>
        </p:nvSpPr>
        <p:spPr>
          <a:xfrm>
            <a:off x="355978" y="1809946"/>
            <a:ext cx="8647481" cy="1656068"/>
          </a:xfrm>
          <a:prstGeom prst="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MD" sz="2700" b="1" i="1" dirty="0">
                <a:solidFill>
                  <a:srgbClr val="FF0000"/>
                </a:solidFill>
              </a:rPr>
              <a:t>Obezitatea- </a:t>
            </a:r>
          </a:p>
          <a:p>
            <a:pPr algn="ctr"/>
            <a:r>
              <a:rPr lang="ro-MD" sz="2100" b="1" dirty="0">
                <a:solidFill>
                  <a:srgbClr val="C00000"/>
                </a:solidFill>
              </a:rPr>
              <a:t>complex de tulburări cronice, ca urmare a excesului de țesut adipos ce afectează sănătatea, </a:t>
            </a:r>
            <a:r>
              <a:rPr lang="ro-MD" sz="2100" b="1" dirty="0">
                <a:solidFill>
                  <a:srgbClr val="C00000"/>
                </a:solidFill>
                <a:ea typeface="Calibri" panose="020F0502020204030204" pitchFamily="34" charset="0"/>
                <a:cs typeface="Calibri" panose="020F0502020204030204" pitchFamily="34" charset="0"/>
              </a:rPr>
              <a:t>↑ riscul de complicații pe termen lung </a:t>
            </a:r>
          </a:p>
          <a:p>
            <a:pPr algn="ctr"/>
            <a:r>
              <a:rPr lang="ro-MD" sz="2100" b="1" dirty="0">
                <a:solidFill>
                  <a:srgbClr val="C00000"/>
                </a:solidFill>
                <a:ea typeface="Calibri" panose="020F0502020204030204" pitchFamily="34" charset="0"/>
                <a:cs typeface="Calibri" panose="020F0502020204030204" pitchFamily="34" charset="0"/>
              </a:rPr>
              <a:t>și  ↓ speranța de viață</a:t>
            </a:r>
            <a:endParaRPr lang="en-US" sz="2100" b="1" dirty="0">
              <a:solidFill>
                <a:srgbClr val="C00000"/>
              </a:solidFill>
            </a:endParaRPr>
          </a:p>
        </p:txBody>
      </p:sp>
    </p:spTree>
    <p:extLst>
      <p:ext uri="{BB962C8B-B14F-4D97-AF65-F5344CB8AC3E}">
        <p14:creationId xmlns:p14="http://schemas.microsoft.com/office/powerpoint/2010/main" val="239247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 name="PPSNARRATIONPROPS" val="C:\Documents and Settings\shorteln\Desktop\final audio\slide 4.mp3"/>
  <p:tag name="PPSNARRATION" val="3,228990424,Y:\PTS\Welcome DDLC\Sandbox\Nathan\Cindy Work\FINAL\Exenatide and CV Effects FinalFINAL\Media.ppcx"/>
</p:tagLst>
</file>

<file path=ppt/tags/tag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173EB40-850E-4D8B-A9F9-3C7222C7DAC6}&quot;/&gt;&lt;isInvalidForFieldText val=&quot;0&quot;/&gt;&lt;Image&gt;&lt;filename val=&quot;C:\Documents and Settings\shorteln\Desktop\Work for Cindy\published\data\asimages\{1173EB40-850E-4D8B-A9F9-3C7222C7DAC6}_4.png&quot;/&gt;&lt;left val=&quot;39&quot;/&gt;&lt;top val=&quot;94&quot;/&gt;&lt;width val=&quot;624&quot;/&gt;&lt;height val=&quot;787&quot;/&gt;&lt;hasText val=&quot;1&quot;/&gt;&lt;/Image&gt;&lt;/ThreeDShapeInfo&gt;"/>
</p:tagLst>
</file>

<file path=ppt/theme/theme1.xml><?xml version="1.0" encoding="utf-8"?>
<a:theme xmlns:a="http://schemas.openxmlformats.org/drawingml/2006/main" name="Temă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ă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11502</TotalTime>
  <Words>7490</Words>
  <Application>Microsoft Office PowerPoint</Application>
  <PresentationFormat>Expunere pe ecran (16:9)</PresentationFormat>
  <Paragraphs>710</Paragraphs>
  <Slides>58</Slides>
  <Notes>21</Notes>
  <HiddenSlides>2</HiddenSlides>
  <MMClips>0</MMClips>
  <ScaleCrop>false</ScaleCrop>
  <HeadingPairs>
    <vt:vector size="6" baseType="variant">
      <vt:variant>
        <vt:lpstr>Fonturi utilizate</vt:lpstr>
      </vt:variant>
      <vt:variant>
        <vt:i4>6</vt:i4>
      </vt:variant>
      <vt:variant>
        <vt:lpstr>Temă</vt:lpstr>
      </vt:variant>
      <vt:variant>
        <vt:i4>2</vt:i4>
      </vt:variant>
      <vt:variant>
        <vt:lpstr>Titluri diapozitive</vt:lpstr>
      </vt:variant>
      <vt:variant>
        <vt:i4>58</vt:i4>
      </vt:variant>
    </vt:vector>
  </HeadingPairs>
  <TitlesOfParts>
    <vt:vector size="66" baseType="lpstr">
      <vt:lpstr>Symbol</vt:lpstr>
      <vt:lpstr>Arial</vt:lpstr>
      <vt:lpstr>Wingdings</vt:lpstr>
      <vt:lpstr>Calibri</vt:lpstr>
      <vt:lpstr>Elephant</vt:lpstr>
      <vt:lpstr>Calibri Light</vt:lpstr>
      <vt:lpstr>Temă Office</vt:lpstr>
      <vt:lpstr>1_Тема Office</vt:lpstr>
      <vt:lpstr>"Cunoști riscurile, eviți consecințele "</vt:lpstr>
      <vt:lpstr>Definiția DZ</vt:lpstr>
      <vt:lpstr>Clasificarea Diabetului zaharat</vt:lpstr>
      <vt:lpstr>Prezentare PowerPoint</vt:lpstr>
      <vt:lpstr>Complicații cronice </vt:lpstr>
      <vt:lpstr>Facts</vt:lpstr>
      <vt:lpstr>Există șanse de a opri această epidemie a diabetului zaharat ?</vt:lpstr>
      <vt:lpstr>Diabetul zaharat tip 2 – poate fi prevenit!!!!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Care acțiuni ar trebui întreprinse pentru a scăpa de excesul de greutate? </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Mai sunt și alți factori de risc pentru apariția diabetului zaharat în afara obezității?   </vt:lpstr>
      <vt:lpstr>Factori de risc pentru diabet zaharat</vt:lpstr>
      <vt:lpstr>Prezentare PowerPoint</vt:lpstr>
      <vt:lpstr>Ce ar însemna riscul pentru diabet?</vt:lpstr>
      <vt:lpstr>Prezentare PowerPoint</vt:lpstr>
      <vt:lpstr>Cum stabilim diagnosticul de diabet?</vt:lpstr>
      <vt:lpstr>De ce este atât de important să stabilim precoce diabetul zaharat?   </vt:lpstr>
      <vt:lpstr>Prezentare PowerPoint</vt:lpstr>
      <vt:lpstr>Boala CV - cel mai mare killer la nivel mondial- responsabilă de un număr crescut de decese premature la populația &lt; 70 ani</vt:lpstr>
      <vt:lpstr>Prezentare PowerPoint</vt:lpstr>
      <vt:lpstr>Populația țintă pentru evaluarea riscului CV</vt:lpstr>
      <vt:lpstr>Prezentare PowerPoint</vt:lpstr>
      <vt:lpstr>Prezentare PowerPoint</vt:lpstr>
      <vt:lpstr>Factori de risc cardiovasculari</vt:lpstr>
      <vt:lpstr>Riscul CV corespunzător regiunilor geografice </vt:lpstr>
      <vt:lpstr>Riscul Cardiovascular la persoanele aparent sănătoase – Diagrama SCORE</vt:lpstr>
      <vt:lpstr>Evaluarea riscului CV</vt:lpstr>
      <vt:lpstr>Evaluarea riscului Cardiovascular</vt:lpstr>
      <vt:lpstr>Cum putem reduce riscul de Boală cardiovasculară?</vt:lpstr>
      <vt:lpstr>Recomandări privind activitatea fizică</vt:lpstr>
      <vt:lpstr>Respectarea unei diete sănătoase</vt:lpstr>
      <vt:lpstr>Model de alimentație pentru sănătatea CV</vt:lpstr>
      <vt:lpstr>Beneficiile dietei pentru sănătatea CV</vt:lpstr>
      <vt:lpstr>Renunțarea la fumat  </vt:lpstr>
      <vt:lpstr>Prezentare PowerPoint</vt:lpstr>
      <vt:lpstr>Managementul diabetului zaharat</vt:lpstr>
      <vt:lpstr>Controlul factorilor de risc</vt:lpstr>
      <vt:lpstr>Concluzii</vt:lpstr>
    </vt:vector>
  </TitlesOfParts>
  <Company>Reanimator Extreme Edition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ADMIN</dc:creator>
  <cp:lastModifiedBy>Utilizator 1</cp:lastModifiedBy>
  <cp:revision>100</cp:revision>
  <dcterms:created xsi:type="dcterms:W3CDTF">2023-10-09T18:19:18Z</dcterms:created>
  <dcterms:modified xsi:type="dcterms:W3CDTF">2023-11-15T12:25:12Z</dcterms:modified>
</cp:coreProperties>
</file>